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2.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tags/tag3.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Lst>
  <p:notesMasterIdLst>
    <p:notesMasterId r:id="rId222"/>
  </p:notesMasterIdLst>
  <p:sldIdLst>
    <p:sldId id="256" r:id="rId4"/>
    <p:sldId id="257" r:id="rId5"/>
    <p:sldId id="258" r:id="rId6"/>
    <p:sldId id="268" r:id="rId7"/>
    <p:sldId id="284" r:id="rId8"/>
    <p:sldId id="346" r:id="rId9"/>
    <p:sldId id="302" r:id="rId10"/>
    <p:sldId id="264" r:id="rId11"/>
    <p:sldId id="303" r:id="rId12"/>
    <p:sldId id="359" r:id="rId13"/>
    <p:sldId id="354" r:id="rId14"/>
    <p:sldId id="355" r:id="rId15"/>
    <p:sldId id="356" r:id="rId16"/>
    <p:sldId id="357" r:id="rId17"/>
    <p:sldId id="358" r:id="rId18"/>
    <p:sldId id="306" r:id="rId19"/>
    <p:sldId id="269" r:id="rId20"/>
    <p:sldId id="283" r:id="rId21"/>
    <p:sldId id="352" r:id="rId22"/>
    <p:sldId id="353" r:id="rId23"/>
    <p:sldId id="351" r:id="rId24"/>
    <p:sldId id="281" r:id="rId25"/>
    <p:sldId id="304" r:id="rId26"/>
    <p:sldId id="305" r:id="rId27"/>
    <p:sldId id="348" r:id="rId28"/>
    <p:sldId id="307" r:id="rId29"/>
    <p:sldId id="308" r:id="rId30"/>
    <p:sldId id="323" r:id="rId31"/>
    <p:sldId id="324" r:id="rId32"/>
    <p:sldId id="310" r:id="rId33"/>
    <p:sldId id="325" r:id="rId34"/>
    <p:sldId id="327" r:id="rId35"/>
    <p:sldId id="326" r:id="rId36"/>
    <p:sldId id="311" r:id="rId37"/>
    <p:sldId id="312" r:id="rId38"/>
    <p:sldId id="328" r:id="rId39"/>
    <p:sldId id="329" r:id="rId40"/>
    <p:sldId id="330" r:id="rId41"/>
    <p:sldId id="331" r:id="rId42"/>
    <p:sldId id="332" r:id="rId43"/>
    <p:sldId id="333" r:id="rId44"/>
    <p:sldId id="334" r:id="rId45"/>
    <p:sldId id="335" r:id="rId46"/>
    <p:sldId id="336" r:id="rId47"/>
    <p:sldId id="338" r:id="rId48"/>
    <p:sldId id="337" r:id="rId49"/>
    <p:sldId id="343" r:id="rId50"/>
    <p:sldId id="322" r:id="rId51"/>
    <p:sldId id="344" r:id="rId52"/>
    <p:sldId id="345" r:id="rId53"/>
    <p:sldId id="360" r:id="rId54"/>
    <p:sldId id="347" r:id="rId55"/>
    <p:sldId id="361" r:id="rId56"/>
    <p:sldId id="314" r:id="rId57"/>
    <p:sldId id="339" r:id="rId58"/>
    <p:sldId id="340" r:id="rId59"/>
    <p:sldId id="341" r:id="rId60"/>
    <p:sldId id="342" r:id="rId61"/>
    <p:sldId id="315" r:id="rId62"/>
    <p:sldId id="362" r:id="rId63"/>
    <p:sldId id="363" r:id="rId64"/>
    <p:sldId id="316" r:id="rId65"/>
    <p:sldId id="318" r:id="rId66"/>
    <p:sldId id="364" r:id="rId67"/>
    <p:sldId id="365" r:id="rId68"/>
    <p:sldId id="366" r:id="rId69"/>
    <p:sldId id="367" r:id="rId70"/>
    <p:sldId id="321" r:id="rId71"/>
    <p:sldId id="320" r:id="rId72"/>
    <p:sldId id="368" r:id="rId73"/>
    <p:sldId id="369" r:id="rId74"/>
    <p:sldId id="370" r:id="rId75"/>
    <p:sldId id="371" r:id="rId76"/>
    <p:sldId id="1024" r:id="rId77"/>
    <p:sldId id="372" r:id="rId78"/>
    <p:sldId id="373" r:id="rId79"/>
    <p:sldId id="374" r:id="rId80"/>
    <p:sldId id="375" r:id="rId81"/>
    <p:sldId id="376" r:id="rId82"/>
    <p:sldId id="377" r:id="rId83"/>
    <p:sldId id="378" r:id="rId84"/>
    <p:sldId id="379" r:id="rId85"/>
    <p:sldId id="380" r:id="rId86"/>
    <p:sldId id="382" r:id="rId87"/>
    <p:sldId id="383" r:id="rId88"/>
    <p:sldId id="384" r:id="rId89"/>
    <p:sldId id="350" r:id="rId90"/>
    <p:sldId id="909" r:id="rId91"/>
    <p:sldId id="910" r:id="rId92"/>
    <p:sldId id="911" r:id="rId93"/>
    <p:sldId id="912" r:id="rId94"/>
    <p:sldId id="913" r:id="rId95"/>
    <p:sldId id="914" r:id="rId96"/>
    <p:sldId id="915" r:id="rId97"/>
    <p:sldId id="916" r:id="rId98"/>
    <p:sldId id="917" r:id="rId99"/>
    <p:sldId id="918" r:id="rId100"/>
    <p:sldId id="919" r:id="rId101"/>
    <p:sldId id="921" r:id="rId102"/>
    <p:sldId id="922" r:id="rId103"/>
    <p:sldId id="923" r:id="rId104"/>
    <p:sldId id="768" r:id="rId105"/>
    <p:sldId id="769" r:id="rId106"/>
    <p:sldId id="771" r:id="rId107"/>
    <p:sldId id="774" r:id="rId108"/>
    <p:sldId id="775" r:id="rId109"/>
    <p:sldId id="776" r:id="rId110"/>
    <p:sldId id="770" r:id="rId111"/>
    <p:sldId id="784" r:id="rId112"/>
    <p:sldId id="780" r:id="rId113"/>
    <p:sldId id="785" r:id="rId114"/>
    <p:sldId id="786" r:id="rId115"/>
    <p:sldId id="865" r:id="rId116"/>
    <p:sldId id="778" r:id="rId117"/>
    <p:sldId id="787" r:id="rId118"/>
    <p:sldId id="788" r:id="rId119"/>
    <p:sldId id="789" r:id="rId120"/>
    <p:sldId id="790" r:id="rId121"/>
    <p:sldId id="791" r:id="rId122"/>
    <p:sldId id="796" r:id="rId123"/>
    <p:sldId id="793" r:id="rId124"/>
    <p:sldId id="797" r:id="rId125"/>
    <p:sldId id="794" r:id="rId126"/>
    <p:sldId id="798" r:id="rId127"/>
    <p:sldId id="800" r:id="rId128"/>
    <p:sldId id="804" r:id="rId129"/>
    <p:sldId id="801" r:id="rId130"/>
    <p:sldId id="805" r:id="rId131"/>
    <p:sldId id="806" r:id="rId132"/>
    <p:sldId id="807" r:id="rId133"/>
    <p:sldId id="924" r:id="rId134"/>
    <p:sldId id="925" r:id="rId135"/>
    <p:sldId id="926" r:id="rId136"/>
    <p:sldId id="927" r:id="rId137"/>
    <p:sldId id="928" r:id="rId138"/>
    <p:sldId id="829" r:id="rId139"/>
    <p:sldId id="929" r:id="rId140"/>
    <p:sldId id="832" r:id="rId141"/>
    <p:sldId id="831" r:id="rId142"/>
    <p:sldId id="833" r:id="rId143"/>
    <p:sldId id="834" r:id="rId144"/>
    <p:sldId id="802" r:id="rId145"/>
    <p:sldId id="835" r:id="rId146"/>
    <p:sldId id="803" r:id="rId147"/>
    <p:sldId id="836" r:id="rId148"/>
    <p:sldId id="844" r:id="rId149"/>
    <p:sldId id="845" r:id="rId150"/>
    <p:sldId id="846" r:id="rId151"/>
    <p:sldId id="837" r:id="rId152"/>
    <p:sldId id="888" r:id="rId153"/>
    <p:sldId id="897" r:id="rId154"/>
    <p:sldId id="898" r:id="rId155"/>
    <p:sldId id="899" r:id="rId156"/>
    <p:sldId id="900" r:id="rId157"/>
    <p:sldId id="902" r:id="rId158"/>
    <p:sldId id="901" r:id="rId159"/>
    <p:sldId id="867" r:id="rId160"/>
    <p:sldId id="892" r:id="rId161"/>
    <p:sldId id="889" r:id="rId162"/>
    <p:sldId id="890" r:id="rId163"/>
    <p:sldId id="891" r:id="rId164"/>
    <p:sldId id="893" r:id="rId165"/>
    <p:sldId id="895" r:id="rId166"/>
    <p:sldId id="882" r:id="rId167"/>
    <p:sldId id="868" r:id="rId168"/>
    <p:sldId id="869" r:id="rId169"/>
    <p:sldId id="870" r:id="rId170"/>
    <p:sldId id="871" r:id="rId171"/>
    <p:sldId id="872" r:id="rId172"/>
    <p:sldId id="873" r:id="rId173"/>
    <p:sldId id="875" r:id="rId174"/>
    <p:sldId id="876" r:id="rId175"/>
    <p:sldId id="874" r:id="rId176"/>
    <p:sldId id="877" r:id="rId177"/>
    <p:sldId id="878" r:id="rId178"/>
    <p:sldId id="879" r:id="rId179"/>
    <p:sldId id="880" r:id="rId180"/>
    <p:sldId id="881" r:id="rId181"/>
    <p:sldId id="285" r:id="rId182"/>
    <p:sldId id="930" r:id="rId183"/>
    <p:sldId id="286" r:id="rId184"/>
    <p:sldId id="287" r:id="rId185"/>
    <p:sldId id="288" r:id="rId186"/>
    <p:sldId id="931" r:id="rId187"/>
    <p:sldId id="932" r:id="rId188"/>
    <p:sldId id="933" r:id="rId189"/>
    <p:sldId id="934" r:id="rId190"/>
    <p:sldId id="290" r:id="rId191"/>
    <p:sldId id="935" r:id="rId192"/>
    <p:sldId id="936" r:id="rId193"/>
    <p:sldId id="276" r:id="rId194"/>
    <p:sldId id="271" r:id="rId195"/>
    <p:sldId id="272" r:id="rId196"/>
    <p:sldId id="273" r:id="rId197"/>
    <p:sldId id="274" r:id="rId198"/>
    <p:sldId id="275" r:id="rId199"/>
    <p:sldId id="937" r:id="rId200"/>
    <p:sldId id="938" r:id="rId201"/>
    <p:sldId id="292" r:id="rId202"/>
    <p:sldId id="266" r:id="rId203"/>
    <p:sldId id="280" r:id="rId204"/>
    <p:sldId id="293" r:id="rId205"/>
    <p:sldId id="294" r:id="rId206"/>
    <p:sldId id="295" r:id="rId207"/>
    <p:sldId id="296" r:id="rId208"/>
    <p:sldId id="297" r:id="rId209"/>
    <p:sldId id="298" r:id="rId210"/>
    <p:sldId id="299" r:id="rId211"/>
    <p:sldId id="301" r:id="rId212"/>
    <p:sldId id="939" r:id="rId213"/>
    <p:sldId id="940" r:id="rId214"/>
    <p:sldId id="941" r:id="rId215"/>
    <p:sldId id="942" r:id="rId216"/>
    <p:sldId id="943" r:id="rId217"/>
    <p:sldId id="944" r:id="rId218"/>
    <p:sldId id="945" r:id="rId219"/>
    <p:sldId id="309" r:id="rId220"/>
    <p:sldId id="1029" r:id="rId221"/>
  </p:sldIdLst>
  <p:sldSz cx="9144000" cy="5143500" type="screen16x9"/>
  <p:notesSz cx="6858000" cy="9144000"/>
  <p:defaultTextStyle>
    <a:defPPr>
      <a:defRPr lang="zh-CN"/>
    </a:defPPr>
    <a:lvl1pPr marL="0" algn="l" defTabSz="879061" rtl="0" eaLnBrk="1" latinLnBrk="0" hangingPunct="1">
      <a:defRPr sz="1700" kern="1200">
        <a:solidFill>
          <a:schemeClr val="tx1"/>
        </a:solidFill>
        <a:latin typeface="+mn-lt"/>
        <a:ea typeface="+mn-ea"/>
        <a:cs typeface="+mn-cs"/>
      </a:defRPr>
    </a:lvl1pPr>
    <a:lvl2pPr marL="439531" algn="l" defTabSz="879061" rtl="0" eaLnBrk="1" latinLnBrk="0" hangingPunct="1">
      <a:defRPr sz="1700" kern="1200">
        <a:solidFill>
          <a:schemeClr val="tx1"/>
        </a:solidFill>
        <a:latin typeface="+mn-lt"/>
        <a:ea typeface="+mn-ea"/>
        <a:cs typeface="+mn-cs"/>
      </a:defRPr>
    </a:lvl2pPr>
    <a:lvl3pPr marL="879061" algn="l" defTabSz="879061" rtl="0" eaLnBrk="1" latinLnBrk="0" hangingPunct="1">
      <a:defRPr sz="1700" kern="1200">
        <a:solidFill>
          <a:schemeClr val="tx1"/>
        </a:solidFill>
        <a:latin typeface="+mn-lt"/>
        <a:ea typeface="+mn-ea"/>
        <a:cs typeface="+mn-cs"/>
      </a:defRPr>
    </a:lvl3pPr>
    <a:lvl4pPr marL="1318592" algn="l" defTabSz="879061" rtl="0" eaLnBrk="1" latinLnBrk="0" hangingPunct="1">
      <a:defRPr sz="1700" kern="1200">
        <a:solidFill>
          <a:schemeClr val="tx1"/>
        </a:solidFill>
        <a:latin typeface="+mn-lt"/>
        <a:ea typeface="+mn-ea"/>
        <a:cs typeface="+mn-cs"/>
      </a:defRPr>
    </a:lvl4pPr>
    <a:lvl5pPr marL="1758122" algn="l" defTabSz="879061" rtl="0" eaLnBrk="1" latinLnBrk="0" hangingPunct="1">
      <a:defRPr sz="1700" kern="1200">
        <a:solidFill>
          <a:schemeClr val="tx1"/>
        </a:solidFill>
        <a:latin typeface="+mn-lt"/>
        <a:ea typeface="+mn-ea"/>
        <a:cs typeface="+mn-cs"/>
      </a:defRPr>
    </a:lvl5pPr>
    <a:lvl6pPr marL="2197653" algn="l" defTabSz="879061" rtl="0" eaLnBrk="1" latinLnBrk="0" hangingPunct="1">
      <a:defRPr sz="1700" kern="1200">
        <a:solidFill>
          <a:schemeClr val="tx1"/>
        </a:solidFill>
        <a:latin typeface="+mn-lt"/>
        <a:ea typeface="+mn-ea"/>
        <a:cs typeface="+mn-cs"/>
      </a:defRPr>
    </a:lvl6pPr>
    <a:lvl7pPr marL="2637184" algn="l" defTabSz="879061" rtl="0" eaLnBrk="1" latinLnBrk="0" hangingPunct="1">
      <a:defRPr sz="1700" kern="1200">
        <a:solidFill>
          <a:schemeClr val="tx1"/>
        </a:solidFill>
        <a:latin typeface="+mn-lt"/>
        <a:ea typeface="+mn-ea"/>
        <a:cs typeface="+mn-cs"/>
      </a:defRPr>
    </a:lvl7pPr>
    <a:lvl8pPr marL="3076714" algn="l" defTabSz="879061" rtl="0" eaLnBrk="1" latinLnBrk="0" hangingPunct="1">
      <a:defRPr sz="1700" kern="1200">
        <a:solidFill>
          <a:schemeClr val="tx1"/>
        </a:solidFill>
        <a:latin typeface="+mn-lt"/>
        <a:ea typeface="+mn-ea"/>
        <a:cs typeface="+mn-cs"/>
      </a:defRPr>
    </a:lvl8pPr>
    <a:lvl9pPr marL="3516245" algn="l" defTabSz="879061" rtl="0" eaLnBrk="1" latinLnBrk="0" hangingPunct="1">
      <a:defRPr sz="17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7FC5A50-18D1-49A9-B6B9-AB9EF293F5E3}">
          <p14:sldIdLst>
            <p14:sldId id="256"/>
            <p14:sldId id="257"/>
          </p14:sldIdLst>
        </p14:section>
        <p14:section name="概述" id="{3A1EA4AF-1E37-49C5-9223-8F5EC69B5014}">
          <p14:sldIdLst>
            <p14:sldId id="258"/>
            <p14:sldId id="268"/>
            <p14:sldId id="284"/>
            <p14:sldId id="346"/>
            <p14:sldId id="302"/>
            <p14:sldId id="264"/>
            <p14:sldId id="303"/>
            <p14:sldId id="359"/>
            <p14:sldId id="354"/>
            <p14:sldId id="355"/>
            <p14:sldId id="356"/>
            <p14:sldId id="357"/>
            <p14:sldId id="358"/>
            <p14:sldId id="306"/>
            <p14:sldId id="269"/>
            <p14:sldId id="283"/>
            <p14:sldId id="352"/>
            <p14:sldId id="353"/>
            <p14:sldId id="351"/>
            <p14:sldId id="281"/>
            <p14:sldId id="304"/>
            <p14:sldId id="305"/>
            <p14:sldId id="348"/>
          </p14:sldIdLst>
        </p14:section>
        <p14:section name="第二部分：定性分析方法" id="{04E21CB3-763D-47F4-B8EA-36FD4CB6A030}">
          <p14:sldIdLst>
            <p14:sldId id="307"/>
            <p14:sldId id="308"/>
          </p14:sldIdLst>
        </p14:section>
        <p14:section name="比较法" id="{36E96CED-5355-42C9-A175-84BF1DBA59A6}">
          <p14:sldIdLst>
            <p14:sldId id="323"/>
            <p14:sldId id="324"/>
            <p14:sldId id="310"/>
            <p14:sldId id="325"/>
            <p14:sldId id="327"/>
            <p14:sldId id="326"/>
            <p14:sldId id="311"/>
            <p14:sldId id="312"/>
            <p14:sldId id="328"/>
            <p14:sldId id="329"/>
            <p14:sldId id="330"/>
            <p14:sldId id="331"/>
            <p14:sldId id="332"/>
            <p14:sldId id="333"/>
            <p14:sldId id="334"/>
          </p14:sldIdLst>
        </p14:section>
        <p14:section name="归纳推理" id="{6D4633A2-C5D7-4FBF-9D6B-963E7EC8C600}">
          <p14:sldIdLst>
            <p14:sldId id="335"/>
            <p14:sldId id="336"/>
            <p14:sldId id="338"/>
            <p14:sldId id="337"/>
            <p14:sldId id="343"/>
            <p14:sldId id="322"/>
            <p14:sldId id="344"/>
            <p14:sldId id="345"/>
            <p14:sldId id="360"/>
            <p14:sldId id="347"/>
            <p14:sldId id="361"/>
            <p14:sldId id="314"/>
            <p14:sldId id="339"/>
            <p14:sldId id="340"/>
            <p14:sldId id="341"/>
            <p14:sldId id="342"/>
            <p14:sldId id="315"/>
            <p14:sldId id="362"/>
          </p14:sldIdLst>
        </p14:section>
        <p14:section name="分析与综合" id="{B636770B-FA60-485A-97E8-865EC37A48D0}">
          <p14:sldIdLst>
            <p14:sldId id="363"/>
            <p14:sldId id="316"/>
            <p14:sldId id="318"/>
            <p14:sldId id="364"/>
            <p14:sldId id="365"/>
            <p14:sldId id="366"/>
            <p14:sldId id="367"/>
            <p14:sldId id="321"/>
            <p14:sldId id="320"/>
            <p14:sldId id="368"/>
            <p14:sldId id="369"/>
            <p14:sldId id="370"/>
            <p14:sldId id="371"/>
          </p14:sldIdLst>
        </p14:section>
        <p14:section name="思考题" id="{3DE959F8-0914-414D-911B-74034E9B8FF3}">
          <p14:sldIdLst>
            <p14:sldId id="1024"/>
          </p14:sldIdLst>
        </p14:section>
        <p14:section name="定性分析中的资料收集与研究方法" id="{0D2BD0D1-E734-4480-941B-39DAEC32730B}">
          <p14:sldIdLst>
            <p14:sldId id="372"/>
            <p14:sldId id="373"/>
            <p14:sldId id="374"/>
            <p14:sldId id="375"/>
            <p14:sldId id="376"/>
            <p14:sldId id="377"/>
            <p14:sldId id="378"/>
            <p14:sldId id="379"/>
            <p14:sldId id="380"/>
            <p14:sldId id="382"/>
            <p14:sldId id="383"/>
            <p14:sldId id="384"/>
            <p14:sldId id="350"/>
          </p14:sldIdLst>
        </p14:section>
        <p14:section name="第三部分：定量分析" id="{E1DBF561-F014-4241-8EB8-4848972DFA5B}">
          <p14:sldIdLst>
            <p14:sldId id="909"/>
          </p14:sldIdLst>
        </p14:section>
        <p14:section name="回归分析" id="{1BC46468-BC23-4D61-943D-03DD2E231B91}">
          <p14:sldIdLst>
            <p14:sldId id="910"/>
            <p14:sldId id="911"/>
            <p14:sldId id="912"/>
            <p14:sldId id="913"/>
            <p14:sldId id="914"/>
            <p14:sldId id="915"/>
            <p14:sldId id="916"/>
            <p14:sldId id="917"/>
            <p14:sldId id="918"/>
            <p14:sldId id="919"/>
          </p14:sldIdLst>
        </p14:section>
        <p14:section name="层次分析" id="{0277678E-4A00-4E9E-BE51-93148AAAEEAF}">
          <p14:sldIdLst>
            <p14:sldId id="921"/>
            <p14:sldId id="922"/>
            <p14:sldId id="923"/>
            <p14:sldId id="768"/>
            <p14:sldId id="769"/>
            <p14:sldId id="771"/>
            <p14:sldId id="774"/>
            <p14:sldId id="775"/>
            <p14:sldId id="776"/>
            <p14:sldId id="770"/>
            <p14:sldId id="784"/>
            <p14:sldId id="780"/>
            <p14:sldId id="785"/>
            <p14:sldId id="786"/>
          </p14:sldIdLst>
        </p14:section>
        <p14:section name="聚类分析" id="{87C36BA6-9113-446C-806B-E1ED94758C82}">
          <p14:sldIdLst>
            <p14:sldId id="865"/>
            <p14:sldId id="778"/>
            <p14:sldId id="787"/>
            <p14:sldId id="788"/>
            <p14:sldId id="789"/>
            <p14:sldId id="790"/>
            <p14:sldId id="791"/>
            <p14:sldId id="796"/>
            <p14:sldId id="793"/>
            <p14:sldId id="797"/>
          </p14:sldIdLst>
        </p14:section>
        <p14:section name="时间序列分析" id="{94F5DC10-6954-42E2-BA78-6ACD87B5E632}">
          <p14:sldIdLst>
            <p14:sldId id="794"/>
            <p14:sldId id="798"/>
            <p14:sldId id="800"/>
            <p14:sldId id="804"/>
            <p14:sldId id="801"/>
            <p14:sldId id="805"/>
            <p14:sldId id="806"/>
            <p14:sldId id="807"/>
          </p14:sldIdLst>
        </p14:section>
        <p14:section name="信息计量" id="{D7E09C2B-AEA5-418B-8C6D-9C97E88C0DC4}">
          <p14:sldIdLst>
            <p14:sldId id="924"/>
            <p14:sldId id="925"/>
          </p14:sldIdLst>
        </p14:section>
        <p14:section name="引文分析" id="{9FD74171-50A2-4FA3-990C-C13C8D91AACD}">
          <p14:sldIdLst>
            <p14:sldId id="926"/>
            <p14:sldId id="927"/>
            <p14:sldId id="928"/>
            <p14:sldId id="829"/>
            <p14:sldId id="929"/>
            <p14:sldId id="832"/>
            <p14:sldId id="831"/>
            <p14:sldId id="833"/>
            <p14:sldId id="834"/>
            <p14:sldId id="802"/>
            <p14:sldId id="835"/>
          </p14:sldIdLst>
        </p14:section>
        <p14:section name="网络信息分析" id="{8A0E4FE1-6702-46B6-9349-0B7602DA1105}">
          <p14:sldIdLst>
            <p14:sldId id="803"/>
            <p14:sldId id="836"/>
            <p14:sldId id="844"/>
            <p14:sldId id="845"/>
            <p14:sldId id="846"/>
            <p14:sldId id="837"/>
          </p14:sldIdLst>
        </p14:section>
        <p14:section name="主成分分析" id="{759D106C-9EF9-4428-9151-34A84CA5043B}">
          <p14:sldIdLst/>
        </p14:section>
        <p14:section name="其他分析方法" id="{57424434-667F-41DC-9F4A-0D95DAE625B0}">
          <p14:sldIdLst/>
        </p14:section>
        <p14:section name="内容分析" id="{9E923E5D-1BCB-4722-B5E0-A8CDEB9BBD70}">
          <p14:sldIdLst>
            <p14:sldId id="888"/>
            <p14:sldId id="897"/>
            <p14:sldId id="898"/>
            <p14:sldId id="899"/>
            <p14:sldId id="900"/>
            <p14:sldId id="902"/>
            <p14:sldId id="901"/>
          </p14:sldIdLst>
        </p14:section>
        <p14:section name="社会网络分析" id="{930190E7-E98D-46DE-ACEC-0252D3A15B96}">
          <p14:sldIdLst>
            <p14:sldId id="867"/>
            <p14:sldId id="892"/>
            <p14:sldId id="889"/>
            <p14:sldId id="890"/>
            <p14:sldId id="891"/>
            <p14:sldId id="893"/>
            <p14:sldId id="895"/>
          </p14:sldIdLst>
        </p14:section>
        <p14:section name="知识图谱" id="{3FDDAC6B-2775-4F62-9FC2-69230449CC68}">
          <p14:sldIdLst>
            <p14:sldId id="882"/>
            <p14:sldId id="868"/>
            <p14:sldId id="869"/>
            <p14:sldId id="870"/>
            <p14:sldId id="871"/>
            <p14:sldId id="872"/>
            <p14:sldId id="873"/>
            <p14:sldId id="875"/>
            <p14:sldId id="876"/>
            <p14:sldId id="874"/>
            <p14:sldId id="877"/>
            <p14:sldId id="878"/>
            <p14:sldId id="879"/>
            <p14:sldId id="880"/>
            <p14:sldId id="881"/>
          </p14:sldIdLst>
        </p14:section>
        <p14:section name="第四部分" id="{9A7720A1-FDD1-4741-8833-F9806C37BB44}">
          <p14:sldIdLst>
            <p14:sldId id="285"/>
            <p14:sldId id="930"/>
            <p14:sldId id="286"/>
            <p14:sldId id="287"/>
            <p14:sldId id="288"/>
            <p14:sldId id="931"/>
            <p14:sldId id="932"/>
            <p14:sldId id="933"/>
            <p14:sldId id="934"/>
            <p14:sldId id="290"/>
            <p14:sldId id="935"/>
            <p14:sldId id="936"/>
            <p14:sldId id="276"/>
            <p14:sldId id="271"/>
            <p14:sldId id="272"/>
            <p14:sldId id="273"/>
            <p14:sldId id="274"/>
            <p14:sldId id="275"/>
            <p14:sldId id="937"/>
            <p14:sldId id="938"/>
            <p14:sldId id="292"/>
          </p14:sldIdLst>
        </p14:section>
        <p14:section name="第五部分" id="{E7E740AF-23DF-4E83-8C67-BB1B486E0013}">
          <p14:sldIdLst>
            <p14:sldId id="266"/>
            <p14:sldId id="280"/>
            <p14:sldId id="293"/>
            <p14:sldId id="294"/>
            <p14:sldId id="295"/>
            <p14:sldId id="296"/>
            <p14:sldId id="297"/>
            <p14:sldId id="298"/>
            <p14:sldId id="299"/>
            <p14:sldId id="301"/>
            <p14:sldId id="939"/>
            <p14:sldId id="940"/>
            <p14:sldId id="941"/>
            <p14:sldId id="942"/>
            <p14:sldId id="943"/>
            <p14:sldId id="944"/>
            <p14:sldId id="945"/>
            <p14:sldId id="309"/>
          </p14:sldIdLst>
        </p14:section>
        <p14:section name="课程考核" id="{433949F6-EC6D-40AB-9AEC-746F2EA73882}">
          <p14:sldIdLst>
            <p14:sldId id="102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gnolia" initials="M" lastIdx="2" clrIdx="0">
    <p:extLst>
      <p:ext uri="{19B8F6BF-5375-455C-9EA6-DF929625EA0E}">
        <p15:presenceInfo xmlns:p15="http://schemas.microsoft.com/office/powerpoint/2012/main" userId="Magnol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993C9"/>
    <a:srgbClr val="6D69A3"/>
    <a:srgbClr val="7050A0"/>
    <a:srgbClr val="42BA97"/>
    <a:srgbClr val="7943A2"/>
    <a:srgbClr val="6964A0"/>
    <a:srgbClr val="E6E6E6"/>
    <a:srgbClr val="7A43A3"/>
    <a:srgbClr val="5B2783"/>
    <a:srgbClr val="5A2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38" autoAdjust="0"/>
    <p:restoredTop sz="93826" autoAdjust="0"/>
  </p:normalViewPr>
  <p:slideViewPr>
    <p:cSldViewPr>
      <p:cViewPr varScale="1">
        <p:scale>
          <a:sx n="152" d="100"/>
          <a:sy n="152" d="100"/>
        </p:scale>
        <p:origin x="588" y="12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245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theme" Target="theme/theme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tableStyles" Target="tableStyle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notesMaster" Target="notesMasters/notesMaster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commentAuthors" Target="commentAuthor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presProps" Target="presProps.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B4D6A5-CC31-4699-BA78-21093F975C10}"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zh-CN" altLang="en-US"/>
        </a:p>
      </dgm:t>
    </dgm:pt>
    <dgm:pt modelId="{DA61207F-A4AB-43C7-A8F3-1D8A1372DFF8}">
      <dgm:prSet phldrT="[文本]"/>
      <dgm:spPr/>
      <dgm:t>
        <a:bodyPr/>
        <a:lstStyle/>
        <a:p>
          <a:r>
            <a:rPr lang="zh-CN" altLang="en-US" dirty="0"/>
            <a:t>主要特征</a:t>
          </a:r>
          <a:r>
            <a:rPr lang="en-US" altLang="zh-CN" dirty="0"/>
            <a:t>1</a:t>
          </a:r>
          <a:endParaRPr lang="zh-CN" altLang="en-US" dirty="0"/>
        </a:p>
      </dgm:t>
    </dgm:pt>
    <dgm:pt modelId="{13706536-96B6-461C-A001-E0E5F84A9ECD}" type="parTrans" cxnId="{A9DAAD51-CEFD-4ACA-B550-92A3925EB22F}">
      <dgm:prSet/>
      <dgm:spPr/>
      <dgm:t>
        <a:bodyPr/>
        <a:lstStyle/>
        <a:p>
          <a:endParaRPr lang="zh-CN" altLang="en-US"/>
        </a:p>
      </dgm:t>
    </dgm:pt>
    <dgm:pt modelId="{8760F584-C4B6-4C63-A7D3-C2E3BC229B56}" type="sibTrans" cxnId="{A9DAAD51-CEFD-4ACA-B550-92A3925EB22F}">
      <dgm:prSet/>
      <dgm:spPr/>
      <dgm:t>
        <a:bodyPr/>
        <a:lstStyle/>
        <a:p>
          <a:endParaRPr lang="zh-CN" altLang="en-US"/>
        </a:p>
      </dgm:t>
    </dgm:pt>
    <dgm:pt modelId="{3B882F88-34BF-4E27-9255-B6CED6241704}">
      <dgm:prSet phldrT="[文本]"/>
      <dgm:spPr/>
      <dgm:t>
        <a:bodyPr/>
        <a:lstStyle/>
        <a:p>
          <a:r>
            <a:rPr lang="zh-CN" altLang="en-US" dirty="0"/>
            <a:t>主要属性</a:t>
          </a:r>
          <a:r>
            <a:rPr lang="en-US" altLang="zh-CN" dirty="0"/>
            <a:t>2</a:t>
          </a:r>
          <a:endParaRPr lang="zh-CN" altLang="en-US" dirty="0"/>
        </a:p>
      </dgm:t>
    </dgm:pt>
    <dgm:pt modelId="{73A99482-BAC3-46DC-98A8-12717A7B8C48}" type="parTrans" cxnId="{DB0BD4BF-957A-4EB9-961B-D4ED4721E97D}">
      <dgm:prSet/>
      <dgm:spPr/>
      <dgm:t>
        <a:bodyPr/>
        <a:lstStyle/>
        <a:p>
          <a:endParaRPr lang="zh-CN" altLang="en-US"/>
        </a:p>
      </dgm:t>
    </dgm:pt>
    <dgm:pt modelId="{7BE87C38-7864-42A9-94D9-40F2CF21C9C6}" type="sibTrans" cxnId="{DB0BD4BF-957A-4EB9-961B-D4ED4721E97D}">
      <dgm:prSet/>
      <dgm:spPr/>
      <dgm:t>
        <a:bodyPr/>
        <a:lstStyle/>
        <a:p>
          <a:endParaRPr lang="zh-CN" altLang="en-US"/>
        </a:p>
      </dgm:t>
    </dgm:pt>
    <dgm:pt modelId="{6A1C91AC-465F-4F64-A67A-668F5FF2CB87}">
      <dgm:prSet phldrT="[文本]"/>
      <dgm:spPr/>
      <dgm:t>
        <a:bodyPr/>
        <a:lstStyle/>
        <a:p>
          <a:r>
            <a:rPr lang="zh-CN" altLang="en-US" dirty="0"/>
            <a:t>主要属性</a:t>
          </a:r>
          <a:r>
            <a:rPr lang="en-US" altLang="zh-CN" dirty="0"/>
            <a:t>1</a:t>
          </a:r>
          <a:endParaRPr lang="zh-CN" altLang="en-US" dirty="0"/>
        </a:p>
      </dgm:t>
    </dgm:pt>
    <dgm:pt modelId="{C490DB51-7857-45F5-B7FC-3757BD8935AD}" type="parTrans" cxnId="{AD770854-F41D-4CDC-AB2E-D02134BB6ACF}">
      <dgm:prSet/>
      <dgm:spPr/>
      <dgm:t>
        <a:bodyPr/>
        <a:lstStyle/>
        <a:p>
          <a:endParaRPr lang="zh-CN" altLang="en-US"/>
        </a:p>
      </dgm:t>
    </dgm:pt>
    <dgm:pt modelId="{24497549-0721-43E6-BA8A-EA34A3EADD47}" type="sibTrans" cxnId="{AD770854-F41D-4CDC-AB2E-D02134BB6ACF}">
      <dgm:prSet/>
      <dgm:spPr/>
      <dgm:t>
        <a:bodyPr/>
        <a:lstStyle/>
        <a:p>
          <a:endParaRPr lang="zh-CN" altLang="en-US"/>
        </a:p>
      </dgm:t>
    </dgm:pt>
    <dgm:pt modelId="{6E9A1245-FE96-4D09-AFEC-C254D1F1FAC3}">
      <dgm:prSet phldrT="[文本]"/>
      <dgm:spPr/>
      <dgm:t>
        <a:bodyPr/>
        <a:lstStyle/>
        <a:p>
          <a:r>
            <a:rPr lang="zh-CN" altLang="en-US" dirty="0"/>
            <a:t>次要特征</a:t>
          </a:r>
          <a:r>
            <a:rPr lang="en-US" altLang="zh-CN" dirty="0"/>
            <a:t>1</a:t>
          </a:r>
          <a:endParaRPr lang="zh-CN" altLang="en-US" dirty="0"/>
        </a:p>
      </dgm:t>
    </dgm:pt>
    <dgm:pt modelId="{B10502A2-5A96-4573-926C-337C523ABC19}" type="parTrans" cxnId="{4611083B-FE16-4AE0-A8F2-FD8D3EC16EB1}">
      <dgm:prSet/>
      <dgm:spPr/>
      <dgm:t>
        <a:bodyPr/>
        <a:lstStyle/>
        <a:p>
          <a:endParaRPr lang="zh-CN" altLang="en-US"/>
        </a:p>
      </dgm:t>
    </dgm:pt>
    <dgm:pt modelId="{33C0EDDC-B3DC-4537-BE44-5DB40253B4A2}" type="sibTrans" cxnId="{4611083B-FE16-4AE0-A8F2-FD8D3EC16EB1}">
      <dgm:prSet/>
      <dgm:spPr/>
      <dgm:t>
        <a:bodyPr/>
        <a:lstStyle/>
        <a:p>
          <a:endParaRPr lang="zh-CN" altLang="en-US"/>
        </a:p>
      </dgm:t>
    </dgm:pt>
    <dgm:pt modelId="{8580FEA7-3258-4A6C-82A9-9441E03BB5EC}">
      <dgm:prSet phldrT="[文本]"/>
      <dgm:spPr/>
      <dgm:t>
        <a:bodyPr/>
        <a:lstStyle/>
        <a:p>
          <a:r>
            <a:rPr lang="zh-CN" altLang="en-US" dirty="0"/>
            <a:t>次要属性</a:t>
          </a:r>
          <a:r>
            <a:rPr lang="en-US" altLang="zh-CN" dirty="0"/>
            <a:t>……</a:t>
          </a:r>
          <a:endParaRPr lang="zh-CN" altLang="en-US" dirty="0"/>
        </a:p>
      </dgm:t>
    </dgm:pt>
    <dgm:pt modelId="{9CE0BC57-B065-43B1-A297-4B16BD2DBE6D}" type="parTrans" cxnId="{35891F2E-A80E-48CA-93A9-DE8ACAA0DC82}">
      <dgm:prSet/>
      <dgm:spPr/>
      <dgm:t>
        <a:bodyPr/>
        <a:lstStyle/>
        <a:p>
          <a:endParaRPr lang="zh-CN" altLang="en-US"/>
        </a:p>
      </dgm:t>
    </dgm:pt>
    <dgm:pt modelId="{A3DC73AA-9919-4415-99AF-A43FC9937E31}" type="sibTrans" cxnId="{35891F2E-A80E-48CA-93A9-DE8ACAA0DC82}">
      <dgm:prSet/>
      <dgm:spPr/>
      <dgm:t>
        <a:bodyPr/>
        <a:lstStyle/>
        <a:p>
          <a:endParaRPr lang="zh-CN" altLang="en-US"/>
        </a:p>
      </dgm:t>
    </dgm:pt>
    <dgm:pt modelId="{A1E9A61F-EA5C-4891-B366-58884C0DE95A}">
      <dgm:prSet phldrT="[文本]"/>
      <dgm:spPr/>
      <dgm:t>
        <a:bodyPr/>
        <a:lstStyle/>
        <a:p>
          <a:r>
            <a:rPr lang="zh-CN" altLang="en-US" dirty="0"/>
            <a:t>次要属性</a:t>
          </a:r>
          <a:r>
            <a:rPr lang="en-US" altLang="zh-CN" dirty="0"/>
            <a:t>2</a:t>
          </a:r>
          <a:endParaRPr lang="zh-CN" altLang="en-US" dirty="0"/>
        </a:p>
      </dgm:t>
    </dgm:pt>
    <dgm:pt modelId="{1901BF97-FDD9-4E13-B657-EF0D6D9F118F}" type="parTrans" cxnId="{BC47A6D9-B99F-42D0-BDB4-191E9F188F0A}">
      <dgm:prSet/>
      <dgm:spPr/>
      <dgm:t>
        <a:bodyPr/>
        <a:lstStyle/>
        <a:p>
          <a:endParaRPr lang="zh-CN" altLang="en-US"/>
        </a:p>
      </dgm:t>
    </dgm:pt>
    <dgm:pt modelId="{B77C7AC2-4EC3-47EE-B0EB-555EAB241B93}" type="sibTrans" cxnId="{BC47A6D9-B99F-42D0-BDB4-191E9F188F0A}">
      <dgm:prSet/>
      <dgm:spPr/>
      <dgm:t>
        <a:bodyPr/>
        <a:lstStyle/>
        <a:p>
          <a:endParaRPr lang="zh-CN" altLang="en-US"/>
        </a:p>
      </dgm:t>
    </dgm:pt>
    <dgm:pt modelId="{C830725D-6239-4627-97F1-4A076C0B8743}">
      <dgm:prSet phldrT="[文本]"/>
      <dgm:spPr/>
      <dgm:t>
        <a:bodyPr/>
        <a:lstStyle/>
        <a:p>
          <a:r>
            <a:rPr lang="zh-CN" altLang="en-US" dirty="0"/>
            <a:t>次要属性</a:t>
          </a:r>
          <a:r>
            <a:rPr lang="en-US" altLang="zh-CN" dirty="0"/>
            <a:t>1</a:t>
          </a:r>
          <a:endParaRPr lang="zh-CN" altLang="en-US" dirty="0"/>
        </a:p>
      </dgm:t>
    </dgm:pt>
    <dgm:pt modelId="{EF1D0F71-78F4-4E36-8CB4-FCC9A37F76DB}" type="sibTrans" cxnId="{24FBAE2E-0D6F-4A7F-9C69-C39B55D52BE1}">
      <dgm:prSet/>
      <dgm:spPr/>
      <dgm:t>
        <a:bodyPr/>
        <a:lstStyle/>
        <a:p>
          <a:endParaRPr lang="zh-CN" altLang="en-US"/>
        </a:p>
      </dgm:t>
    </dgm:pt>
    <dgm:pt modelId="{43163DF9-D062-4045-ABB5-0E119A7141D0}" type="parTrans" cxnId="{24FBAE2E-0D6F-4A7F-9C69-C39B55D52BE1}">
      <dgm:prSet/>
      <dgm:spPr/>
      <dgm:t>
        <a:bodyPr/>
        <a:lstStyle/>
        <a:p>
          <a:endParaRPr lang="zh-CN" altLang="en-US"/>
        </a:p>
      </dgm:t>
    </dgm:pt>
    <dgm:pt modelId="{A23A1B71-3B8B-410C-9B19-DC9E121F8DC7}" type="pres">
      <dgm:prSet presAssocID="{53B4D6A5-CC31-4699-BA78-21093F975C10}" presName="outerComposite" presStyleCnt="0">
        <dgm:presLayoutVars>
          <dgm:chMax val="2"/>
          <dgm:animLvl val="lvl"/>
          <dgm:resizeHandles val="exact"/>
        </dgm:presLayoutVars>
      </dgm:prSet>
      <dgm:spPr/>
      <dgm:t>
        <a:bodyPr/>
        <a:lstStyle/>
        <a:p>
          <a:endParaRPr lang="zh-CN" altLang="en-US"/>
        </a:p>
      </dgm:t>
    </dgm:pt>
    <dgm:pt modelId="{D0F21CA3-72F8-4156-838F-AFB5828C33C0}" type="pres">
      <dgm:prSet presAssocID="{53B4D6A5-CC31-4699-BA78-21093F975C10}" presName="dummyMaxCanvas" presStyleCnt="0"/>
      <dgm:spPr/>
    </dgm:pt>
    <dgm:pt modelId="{9747AA88-CE16-491B-9400-B505F066DAD4}" type="pres">
      <dgm:prSet presAssocID="{53B4D6A5-CC31-4699-BA78-21093F975C10}" presName="parentComposite" presStyleCnt="0"/>
      <dgm:spPr/>
    </dgm:pt>
    <dgm:pt modelId="{BFEBBBCA-A471-439A-8A02-0137EA34DD58}" type="pres">
      <dgm:prSet presAssocID="{53B4D6A5-CC31-4699-BA78-21093F975C10}" presName="parent1" presStyleLbl="alignAccFollowNode1" presStyleIdx="0" presStyleCnt="4">
        <dgm:presLayoutVars>
          <dgm:chMax val="4"/>
        </dgm:presLayoutVars>
      </dgm:prSet>
      <dgm:spPr/>
      <dgm:t>
        <a:bodyPr/>
        <a:lstStyle/>
        <a:p>
          <a:endParaRPr lang="zh-CN" altLang="en-US"/>
        </a:p>
      </dgm:t>
    </dgm:pt>
    <dgm:pt modelId="{546344C9-2F1E-4661-A36C-15F7628E2DDE}" type="pres">
      <dgm:prSet presAssocID="{53B4D6A5-CC31-4699-BA78-21093F975C10}" presName="parent2" presStyleLbl="alignAccFollowNode1" presStyleIdx="1" presStyleCnt="4">
        <dgm:presLayoutVars>
          <dgm:chMax val="4"/>
        </dgm:presLayoutVars>
      </dgm:prSet>
      <dgm:spPr/>
      <dgm:t>
        <a:bodyPr/>
        <a:lstStyle/>
        <a:p>
          <a:endParaRPr lang="zh-CN" altLang="en-US"/>
        </a:p>
      </dgm:t>
    </dgm:pt>
    <dgm:pt modelId="{B04FE8ED-93FC-4FF4-822B-A764082A1BF4}" type="pres">
      <dgm:prSet presAssocID="{53B4D6A5-CC31-4699-BA78-21093F975C10}" presName="childrenComposite" presStyleCnt="0"/>
      <dgm:spPr/>
    </dgm:pt>
    <dgm:pt modelId="{86F20C6A-3636-4D6C-B499-CFB49C1224A3}" type="pres">
      <dgm:prSet presAssocID="{53B4D6A5-CC31-4699-BA78-21093F975C10}" presName="dummyMaxCanvas_ChildArea" presStyleCnt="0"/>
      <dgm:spPr/>
    </dgm:pt>
    <dgm:pt modelId="{A709C9FE-5CFE-4963-A02A-4BBBB77E69B2}" type="pres">
      <dgm:prSet presAssocID="{53B4D6A5-CC31-4699-BA78-21093F975C10}" presName="fulcrum" presStyleLbl="alignAccFollowNode1" presStyleIdx="2" presStyleCnt="4"/>
      <dgm:spPr/>
    </dgm:pt>
    <dgm:pt modelId="{928A3200-5356-407A-A7E6-12B380C8FC2C}" type="pres">
      <dgm:prSet presAssocID="{53B4D6A5-CC31-4699-BA78-21093F975C10}" presName="balance_23" presStyleLbl="alignAccFollowNode1" presStyleIdx="3" presStyleCnt="4" custLinFactNeighborX="55" custLinFactNeighborY="690">
        <dgm:presLayoutVars>
          <dgm:bulletEnabled val="1"/>
        </dgm:presLayoutVars>
      </dgm:prSet>
      <dgm:spPr/>
    </dgm:pt>
    <dgm:pt modelId="{4E54345D-DCA4-48A2-AC03-11E2325FE1FB}" type="pres">
      <dgm:prSet presAssocID="{53B4D6A5-CC31-4699-BA78-21093F975C10}" presName="right_23_1" presStyleLbl="node1" presStyleIdx="0" presStyleCnt="5">
        <dgm:presLayoutVars>
          <dgm:bulletEnabled val="1"/>
        </dgm:presLayoutVars>
      </dgm:prSet>
      <dgm:spPr/>
      <dgm:t>
        <a:bodyPr/>
        <a:lstStyle/>
        <a:p>
          <a:endParaRPr lang="zh-CN" altLang="en-US"/>
        </a:p>
      </dgm:t>
    </dgm:pt>
    <dgm:pt modelId="{6EF0BDFD-F02B-4BBF-B85E-51E4A6286EB1}" type="pres">
      <dgm:prSet presAssocID="{53B4D6A5-CC31-4699-BA78-21093F975C10}" presName="right_23_2" presStyleLbl="node1" presStyleIdx="1" presStyleCnt="5">
        <dgm:presLayoutVars>
          <dgm:bulletEnabled val="1"/>
        </dgm:presLayoutVars>
      </dgm:prSet>
      <dgm:spPr/>
      <dgm:t>
        <a:bodyPr/>
        <a:lstStyle/>
        <a:p>
          <a:endParaRPr lang="zh-CN" altLang="en-US"/>
        </a:p>
      </dgm:t>
    </dgm:pt>
    <dgm:pt modelId="{2EC76AC4-59C9-4653-9E67-CA4F2647E3EE}" type="pres">
      <dgm:prSet presAssocID="{53B4D6A5-CC31-4699-BA78-21093F975C10}" presName="right_23_3" presStyleLbl="node1" presStyleIdx="2" presStyleCnt="5">
        <dgm:presLayoutVars>
          <dgm:bulletEnabled val="1"/>
        </dgm:presLayoutVars>
      </dgm:prSet>
      <dgm:spPr/>
      <dgm:t>
        <a:bodyPr/>
        <a:lstStyle/>
        <a:p>
          <a:endParaRPr lang="zh-CN" altLang="en-US"/>
        </a:p>
      </dgm:t>
    </dgm:pt>
    <dgm:pt modelId="{77CB46BF-1881-4F77-8C79-1CABFC12AE74}" type="pres">
      <dgm:prSet presAssocID="{53B4D6A5-CC31-4699-BA78-21093F975C10}" presName="left_23_1" presStyleLbl="node1" presStyleIdx="3" presStyleCnt="5">
        <dgm:presLayoutVars>
          <dgm:bulletEnabled val="1"/>
        </dgm:presLayoutVars>
      </dgm:prSet>
      <dgm:spPr/>
      <dgm:t>
        <a:bodyPr/>
        <a:lstStyle/>
        <a:p>
          <a:endParaRPr lang="zh-CN" altLang="en-US"/>
        </a:p>
      </dgm:t>
    </dgm:pt>
    <dgm:pt modelId="{BC40C3CC-F8E7-4468-942D-07B52B828E70}" type="pres">
      <dgm:prSet presAssocID="{53B4D6A5-CC31-4699-BA78-21093F975C10}" presName="left_23_2" presStyleLbl="node1" presStyleIdx="4" presStyleCnt="5">
        <dgm:presLayoutVars>
          <dgm:bulletEnabled val="1"/>
        </dgm:presLayoutVars>
      </dgm:prSet>
      <dgm:spPr/>
      <dgm:t>
        <a:bodyPr/>
        <a:lstStyle/>
        <a:p>
          <a:endParaRPr lang="zh-CN" altLang="en-US"/>
        </a:p>
      </dgm:t>
    </dgm:pt>
  </dgm:ptLst>
  <dgm:cxnLst>
    <dgm:cxn modelId="{B658BE6C-BD79-4554-BD48-B434DDDF1172}" type="presOf" srcId="{6E9A1245-FE96-4D09-AFEC-C254D1F1FAC3}" destId="{546344C9-2F1E-4661-A36C-15F7628E2DDE}" srcOrd="0" destOrd="0" presId="urn:microsoft.com/office/officeart/2005/8/layout/balance1"/>
    <dgm:cxn modelId="{900DDD2A-D405-4AE1-8D8C-2050922A2BC4}" type="presOf" srcId="{6A1C91AC-465F-4F64-A67A-668F5FF2CB87}" destId="{BC40C3CC-F8E7-4468-942D-07B52B828E70}" srcOrd="0" destOrd="0" presId="urn:microsoft.com/office/officeart/2005/8/layout/balance1"/>
    <dgm:cxn modelId="{54C605F4-89E3-4B77-BC6A-1916AF507AF6}" type="presOf" srcId="{8580FEA7-3258-4A6C-82A9-9441E03BB5EC}" destId="{4E54345D-DCA4-48A2-AC03-11E2325FE1FB}" srcOrd="0" destOrd="0" presId="urn:microsoft.com/office/officeart/2005/8/layout/balance1"/>
    <dgm:cxn modelId="{950BB2E0-88E6-4601-80C3-D1BFC698A33E}" type="presOf" srcId="{C830725D-6239-4627-97F1-4A076C0B8743}" destId="{2EC76AC4-59C9-4653-9E67-CA4F2647E3EE}" srcOrd="0" destOrd="0" presId="urn:microsoft.com/office/officeart/2005/8/layout/balance1"/>
    <dgm:cxn modelId="{94CEB991-5A55-4AC2-86F0-11D579D7A8D5}" type="presOf" srcId="{3B882F88-34BF-4E27-9255-B6CED6241704}" destId="{77CB46BF-1881-4F77-8C79-1CABFC12AE74}" srcOrd="0" destOrd="0" presId="urn:microsoft.com/office/officeart/2005/8/layout/balance1"/>
    <dgm:cxn modelId="{AD770854-F41D-4CDC-AB2E-D02134BB6ACF}" srcId="{DA61207F-A4AB-43C7-A8F3-1D8A1372DFF8}" destId="{6A1C91AC-465F-4F64-A67A-668F5FF2CB87}" srcOrd="1" destOrd="0" parTransId="{C490DB51-7857-45F5-B7FC-3757BD8935AD}" sibTransId="{24497549-0721-43E6-BA8A-EA34A3EADD47}"/>
    <dgm:cxn modelId="{BEAA7E7D-97F5-4EE5-97B4-16E91F13F16A}" type="presOf" srcId="{DA61207F-A4AB-43C7-A8F3-1D8A1372DFF8}" destId="{BFEBBBCA-A471-439A-8A02-0137EA34DD58}" srcOrd="0" destOrd="0" presId="urn:microsoft.com/office/officeart/2005/8/layout/balance1"/>
    <dgm:cxn modelId="{35891F2E-A80E-48CA-93A9-DE8ACAA0DC82}" srcId="{6E9A1245-FE96-4D09-AFEC-C254D1F1FAC3}" destId="{8580FEA7-3258-4A6C-82A9-9441E03BB5EC}" srcOrd="0" destOrd="0" parTransId="{9CE0BC57-B065-43B1-A297-4B16BD2DBE6D}" sibTransId="{A3DC73AA-9919-4415-99AF-A43FC9937E31}"/>
    <dgm:cxn modelId="{4611083B-FE16-4AE0-A8F2-FD8D3EC16EB1}" srcId="{53B4D6A5-CC31-4699-BA78-21093F975C10}" destId="{6E9A1245-FE96-4D09-AFEC-C254D1F1FAC3}" srcOrd="1" destOrd="0" parTransId="{B10502A2-5A96-4573-926C-337C523ABC19}" sibTransId="{33C0EDDC-B3DC-4537-BE44-5DB40253B4A2}"/>
    <dgm:cxn modelId="{24FBAE2E-0D6F-4A7F-9C69-C39B55D52BE1}" srcId="{6E9A1245-FE96-4D09-AFEC-C254D1F1FAC3}" destId="{C830725D-6239-4627-97F1-4A076C0B8743}" srcOrd="2" destOrd="0" parTransId="{43163DF9-D062-4045-ABB5-0E119A7141D0}" sibTransId="{EF1D0F71-78F4-4E36-8CB4-FCC9A37F76DB}"/>
    <dgm:cxn modelId="{A9DAAD51-CEFD-4ACA-B550-92A3925EB22F}" srcId="{53B4D6A5-CC31-4699-BA78-21093F975C10}" destId="{DA61207F-A4AB-43C7-A8F3-1D8A1372DFF8}" srcOrd="0" destOrd="0" parTransId="{13706536-96B6-461C-A001-E0E5F84A9ECD}" sibTransId="{8760F584-C4B6-4C63-A7D3-C2E3BC229B56}"/>
    <dgm:cxn modelId="{8B12E6F7-AFE2-49E2-9877-595B837D27F6}" type="presOf" srcId="{53B4D6A5-CC31-4699-BA78-21093F975C10}" destId="{A23A1B71-3B8B-410C-9B19-DC9E121F8DC7}" srcOrd="0" destOrd="0" presId="urn:microsoft.com/office/officeart/2005/8/layout/balance1"/>
    <dgm:cxn modelId="{08679472-C94B-47B3-BD25-F4431AC50575}" type="presOf" srcId="{A1E9A61F-EA5C-4891-B366-58884C0DE95A}" destId="{6EF0BDFD-F02B-4BBF-B85E-51E4A6286EB1}" srcOrd="0" destOrd="0" presId="urn:microsoft.com/office/officeart/2005/8/layout/balance1"/>
    <dgm:cxn modelId="{DB0BD4BF-957A-4EB9-961B-D4ED4721E97D}" srcId="{DA61207F-A4AB-43C7-A8F3-1D8A1372DFF8}" destId="{3B882F88-34BF-4E27-9255-B6CED6241704}" srcOrd="0" destOrd="0" parTransId="{73A99482-BAC3-46DC-98A8-12717A7B8C48}" sibTransId="{7BE87C38-7864-42A9-94D9-40F2CF21C9C6}"/>
    <dgm:cxn modelId="{BC47A6D9-B99F-42D0-BDB4-191E9F188F0A}" srcId="{6E9A1245-FE96-4D09-AFEC-C254D1F1FAC3}" destId="{A1E9A61F-EA5C-4891-B366-58884C0DE95A}" srcOrd="1" destOrd="0" parTransId="{1901BF97-FDD9-4E13-B657-EF0D6D9F118F}" sibTransId="{B77C7AC2-4EC3-47EE-B0EB-555EAB241B93}"/>
    <dgm:cxn modelId="{0F61AFAE-4B3D-4326-A2B5-A9407FC86906}" type="presParOf" srcId="{A23A1B71-3B8B-410C-9B19-DC9E121F8DC7}" destId="{D0F21CA3-72F8-4156-838F-AFB5828C33C0}" srcOrd="0" destOrd="0" presId="urn:microsoft.com/office/officeart/2005/8/layout/balance1"/>
    <dgm:cxn modelId="{7DE5326A-0F62-46F1-81F3-0EEDED8C7D37}" type="presParOf" srcId="{A23A1B71-3B8B-410C-9B19-DC9E121F8DC7}" destId="{9747AA88-CE16-491B-9400-B505F066DAD4}" srcOrd="1" destOrd="0" presId="urn:microsoft.com/office/officeart/2005/8/layout/balance1"/>
    <dgm:cxn modelId="{4B9A2792-311A-43A2-8D24-CC1BE060AF8B}" type="presParOf" srcId="{9747AA88-CE16-491B-9400-B505F066DAD4}" destId="{BFEBBBCA-A471-439A-8A02-0137EA34DD58}" srcOrd="0" destOrd="0" presId="urn:microsoft.com/office/officeart/2005/8/layout/balance1"/>
    <dgm:cxn modelId="{B429CE1F-3841-4FEF-8519-94D2A949BE1E}" type="presParOf" srcId="{9747AA88-CE16-491B-9400-B505F066DAD4}" destId="{546344C9-2F1E-4661-A36C-15F7628E2DDE}" srcOrd="1" destOrd="0" presId="urn:microsoft.com/office/officeart/2005/8/layout/balance1"/>
    <dgm:cxn modelId="{A39D6B0B-D7F3-4737-86E8-5BAD94F01C17}" type="presParOf" srcId="{A23A1B71-3B8B-410C-9B19-DC9E121F8DC7}" destId="{B04FE8ED-93FC-4FF4-822B-A764082A1BF4}" srcOrd="2" destOrd="0" presId="urn:microsoft.com/office/officeart/2005/8/layout/balance1"/>
    <dgm:cxn modelId="{7AEC12C0-C11D-4422-9D9F-D7D34810FD8C}" type="presParOf" srcId="{B04FE8ED-93FC-4FF4-822B-A764082A1BF4}" destId="{86F20C6A-3636-4D6C-B499-CFB49C1224A3}" srcOrd="0" destOrd="0" presId="urn:microsoft.com/office/officeart/2005/8/layout/balance1"/>
    <dgm:cxn modelId="{EFF782AA-E00C-4FC4-903E-AEC1F10E0B8D}" type="presParOf" srcId="{B04FE8ED-93FC-4FF4-822B-A764082A1BF4}" destId="{A709C9FE-5CFE-4963-A02A-4BBBB77E69B2}" srcOrd="1" destOrd="0" presId="urn:microsoft.com/office/officeart/2005/8/layout/balance1"/>
    <dgm:cxn modelId="{71EE90C0-0AF9-452C-B1D8-8AEED2B520FC}" type="presParOf" srcId="{B04FE8ED-93FC-4FF4-822B-A764082A1BF4}" destId="{928A3200-5356-407A-A7E6-12B380C8FC2C}" srcOrd="2" destOrd="0" presId="urn:microsoft.com/office/officeart/2005/8/layout/balance1"/>
    <dgm:cxn modelId="{0E68EA0E-001B-416A-B9FD-1DD964C4C8A6}" type="presParOf" srcId="{B04FE8ED-93FC-4FF4-822B-A764082A1BF4}" destId="{4E54345D-DCA4-48A2-AC03-11E2325FE1FB}" srcOrd="3" destOrd="0" presId="urn:microsoft.com/office/officeart/2005/8/layout/balance1"/>
    <dgm:cxn modelId="{39767C0E-1896-4C2C-8C6C-66492E3157B5}" type="presParOf" srcId="{B04FE8ED-93FC-4FF4-822B-A764082A1BF4}" destId="{6EF0BDFD-F02B-4BBF-B85E-51E4A6286EB1}" srcOrd="4" destOrd="0" presId="urn:microsoft.com/office/officeart/2005/8/layout/balance1"/>
    <dgm:cxn modelId="{35FA7156-D398-4048-98BC-760FF03F49C5}" type="presParOf" srcId="{B04FE8ED-93FC-4FF4-822B-A764082A1BF4}" destId="{2EC76AC4-59C9-4653-9E67-CA4F2647E3EE}" srcOrd="5" destOrd="0" presId="urn:microsoft.com/office/officeart/2005/8/layout/balance1"/>
    <dgm:cxn modelId="{2A22A25E-8F79-4C88-90C4-158AC6C94A4D}" type="presParOf" srcId="{B04FE8ED-93FC-4FF4-822B-A764082A1BF4}" destId="{77CB46BF-1881-4F77-8C79-1CABFC12AE74}" srcOrd="6" destOrd="0" presId="urn:microsoft.com/office/officeart/2005/8/layout/balance1"/>
    <dgm:cxn modelId="{EA70E847-A9AB-4A20-A63F-3519DF88F8AE}" type="presParOf" srcId="{B04FE8ED-93FC-4FF4-822B-A764082A1BF4}" destId="{BC40C3CC-F8E7-4468-942D-07B52B828E70}"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005B67-691F-44F8-9256-841F62B3C714}" type="doc">
      <dgm:prSet loTypeId="urn:microsoft.com/office/officeart/2005/8/layout/gear1" loCatId="cycle" qsTypeId="urn:microsoft.com/office/officeart/2005/8/quickstyle/simple1" qsCatId="simple" csTypeId="urn:microsoft.com/office/officeart/2005/8/colors/accent1_2" csCatId="accent1" phldr="1"/>
      <dgm:spPr/>
    </dgm:pt>
    <dgm:pt modelId="{1B5C41F1-34DB-4C6C-B2F9-2B9C053A1D8C}">
      <dgm:prSet phldrT="[文本]"/>
      <dgm:spPr/>
      <dgm:t>
        <a:bodyPr/>
        <a:lstStyle/>
        <a:p>
          <a:endParaRPr lang="zh-CN" altLang="en-US" dirty="0"/>
        </a:p>
      </dgm:t>
    </dgm:pt>
    <dgm:pt modelId="{A906AA70-3F45-48EB-9841-44754FFD2066}" type="parTrans" cxnId="{232B8589-8A90-4D60-BE34-8809B9580BFD}">
      <dgm:prSet/>
      <dgm:spPr/>
      <dgm:t>
        <a:bodyPr/>
        <a:lstStyle/>
        <a:p>
          <a:endParaRPr lang="zh-CN" altLang="en-US"/>
        </a:p>
      </dgm:t>
    </dgm:pt>
    <dgm:pt modelId="{218D0767-145F-41F6-A6E6-841FB06C377A}" type="sibTrans" cxnId="{232B8589-8A90-4D60-BE34-8809B9580BFD}">
      <dgm:prSet/>
      <dgm:spPr/>
      <dgm:t>
        <a:bodyPr/>
        <a:lstStyle/>
        <a:p>
          <a:endParaRPr lang="zh-CN" altLang="en-US"/>
        </a:p>
      </dgm:t>
    </dgm:pt>
    <dgm:pt modelId="{5790456F-D547-4CC4-9F13-D84DC3652630}">
      <dgm:prSet phldrT="[文本]"/>
      <dgm:spPr/>
      <dgm:t>
        <a:bodyPr/>
        <a:lstStyle/>
        <a:p>
          <a:endParaRPr lang="zh-CN" altLang="en-US" dirty="0"/>
        </a:p>
      </dgm:t>
    </dgm:pt>
    <dgm:pt modelId="{6C7B738B-5BC9-461D-B371-06938820E9C4}" type="parTrans" cxnId="{02ECAE85-91B4-461B-AC68-BB8AD410594F}">
      <dgm:prSet/>
      <dgm:spPr/>
      <dgm:t>
        <a:bodyPr/>
        <a:lstStyle/>
        <a:p>
          <a:endParaRPr lang="zh-CN" altLang="en-US"/>
        </a:p>
      </dgm:t>
    </dgm:pt>
    <dgm:pt modelId="{3F1EEF79-EAC2-4B84-8F57-0829B35AC00B}" type="sibTrans" cxnId="{02ECAE85-91B4-461B-AC68-BB8AD410594F}">
      <dgm:prSet/>
      <dgm:spPr/>
      <dgm:t>
        <a:bodyPr/>
        <a:lstStyle/>
        <a:p>
          <a:endParaRPr lang="zh-CN" altLang="en-US"/>
        </a:p>
      </dgm:t>
    </dgm:pt>
    <dgm:pt modelId="{C2ABC6E5-A4C0-457F-B92E-330D91AD2B68}">
      <dgm:prSet phldrT="[文本]"/>
      <dgm:spPr/>
      <dgm:t>
        <a:bodyPr/>
        <a:lstStyle/>
        <a:p>
          <a:endParaRPr lang="zh-CN" altLang="en-US" dirty="0"/>
        </a:p>
      </dgm:t>
    </dgm:pt>
    <dgm:pt modelId="{3B77CB85-809A-4A4B-8199-BA9544734BA7}" type="parTrans" cxnId="{E3CDA8A2-6097-44ED-8B0A-F054B6B9D4CD}">
      <dgm:prSet/>
      <dgm:spPr/>
      <dgm:t>
        <a:bodyPr/>
        <a:lstStyle/>
        <a:p>
          <a:endParaRPr lang="zh-CN" altLang="en-US"/>
        </a:p>
      </dgm:t>
    </dgm:pt>
    <dgm:pt modelId="{A65098B5-9EFF-425C-B2B4-6B3BF9687733}" type="sibTrans" cxnId="{E3CDA8A2-6097-44ED-8B0A-F054B6B9D4CD}">
      <dgm:prSet/>
      <dgm:spPr/>
      <dgm:t>
        <a:bodyPr/>
        <a:lstStyle/>
        <a:p>
          <a:endParaRPr lang="zh-CN" altLang="en-US"/>
        </a:p>
      </dgm:t>
    </dgm:pt>
    <dgm:pt modelId="{3BBB290E-08BF-4153-91D4-B05AEF1F6615}" type="pres">
      <dgm:prSet presAssocID="{85005B67-691F-44F8-9256-841F62B3C714}" presName="composite" presStyleCnt="0">
        <dgm:presLayoutVars>
          <dgm:chMax val="3"/>
          <dgm:animLvl val="lvl"/>
          <dgm:resizeHandles val="exact"/>
        </dgm:presLayoutVars>
      </dgm:prSet>
      <dgm:spPr/>
    </dgm:pt>
    <dgm:pt modelId="{C51E4C8C-0E04-4F4C-AA15-2187D17D8B51}" type="pres">
      <dgm:prSet presAssocID="{1B5C41F1-34DB-4C6C-B2F9-2B9C053A1D8C}" presName="gear1" presStyleLbl="node1" presStyleIdx="0" presStyleCnt="3">
        <dgm:presLayoutVars>
          <dgm:chMax val="1"/>
          <dgm:bulletEnabled val="1"/>
        </dgm:presLayoutVars>
      </dgm:prSet>
      <dgm:spPr/>
      <dgm:t>
        <a:bodyPr/>
        <a:lstStyle/>
        <a:p>
          <a:endParaRPr lang="zh-CN" altLang="en-US"/>
        </a:p>
      </dgm:t>
    </dgm:pt>
    <dgm:pt modelId="{4A811FAB-75B4-434B-B32F-2AF5A9F4079E}" type="pres">
      <dgm:prSet presAssocID="{1B5C41F1-34DB-4C6C-B2F9-2B9C053A1D8C}" presName="gear1srcNode" presStyleLbl="node1" presStyleIdx="0" presStyleCnt="3"/>
      <dgm:spPr/>
      <dgm:t>
        <a:bodyPr/>
        <a:lstStyle/>
        <a:p>
          <a:endParaRPr lang="zh-CN" altLang="en-US"/>
        </a:p>
      </dgm:t>
    </dgm:pt>
    <dgm:pt modelId="{2CB26560-1824-41F1-BFC5-587670370A1B}" type="pres">
      <dgm:prSet presAssocID="{1B5C41F1-34DB-4C6C-B2F9-2B9C053A1D8C}" presName="gear1dstNode" presStyleLbl="node1" presStyleIdx="0" presStyleCnt="3"/>
      <dgm:spPr/>
      <dgm:t>
        <a:bodyPr/>
        <a:lstStyle/>
        <a:p>
          <a:endParaRPr lang="zh-CN" altLang="en-US"/>
        </a:p>
      </dgm:t>
    </dgm:pt>
    <dgm:pt modelId="{BCDA7EFB-5E52-4AB4-9C80-1EEACEA37193}" type="pres">
      <dgm:prSet presAssocID="{5790456F-D547-4CC4-9F13-D84DC3652630}" presName="gear2" presStyleLbl="node1" presStyleIdx="1" presStyleCnt="3">
        <dgm:presLayoutVars>
          <dgm:chMax val="1"/>
          <dgm:bulletEnabled val="1"/>
        </dgm:presLayoutVars>
      </dgm:prSet>
      <dgm:spPr/>
      <dgm:t>
        <a:bodyPr/>
        <a:lstStyle/>
        <a:p>
          <a:endParaRPr lang="zh-CN" altLang="en-US"/>
        </a:p>
      </dgm:t>
    </dgm:pt>
    <dgm:pt modelId="{1A502903-FD9D-49E6-8A7A-274BF88D558F}" type="pres">
      <dgm:prSet presAssocID="{5790456F-D547-4CC4-9F13-D84DC3652630}" presName="gear2srcNode" presStyleLbl="node1" presStyleIdx="1" presStyleCnt="3"/>
      <dgm:spPr/>
      <dgm:t>
        <a:bodyPr/>
        <a:lstStyle/>
        <a:p>
          <a:endParaRPr lang="zh-CN" altLang="en-US"/>
        </a:p>
      </dgm:t>
    </dgm:pt>
    <dgm:pt modelId="{4D72C10A-304B-4805-97ED-0CF403372B8B}" type="pres">
      <dgm:prSet presAssocID="{5790456F-D547-4CC4-9F13-D84DC3652630}" presName="gear2dstNode" presStyleLbl="node1" presStyleIdx="1" presStyleCnt="3"/>
      <dgm:spPr/>
      <dgm:t>
        <a:bodyPr/>
        <a:lstStyle/>
        <a:p>
          <a:endParaRPr lang="zh-CN" altLang="en-US"/>
        </a:p>
      </dgm:t>
    </dgm:pt>
    <dgm:pt modelId="{75C70F87-2BA1-40FE-9317-62B773726750}" type="pres">
      <dgm:prSet presAssocID="{C2ABC6E5-A4C0-457F-B92E-330D91AD2B68}" presName="gear3" presStyleLbl="node1" presStyleIdx="2" presStyleCnt="3"/>
      <dgm:spPr/>
      <dgm:t>
        <a:bodyPr/>
        <a:lstStyle/>
        <a:p>
          <a:endParaRPr lang="zh-CN" altLang="en-US"/>
        </a:p>
      </dgm:t>
    </dgm:pt>
    <dgm:pt modelId="{BD73B8C4-4436-4A45-92EE-33F13D8A4BF3}" type="pres">
      <dgm:prSet presAssocID="{C2ABC6E5-A4C0-457F-B92E-330D91AD2B68}" presName="gear3tx" presStyleLbl="node1" presStyleIdx="2" presStyleCnt="3">
        <dgm:presLayoutVars>
          <dgm:chMax val="1"/>
          <dgm:bulletEnabled val="1"/>
        </dgm:presLayoutVars>
      </dgm:prSet>
      <dgm:spPr/>
      <dgm:t>
        <a:bodyPr/>
        <a:lstStyle/>
        <a:p>
          <a:endParaRPr lang="zh-CN" altLang="en-US"/>
        </a:p>
      </dgm:t>
    </dgm:pt>
    <dgm:pt modelId="{F372774C-AA6D-477E-9A24-7CE8863DA8AA}" type="pres">
      <dgm:prSet presAssocID="{C2ABC6E5-A4C0-457F-B92E-330D91AD2B68}" presName="gear3srcNode" presStyleLbl="node1" presStyleIdx="2" presStyleCnt="3"/>
      <dgm:spPr/>
      <dgm:t>
        <a:bodyPr/>
        <a:lstStyle/>
        <a:p>
          <a:endParaRPr lang="zh-CN" altLang="en-US"/>
        </a:p>
      </dgm:t>
    </dgm:pt>
    <dgm:pt modelId="{15EB20AD-04F9-4A1C-B971-1ED850983F0B}" type="pres">
      <dgm:prSet presAssocID="{C2ABC6E5-A4C0-457F-B92E-330D91AD2B68}" presName="gear3dstNode" presStyleLbl="node1" presStyleIdx="2" presStyleCnt="3"/>
      <dgm:spPr/>
      <dgm:t>
        <a:bodyPr/>
        <a:lstStyle/>
        <a:p>
          <a:endParaRPr lang="zh-CN" altLang="en-US"/>
        </a:p>
      </dgm:t>
    </dgm:pt>
    <dgm:pt modelId="{6E27717B-FE93-4A6A-A014-D1D3C6F8B30F}" type="pres">
      <dgm:prSet presAssocID="{218D0767-145F-41F6-A6E6-841FB06C377A}" presName="connector1" presStyleLbl="sibTrans2D1" presStyleIdx="0" presStyleCnt="3"/>
      <dgm:spPr/>
      <dgm:t>
        <a:bodyPr/>
        <a:lstStyle/>
        <a:p>
          <a:endParaRPr lang="zh-CN" altLang="en-US"/>
        </a:p>
      </dgm:t>
    </dgm:pt>
    <dgm:pt modelId="{F133FD23-99FB-4A5F-92EC-5C4EF8F17820}" type="pres">
      <dgm:prSet presAssocID="{3F1EEF79-EAC2-4B84-8F57-0829B35AC00B}" presName="connector2" presStyleLbl="sibTrans2D1" presStyleIdx="1" presStyleCnt="3"/>
      <dgm:spPr/>
      <dgm:t>
        <a:bodyPr/>
        <a:lstStyle/>
        <a:p>
          <a:endParaRPr lang="zh-CN" altLang="en-US"/>
        </a:p>
      </dgm:t>
    </dgm:pt>
    <dgm:pt modelId="{5A6C4AE9-C3D2-4601-AB7C-70D672A94A1E}" type="pres">
      <dgm:prSet presAssocID="{A65098B5-9EFF-425C-B2B4-6B3BF9687733}" presName="connector3" presStyleLbl="sibTrans2D1" presStyleIdx="2" presStyleCnt="3"/>
      <dgm:spPr/>
      <dgm:t>
        <a:bodyPr/>
        <a:lstStyle/>
        <a:p>
          <a:endParaRPr lang="zh-CN" altLang="en-US"/>
        </a:p>
      </dgm:t>
    </dgm:pt>
  </dgm:ptLst>
  <dgm:cxnLst>
    <dgm:cxn modelId="{2407B799-17E4-47FD-8871-1CBE06CF5DFF}" type="presOf" srcId="{1B5C41F1-34DB-4C6C-B2F9-2B9C053A1D8C}" destId="{C51E4C8C-0E04-4F4C-AA15-2187D17D8B51}" srcOrd="0" destOrd="0" presId="urn:microsoft.com/office/officeart/2005/8/layout/gear1"/>
    <dgm:cxn modelId="{96BC9D20-FE82-44B5-B938-A66D45FD6B5D}" type="presOf" srcId="{5790456F-D547-4CC4-9F13-D84DC3652630}" destId="{BCDA7EFB-5E52-4AB4-9C80-1EEACEA37193}" srcOrd="0" destOrd="0" presId="urn:microsoft.com/office/officeart/2005/8/layout/gear1"/>
    <dgm:cxn modelId="{98B46C9A-7481-465C-857C-1782781A589A}" type="presOf" srcId="{85005B67-691F-44F8-9256-841F62B3C714}" destId="{3BBB290E-08BF-4153-91D4-B05AEF1F6615}" srcOrd="0" destOrd="0" presId="urn:microsoft.com/office/officeart/2005/8/layout/gear1"/>
    <dgm:cxn modelId="{9D213677-3209-4AFF-B0A4-ECD8A5AAA2E0}" type="presOf" srcId="{218D0767-145F-41F6-A6E6-841FB06C377A}" destId="{6E27717B-FE93-4A6A-A014-D1D3C6F8B30F}" srcOrd="0" destOrd="0" presId="urn:microsoft.com/office/officeart/2005/8/layout/gear1"/>
    <dgm:cxn modelId="{EB6211C5-34C7-4E0F-B157-7FB2CFE72DF6}" type="presOf" srcId="{1B5C41F1-34DB-4C6C-B2F9-2B9C053A1D8C}" destId="{4A811FAB-75B4-434B-B32F-2AF5A9F4079E}" srcOrd="1" destOrd="0" presId="urn:microsoft.com/office/officeart/2005/8/layout/gear1"/>
    <dgm:cxn modelId="{BB88E52B-CDCD-4847-8C39-2EEA743C0D97}" type="presOf" srcId="{C2ABC6E5-A4C0-457F-B92E-330D91AD2B68}" destId="{75C70F87-2BA1-40FE-9317-62B773726750}" srcOrd="0" destOrd="0" presId="urn:microsoft.com/office/officeart/2005/8/layout/gear1"/>
    <dgm:cxn modelId="{7DF9C6F2-B8AF-491C-9234-42E10668A202}" type="presOf" srcId="{5790456F-D547-4CC4-9F13-D84DC3652630}" destId="{4D72C10A-304B-4805-97ED-0CF403372B8B}" srcOrd="2" destOrd="0" presId="urn:microsoft.com/office/officeart/2005/8/layout/gear1"/>
    <dgm:cxn modelId="{5CF7D43D-FE5F-49CB-8E75-1E3C49F03D6C}" type="presOf" srcId="{3F1EEF79-EAC2-4B84-8F57-0829B35AC00B}" destId="{F133FD23-99FB-4A5F-92EC-5C4EF8F17820}" srcOrd="0" destOrd="0" presId="urn:microsoft.com/office/officeart/2005/8/layout/gear1"/>
    <dgm:cxn modelId="{232B8589-8A90-4D60-BE34-8809B9580BFD}" srcId="{85005B67-691F-44F8-9256-841F62B3C714}" destId="{1B5C41F1-34DB-4C6C-B2F9-2B9C053A1D8C}" srcOrd="0" destOrd="0" parTransId="{A906AA70-3F45-48EB-9841-44754FFD2066}" sibTransId="{218D0767-145F-41F6-A6E6-841FB06C377A}"/>
    <dgm:cxn modelId="{F6CC560D-82E0-47B3-9ACC-AFC1BF80332E}" type="presOf" srcId="{C2ABC6E5-A4C0-457F-B92E-330D91AD2B68}" destId="{15EB20AD-04F9-4A1C-B971-1ED850983F0B}" srcOrd="3" destOrd="0" presId="urn:microsoft.com/office/officeart/2005/8/layout/gear1"/>
    <dgm:cxn modelId="{6A665116-C156-498F-AB8F-12AB219A0DAC}" type="presOf" srcId="{C2ABC6E5-A4C0-457F-B92E-330D91AD2B68}" destId="{F372774C-AA6D-477E-9A24-7CE8863DA8AA}" srcOrd="2" destOrd="0" presId="urn:microsoft.com/office/officeart/2005/8/layout/gear1"/>
    <dgm:cxn modelId="{02ECAE85-91B4-461B-AC68-BB8AD410594F}" srcId="{85005B67-691F-44F8-9256-841F62B3C714}" destId="{5790456F-D547-4CC4-9F13-D84DC3652630}" srcOrd="1" destOrd="0" parTransId="{6C7B738B-5BC9-461D-B371-06938820E9C4}" sibTransId="{3F1EEF79-EAC2-4B84-8F57-0829B35AC00B}"/>
    <dgm:cxn modelId="{E314B7F1-9C92-482B-9520-6A2E80A457A0}" type="presOf" srcId="{A65098B5-9EFF-425C-B2B4-6B3BF9687733}" destId="{5A6C4AE9-C3D2-4601-AB7C-70D672A94A1E}" srcOrd="0" destOrd="0" presId="urn:microsoft.com/office/officeart/2005/8/layout/gear1"/>
    <dgm:cxn modelId="{E3CDA8A2-6097-44ED-8B0A-F054B6B9D4CD}" srcId="{85005B67-691F-44F8-9256-841F62B3C714}" destId="{C2ABC6E5-A4C0-457F-B92E-330D91AD2B68}" srcOrd="2" destOrd="0" parTransId="{3B77CB85-809A-4A4B-8199-BA9544734BA7}" sibTransId="{A65098B5-9EFF-425C-B2B4-6B3BF9687733}"/>
    <dgm:cxn modelId="{6543051E-3259-498D-948E-A5883C68B94B}" type="presOf" srcId="{1B5C41F1-34DB-4C6C-B2F9-2B9C053A1D8C}" destId="{2CB26560-1824-41F1-BFC5-587670370A1B}" srcOrd="2" destOrd="0" presId="urn:microsoft.com/office/officeart/2005/8/layout/gear1"/>
    <dgm:cxn modelId="{E2F3D332-2853-43B7-9D65-2029B22618E9}" type="presOf" srcId="{C2ABC6E5-A4C0-457F-B92E-330D91AD2B68}" destId="{BD73B8C4-4436-4A45-92EE-33F13D8A4BF3}" srcOrd="1" destOrd="0" presId="urn:microsoft.com/office/officeart/2005/8/layout/gear1"/>
    <dgm:cxn modelId="{4F8438D7-370F-42D1-AEDE-2BAF3F7C5721}" type="presOf" srcId="{5790456F-D547-4CC4-9F13-D84DC3652630}" destId="{1A502903-FD9D-49E6-8A7A-274BF88D558F}" srcOrd="1" destOrd="0" presId="urn:microsoft.com/office/officeart/2005/8/layout/gear1"/>
    <dgm:cxn modelId="{21C5480E-054E-400B-89A9-202D78A14630}" type="presParOf" srcId="{3BBB290E-08BF-4153-91D4-B05AEF1F6615}" destId="{C51E4C8C-0E04-4F4C-AA15-2187D17D8B51}" srcOrd="0" destOrd="0" presId="urn:microsoft.com/office/officeart/2005/8/layout/gear1"/>
    <dgm:cxn modelId="{26F9A0B9-49E5-4C49-8F42-72DF68DAAE89}" type="presParOf" srcId="{3BBB290E-08BF-4153-91D4-B05AEF1F6615}" destId="{4A811FAB-75B4-434B-B32F-2AF5A9F4079E}" srcOrd="1" destOrd="0" presId="urn:microsoft.com/office/officeart/2005/8/layout/gear1"/>
    <dgm:cxn modelId="{59328992-DD93-410B-BA03-C18B0490ED8C}" type="presParOf" srcId="{3BBB290E-08BF-4153-91D4-B05AEF1F6615}" destId="{2CB26560-1824-41F1-BFC5-587670370A1B}" srcOrd="2" destOrd="0" presId="urn:microsoft.com/office/officeart/2005/8/layout/gear1"/>
    <dgm:cxn modelId="{2F9BB828-5A25-429A-9C9A-FECC6CB0C144}" type="presParOf" srcId="{3BBB290E-08BF-4153-91D4-B05AEF1F6615}" destId="{BCDA7EFB-5E52-4AB4-9C80-1EEACEA37193}" srcOrd="3" destOrd="0" presId="urn:microsoft.com/office/officeart/2005/8/layout/gear1"/>
    <dgm:cxn modelId="{CC1EA66D-AE3B-40DB-BBBE-D440EDB5EDC7}" type="presParOf" srcId="{3BBB290E-08BF-4153-91D4-B05AEF1F6615}" destId="{1A502903-FD9D-49E6-8A7A-274BF88D558F}" srcOrd="4" destOrd="0" presId="urn:microsoft.com/office/officeart/2005/8/layout/gear1"/>
    <dgm:cxn modelId="{4514094F-2121-42D6-97FC-1834FA49AC60}" type="presParOf" srcId="{3BBB290E-08BF-4153-91D4-B05AEF1F6615}" destId="{4D72C10A-304B-4805-97ED-0CF403372B8B}" srcOrd="5" destOrd="0" presId="urn:microsoft.com/office/officeart/2005/8/layout/gear1"/>
    <dgm:cxn modelId="{2EA78383-2089-4D99-8017-D5DABF5095A9}" type="presParOf" srcId="{3BBB290E-08BF-4153-91D4-B05AEF1F6615}" destId="{75C70F87-2BA1-40FE-9317-62B773726750}" srcOrd="6" destOrd="0" presId="urn:microsoft.com/office/officeart/2005/8/layout/gear1"/>
    <dgm:cxn modelId="{33E458A8-C4B5-44B5-85DB-ED07FE309B74}" type="presParOf" srcId="{3BBB290E-08BF-4153-91D4-B05AEF1F6615}" destId="{BD73B8C4-4436-4A45-92EE-33F13D8A4BF3}" srcOrd="7" destOrd="0" presId="urn:microsoft.com/office/officeart/2005/8/layout/gear1"/>
    <dgm:cxn modelId="{12FE1940-888F-42DF-85F4-693E55096B65}" type="presParOf" srcId="{3BBB290E-08BF-4153-91D4-B05AEF1F6615}" destId="{F372774C-AA6D-477E-9A24-7CE8863DA8AA}" srcOrd="8" destOrd="0" presId="urn:microsoft.com/office/officeart/2005/8/layout/gear1"/>
    <dgm:cxn modelId="{67BB3BF5-6F04-43C7-8BF4-3BE5A082FA72}" type="presParOf" srcId="{3BBB290E-08BF-4153-91D4-B05AEF1F6615}" destId="{15EB20AD-04F9-4A1C-B971-1ED850983F0B}" srcOrd="9" destOrd="0" presId="urn:microsoft.com/office/officeart/2005/8/layout/gear1"/>
    <dgm:cxn modelId="{9DED463C-E184-429F-B63F-6A5CC4455AAF}" type="presParOf" srcId="{3BBB290E-08BF-4153-91D4-B05AEF1F6615}" destId="{6E27717B-FE93-4A6A-A014-D1D3C6F8B30F}" srcOrd="10" destOrd="0" presId="urn:microsoft.com/office/officeart/2005/8/layout/gear1"/>
    <dgm:cxn modelId="{52789EF1-2EDE-4306-8A6E-CCDEB4D83AD1}" type="presParOf" srcId="{3BBB290E-08BF-4153-91D4-B05AEF1F6615}" destId="{F133FD23-99FB-4A5F-92EC-5C4EF8F17820}" srcOrd="11" destOrd="0" presId="urn:microsoft.com/office/officeart/2005/8/layout/gear1"/>
    <dgm:cxn modelId="{809C8F93-BDFA-436D-A184-A688F9F7C355}" type="presParOf" srcId="{3BBB290E-08BF-4153-91D4-B05AEF1F6615}" destId="{5A6C4AE9-C3D2-4601-AB7C-70D672A94A1E}"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169BBF-8D8B-4A10-991B-301C64EFD66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995296DD-B451-4292-B382-7A39B0D62BFF}">
      <dgm:prSet phldrT="[文本]"/>
      <dgm:spPr>
        <a:solidFill>
          <a:srgbClr val="A9D8B7"/>
        </a:solidFill>
      </dgm:spPr>
      <dgm:t>
        <a:bodyPr/>
        <a:lstStyle/>
        <a:p>
          <a:r>
            <a:rPr lang="zh-CN" altLang="en-US" dirty="0">
              <a:solidFill>
                <a:schemeClr val="tx1"/>
              </a:solidFill>
              <a:latin typeface="黑体" panose="02010609060101010101" pitchFamily="49" charset="-122"/>
              <a:ea typeface="黑体" panose="02010609060101010101" pitchFamily="49" charset="-122"/>
            </a:rPr>
            <a:t>思维</a:t>
          </a:r>
        </a:p>
      </dgm:t>
    </dgm:pt>
    <dgm:pt modelId="{21F6C719-E50E-4B5C-9F8A-F85746D3937F}" type="parTrans" cxnId="{77197768-D853-4B4E-95F6-2D2277685215}">
      <dgm:prSet/>
      <dgm:spPr/>
      <dgm:t>
        <a:bodyPr/>
        <a:lstStyle/>
        <a:p>
          <a:endParaRPr lang="zh-CN" altLang="en-US"/>
        </a:p>
      </dgm:t>
    </dgm:pt>
    <dgm:pt modelId="{80041366-C9AA-420F-92F3-B39DBCED6734}" type="sibTrans" cxnId="{77197768-D853-4B4E-95F6-2D2277685215}">
      <dgm:prSet/>
      <dgm:spPr/>
      <dgm:t>
        <a:bodyPr/>
        <a:lstStyle/>
        <a:p>
          <a:endParaRPr lang="zh-CN" altLang="en-US"/>
        </a:p>
      </dgm:t>
    </dgm:pt>
    <dgm:pt modelId="{20AF605C-B67D-41E5-ACB4-119E6C66F48B}">
      <dgm:prSet phldrT="[文本]"/>
      <dgm:spPr>
        <a:solidFill>
          <a:srgbClr val="FF7C80"/>
        </a:solidFill>
      </dgm:spPr>
      <dgm:t>
        <a:bodyPr/>
        <a:lstStyle/>
        <a:p>
          <a:r>
            <a:rPr lang="zh-CN" altLang="en-US" dirty="0">
              <a:solidFill>
                <a:schemeClr val="tx1"/>
              </a:solidFill>
              <a:latin typeface="黑体" panose="02010609060101010101" pitchFamily="49" charset="-122"/>
              <a:ea typeface="黑体" panose="02010609060101010101" pitchFamily="49" charset="-122"/>
            </a:rPr>
            <a:t>资源</a:t>
          </a:r>
        </a:p>
      </dgm:t>
    </dgm:pt>
    <dgm:pt modelId="{5CDE167F-E656-4927-B0A2-A5C59D089EDC}" type="parTrans" cxnId="{4D424C8D-5180-42CF-9349-F69A153F6797}">
      <dgm:prSet/>
      <dgm:spPr/>
      <dgm:t>
        <a:bodyPr/>
        <a:lstStyle/>
        <a:p>
          <a:endParaRPr lang="zh-CN" altLang="en-US"/>
        </a:p>
      </dgm:t>
    </dgm:pt>
    <dgm:pt modelId="{110E1B8E-F046-4EF4-8C87-4BC9497E81B3}" type="sibTrans" cxnId="{4D424C8D-5180-42CF-9349-F69A153F6797}">
      <dgm:prSet/>
      <dgm:spPr/>
      <dgm:t>
        <a:bodyPr/>
        <a:lstStyle/>
        <a:p>
          <a:endParaRPr lang="zh-CN" altLang="en-US"/>
        </a:p>
      </dgm:t>
    </dgm:pt>
    <dgm:pt modelId="{521CEA24-7AF8-426A-88C4-2A35DD2CEE5F}">
      <dgm:prSet phldrT="[文本]"/>
      <dgm:spPr>
        <a:solidFill>
          <a:srgbClr val="66CCFF"/>
        </a:solidFill>
      </dgm:spPr>
      <dgm:t>
        <a:bodyPr/>
        <a:lstStyle/>
        <a:p>
          <a:r>
            <a:rPr lang="zh-CN" altLang="en-US" dirty="0">
              <a:solidFill>
                <a:schemeClr val="tx1"/>
              </a:solidFill>
              <a:latin typeface="黑体" panose="02010609060101010101" pitchFamily="49" charset="-122"/>
              <a:ea typeface="黑体" panose="02010609060101010101" pitchFamily="49" charset="-122"/>
            </a:rPr>
            <a:t>方法</a:t>
          </a:r>
        </a:p>
      </dgm:t>
    </dgm:pt>
    <dgm:pt modelId="{5BC78A30-FB24-469F-8262-85BEEDEF9FED}" type="parTrans" cxnId="{12631776-F09A-4871-B27D-B2AE8F79B8DB}">
      <dgm:prSet/>
      <dgm:spPr/>
      <dgm:t>
        <a:bodyPr/>
        <a:lstStyle/>
        <a:p>
          <a:endParaRPr lang="zh-CN" altLang="en-US"/>
        </a:p>
      </dgm:t>
    </dgm:pt>
    <dgm:pt modelId="{877E45BF-2014-45FE-99EF-30B61FDD35F7}" type="sibTrans" cxnId="{12631776-F09A-4871-B27D-B2AE8F79B8DB}">
      <dgm:prSet/>
      <dgm:spPr/>
      <dgm:t>
        <a:bodyPr/>
        <a:lstStyle/>
        <a:p>
          <a:endParaRPr lang="zh-CN" altLang="en-US"/>
        </a:p>
      </dgm:t>
    </dgm:pt>
    <dgm:pt modelId="{04EC9290-9DA2-4B0D-B8FA-26B6C56A6564}">
      <dgm:prSet phldrT="[文本]"/>
      <dgm:spPr>
        <a:solidFill>
          <a:srgbClr val="FFCC66"/>
        </a:solidFill>
      </dgm:spPr>
      <dgm:t>
        <a:bodyPr/>
        <a:lstStyle/>
        <a:p>
          <a:r>
            <a:rPr lang="zh-CN" altLang="en-US" dirty="0">
              <a:solidFill>
                <a:schemeClr val="tx1"/>
              </a:solidFill>
              <a:latin typeface="黑体" panose="02010609060101010101" pitchFamily="49" charset="-122"/>
              <a:ea typeface="黑体" panose="02010609060101010101" pitchFamily="49" charset="-122"/>
            </a:rPr>
            <a:t>工具</a:t>
          </a:r>
        </a:p>
      </dgm:t>
    </dgm:pt>
    <dgm:pt modelId="{31CEB172-D9EB-42EB-94D4-42397B07D090}" type="parTrans" cxnId="{E1A24F98-3AA2-4565-A5DB-09118A24A6FC}">
      <dgm:prSet/>
      <dgm:spPr/>
      <dgm:t>
        <a:bodyPr/>
        <a:lstStyle/>
        <a:p>
          <a:endParaRPr lang="zh-CN" altLang="en-US"/>
        </a:p>
      </dgm:t>
    </dgm:pt>
    <dgm:pt modelId="{5634E10D-20B9-46F3-A467-2479A5D119AB}" type="sibTrans" cxnId="{E1A24F98-3AA2-4565-A5DB-09118A24A6FC}">
      <dgm:prSet/>
      <dgm:spPr/>
      <dgm:t>
        <a:bodyPr/>
        <a:lstStyle/>
        <a:p>
          <a:endParaRPr lang="zh-CN" altLang="en-US"/>
        </a:p>
      </dgm:t>
    </dgm:pt>
    <dgm:pt modelId="{09250A09-2822-44DC-A91A-B1918C601C3B}">
      <dgm:prSet phldrT="[文本]"/>
      <dgm:spPr>
        <a:solidFill>
          <a:srgbClr val="6D69A3">
            <a:alpha val="70000"/>
          </a:srgbClr>
        </a:solidFill>
      </dgm:spPr>
      <dgm:t>
        <a:bodyPr/>
        <a:lstStyle/>
        <a:p>
          <a:r>
            <a:rPr lang="zh-CN" altLang="en-US" dirty="0">
              <a:solidFill>
                <a:schemeClr val="tx1"/>
              </a:solidFill>
              <a:latin typeface="黑体" panose="02010609060101010101" pitchFamily="49" charset="-122"/>
              <a:ea typeface="黑体" panose="02010609060101010101" pitchFamily="49" charset="-122"/>
            </a:rPr>
            <a:t>模式</a:t>
          </a:r>
        </a:p>
      </dgm:t>
    </dgm:pt>
    <dgm:pt modelId="{E272A8F8-044A-4911-A46F-2556CA55301B}" type="parTrans" cxnId="{2DA6FEFA-641F-4003-9357-C3E26044B56B}">
      <dgm:prSet/>
      <dgm:spPr/>
      <dgm:t>
        <a:bodyPr/>
        <a:lstStyle/>
        <a:p>
          <a:endParaRPr lang="zh-CN" altLang="en-US"/>
        </a:p>
      </dgm:t>
    </dgm:pt>
    <dgm:pt modelId="{4AA6911C-6803-4D8D-B535-73D8586FB4BB}" type="sibTrans" cxnId="{2DA6FEFA-641F-4003-9357-C3E26044B56B}">
      <dgm:prSet/>
      <dgm:spPr/>
      <dgm:t>
        <a:bodyPr/>
        <a:lstStyle/>
        <a:p>
          <a:endParaRPr lang="zh-CN" altLang="en-US"/>
        </a:p>
      </dgm:t>
    </dgm:pt>
    <dgm:pt modelId="{CDB9E2C4-9767-444C-AFDF-74F3196E6823}" type="pres">
      <dgm:prSet presAssocID="{1B169BBF-8D8B-4A10-991B-301C64EFD660}" presName="cycle" presStyleCnt="0">
        <dgm:presLayoutVars>
          <dgm:dir/>
          <dgm:resizeHandles val="exact"/>
        </dgm:presLayoutVars>
      </dgm:prSet>
      <dgm:spPr/>
      <dgm:t>
        <a:bodyPr/>
        <a:lstStyle/>
        <a:p>
          <a:endParaRPr lang="zh-CN" altLang="en-US"/>
        </a:p>
      </dgm:t>
    </dgm:pt>
    <dgm:pt modelId="{7DDCDAE8-44B6-4606-BB41-C2AA9BA0A34F}" type="pres">
      <dgm:prSet presAssocID="{995296DD-B451-4292-B382-7A39B0D62BFF}" presName="node" presStyleLbl="node1" presStyleIdx="0" presStyleCnt="5">
        <dgm:presLayoutVars>
          <dgm:bulletEnabled val="1"/>
        </dgm:presLayoutVars>
      </dgm:prSet>
      <dgm:spPr/>
      <dgm:t>
        <a:bodyPr/>
        <a:lstStyle/>
        <a:p>
          <a:endParaRPr lang="zh-CN" altLang="en-US"/>
        </a:p>
      </dgm:t>
    </dgm:pt>
    <dgm:pt modelId="{232075DC-492B-40DC-A6E0-24A48A0EC68A}" type="pres">
      <dgm:prSet presAssocID="{80041366-C9AA-420F-92F3-B39DBCED6734}" presName="sibTrans" presStyleLbl="sibTrans2D1" presStyleIdx="0" presStyleCnt="5"/>
      <dgm:spPr/>
      <dgm:t>
        <a:bodyPr/>
        <a:lstStyle/>
        <a:p>
          <a:endParaRPr lang="zh-CN" altLang="en-US"/>
        </a:p>
      </dgm:t>
    </dgm:pt>
    <dgm:pt modelId="{E7CC8E33-6D99-488F-AE00-843CA027091B}" type="pres">
      <dgm:prSet presAssocID="{80041366-C9AA-420F-92F3-B39DBCED6734}" presName="connectorText" presStyleLbl="sibTrans2D1" presStyleIdx="0" presStyleCnt="5"/>
      <dgm:spPr/>
      <dgm:t>
        <a:bodyPr/>
        <a:lstStyle/>
        <a:p>
          <a:endParaRPr lang="zh-CN" altLang="en-US"/>
        </a:p>
      </dgm:t>
    </dgm:pt>
    <dgm:pt modelId="{EBA83A29-501C-478D-B962-A763CE5162C5}" type="pres">
      <dgm:prSet presAssocID="{20AF605C-B67D-41E5-ACB4-119E6C66F48B}" presName="node" presStyleLbl="node1" presStyleIdx="1" presStyleCnt="5">
        <dgm:presLayoutVars>
          <dgm:bulletEnabled val="1"/>
        </dgm:presLayoutVars>
      </dgm:prSet>
      <dgm:spPr/>
      <dgm:t>
        <a:bodyPr/>
        <a:lstStyle/>
        <a:p>
          <a:endParaRPr lang="zh-CN" altLang="en-US"/>
        </a:p>
      </dgm:t>
    </dgm:pt>
    <dgm:pt modelId="{97113193-9F2E-44B9-AD52-2628E05E9E46}" type="pres">
      <dgm:prSet presAssocID="{110E1B8E-F046-4EF4-8C87-4BC9497E81B3}" presName="sibTrans" presStyleLbl="sibTrans2D1" presStyleIdx="1" presStyleCnt="5"/>
      <dgm:spPr/>
      <dgm:t>
        <a:bodyPr/>
        <a:lstStyle/>
        <a:p>
          <a:endParaRPr lang="zh-CN" altLang="en-US"/>
        </a:p>
      </dgm:t>
    </dgm:pt>
    <dgm:pt modelId="{CA8893BE-2D8A-4D6E-9277-0912618146A1}" type="pres">
      <dgm:prSet presAssocID="{110E1B8E-F046-4EF4-8C87-4BC9497E81B3}" presName="connectorText" presStyleLbl="sibTrans2D1" presStyleIdx="1" presStyleCnt="5"/>
      <dgm:spPr/>
      <dgm:t>
        <a:bodyPr/>
        <a:lstStyle/>
        <a:p>
          <a:endParaRPr lang="zh-CN" altLang="en-US"/>
        </a:p>
      </dgm:t>
    </dgm:pt>
    <dgm:pt modelId="{F16542D7-4F03-4BC1-9B49-EE589429101D}" type="pres">
      <dgm:prSet presAssocID="{521CEA24-7AF8-426A-88C4-2A35DD2CEE5F}" presName="node" presStyleLbl="node1" presStyleIdx="2" presStyleCnt="5">
        <dgm:presLayoutVars>
          <dgm:bulletEnabled val="1"/>
        </dgm:presLayoutVars>
      </dgm:prSet>
      <dgm:spPr/>
      <dgm:t>
        <a:bodyPr/>
        <a:lstStyle/>
        <a:p>
          <a:endParaRPr lang="zh-CN" altLang="en-US"/>
        </a:p>
      </dgm:t>
    </dgm:pt>
    <dgm:pt modelId="{BF48E10C-6437-4DF5-B8CA-1EE12361AB16}" type="pres">
      <dgm:prSet presAssocID="{877E45BF-2014-45FE-99EF-30B61FDD35F7}" presName="sibTrans" presStyleLbl="sibTrans2D1" presStyleIdx="2" presStyleCnt="5"/>
      <dgm:spPr/>
      <dgm:t>
        <a:bodyPr/>
        <a:lstStyle/>
        <a:p>
          <a:endParaRPr lang="zh-CN" altLang="en-US"/>
        </a:p>
      </dgm:t>
    </dgm:pt>
    <dgm:pt modelId="{7605429A-5ABF-4A09-B7BF-716C2F27315C}" type="pres">
      <dgm:prSet presAssocID="{877E45BF-2014-45FE-99EF-30B61FDD35F7}" presName="connectorText" presStyleLbl="sibTrans2D1" presStyleIdx="2" presStyleCnt="5"/>
      <dgm:spPr/>
      <dgm:t>
        <a:bodyPr/>
        <a:lstStyle/>
        <a:p>
          <a:endParaRPr lang="zh-CN" altLang="en-US"/>
        </a:p>
      </dgm:t>
    </dgm:pt>
    <dgm:pt modelId="{0F004FBA-B829-4B46-90AB-3625337145D4}" type="pres">
      <dgm:prSet presAssocID="{04EC9290-9DA2-4B0D-B8FA-26B6C56A6564}" presName="node" presStyleLbl="node1" presStyleIdx="3" presStyleCnt="5">
        <dgm:presLayoutVars>
          <dgm:bulletEnabled val="1"/>
        </dgm:presLayoutVars>
      </dgm:prSet>
      <dgm:spPr/>
      <dgm:t>
        <a:bodyPr/>
        <a:lstStyle/>
        <a:p>
          <a:endParaRPr lang="zh-CN" altLang="en-US"/>
        </a:p>
      </dgm:t>
    </dgm:pt>
    <dgm:pt modelId="{C1D9A390-19C8-4183-96D4-BDBF1EE85B3E}" type="pres">
      <dgm:prSet presAssocID="{5634E10D-20B9-46F3-A467-2479A5D119AB}" presName="sibTrans" presStyleLbl="sibTrans2D1" presStyleIdx="3" presStyleCnt="5"/>
      <dgm:spPr/>
      <dgm:t>
        <a:bodyPr/>
        <a:lstStyle/>
        <a:p>
          <a:endParaRPr lang="zh-CN" altLang="en-US"/>
        </a:p>
      </dgm:t>
    </dgm:pt>
    <dgm:pt modelId="{B3799576-0CC9-423C-88FA-E233F858A62E}" type="pres">
      <dgm:prSet presAssocID="{5634E10D-20B9-46F3-A467-2479A5D119AB}" presName="connectorText" presStyleLbl="sibTrans2D1" presStyleIdx="3" presStyleCnt="5"/>
      <dgm:spPr/>
      <dgm:t>
        <a:bodyPr/>
        <a:lstStyle/>
        <a:p>
          <a:endParaRPr lang="zh-CN" altLang="en-US"/>
        </a:p>
      </dgm:t>
    </dgm:pt>
    <dgm:pt modelId="{9F647A21-B82D-4F94-8A99-ED781705203E}" type="pres">
      <dgm:prSet presAssocID="{09250A09-2822-44DC-A91A-B1918C601C3B}" presName="node" presStyleLbl="node1" presStyleIdx="4" presStyleCnt="5">
        <dgm:presLayoutVars>
          <dgm:bulletEnabled val="1"/>
        </dgm:presLayoutVars>
      </dgm:prSet>
      <dgm:spPr/>
      <dgm:t>
        <a:bodyPr/>
        <a:lstStyle/>
        <a:p>
          <a:endParaRPr lang="zh-CN" altLang="en-US"/>
        </a:p>
      </dgm:t>
    </dgm:pt>
    <dgm:pt modelId="{72DB55DB-F9E0-4523-B06C-CA59C3FC91DC}" type="pres">
      <dgm:prSet presAssocID="{4AA6911C-6803-4D8D-B535-73D8586FB4BB}" presName="sibTrans" presStyleLbl="sibTrans2D1" presStyleIdx="4" presStyleCnt="5"/>
      <dgm:spPr/>
      <dgm:t>
        <a:bodyPr/>
        <a:lstStyle/>
        <a:p>
          <a:endParaRPr lang="zh-CN" altLang="en-US"/>
        </a:p>
      </dgm:t>
    </dgm:pt>
    <dgm:pt modelId="{C487D145-A1E7-4877-A446-FF0D70F44ECC}" type="pres">
      <dgm:prSet presAssocID="{4AA6911C-6803-4D8D-B535-73D8586FB4BB}" presName="connectorText" presStyleLbl="sibTrans2D1" presStyleIdx="4" presStyleCnt="5"/>
      <dgm:spPr/>
      <dgm:t>
        <a:bodyPr/>
        <a:lstStyle/>
        <a:p>
          <a:endParaRPr lang="zh-CN" altLang="en-US"/>
        </a:p>
      </dgm:t>
    </dgm:pt>
  </dgm:ptLst>
  <dgm:cxnLst>
    <dgm:cxn modelId="{E1A24F98-3AA2-4565-A5DB-09118A24A6FC}" srcId="{1B169BBF-8D8B-4A10-991B-301C64EFD660}" destId="{04EC9290-9DA2-4B0D-B8FA-26B6C56A6564}" srcOrd="3" destOrd="0" parTransId="{31CEB172-D9EB-42EB-94D4-42397B07D090}" sibTransId="{5634E10D-20B9-46F3-A467-2479A5D119AB}"/>
    <dgm:cxn modelId="{2DA6FEFA-641F-4003-9357-C3E26044B56B}" srcId="{1B169BBF-8D8B-4A10-991B-301C64EFD660}" destId="{09250A09-2822-44DC-A91A-B1918C601C3B}" srcOrd="4" destOrd="0" parTransId="{E272A8F8-044A-4911-A46F-2556CA55301B}" sibTransId="{4AA6911C-6803-4D8D-B535-73D8586FB4BB}"/>
    <dgm:cxn modelId="{77197768-D853-4B4E-95F6-2D2277685215}" srcId="{1B169BBF-8D8B-4A10-991B-301C64EFD660}" destId="{995296DD-B451-4292-B382-7A39B0D62BFF}" srcOrd="0" destOrd="0" parTransId="{21F6C719-E50E-4B5C-9F8A-F85746D3937F}" sibTransId="{80041366-C9AA-420F-92F3-B39DBCED6734}"/>
    <dgm:cxn modelId="{4FABBC1C-43FC-4B6B-B8E9-99B80C7E4767}" type="presOf" srcId="{110E1B8E-F046-4EF4-8C87-4BC9497E81B3}" destId="{97113193-9F2E-44B9-AD52-2628E05E9E46}" srcOrd="0" destOrd="0" presId="urn:microsoft.com/office/officeart/2005/8/layout/cycle2"/>
    <dgm:cxn modelId="{E8518E3B-2E98-40AE-A097-B8D223F08E6D}" type="presOf" srcId="{80041366-C9AA-420F-92F3-B39DBCED6734}" destId="{E7CC8E33-6D99-488F-AE00-843CA027091B}" srcOrd="1" destOrd="0" presId="urn:microsoft.com/office/officeart/2005/8/layout/cycle2"/>
    <dgm:cxn modelId="{5A558288-4240-4E2E-9217-6C17AFBC312C}" type="presOf" srcId="{877E45BF-2014-45FE-99EF-30B61FDD35F7}" destId="{7605429A-5ABF-4A09-B7BF-716C2F27315C}" srcOrd="1" destOrd="0" presId="urn:microsoft.com/office/officeart/2005/8/layout/cycle2"/>
    <dgm:cxn modelId="{A3F4B6BC-AB98-4C05-A182-05A147534D8A}" type="presOf" srcId="{110E1B8E-F046-4EF4-8C87-4BC9497E81B3}" destId="{CA8893BE-2D8A-4D6E-9277-0912618146A1}" srcOrd="1" destOrd="0" presId="urn:microsoft.com/office/officeart/2005/8/layout/cycle2"/>
    <dgm:cxn modelId="{66F99735-984F-41FF-94D4-7DD65E0DE572}" type="presOf" srcId="{09250A09-2822-44DC-A91A-B1918C601C3B}" destId="{9F647A21-B82D-4F94-8A99-ED781705203E}" srcOrd="0" destOrd="0" presId="urn:microsoft.com/office/officeart/2005/8/layout/cycle2"/>
    <dgm:cxn modelId="{56C05DFF-EA79-4A18-B778-7240583F11B0}" type="presOf" srcId="{877E45BF-2014-45FE-99EF-30B61FDD35F7}" destId="{BF48E10C-6437-4DF5-B8CA-1EE12361AB16}" srcOrd="0" destOrd="0" presId="urn:microsoft.com/office/officeart/2005/8/layout/cycle2"/>
    <dgm:cxn modelId="{C8C484F1-2F26-45B3-841D-834A36FF0F4E}" type="presOf" srcId="{995296DD-B451-4292-B382-7A39B0D62BFF}" destId="{7DDCDAE8-44B6-4606-BB41-C2AA9BA0A34F}" srcOrd="0" destOrd="0" presId="urn:microsoft.com/office/officeart/2005/8/layout/cycle2"/>
    <dgm:cxn modelId="{D3208A34-1031-4140-B2A8-6ABA94E44DD3}" type="presOf" srcId="{521CEA24-7AF8-426A-88C4-2A35DD2CEE5F}" destId="{F16542D7-4F03-4BC1-9B49-EE589429101D}" srcOrd="0" destOrd="0" presId="urn:microsoft.com/office/officeart/2005/8/layout/cycle2"/>
    <dgm:cxn modelId="{12631776-F09A-4871-B27D-B2AE8F79B8DB}" srcId="{1B169BBF-8D8B-4A10-991B-301C64EFD660}" destId="{521CEA24-7AF8-426A-88C4-2A35DD2CEE5F}" srcOrd="2" destOrd="0" parTransId="{5BC78A30-FB24-469F-8262-85BEEDEF9FED}" sibTransId="{877E45BF-2014-45FE-99EF-30B61FDD35F7}"/>
    <dgm:cxn modelId="{4D424C8D-5180-42CF-9349-F69A153F6797}" srcId="{1B169BBF-8D8B-4A10-991B-301C64EFD660}" destId="{20AF605C-B67D-41E5-ACB4-119E6C66F48B}" srcOrd="1" destOrd="0" parTransId="{5CDE167F-E656-4927-B0A2-A5C59D089EDC}" sibTransId="{110E1B8E-F046-4EF4-8C87-4BC9497E81B3}"/>
    <dgm:cxn modelId="{91F7FE93-9297-4824-9055-6FDD1C8BB759}" type="presOf" srcId="{04EC9290-9DA2-4B0D-B8FA-26B6C56A6564}" destId="{0F004FBA-B829-4B46-90AB-3625337145D4}" srcOrd="0" destOrd="0" presId="urn:microsoft.com/office/officeart/2005/8/layout/cycle2"/>
    <dgm:cxn modelId="{1B45EBDE-D27A-4899-9C71-19E04339A54E}" type="presOf" srcId="{4AA6911C-6803-4D8D-B535-73D8586FB4BB}" destId="{72DB55DB-F9E0-4523-B06C-CA59C3FC91DC}" srcOrd="0" destOrd="0" presId="urn:microsoft.com/office/officeart/2005/8/layout/cycle2"/>
    <dgm:cxn modelId="{A45DDA1F-FF60-4132-87AC-1B4730E3448A}" type="presOf" srcId="{4AA6911C-6803-4D8D-B535-73D8586FB4BB}" destId="{C487D145-A1E7-4877-A446-FF0D70F44ECC}" srcOrd="1" destOrd="0" presId="urn:microsoft.com/office/officeart/2005/8/layout/cycle2"/>
    <dgm:cxn modelId="{5D8BF644-2FD7-40CC-9B9F-ADADE3A52C4A}" type="presOf" srcId="{20AF605C-B67D-41E5-ACB4-119E6C66F48B}" destId="{EBA83A29-501C-478D-B962-A763CE5162C5}" srcOrd="0" destOrd="0" presId="urn:microsoft.com/office/officeart/2005/8/layout/cycle2"/>
    <dgm:cxn modelId="{C156E3B7-6419-41DD-A6D0-F5E9CD0E5588}" type="presOf" srcId="{5634E10D-20B9-46F3-A467-2479A5D119AB}" destId="{C1D9A390-19C8-4183-96D4-BDBF1EE85B3E}" srcOrd="0" destOrd="0" presId="urn:microsoft.com/office/officeart/2005/8/layout/cycle2"/>
    <dgm:cxn modelId="{405CC107-EC0C-4749-9889-9EC8DDC1088B}" type="presOf" srcId="{80041366-C9AA-420F-92F3-B39DBCED6734}" destId="{232075DC-492B-40DC-A6E0-24A48A0EC68A}" srcOrd="0" destOrd="0" presId="urn:microsoft.com/office/officeart/2005/8/layout/cycle2"/>
    <dgm:cxn modelId="{87004CC2-55BF-4966-946F-A4D7434EAD6B}" type="presOf" srcId="{5634E10D-20B9-46F3-A467-2479A5D119AB}" destId="{B3799576-0CC9-423C-88FA-E233F858A62E}" srcOrd="1" destOrd="0" presId="urn:microsoft.com/office/officeart/2005/8/layout/cycle2"/>
    <dgm:cxn modelId="{4943089F-C7CA-4D7E-BF0F-C30D6AFEDD4E}" type="presOf" srcId="{1B169BBF-8D8B-4A10-991B-301C64EFD660}" destId="{CDB9E2C4-9767-444C-AFDF-74F3196E6823}" srcOrd="0" destOrd="0" presId="urn:microsoft.com/office/officeart/2005/8/layout/cycle2"/>
    <dgm:cxn modelId="{01904B5B-A5F2-4BFD-991A-4B0B4D357353}" type="presParOf" srcId="{CDB9E2C4-9767-444C-AFDF-74F3196E6823}" destId="{7DDCDAE8-44B6-4606-BB41-C2AA9BA0A34F}" srcOrd="0" destOrd="0" presId="urn:microsoft.com/office/officeart/2005/8/layout/cycle2"/>
    <dgm:cxn modelId="{384B3105-316E-40EE-9C70-6CD6C36315DA}" type="presParOf" srcId="{CDB9E2C4-9767-444C-AFDF-74F3196E6823}" destId="{232075DC-492B-40DC-A6E0-24A48A0EC68A}" srcOrd="1" destOrd="0" presId="urn:microsoft.com/office/officeart/2005/8/layout/cycle2"/>
    <dgm:cxn modelId="{CBB00468-E410-4ECC-A69A-238523A38149}" type="presParOf" srcId="{232075DC-492B-40DC-A6E0-24A48A0EC68A}" destId="{E7CC8E33-6D99-488F-AE00-843CA027091B}" srcOrd="0" destOrd="0" presId="urn:microsoft.com/office/officeart/2005/8/layout/cycle2"/>
    <dgm:cxn modelId="{970E02C3-DD7C-4ACA-AF76-9E4DFECDED22}" type="presParOf" srcId="{CDB9E2C4-9767-444C-AFDF-74F3196E6823}" destId="{EBA83A29-501C-478D-B962-A763CE5162C5}" srcOrd="2" destOrd="0" presId="urn:microsoft.com/office/officeart/2005/8/layout/cycle2"/>
    <dgm:cxn modelId="{5B780238-16D0-4659-B6F6-92B5E1BCCB6C}" type="presParOf" srcId="{CDB9E2C4-9767-444C-AFDF-74F3196E6823}" destId="{97113193-9F2E-44B9-AD52-2628E05E9E46}" srcOrd="3" destOrd="0" presId="urn:microsoft.com/office/officeart/2005/8/layout/cycle2"/>
    <dgm:cxn modelId="{34984F08-2C47-45A5-83FB-78C1336F6964}" type="presParOf" srcId="{97113193-9F2E-44B9-AD52-2628E05E9E46}" destId="{CA8893BE-2D8A-4D6E-9277-0912618146A1}" srcOrd="0" destOrd="0" presId="urn:microsoft.com/office/officeart/2005/8/layout/cycle2"/>
    <dgm:cxn modelId="{E2FE80BD-FDAD-47AE-8AC5-6F0B0094E6D9}" type="presParOf" srcId="{CDB9E2C4-9767-444C-AFDF-74F3196E6823}" destId="{F16542D7-4F03-4BC1-9B49-EE589429101D}" srcOrd="4" destOrd="0" presId="urn:microsoft.com/office/officeart/2005/8/layout/cycle2"/>
    <dgm:cxn modelId="{675016D4-4A90-4491-992B-EEA984A4EFB3}" type="presParOf" srcId="{CDB9E2C4-9767-444C-AFDF-74F3196E6823}" destId="{BF48E10C-6437-4DF5-B8CA-1EE12361AB16}" srcOrd="5" destOrd="0" presId="urn:microsoft.com/office/officeart/2005/8/layout/cycle2"/>
    <dgm:cxn modelId="{D272F493-4C7D-4AF3-8BA9-DA62AE1BBD7F}" type="presParOf" srcId="{BF48E10C-6437-4DF5-B8CA-1EE12361AB16}" destId="{7605429A-5ABF-4A09-B7BF-716C2F27315C}" srcOrd="0" destOrd="0" presId="urn:microsoft.com/office/officeart/2005/8/layout/cycle2"/>
    <dgm:cxn modelId="{42B09954-BCE1-47F9-9D38-333BEDA5EBD3}" type="presParOf" srcId="{CDB9E2C4-9767-444C-AFDF-74F3196E6823}" destId="{0F004FBA-B829-4B46-90AB-3625337145D4}" srcOrd="6" destOrd="0" presId="urn:microsoft.com/office/officeart/2005/8/layout/cycle2"/>
    <dgm:cxn modelId="{3D46BC67-E7A0-4D63-829C-A7BBE74BA1C2}" type="presParOf" srcId="{CDB9E2C4-9767-444C-AFDF-74F3196E6823}" destId="{C1D9A390-19C8-4183-96D4-BDBF1EE85B3E}" srcOrd="7" destOrd="0" presId="urn:microsoft.com/office/officeart/2005/8/layout/cycle2"/>
    <dgm:cxn modelId="{3134BCAC-7A32-44ED-98A2-DF2F001B2829}" type="presParOf" srcId="{C1D9A390-19C8-4183-96D4-BDBF1EE85B3E}" destId="{B3799576-0CC9-423C-88FA-E233F858A62E}" srcOrd="0" destOrd="0" presId="urn:microsoft.com/office/officeart/2005/8/layout/cycle2"/>
    <dgm:cxn modelId="{8222AA8D-1987-4AA1-B59D-19165692A88B}" type="presParOf" srcId="{CDB9E2C4-9767-444C-AFDF-74F3196E6823}" destId="{9F647A21-B82D-4F94-8A99-ED781705203E}" srcOrd="8" destOrd="0" presId="urn:microsoft.com/office/officeart/2005/8/layout/cycle2"/>
    <dgm:cxn modelId="{C1F0E102-0066-4FB4-9F3C-96A56110586C}" type="presParOf" srcId="{CDB9E2C4-9767-444C-AFDF-74F3196E6823}" destId="{72DB55DB-F9E0-4523-B06C-CA59C3FC91DC}" srcOrd="9" destOrd="0" presId="urn:microsoft.com/office/officeart/2005/8/layout/cycle2"/>
    <dgm:cxn modelId="{AED5FE49-C911-4D79-A01A-27BE27C58581}" type="presParOf" srcId="{72DB55DB-F9E0-4523-B06C-CA59C3FC91DC}" destId="{C487D145-A1E7-4877-A446-FF0D70F44EC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B9CA99-27C6-4C0E-B90B-037521583FB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1E1CBBE1-E670-4028-A8B0-2CA91F2EFA28}">
      <dgm:prSet phldrT="[文本]"/>
      <dgm:spPr/>
      <dgm:t>
        <a:bodyPr/>
        <a:lstStyle/>
        <a:p>
          <a:r>
            <a:rPr lang="en-US" altLang="zh-CN" b="1">
              <a:solidFill>
                <a:srgbClr val="FFFF00"/>
              </a:solidFill>
              <a:latin typeface="Baskerville Old Face" panose="02020602080505020303" pitchFamily="18" charset="0"/>
            </a:rPr>
            <a:t>Big</a:t>
          </a:r>
          <a:r>
            <a:rPr lang="en-US" altLang="zh-CN" b="1">
              <a:solidFill>
                <a:srgbClr val="FFFF00"/>
              </a:solidFill>
            </a:rPr>
            <a:t> </a:t>
          </a:r>
          <a:r>
            <a:rPr lang="en-US" altLang="zh-CN" b="1">
              <a:solidFill>
                <a:srgbClr val="FFFF00"/>
              </a:solidFill>
              <a:latin typeface="Baskerville Old Face" panose="02020602080505020303" pitchFamily="18" charset="0"/>
            </a:rPr>
            <a:t>Data</a:t>
          </a:r>
          <a:endParaRPr lang="zh-CN" altLang="en-US" b="1" dirty="0">
            <a:solidFill>
              <a:srgbClr val="FFFF00"/>
            </a:solidFill>
            <a:latin typeface="Baskerville Old Face" panose="02020602080505020303" pitchFamily="18" charset="0"/>
          </a:endParaRPr>
        </a:p>
      </dgm:t>
    </dgm:pt>
    <dgm:pt modelId="{C4D84A94-E965-4FE6-875A-AA7C8045CA21}" type="parTrans" cxnId="{5A47014F-1EAB-4356-8084-05FA2029EEAD}">
      <dgm:prSet/>
      <dgm:spPr/>
      <dgm:t>
        <a:bodyPr/>
        <a:lstStyle/>
        <a:p>
          <a:endParaRPr lang="zh-CN" altLang="en-US"/>
        </a:p>
      </dgm:t>
    </dgm:pt>
    <dgm:pt modelId="{6E206E2F-ADFE-4115-AE0C-8FFBC19693D6}" type="sibTrans" cxnId="{5A47014F-1EAB-4356-8084-05FA2029EEAD}">
      <dgm:prSet/>
      <dgm:spPr/>
      <dgm:t>
        <a:bodyPr/>
        <a:lstStyle/>
        <a:p>
          <a:endParaRPr lang="zh-CN" altLang="en-US"/>
        </a:p>
      </dgm:t>
    </dgm:pt>
    <dgm:pt modelId="{8329226B-8135-480B-BC3B-19D35519407F}">
      <dgm:prSet phldrT="[文本]"/>
      <dgm:spPr>
        <a:solidFill>
          <a:srgbClr val="FF7C80"/>
        </a:solidFill>
      </dgm:spPr>
      <dgm:t>
        <a:bodyPr/>
        <a:lstStyle/>
        <a:p>
          <a:r>
            <a:rPr lang="en-US" altLang="zh-CN" b="1" dirty="0">
              <a:solidFill>
                <a:schemeClr val="tx1"/>
              </a:solidFill>
              <a:latin typeface="Baskerville Old Face" panose="02020602080505020303" pitchFamily="18" charset="0"/>
            </a:rPr>
            <a:t>Volume</a:t>
          </a:r>
          <a:endParaRPr lang="zh-CN" altLang="en-US" b="1" dirty="0">
            <a:solidFill>
              <a:schemeClr val="tx1"/>
            </a:solidFill>
            <a:latin typeface="Baskerville Old Face" panose="02020602080505020303" pitchFamily="18" charset="0"/>
          </a:endParaRPr>
        </a:p>
      </dgm:t>
    </dgm:pt>
    <dgm:pt modelId="{10D2371B-8B55-46EA-B996-B01F03FACB86}" type="parTrans" cxnId="{322E5554-6738-4DCE-982C-80E86FABA63D}">
      <dgm:prSet/>
      <dgm:spPr/>
      <dgm:t>
        <a:bodyPr/>
        <a:lstStyle/>
        <a:p>
          <a:endParaRPr lang="zh-CN" altLang="en-US"/>
        </a:p>
      </dgm:t>
    </dgm:pt>
    <dgm:pt modelId="{91ECE618-DA33-490B-AC3B-AED89EE7E050}" type="sibTrans" cxnId="{322E5554-6738-4DCE-982C-80E86FABA63D}">
      <dgm:prSet/>
      <dgm:spPr/>
      <dgm:t>
        <a:bodyPr/>
        <a:lstStyle/>
        <a:p>
          <a:endParaRPr lang="zh-CN" altLang="en-US"/>
        </a:p>
      </dgm:t>
    </dgm:pt>
    <dgm:pt modelId="{55AC73A3-48F3-4C3B-85B2-EC6BA8396296}">
      <dgm:prSet phldrT="[文本]"/>
      <dgm:spPr>
        <a:solidFill>
          <a:srgbClr val="A9D8B7"/>
        </a:solidFill>
      </dgm:spPr>
      <dgm:t>
        <a:bodyPr/>
        <a:lstStyle/>
        <a:p>
          <a:r>
            <a:rPr lang="en-US" altLang="zh-CN" b="1" dirty="0">
              <a:solidFill>
                <a:schemeClr val="tx1"/>
              </a:solidFill>
              <a:latin typeface="Baskerville Old Face" panose="02020602080505020303" pitchFamily="18" charset="0"/>
            </a:rPr>
            <a:t>Varity</a:t>
          </a:r>
          <a:endParaRPr lang="zh-CN" altLang="en-US" b="1" dirty="0">
            <a:solidFill>
              <a:schemeClr val="tx1"/>
            </a:solidFill>
            <a:latin typeface="Baskerville Old Face" panose="02020602080505020303" pitchFamily="18" charset="0"/>
          </a:endParaRPr>
        </a:p>
      </dgm:t>
    </dgm:pt>
    <dgm:pt modelId="{32C84200-E140-4181-A2E3-28B5808F4353}" type="parTrans" cxnId="{9E3C1CEF-A5DE-47BB-A604-804CB7304464}">
      <dgm:prSet/>
      <dgm:spPr/>
      <dgm:t>
        <a:bodyPr/>
        <a:lstStyle/>
        <a:p>
          <a:endParaRPr lang="zh-CN" altLang="en-US"/>
        </a:p>
      </dgm:t>
    </dgm:pt>
    <dgm:pt modelId="{0A44E8C8-2F07-4567-9744-815B904C04B1}" type="sibTrans" cxnId="{9E3C1CEF-A5DE-47BB-A604-804CB7304464}">
      <dgm:prSet/>
      <dgm:spPr/>
      <dgm:t>
        <a:bodyPr/>
        <a:lstStyle/>
        <a:p>
          <a:endParaRPr lang="zh-CN" altLang="en-US"/>
        </a:p>
      </dgm:t>
    </dgm:pt>
    <dgm:pt modelId="{EF25F4C6-5722-4913-95F8-189414B091F7}">
      <dgm:prSet phldrT="[文本]"/>
      <dgm:spPr>
        <a:solidFill>
          <a:srgbClr val="66CCFF"/>
        </a:solidFill>
      </dgm:spPr>
      <dgm:t>
        <a:bodyPr/>
        <a:lstStyle/>
        <a:p>
          <a:r>
            <a:rPr lang="en-US" altLang="zh-CN" b="1" dirty="0">
              <a:solidFill>
                <a:schemeClr val="tx1"/>
              </a:solidFill>
              <a:latin typeface="Baskerville Old Face" panose="02020602080505020303" pitchFamily="18" charset="0"/>
            </a:rPr>
            <a:t>Value</a:t>
          </a:r>
          <a:endParaRPr lang="zh-CN" altLang="en-US" b="1" dirty="0">
            <a:solidFill>
              <a:schemeClr val="tx1"/>
            </a:solidFill>
            <a:latin typeface="Baskerville Old Face" panose="02020602080505020303" pitchFamily="18" charset="0"/>
          </a:endParaRPr>
        </a:p>
      </dgm:t>
    </dgm:pt>
    <dgm:pt modelId="{ECAF4544-D0BD-467A-9DEF-3A7212B38FCD}" type="parTrans" cxnId="{EDD96BAC-1ADE-4CED-84C4-996DE15F6890}">
      <dgm:prSet/>
      <dgm:spPr/>
      <dgm:t>
        <a:bodyPr/>
        <a:lstStyle/>
        <a:p>
          <a:endParaRPr lang="zh-CN" altLang="en-US"/>
        </a:p>
      </dgm:t>
    </dgm:pt>
    <dgm:pt modelId="{99BAAFF2-7B1B-42A3-B9ED-643D53CD9C07}" type="sibTrans" cxnId="{EDD96BAC-1ADE-4CED-84C4-996DE15F6890}">
      <dgm:prSet/>
      <dgm:spPr/>
      <dgm:t>
        <a:bodyPr/>
        <a:lstStyle/>
        <a:p>
          <a:endParaRPr lang="zh-CN" altLang="en-US"/>
        </a:p>
      </dgm:t>
    </dgm:pt>
    <dgm:pt modelId="{B8BB2BA4-D1E5-4B1B-97C0-18EC5D0F4BC7}">
      <dgm:prSet phldrT="[文本]"/>
      <dgm:spPr>
        <a:solidFill>
          <a:srgbClr val="FFCC66"/>
        </a:solidFill>
      </dgm:spPr>
      <dgm:t>
        <a:bodyPr/>
        <a:lstStyle/>
        <a:p>
          <a:r>
            <a:rPr lang="en-US" altLang="zh-CN" b="1" dirty="0">
              <a:solidFill>
                <a:schemeClr val="tx1"/>
              </a:solidFill>
              <a:latin typeface="Baskerville Old Face" panose="02020602080505020303" pitchFamily="18" charset="0"/>
            </a:rPr>
            <a:t>Velocity</a:t>
          </a:r>
          <a:endParaRPr lang="zh-CN" altLang="en-US" b="1" dirty="0">
            <a:solidFill>
              <a:schemeClr val="tx1"/>
            </a:solidFill>
            <a:latin typeface="Baskerville Old Face" panose="02020602080505020303" pitchFamily="18" charset="0"/>
          </a:endParaRPr>
        </a:p>
      </dgm:t>
    </dgm:pt>
    <dgm:pt modelId="{E458719C-1896-40E6-915E-2C627F2CDF73}" type="parTrans" cxnId="{04F67372-4DD5-4708-A6C5-10A709230E28}">
      <dgm:prSet/>
      <dgm:spPr/>
      <dgm:t>
        <a:bodyPr/>
        <a:lstStyle/>
        <a:p>
          <a:endParaRPr lang="zh-CN" altLang="en-US"/>
        </a:p>
      </dgm:t>
    </dgm:pt>
    <dgm:pt modelId="{64CC2419-E2F4-451E-AE80-F056E3B1495B}" type="sibTrans" cxnId="{04F67372-4DD5-4708-A6C5-10A709230E28}">
      <dgm:prSet/>
      <dgm:spPr/>
      <dgm:t>
        <a:bodyPr/>
        <a:lstStyle/>
        <a:p>
          <a:endParaRPr lang="zh-CN" altLang="en-US"/>
        </a:p>
      </dgm:t>
    </dgm:pt>
    <dgm:pt modelId="{F33D35FF-5F8E-4501-89C1-419E9AFFFDCE}" type="pres">
      <dgm:prSet presAssocID="{EEB9CA99-27C6-4C0E-B90B-037521583FBE}" presName="Name0" presStyleCnt="0">
        <dgm:presLayoutVars>
          <dgm:chMax val="1"/>
          <dgm:dir/>
          <dgm:animLvl val="ctr"/>
          <dgm:resizeHandles val="exact"/>
        </dgm:presLayoutVars>
      </dgm:prSet>
      <dgm:spPr/>
      <dgm:t>
        <a:bodyPr/>
        <a:lstStyle/>
        <a:p>
          <a:endParaRPr lang="zh-CN" altLang="en-US"/>
        </a:p>
      </dgm:t>
    </dgm:pt>
    <dgm:pt modelId="{7147A2FE-8974-42ED-B33D-0F8A54711178}" type="pres">
      <dgm:prSet presAssocID="{1E1CBBE1-E670-4028-A8B0-2CA91F2EFA28}" presName="centerShape" presStyleLbl="node0" presStyleIdx="0" presStyleCnt="1"/>
      <dgm:spPr/>
      <dgm:t>
        <a:bodyPr/>
        <a:lstStyle/>
        <a:p>
          <a:endParaRPr lang="zh-CN" altLang="en-US"/>
        </a:p>
      </dgm:t>
    </dgm:pt>
    <dgm:pt modelId="{0B470274-42DF-4C42-A9AC-7EF1E58C9068}" type="pres">
      <dgm:prSet presAssocID="{10D2371B-8B55-46EA-B996-B01F03FACB86}" presName="parTrans" presStyleLbl="sibTrans2D1" presStyleIdx="0" presStyleCnt="4"/>
      <dgm:spPr/>
      <dgm:t>
        <a:bodyPr/>
        <a:lstStyle/>
        <a:p>
          <a:endParaRPr lang="zh-CN" altLang="en-US"/>
        </a:p>
      </dgm:t>
    </dgm:pt>
    <dgm:pt modelId="{5EEB2EC9-60EA-4995-9CF8-D14D6E305DF5}" type="pres">
      <dgm:prSet presAssocID="{10D2371B-8B55-46EA-B996-B01F03FACB86}" presName="connectorText" presStyleLbl="sibTrans2D1" presStyleIdx="0" presStyleCnt="4"/>
      <dgm:spPr/>
      <dgm:t>
        <a:bodyPr/>
        <a:lstStyle/>
        <a:p>
          <a:endParaRPr lang="zh-CN" altLang="en-US"/>
        </a:p>
      </dgm:t>
    </dgm:pt>
    <dgm:pt modelId="{9ADF302D-F308-482D-A26F-E9CC657B5B64}" type="pres">
      <dgm:prSet presAssocID="{8329226B-8135-480B-BC3B-19D35519407F}" presName="node" presStyleLbl="node1" presStyleIdx="0" presStyleCnt="4">
        <dgm:presLayoutVars>
          <dgm:bulletEnabled val="1"/>
        </dgm:presLayoutVars>
      </dgm:prSet>
      <dgm:spPr/>
      <dgm:t>
        <a:bodyPr/>
        <a:lstStyle/>
        <a:p>
          <a:endParaRPr lang="zh-CN" altLang="en-US"/>
        </a:p>
      </dgm:t>
    </dgm:pt>
    <dgm:pt modelId="{C28E3FE3-D140-4A73-BA50-7B0F474E6652}" type="pres">
      <dgm:prSet presAssocID="{32C84200-E140-4181-A2E3-28B5808F4353}" presName="parTrans" presStyleLbl="sibTrans2D1" presStyleIdx="1" presStyleCnt="4"/>
      <dgm:spPr/>
      <dgm:t>
        <a:bodyPr/>
        <a:lstStyle/>
        <a:p>
          <a:endParaRPr lang="zh-CN" altLang="en-US"/>
        </a:p>
      </dgm:t>
    </dgm:pt>
    <dgm:pt modelId="{25061764-B24E-46B5-A4F6-A02B9CEC885A}" type="pres">
      <dgm:prSet presAssocID="{32C84200-E140-4181-A2E3-28B5808F4353}" presName="connectorText" presStyleLbl="sibTrans2D1" presStyleIdx="1" presStyleCnt="4"/>
      <dgm:spPr/>
      <dgm:t>
        <a:bodyPr/>
        <a:lstStyle/>
        <a:p>
          <a:endParaRPr lang="zh-CN" altLang="en-US"/>
        </a:p>
      </dgm:t>
    </dgm:pt>
    <dgm:pt modelId="{A108FF10-CC91-4EBA-8F97-4C63A46792DB}" type="pres">
      <dgm:prSet presAssocID="{55AC73A3-48F3-4C3B-85B2-EC6BA8396296}" presName="node" presStyleLbl="node1" presStyleIdx="1" presStyleCnt="4">
        <dgm:presLayoutVars>
          <dgm:bulletEnabled val="1"/>
        </dgm:presLayoutVars>
      </dgm:prSet>
      <dgm:spPr/>
      <dgm:t>
        <a:bodyPr/>
        <a:lstStyle/>
        <a:p>
          <a:endParaRPr lang="zh-CN" altLang="en-US"/>
        </a:p>
      </dgm:t>
    </dgm:pt>
    <dgm:pt modelId="{01676FBA-CB46-49D5-A791-B1B943D7FB50}" type="pres">
      <dgm:prSet presAssocID="{ECAF4544-D0BD-467A-9DEF-3A7212B38FCD}" presName="parTrans" presStyleLbl="sibTrans2D1" presStyleIdx="2" presStyleCnt="4"/>
      <dgm:spPr/>
      <dgm:t>
        <a:bodyPr/>
        <a:lstStyle/>
        <a:p>
          <a:endParaRPr lang="zh-CN" altLang="en-US"/>
        </a:p>
      </dgm:t>
    </dgm:pt>
    <dgm:pt modelId="{8BD6A0C7-0D26-4E13-9377-E303F4948F56}" type="pres">
      <dgm:prSet presAssocID="{ECAF4544-D0BD-467A-9DEF-3A7212B38FCD}" presName="connectorText" presStyleLbl="sibTrans2D1" presStyleIdx="2" presStyleCnt="4"/>
      <dgm:spPr/>
      <dgm:t>
        <a:bodyPr/>
        <a:lstStyle/>
        <a:p>
          <a:endParaRPr lang="zh-CN" altLang="en-US"/>
        </a:p>
      </dgm:t>
    </dgm:pt>
    <dgm:pt modelId="{BDD2C023-DD83-4217-9F82-B66384DF3587}" type="pres">
      <dgm:prSet presAssocID="{EF25F4C6-5722-4913-95F8-189414B091F7}" presName="node" presStyleLbl="node1" presStyleIdx="2" presStyleCnt="4">
        <dgm:presLayoutVars>
          <dgm:bulletEnabled val="1"/>
        </dgm:presLayoutVars>
      </dgm:prSet>
      <dgm:spPr/>
      <dgm:t>
        <a:bodyPr/>
        <a:lstStyle/>
        <a:p>
          <a:endParaRPr lang="zh-CN" altLang="en-US"/>
        </a:p>
      </dgm:t>
    </dgm:pt>
    <dgm:pt modelId="{EEE3BE8F-B380-4710-9525-3D77D69E27C5}" type="pres">
      <dgm:prSet presAssocID="{E458719C-1896-40E6-915E-2C627F2CDF73}" presName="parTrans" presStyleLbl="sibTrans2D1" presStyleIdx="3" presStyleCnt="4"/>
      <dgm:spPr/>
      <dgm:t>
        <a:bodyPr/>
        <a:lstStyle/>
        <a:p>
          <a:endParaRPr lang="zh-CN" altLang="en-US"/>
        </a:p>
      </dgm:t>
    </dgm:pt>
    <dgm:pt modelId="{B9FE785E-E297-4295-96F5-42BEC83F810A}" type="pres">
      <dgm:prSet presAssocID="{E458719C-1896-40E6-915E-2C627F2CDF73}" presName="connectorText" presStyleLbl="sibTrans2D1" presStyleIdx="3" presStyleCnt="4"/>
      <dgm:spPr/>
      <dgm:t>
        <a:bodyPr/>
        <a:lstStyle/>
        <a:p>
          <a:endParaRPr lang="zh-CN" altLang="en-US"/>
        </a:p>
      </dgm:t>
    </dgm:pt>
    <dgm:pt modelId="{35F0542D-C6AF-4278-9EC6-AA25C3F8E102}" type="pres">
      <dgm:prSet presAssocID="{B8BB2BA4-D1E5-4B1B-97C0-18EC5D0F4BC7}" presName="node" presStyleLbl="node1" presStyleIdx="3" presStyleCnt="4">
        <dgm:presLayoutVars>
          <dgm:bulletEnabled val="1"/>
        </dgm:presLayoutVars>
      </dgm:prSet>
      <dgm:spPr/>
      <dgm:t>
        <a:bodyPr/>
        <a:lstStyle/>
        <a:p>
          <a:endParaRPr lang="zh-CN" altLang="en-US"/>
        </a:p>
      </dgm:t>
    </dgm:pt>
  </dgm:ptLst>
  <dgm:cxnLst>
    <dgm:cxn modelId="{1F8661D2-CF8E-4EAB-9F91-A6FA0D7B69ED}" type="presOf" srcId="{EEB9CA99-27C6-4C0E-B90B-037521583FBE}" destId="{F33D35FF-5F8E-4501-89C1-419E9AFFFDCE}" srcOrd="0" destOrd="0" presId="urn:microsoft.com/office/officeart/2005/8/layout/radial5"/>
    <dgm:cxn modelId="{39F2CB1B-CFF5-4660-A0E5-85CDFD380752}" type="presOf" srcId="{10D2371B-8B55-46EA-B996-B01F03FACB86}" destId="{5EEB2EC9-60EA-4995-9CF8-D14D6E305DF5}" srcOrd="1" destOrd="0" presId="urn:microsoft.com/office/officeart/2005/8/layout/radial5"/>
    <dgm:cxn modelId="{EDD96BAC-1ADE-4CED-84C4-996DE15F6890}" srcId="{1E1CBBE1-E670-4028-A8B0-2CA91F2EFA28}" destId="{EF25F4C6-5722-4913-95F8-189414B091F7}" srcOrd="2" destOrd="0" parTransId="{ECAF4544-D0BD-467A-9DEF-3A7212B38FCD}" sibTransId="{99BAAFF2-7B1B-42A3-B9ED-643D53CD9C07}"/>
    <dgm:cxn modelId="{4530A9ED-FA8C-4181-AF62-959B9E391300}" type="presOf" srcId="{8329226B-8135-480B-BC3B-19D35519407F}" destId="{9ADF302D-F308-482D-A26F-E9CC657B5B64}" srcOrd="0" destOrd="0" presId="urn:microsoft.com/office/officeart/2005/8/layout/radial5"/>
    <dgm:cxn modelId="{B45F63C5-8AB2-4D3E-A04C-B9D43C5BA029}" type="presOf" srcId="{ECAF4544-D0BD-467A-9DEF-3A7212B38FCD}" destId="{01676FBA-CB46-49D5-A791-B1B943D7FB50}" srcOrd="0" destOrd="0" presId="urn:microsoft.com/office/officeart/2005/8/layout/radial5"/>
    <dgm:cxn modelId="{4EA063EF-D1AF-4771-8C7E-C3359B6A2AD3}" type="presOf" srcId="{ECAF4544-D0BD-467A-9DEF-3A7212B38FCD}" destId="{8BD6A0C7-0D26-4E13-9377-E303F4948F56}" srcOrd="1" destOrd="0" presId="urn:microsoft.com/office/officeart/2005/8/layout/radial5"/>
    <dgm:cxn modelId="{E4B6B710-22E2-4552-82D8-19AC04AAE1A5}" type="presOf" srcId="{1E1CBBE1-E670-4028-A8B0-2CA91F2EFA28}" destId="{7147A2FE-8974-42ED-B33D-0F8A54711178}" srcOrd="0" destOrd="0" presId="urn:microsoft.com/office/officeart/2005/8/layout/radial5"/>
    <dgm:cxn modelId="{EB8AD55E-8378-4874-ABAC-06A6D6E26206}" type="presOf" srcId="{B8BB2BA4-D1E5-4B1B-97C0-18EC5D0F4BC7}" destId="{35F0542D-C6AF-4278-9EC6-AA25C3F8E102}" srcOrd="0" destOrd="0" presId="urn:microsoft.com/office/officeart/2005/8/layout/radial5"/>
    <dgm:cxn modelId="{FFB5F237-DD42-435D-BDF7-245FCD3E9571}" type="presOf" srcId="{32C84200-E140-4181-A2E3-28B5808F4353}" destId="{25061764-B24E-46B5-A4F6-A02B9CEC885A}" srcOrd="1" destOrd="0" presId="urn:microsoft.com/office/officeart/2005/8/layout/radial5"/>
    <dgm:cxn modelId="{9E3C1CEF-A5DE-47BB-A604-804CB7304464}" srcId="{1E1CBBE1-E670-4028-A8B0-2CA91F2EFA28}" destId="{55AC73A3-48F3-4C3B-85B2-EC6BA8396296}" srcOrd="1" destOrd="0" parTransId="{32C84200-E140-4181-A2E3-28B5808F4353}" sibTransId="{0A44E8C8-2F07-4567-9744-815B904C04B1}"/>
    <dgm:cxn modelId="{04F67372-4DD5-4708-A6C5-10A709230E28}" srcId="{1E1CBBE1-E670-4028-A8B0-2CA91F2EFA28}" destId="{B8BB2BA4-D1E5-4B1B-97C0-18EC5D0F4BC7}" srcOrd="3" destOrd="0" parTransId="{E458719C-1896-40E6-915E-2C627F2CDF73}" sibTransId="{64CC2419-E2F4-451E-AE80-F056E3B1495B}"/>
    <dgm:cxn modelId="{7F66D642-A709-4674-9852-9D9BCF051A6B}" type="presOf" srcId="{E458719C-1896-40E6-915E-2C627F2CDF73}" destId="{B9FE785E-E297-4295-96F5-42BEC83F810A}" srcOrd="1" destOrd="0" presId="urn:microsoft.com/office/officeart/2005/8/layout/radial5"/>
    <dgm:cxn modelId="{0341A923-2D9A-4E46-B874-02284CAED935}" type="presOf" srcId="{E458719C-1896-40E6-915E-2C627F2CDF73}" destId="{EEE3BE8F-B380-4710-9525-3D77D69E27C5}" srcOrd="0" destOrd="0" presId="urn:microsoft.com/office/officeart/2005/8/layout/radial5"/>
    <dgm:cxn modelId="{D36F6FC8-012B-4049-93F6-2C7E4EC49D10}" type="presOf" srcId="{32C84200-E140-4181-A2E3-28B5808F4353}" destId="{C28E3FE3-D140-4A73-BA50-7B0F474E6652}" srcOrd="0" destOrd="0" presId="urn:microsoft.com/office/officeart/2005/8/layout/radial5"/>
    <dgm:cxn modelId="{5A47014F-1EAB-4356-8084-05FA2029EEAD}" srcId="{EEB9CA99-27C6-4C0E-B90B-037521583FBE}" destId="{1E1CBBE1-E670-4028-A8B0-2CA91F2EFA28}" srcOrd="0" destOrd="0" parTransId="{C4D84A94-E965-4FE6-875A-AA7C8045CA21}" sibTransId="{6E206E2F-ADFE-4115-AE0C-8FFBC19693D6}"/>
    <dgm:cxn modelId="{BBC0DB2B-1627-496D-894E-A1050DF49E81}" type="presOf" srcId="{55AC73A3-48F3-4C3B-85B2-EC6BA8396296}" destId="{A108FF10-CC91-4EBA-8F97-4C63A46792DB}" srcOrd="0" destOrd="0" presId="urn:microsoft.com/office/officeart/2005/8/layout/radial5"/>
    <dgm:cxn modelId="{9986BFCE-5D57-4EAE-94B8-9416E4576ABB}" type="presOf" srcId="{EF25F4C6-5722-4913-95F8-189414B091F7}" destId="{BDD2C023-DD83-4217-9F82-B66384DF3587}" srcOrd="0" destOrd="0" presId="urn:microsoft.com/office/officeart/2005/8/layout/radial5"/>
    <dgm:cxn modelId="{826566EB-CA10-4919-B704-498DCBB7156B}" type="presOf" srcId="{10D2371B-8B55-46EA-B996-B01F03FACB86}" destId="{0B470274-42DF-4C42-A9AC-7EF1E58C9068}" srcOrd="0" destOrd="0" presId="urn:microsoft.com/office/officeart/2005/8/layout/radial5"/>
    <dgm:cxn modelId="{322E5554-6738-4DCE-982C-80E86FABA63D}" srcId="{1E1CBBE1-E670-4028-A8B0-2CA91F2EFA28}" destId="{8329226B-8135-480B-BC3B-19D35519407F}" srcOrd="0" destOrd="0" parTransId="{10D2371B-8B55-46EA-B996-B01F03FACB86}" sibTransId="{91ECE618-DA33-490B-AC3B-AED89EE7E050}"/>
    <dgm:cxn modelId="{830440DF-C234-473C-A0A7-DC2C0709D2F2}" type="presParOf" srcId="{F33D35FF-5F8E-4501-89C1-419E9AFFFDCE}" destId="{7147A2FE-8974-42ED-B33D-0F8A54711178}" srcOrd="0" destOrd="0" presId="urn:microsoft.com/office/officeart/2005/8/layout/radial5"/>
    <dgm:cxn modelId="{9C9B9AC7-30C8-486F-AC92-A2FB51B6AF2E}" type="presParOf" srcId="{F33D35FF-5F8E-4501-89C1-419E9AFFFDCE}" destId="{0B470274-42DF-4C42-A9AC-7EF1E58C9068}" srcOrd="1" destOrd="0" presId="urn:microsoft.com/office/officeart/2005/8/layout/radial5"/>
    <dgm:cxn modelId="{2277FB78-3FC2-4080-AB8F-D776AA1C47D5}" type="presParOf" srcId="{0B470274-42DF-4C42-A9AC-7EF1E58C9068}" destId="{5EEB2EC9-60EA-4995-9CF8-D14D6E305DF5}" srcOrd="0" destOrd="0" presId="urn:microsoft.com/office/officeart/2005/8/layout/radial5"/>
    <dgm:cxn modelId="{0ABEC844-3227-4F04-9CE3-325B0FDF9CB0}" type="presParOf" srcId="{F33D35FF-5F8E-4501-89C1-419E9AFFFDCE}" destId="{9ADF302D-F308-482D-A26F-E9CC657B5B64}" srcOrd="2" destOrd="0" presId="urn:microsoft.com/office/officeart/2005/8/layout/radial5"/>
    <dgm:cxn modelId="{3A9DA7B5-788C-4654-B1B8-96204292596D}" type="presParOf" srcId="{F33D35FF-5F8E-4501-89C1-419E9AFFFDCE}" destId="{C28E3FE3-D140-4A73-BA50-7B0F474E6652}" srcOrd="3" destOrd="0" presId="urn:microsoft.com/office/officeart/2005/8/layout/radial5"/>
    <dgm:cxn modelId="{CFC604F4-29C4-4730-B240-5521BC62F45C}" type="presParOf" srcId="{C28E3FE3-D140-4A73-BA50-7B0F474E6652}" destId="{25061764-B24E-46B5-A4F6-A02B9CEC885A}" srcOrd="0" destOrd="0" presId="urn:microsoft.com/office/officeart/2005/8/layout/radial5"/>
    <dgm:cxn modelId="{131C6F72-D55B-44AE-9453-C7AB79FABB74}" type="presParOf" srcId="{F33D35FF-5F8E-4501-89C1-419E9AFFFDCE}" destId="{A108FF10-CC91-4EBA-8F97-4C63A46792DB}" srcOrd="4" destOrd="0" presId="urn:microsoft.com/office/officeart/2005/8/layout/radial5"/>
    <dgm:cxn modelId="{7CBAB3E8-8443-4B63-A107-3BCF22CB85E6}" type="presParOf" srcId="{F33D35FF-5F8E-4501-89C1-419E9AFFFDCE}" destId="{01676FBA-CB46-49D5-A791-B1B943D7FB50}" srcOrd="5" destOrd="0" presId="urn:microsoft.com/office/officeart/2005/8/layout/radial5"/>
    <dgm:cxn modelId="{68FB5FF9-822A-4F4C-91C5-1E03EFCF0D02}" type="presParOf" srcId="{01676FBA-CB46-49D5-A791-B1B943D7FB50}" destId="{8BD6A0C7-0D26-4E13-9377-E303F4948F56}" srcOrd="0" destOrd="0" presId="urn:microsoft.com/office/officeart/2005/8/layout/radial5"/>
    <dgm:cxn modelId="{918EB736-8B8C-45CC-B9C5-B6B03205E45B}" type="presParOf" srcId="{F33D35FF-5F8E-4501-89C1-419E9AFFFDCE}" destId="{BDD2C023-DD83-4217-9F82-B66384DF3587}" srcOrd="6" destOrd="0" presId="urn:microsoft.com/office/officeart/2005/8/layout/radial5"/>
    <dgm:cxn modelId="{E5DCE003-C5A2-47DC-8FC1-582ABC8CB33D}" type="presParOf" srcId="{F33D35FF-5F8E-4501-89C1-419E9AFFFDCE}" destId="{EEE3BE8F-B380-4710-9525-3D77D69E27C5}" srcOrd="7" destOrd="0" presId="urn:microsoft.com/office/officeart/2005/8/layout/radial5"/>
    <dgm:cxn modelId="{A4AD2D58-597F-4E81-99B8-73EC8E09B2BF}" type="presParOf" srcId="{EEE3BE8F-B380-4710-9525-3D77D69E27C5}" destId="{B9FE785E-E297-4295-96F5-42BEC83F810A}" srcOrd="0" destOrd="0" presId="urn:microsoft.com/office/officeart/2005/8/layout/radial5"/>
    <dgm:cxn modelId="{644D73C4-E928-43F2-8C67-26955EDED85A}" type="presParOf" srcId="{F33D35FF-5F8E-4501-89C1-419E9AFFFDCE}" destId="{35F0542D-C6AF-4278-9EC6-AA25C3F8E102}" srcOrd="8"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B9CA99-27C6-4C0E-B90B-037521583FB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1E1CBBE1-E670-4028-A8B0-2CA91F2EFA28}">
      <dgm:prSet phldrT="[文本]"/>
      <dgm:spPr/>
      <dgm:t>
        <a:bodyPr/>
        <a:lstStyle/>
        <a:p>
          <a:r>
            <a:rPr lang="en-US" altLang="zh-CN" b="1">
              <a:solidFill>
                <a:srgbClr val="FFFF00"/>
              </a:solidFill>
              <a:latin typeface="Baskerville Old Face" panose="02020602080505020303" pitchFamily="18" charset="0"/>
            </a:rPr>
            <a:t>Big</a:t>
          </a:r>
          <a:r>
            <a:rPr lang="en-US" altLang="zh-CN" b="1">
              <a:solidFill>
                <a:srgbClr val="FFFF00"/>
              </a:solidFill>
            </a:rPr>
            <a:t> </a:t>
          </a:r>
          <a:r>
            <a:rPr lang="en-US" altLang="zh-CN" b="1">
              <a:solidFill>
                <a:srgbClr val="FFFF00"/>
              </a:solidFill>
              <a:latin typeface="Baskerville Old Face" panose="02020602080505020303" pitchFamily="18" charset="0"/>
            </a:rPr>
            <a:t>Data</a:t>
          </a:r>
          <a:endParaRPr lang="zh-CN" altLang="en-US" b="1" dirty="0">
            <a:solidFill>
              <a:srgbClr val="FFFF00"/>
            </a:solidFill>
            <a:latin typeface="Baskerville Old Face" panose="02020602080505020303" pitchFamily="18" charset="0"/>
          </a:endParaRPr>
        </a:p>
      </dgm:t>
    </dgm:pt>
    <dgm:pt modelId="{C4D84A94-E965-4FE6-875A-AA7C8045CA21}" type="parTrans" cxnId="{5A47014F-1EAB-4356-8084-05FA2029EEAD}">
      <dgm:prSet/>
      <dgm:spPr/>
      <dgm:t>
        <a:bodyPr/>
        <a:lstStyle/>
        <a:p>
          <a:endParaRPr lang="zh-CN" altLang="en-US"/>
        </a:p>
      </dgm:t>
    </dgm:pt>
    <dgm:pt modelId="{6E206E2F-ADFE-4115-AE0C-8FFBC19693D6}" type="sibTrans" cxnId="{5A47014F-1EAB-4356-8084-05FA2029EEAD}">
      <dgm:prSet/>
      <dgm:spPr/>
      <dgm:t>
        <a:bodyPr/>
        <a:lstStyle/>
        <a:p>
          <a:endParaRPr lang="zh-CN" altLang="en-US"/>
        </a:p>
      </dgm:t>
    </dgm:pt>
    <dgm:pt modelId="{8329226B-8135-480B-BC3B-19D35519407F}">
      <dgm:prSet phldrT="[文本]"/>
      <dgm:spPr>
        <a:solidFill>
          <a:srgbClr val="FF7C80"/>
        </a:solidFill>
      </dgm:spPr>
      <dgm:t>
        <a:bodyPr/>
        <a:lstStyle/>
        <a:p>
          <a:r>
            <a:rPr lang="en-US" altLang="zh-CN" b="1" dirty="0">
              <a:solidFill>
                <a:schemeClr val="tx1"/>
              </a:solidFill>
              <a:latin typeface="Baskerville Old Face" panose="02020602080505020303" pitchFamily="18" charset="0"/>
            </a:rPr>
            <a:t>Volume</a:t>
          </a:r>
          <a:endParaRPr lang="zh-CN" altLang="en-US" b="1" dirty="0">
            <a:solidFill>
              <a:schemeClr val="tx1"/>
            </a:solidFill>
            <a:latin typeface="Baskerville Old Face" panose="02020602080505020303" pitchFamily="18" charset="0"/>
          </a:endParaRPr>
        </a:p>
      </dgm:t>
    </dgm:pt>
    <dgm:pt modelId="{10D2371B-8B55-46EA-B996-B01F03FACB86}" type="parTrans" cxnId="{322E5554-6738-4DCE-982C-80E86FABA63D}">
      <dgm:prSet/>
      <dgm:spPr/>
      <dgm:t>
        <a:bodyPr/>
        <a:lstStyle/>
        <a:p>
          <a:endParaRPr lang="zh-CN" altLang="en-US"/>
        </a:p>
      </dgm:t>
    </dgm:pt>
    <dgm:pt modelId="{91ECE618-DA33-490B-AC3B-AED89EE7E050}" type="sibTrans" cxnId="{322E5554-6738-4DCE-982C-80E86FABA63D}">
      <dgm:prSet/>
      <dgm:spPr/>
      <dgm:t>
        <a:bodyPr/>
        <a:lstStyle/>
        <a:p>
          <a:endParaRPr lang="zh-CN" altLang="en-US"/>
        </a:p>
      </dgm:t>
    </dgm:pt>
    <dgm:pt modelId="{55AC73A3-48F3-4C3B-85B2-EC6BA8396296}">
      <dgm:prSet phldrT="[文本]"/>
      <dgm:spPr>
        <a:solidFill>
          <a:srgbClr val="A9D8B7"/>
        </a:solidFill>
      </dgm:spPr>
      <dgm:t>
        <a:bodyPr/>
        <a:lstStyle/>
        <a:p>
          <a:r>
            <a:rPr lang="en-US" altLang="zh-CN" b="1" dirty="0">
              <a:solidFill>
                <a:schemeClr val="tx1"/>
              </a:solidFill>
              <a:latin typeface="Baskerville Old Face" panose="02020602080505020303" pitchFamily="18" charset="0"/>
            </a:rPr>
            <a:t>Varity</a:t>
          </a:r>
          <a:endParaRPr lang="zh-CN" altLang="en-US" b="1" dirty="0">
            <a:solidFill>
              <a:schemeClr val="tx1"/>
            </a:solidFill>
            <a:latin typeface="Baskerville Old Face" panose="02020602080505020303" pitchFamily="18" charset="0"/>
          </a:endParaRPr>
        </a:p>
      </dgm:t>
    </dgm:pt>
    <dgm:pt modelId="{32C84200-E140-4181-A2E3-28B5808F4353}" type="parTrans" cxnId="{9E3C1CEF-A5DE-47BB-A604-804CB7304464}">
      <dgm:prSet/>
      <dgm:spPr/>
      <dgm:t>
        <a:bodyPr/>
        <a:lstStyle/>
        <a:p>
          <a:endParaRPr lang="zh-CN" altLang="en-US"/>
        </a:p>
      </dgm:t>
    </dgm:pt>
    <dgm:pt modelId="{0A44E8C8-2F07-4567-9744-815B904C04B1}" type="sibTrans" cxnId="{9E3C1CEF-A5DE-47BB-A604-804CB7304464}">
      <dgm:prSet/>
      <dgm:spPr/>
      <dgm:t>
        <a:bodyPr/>
        <a:lstStyle/>
        <a:p>
          <a:endParaRPr lang="zh-CN" altLang="en-US"/>
        </a:p>
      </dgm:t>
    </dgm:pt>
    <dgm:pt modelId="{EF25F4C6-5722-4913-95F8-189414B091F7}">
      <dgm:prSet phldrT="[文本]"/>
      <dgm:spPr>
        <a:solidFill>
          <a:srgbClr val="66CCFF"/>
        </a:solidFill>
      </dgm:spPr>
      <dgm:t>
        <a:bodyPr/>
        <a:lstStyle/>
        <a:p>
          <a:r>
            <a:rPr lang="en-US" altLang="zh-CN" b="1" dirty="0">
              <a:solidFill>
                <a:schemeClr val="tx1"/>
              </a:solidFill>
              <a:latin typeface="Baskerville Old Face" panose="02020602080505020303" pitchFamily="18" charset="0"/>
            </a:rPr>
            <a:t>Value</a:t>
          </a:r>
          <a:endParaRPr lang="zh-CN" altLang="en-US" b="1" dirty="0">
            <a:solidFill>
              <a:schemeClr val="tx1"/>
            </a:solidFill>
            <a:latin typeface="Baskerville Old Face" panose="02020602080505020303" pitchFamily="18" charset="0"/>
          </a:endParaRPr>
        </a:p>
      </dgm:t>
    </dgm:pt>
    <dgm:pt modelId="{ECAF4544-D0BD-467A-9DEF-3A7212B38FCD}" type="parTrans" cxnId="{EDD96BAC-1ADE-4CED-84C4-996DE15F6890}">
      <dgm:prSet/>
      <dgm:spPr/>
      <dgm:t>
        <a:bodyPr/>
        <a:lstStyle/>
        <a:p>
          <a:endParaRPr lang="zh-CN" altLang="en-US"/>
        </a:p>
      </dgm:t>
    </dgm:pt>
    <dgm:pt modelId="{99BAAFF2-7B1B-42A3-B9ED-643D53CD9C07}" type="sibTrans" cxnId="{EDD96BAC-1ADE-4CED-84C4-996DE15F6890}">
      <dgm:prSet/>
      <dgm:spPr/>
      <dgm:t>
        <a:bodyPr/>
        <a:lstStyle/>
        <a:p>
          <a:endParaRPr lang="zh-CN" altLang="en-US"/>
        </a:p>
      </dgm:t>
    </dgm:pt>
    <dgm:pt modelId="{B8BB2BA4-D1E5-4B1B-97C0-18EC5D0F4BC7}">
      <dgm:prSet phldrT="[文本]"/>
      <dgm:spPr>
        <a:solidFill>
          <a:srgbClr val="FFCC66"/>
        </a:solidFill>
      </dgm:spPr>
      <dgm:t>
        <a:bodyPr/>
        <a:lstStyle/>
        <a:p>
          <a:r>
            <a:rPr lang="en-US" altLang="zh-CN" b="1" dirty="0">
              <a:solidFill>
                <a:schemeClr val="tx1"/>
              </a:solidFill>
              <a:latin typeface="Baskerville Old Face" panose="02020602080505020303" pitchFamily="18" charset="0"/>
            </a:rPr>
            <a:t>Velocity</a:t>
          </a:r>
          <a:endParaRPr lang="zh-CN" altLang="en-US" b="1" dirty="0">
            <a:solidFill>
              <a:schemeClr val="tx1"/>
            </a:solidFill>
            <a:latin typeface="Baskerville Old Face" panose="02020602080505020303" pitchFamily="18" charset="0"/>
          </a:endParaRPr>
        </a:p>
      </dgm:t>
    </dgm:pt>
    <dgm:pt modelId="{E458719C-1896-40E6-915E-2C627F2CDF73}" type="parTrans" cxnId="{04F67372-4DD5-4708-A6C5-10A709230E28}">
      <dgm:prSet/>
      <dgm:spPr/>
      <dgm:t>
        <a:bodyPr/>
        <a:lstStyle/>
        <a:p>
          <a:endParaRPr lang="zh-CN" altLang="en-US"/>
        </a:p>
      </dgm:t>
    </dgm:pt>
    <dgm:pt modelId="{64CC2419-E2F4-451E-AE80-F056E3B1495B}" type="sibTrans" cxnId="{04F67372-4DD5-4708-A6C5-10A709230E28}">
      <dgm:prSet/>
      <dgm:spPr/>
      <dgm:t>
        <a:bodyPr/>
        <a:lstStyle/>
        <a:p>
          <a:endParaRPr lang="zh-CN" altLang="en-US"/>
        </a:p>
      </dgm:t>
    </dgm:pt>
    <dgm:pt modelId="{F33D35FF-5F8E-4501-89C1-419E9AFFFDCE}" type="pres">
      <dgm:prSet presAssocID="{EEB9CA99-27C6-4C0E-B90B-037521583FBE}" presName="Name0" presStyleCnt="0">
        <dgm:presLayoutVars>
          <dgm:chMax val="1"/>
          <dgm:dir/>
          <dgm:animLvl val="ctr"/>
          <dgm:resizeHandles val="exact"/>
        </dgm:presLayoutVars>
      </dgm:prSet>
      <dgm:spPr/>
      <dgm:t>
        <a:bodyPr/>
        <a:lstStyle/>
        <a:p>
          <a:endParaRPr lang="zh-CN" altLang="en-US"/>
        </a:p>
      </dgm:t>
    </dgm:pt>
    <dgm:pt modelId="{7147A2FE-8974-42ED-B33D-0F8A54711178}" type="pres">
      <dgm:prSet presAssocID="{1E1CBBE1-E670-4028-A8B0-2CA91F2EFA28}" presName="centerShape" presStyleLbl="node0" presStyleIdx="0" presStyleCnt="1"/>
      <dgm:spPr/>
      <dgm:t>
        <a:bodyPr/>
        <a:lstStyle/>
        <a:p>
          <a:endParaRPr lang="zh-CN" altLang="en-US"/>
        </a:p>
      </dgm:t>
    </dgm:pt>
    <dgm:pt modelId="{0B470274-42DF-4C42-A9AC-7EF1E58C9068}" type="pres">
      <dgm:prSet presAssocID="{10D2371B-8B55-46EA-B996-B01F03FACB86}" presName="parTrans" presStyleLbl="sibTrans2D1" presStyleIdx="0" presStyleCnt="4"/>
      <dgm:spPr/>
      <dgm:t>
        <a:bodyPr/>
        <a:lstStyle/>
        <a:p>
          <a:endParaRPr lang="zh-CN" altLang="en-US"/>
        </a:p>
      </dgm:t>
    </dgm:pt>
    <dgm:pt modelId="{5EEB2EC9-60EA-4995-9CF8-D14D6E305DF5}" type="pres">
      <dgm:prSet presAssocID="{10D2371B-8B55-46EA-B996-B01F03FACB86}" presName="connectorText" presStyleLbl="sibTrans2D1" presStyleIdx="0" presStyleCnt="4"/>
      <dgm:spPr/>
      <dgm:t>
        <a:bodyPr/>
        <a:lstStyle/>
        <a:p>
          <a:endParaRPr lang="zh-CN" altLang="en-US"/>
        </a:p>
      </dgm:t>
    </dgm:pt>
    <dgm:pt modelId="{9ADF302D-F308-482D-A26F-E9CC657B5B64}" type="pres">
      <dgm:prSet presAssocID="{8329226B-8135-480B-BC3B-19D35519407F}" presName="node" presStyleLbl="node1" presStyleIdx="0" presStyleCnt="4">
        <dgm:presLayoutVars>
          <dgm:bulletEnabled val="1"/>
        </dgm:presLayoutVars>
      </dgm:prSet>
      <dgm:spPr/>
      <dgm:t>
        <a:bodyPr/>
        <a:lstStyle/>
        <a:p>
          <a:endParaRPr lang="zh-CN" altLang="en-US"/>
        </a:p>
      </dgm:t>
    </dgm:pt>
    <dgm:pt modelId="{C28E3FE3-D140-4A73-BA50-7B0F474E6652}" type="pres">
      <dgm:prSet presAssocID="{32C84200-E140-4181-A2E3-28B5808F4353}" presName="parTrans" presStyleLbl="sibTrans2D1" presStyleIdx="1" presStyleCnt="4"/>
      <dgm:spPr/>
      <dgm:t>
        <a:bodyPr/>
        <a:lstStyle/>
        <a:p>
          <a:endParaRPr lang="zh-CN" altLang="en-US"/>
        </a:p>
      </dgm:t>
    </dgm:pt>
    <dgm:pt modelId="{25061764-B24E-46B5-A4F6-A02B9CEC885A}" type="pres">
      <dgm:prSet presAssocID="{32C84200-E140-4181-A2E3-28B5808F4353}" presName="connectorText" presStyleLbl="sibTrans2D1" presStyleIdx="1" presStyleCnt="4"/>
      <dgm:spPr/>
      <dgm:t>
        <a:bodyPr/>
        <a:lstStyle/>
        <a:p>
          <a:endParaRPr lang="zh-CN" altLang="en-US"/>
        </a:p>
      </dgm:t>
    </dgm:pt>
    <dgm:pt modelId="{A108FF10-CC91-4EBA-8F97-4C63A46792DB}" type="pres">
      <dgm:prSet presAssocID="{55AC73A3-48F3-4C3B-85B2-EC6BA8396296}" presName="node" presStyleLbl="node1" presStyleIdx="1" presStyleCnt="4">
        <dgm:presLayoutVars>
          <dgm:bulletEnabled val="1"/>
        </dgm:presLayoutVars>
      </dgm:prSet>
      <dgm:spPr/>
      <dgm:t>
        <a:bodyPr/>
        <a:lstStyle/>
        <a:p>
          <a:endParaRPr lang="zh-CN" altLang="en-US"/>
        </a:p>
      </dgm:t>
    </dgm:pt>
    <dgm:pt modelId="{01676FBA-CB46-49D5-A791-B1B943D7FB50}" type="pres">
      <dgm:prSet presAssocID="{ECAF4544-D0BD-467A-9DEF-3A7212B38FCD}" presName="parTrans" presStyleLbl="sibTrans2D1" presStyleIdx="2" presStyleCnt="4"/>
      <dgm:spPr/>
      <dgm:t>
        <a:bodyPr/>
        <a:lstStyle/>
        <a:p>
          <a:endParaRPr lang="zh-CN" altLang="en-US"/>
        </a:p>
      </dgm:t>
    </dgm:pt>
    <dgm:pt modelId="{8BD6A0C7-0D26-4E13-9377-E303F4948F56}" type="pres">
      <dgm:prSet presAssocID="{ECAF4544-D0BD-467A-9DEF-3A7212B38FCD}" presName="connectorText" presStyleLbl="sibTrans2D1" presStyleIdx="2" presStyleCnt="4"/>
      <dgm:spPr/>
      <dgm:t>
        <a:bodyPr/>
        <a:lstStyle/>
        <a:p>
          <a:endParaRPr lang="zh-CN" altLang="en-US"/>
        </a:p>
      </dgm:t>
    </dgm:pt>
    <dgm:pt modelId="{BDD2C023-DD83-4217-9F82-B66384DF3587}" type="pres">
      <dgm:prSet presAssocID="{EF25F4C6-5722-4913-95F8-189414B091F7}" presName="node" presStyleLbl="node1" presStyleIdx="2" presStyleCnt="4">
        <dgm:presLayoutVars>
          <dgm:bulletEnabled val="1"/>
        </dgm:presLayoutVars>
      </dgm:prSet>
      <dgm:spPr/>
      <dgm:t>
        <a:bodyPr/>
        <a:lstStyle/>
        <a:p>
          <a:endParaRPr lang="zh-CN" altLang="en-US"/>
        </a:p>
      </dgm:t>
    </dgm:pt>
    <dgm:pt modelId="{EEE3BE8F-B380-4710-9525-3D77D69E27C5}" type="pres">
      <dgm:prSet presAssocID="{E458719C-1896-40E6-915E-2C627F2CDF73}" presName="parTrans" presStyleLbl="sibTrans2D1" presStyleIdx="3" presStyleCnt="4"/>
      <dgm:spPr/>
      <dgm:t>
        <a:bodyPr/>
        <a:lstStyle/>
        <a:p>
          <a:endParaRPr lang="zh-CN" altLang="en-US"/>
        </a:p>
      </dgm:t>
    </dgm:pt>
    <dgm:pt modelId="{B9FE785E-E297-4295-96F5-42BEC83F810A}" type="pres">
      <dgm:prSet presAssocID="{E458719C-1896-40E6-915E-2C627F2CDF73}" presName="connectorText" presStyleLbl="sibTrans2D1" presStyleIdx="3" presStyleCnt="4"/>
      <dgm:spPr/>
      <dgm:t>
        <a:bodyPr/>
        <a:lstStyle/>
        <a:p>
          <a:endParaRPr lang="zh-CN" altLang="en-US"/>
        </a:p>
      </dgm:t>
    </dgm:pt>
    <dgm:pt modelId="{35F0542D-C6AF-4278-9EC6-AA25C3F8E102}" type="pres">
      <dgm:prSet presAssocID="{B8BB2BA4-D1E5-4B1B-97C0-18EC5D0F4BC7}" presName="node" presStyleLbl="node1" presStyleIdx="3" presStyleCnt="4">
        <dgm:presLayoutVars>
          <dgm:bulletEnabled val="1"/>
        </dgm:presLayoutVars>
      </dgm:prSet>
      <dgm:spPr/>
      <dgm:t>
        <a:bodyPr/>
        <a:lstStyle/>
        <a:p>
          <a:endParaRPr lang="zh-CN" altLang="en-US"/>
        </a:p>
      </dgm:t>
    </dgm:pt>
  </dgm:ptLst>
  <dgm:cxnLst>
    <dgm:cxn modelId="{1F8661D2-CF8E-4EAB-9F91-A6FA0D7B69ED}" type="presOf" srcId="{EEB9CA99-27C6-4C0E-B90B-037521583FBE}" destId="{F33D35FF-5F8E-4501-89C1-419E9AFFFDCE}" srcOrd="0" destOrd="0" presId="urn:microsoft.com/office/officeart/2005/8/layout/radial5"/>
    <dgm:cxn modelId="{39F2CB1B-CFF5-4660-A0E5-85CDFD380752}" type="presOf" srcId="{10D2371B-8B55-46EA-B996-B01F03FACB86}" destId="{5EEB2EC9-60EA-4995-9CF8-D14D6E305DF5}" srcOrd="1" destOrd="0" presId="urn:microsoft.com/office/officeart/2005/8/layout/radial5"/>
    <dgm:cxn modelId="{EDD96BAC-1ADE-4CED-84C4-996DE15F6890}" srcId="{1E1CBBE1-E670-4028-A8B0-2CA91F2EFA28}" destId="{EF25F4C6-5722-4913-95F8-189414B091F7}" srcOrd="2" destOrd="0" parTransId="{ECAF4544-D0BD-467A-9DEF-3A7212B38FCD}" sibTransId="{99BAAFF2-7B1B-42A3-B9ED-643D53CD9C07}"/>
    <dgm:cxn modelId="{4530A9ED-FA8C-4181-AF62-959B9E391300}" type="presOf" srcId="{8329226B-8135-480B-BC3B-19D35519407F}" destId="{9ADF302D-F308-482D-A26F-E9CC657B5B64}" srcOrd="0" destOrd="0" presId="urn:microsoft.com/office/officeart/2005/8/layout/radial5"/>
    <dgm:cxn modelId="{B45F63C5-8AB2-4D3E-A04C-B9D43C5BA029}" type="presOf" srcId="{ECAF4544-D0BD-467A-9DEF-3A7212B38FCD}" destId="{01676FBA-CB46-49D5-A791-B1B943D7FB50}" srcOrd="0" destOrd="0" presId="urn:microsoft.com/office/officeart/2005/8/layout/radial5"/>
    <dgm:cxn modelId="{4EA063EF-D1AF-4771-8C7E-C3359B6A2AD3}" type="presOf" srcId="{ECAF4544-D0BD-467A-9DEF-3A7212B38FCD}" destId="{8BD6A0C7-0D26-4E13-9377-E303F4948F56}" srcOrd="1" destOrd="0" presId="urn:microsoft.com/office/officeart/2005/8/layout/radial5"/>
    <dgm:cxn modelId="{E4B6B710-22E2-4552-82D8-19AC04AAE1A5}" type="presOf" srcId="{1E1CBBE1-E670-4028-A8B0-2CA91F2EFA28}" destId="{7147A2FE-8974-42ED-B33D-0F8A54711178}" srcOrd="0" destOrd="0" presId="urn:microsoft.com/office/officeart/2005/8/layout/radial5"/>
    <dgm:cxn modelId="{EB8AD55E-8378-4874-ABAC-06A6D6E26206}" type="presOf" srcId="{B8BB2BA4-D1E5-4B1B-97C0-18EC5D0F4BC7}" destId="{35F0542D-C6AF-4278-9EC6-AA25C3F8E102}" srcOrd="0" destOrd="0" presId="urn:microsoft.com/office/officeart/2005/8/layout/radial5"/>
    <dgm:cxn modelId="{FFB5F237-DD42-435D-BDF7-245FCD3E9571}" type="presOf" srcId="{32C84200-E140-4181-A2E3-28B5808F4353}" destId="{25061764-B24E-46B5-A4F6-A02B9CEC885A}" srcOrd="1" destOrd="0" presId="urn:microsoft.com/office/officeart/2005/8/layout/radial5"/>
    <dgm:cxn modelId="{9E3C1CEF-A5DE-47BB-A604-804CB7304464}" srcId="{1E1CBBE1-E670-4028-A8B0-2CA91F2EFA28}" destId="{55AC73A3-48F3-4C3B-85B2-EC6BA8396296}" srcOrd="1" destOrd="0" parTransId="{32C84200-E140-4181-A2E3-28B5808F4353}" sibTransId="{0A44E8C8-2F07-4567-9744-815B904C04B1}"/>
    <dgm:cxn modelId="{04F67372-4DD5-4708-A6C5-10A709230E28}" srcId="{1E1CBBE1-E670-4028-A8B0-2CA91F2EFA28}" destId="{B8BB2BA4-D1E5-4B1B-97C0-18EC5D0F4BC7}" srcOrd="3" destOrd="0" parTransId="{E458719C-1896-40E6-915E-2C627F2CDF73}" sibTransId="{64CC2419-E2F4-451E-AE80-F056E3B1495B}"/>
    <dgm:cxn modelId="{7F66D642-A709-4674-9852-9D9BCF051A6B}" type="presOf" srcId="{E458719C-1896-40E6-915E-2C627F2CDF73}" destId="{B9FE785E-E297-4295-96F5-42BEC83F810A}" srcOrd="1" destOrd="0" presId="urn:microsoft.com/office/officeart/2005/8/layout/radial5"/>
    <dgm:cxn modelId="{0341A923-2D9A-4E46-B874-02284CAED935}" type="presOf" srcId="{E458719C-1896-40E6-915E-2C627F2CDF73}" destId="{EEE3BE8F-B380-4710-9525-3D77D69E27C5}" srcOrd="0" destOrd="0" presId="urn:microsoft.com/office/officeart/2005/8/layout/radial5"/>
    <dgm:cxn modelId="{D36F6FC8-012B-4049-93F6-2C7E4EC49D10}" type="presOf" srcId="{32C84200-E140-4181-A2E3-28B5808F4353}" destId="{C28E3FE3-D140-4A73-BA50-7B0F474E6652}" srcOrd="0" destOrd="0" presId="urn:microsoft.com/office/officeart/2005/8/layout/radial5"/>
    <dgm:cxn modelId="{5A47014F-1EAB-4356-8084-05FA2029EEAD}" srcId="{EEB9CA99-27C6-4C0E-B90B-037521583FBE}" destId="{1E1CBBE1-E670-4028-A8B0-2CA91F2EFA28}" srcOrd="0" destOrd="0" parTransId="{C4D84A94-E965-4FE6-875A-AA7C8045CA21}" sibTransId="{6E206E2F-ADFE-4115-AE0C-8FFBC19693D6}"/>
    <dgm:cxn modelId="{BBC0DB2B-1627-496D-894E-A1050DF49E81}" type="presOf" srcId="{55AC73A3-48F3-4C3B-85B2-EC6BA8396296}" destId="{A108FF10-CC91-4EBA-8F97-4C63A46792DB}" srcOrd="0" destOrd="0" presId="urn:microsoft.com/office/officeart/2005/8/layout/radial5"/>
    <dgm:cxn modelId="{9986BFCE-5D57-4EAE-94B8-9416E4576ABB}" type="presOf" srcId="{EF25F4C6-5722-4913-95F8-189414B091F7}" destId="{BDD2C023-DD83-4217-9F82-B66384DF3587}" srcOrd="0" destOrd="0" presId="urn:microsoft.com/office/officeart/2005/8/layout/radial5"/>
    <dgm:cxn modelId="{826566EB-CA10-4919-B704-498DCBB7156B}" type="presOf" srcId="{10D2371B-8B55-46EA-B996-B01F03FACB86}" destId="{0B470274-42DF-4C42-A9AC-7EF1E58C9068}" srcOrd="0" destOrd="0" presId="urn:microsoft.com/office/officeart/2005/8/layout/radial5"/>
    <dgm:cxn modelId="{322E5554-6738-4DCE-982C-80E86FABA63D}" srcId="{1E1CBBE1-E670-4028-A8B0-2CA91F2EFA28}" destId="{8329226B-8135-480B-BC3B-19D35519407F}" srcOrd="0" destOrd="0" parTransId="{10D2371B-8B55-46EA-B996-B01F03FACB86}" sibTransId="{91ECE618-DA33-490B-AC3B-AED89EE7E050}"/>
    <dgm:cxn modelId="{830440DF-C234-473C-A0A7-DC2C0709D2F2}" type="presParOf" srcId="{F33D35FF-5F8E-4501-89C1-419E9AFFFDCE}" destId="{7147A2FE-8974-42ED-B33D-0F8A54711178}" srcOrd="0" destOrd="0" presId="urn:microsoft.com/office/officeart/2005/8/layout/radial5"/>
    <dgm:cxn modelId="{9C9B9AC7-30C8-486F-AC92-A2FB51B6AF2E}" type="presParOf" srcId="{F33D35FF-5F8E-4501-89C1-419E9AFFFDCE}" destId="{0B470274-42DF-4C42-A9AC-7EF1E58C9068}" srcOrd="1" destOrd="0" presId="urn:microsoft.com/office/officeart/2005/8/layout/radial5"/>
    <dgm:cxn modelId="{2277FB78-3FC2-4080-AB8F-D776AA1C47D5}" type="presParOf" srcId="{0B470274-42DF-4C42-A9AC-7EF1E58C9068}" destId="{5EEB2EC9-60EA-4995-9CF8-D14D6E305DF5}" srcOrd="0" destOrd="0" presId="urn:microsoft.com/office/officeart/2005/8/layout/radial5"/>
    <dgm:cxn modelId="{0ABEC844-3227-4F04-9CE3-325B0FDF9CB0}" type="presParOf" srcId="{F33D35FF-5F8E-4501-89C1-419E9AFFFDCE}" destId="{9ADF302D-F308-482D-A26F-E9CC657B5B64}" srcOrd="2" destOrd="0" presId="urn:microsoft.com/office/officeart/2005/8/layout/radial5"/>
    <dgm:cxn modelId="{3A9DA7B5-788C-4654-B1B8-96204292596D}" type="presParOf" srcId="{F33D35FF-5F8E-4501-89C1-419E9AFFFDCE}" destId="{C28E3FE3-D140-4A73-BA50-7B0F474E6652}" srcOrd="3" destOrd="0" presId="urn:microsoft.com/office/officeart/2005/8/layout/radial5"/>
    <dgm:cxn modelId="{CFC604F4-29C4-4730-B240-5521BC62F45C}" type="presParOf" srcId="{C28E3FE3-D140-4A73-BA50-7B0F474E6652}" destId="{25061764-B24E-46B5-A4F6-A02B9CEC885A}" srcOrd="0" destOrd="0" presId="urn:microsoft.com/office/officeart/2005/8/layout/radial5"/>
    <dgm:cxn modelId="{131C6F72-D55B-44AE-9453-C7AB79FABB74}" type="presParOf" srcId="{F33D35FF-5F8E-4501-89C1-419E9AFFFDCE}" destId="{A108FF10-CC91-4EBA-8F97-4C63A46792DB}" srcOrd="4" destOrd="0" presId="urn:microsoft.com/office/officeart/2005/8/layout/radial5"/>
    <dgm:cxn modelId="{7CBAB3E8-8443-4B63-A107-3BCF22CB85E6}" type="presParOf" srcId="{F33D35FF-5F8E-4501-89C1-419E9AFFFDCE}" destId="{01676FBA-CB46-49D5-A791-B1B943D7FB50}" srcOrd="5" destOrd="0" presId="urn:microsoft.com/office/officeart/2005/8/layout/radial5"/>
    <dgm:cxn modelId="{68FB5FF9-822A-4F4C-91C5-1E03EFCF0D02}" type="presParOf" srcId="{01676FBA-CB46-49D5-A791-B1B943D7FB50}" destId="{8BD6A0C7-0D26-4E13-9377-E303F4948F56}" srcOrd="0" destOrd="0" presId="urn:microsoft.com/office/officeart/2005/8/layout/radial5"/>
    <dgm:cxn modelId="{918EB736-8B8C-45CC-B9C5-B6B03205E45B}" type="presParOf" srcId="{F33D35FF-5F8E-4501-89C1-419E9AFFFDCE}" destId="{BDD2C023-DD83-4217-9F82-B66384DF3587}" srcOrd="6" destOrd="0" presId="urn:microsoft.com/office/officeart/2005/8/layout/radial5"/>
    <dgm:cxn modelId="{E5DCE003-C5A2-47DC-8FC1-582ABC8CB33D}" type="presParOf" srcId="{F33D35FF-5F8E-4501-89C1-419E9AFFFDCE}" destId="{EEE3BE8F-B380-4710-9525-3D77D69E27C5}" srcOrd="7" destOrd="0" presId="urn:microsoft.com/office/officeart/2005/8/layout/radial5"/>
    <dgm:cxn modelId="{A4AD2D58-597F-4E81-99B8-73EC8E09B2BF}" type="presParOf" srcId="{EEE3BE8F-B380-4710-9525-3D77D69E27C5}" destId="{B9FE785E-E297-4295-96F5-42BEC83F810A}" srcOrd="0" destOrd="0" presId="urn:microsoft.com/office/officeart/2005/8/layout/radial5"/>
    <dgm:cxn modelId="{644D73C4-E928-43F2-8C67-26955EDED85A}" type="presParOf" srcId="{F33D35FF-5F8E-4501-89C1-419E9AFFFDCE}" destId="{35F0542D-C6AF-4278-9EC6-AA25C3F8E102}"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7B9C07-8AA3-4682-BB7A-4E02BC34F08E}" type="doc">
      <dgm:prSet loTypeId="urn:microsoft.com/office/officeart/2005/8/layout/gear1" loCatId="process" qsTypeId="urn:microsoft.com/office/officeart/2005/8/quickstyle/simple1" qsCatId="simple" csTypeId="urn:microsoft.com/office/officeart/2005/8/colors/accent1_2" csCatId="accent1" phldr="1"/>
      <dgm:spPr/>
    </dgm:pt>
    <dgm:pt modelId="{276A51C5-1AD3-4AEE-B163-2474E545E678}">
      <dgm:prSet phldrT="[文本]"/>
      <dgm:spPr/>
      <dgm:t>
        <a:bodyPr/>
        <a:lstStyle/>
        <a:p>
          <a:r>
            <a:rPr lang="zh-CN" altLang="en-US" dirty="0"/>
            <a:t>数据</a:t>
          </a:r>
        </a:p>
      </dgm:t>
    </dgm:pt>
    <dgm:pt modelId="{ED7958D2-D771-4BCA-A10C-FE237670421A}" type="parTrans" cxnId="{BC066AA0-E981-4DDE-8A69-20F8B3AC5580}">
      <dgm:prSet/>
      <dgm:spPr/>
      <dgm:t>
        <a:bodyPr/>
        <a:lstStyle/>
        <a:p>
          <a:endParaRPr lang="zh-CN" altLang="en-US"/>
        </a:p>
      </dgm:t>
    </dgm:pt>
    <dgm:pt modelId="{A3F487DD-FE93-455E-B404-CDF094D79346}" type="sibTrans" cxnId="{BC066AA0-E981-4DDE-8A69-20F8B3AC5580}">
      <dgm:prSet/>
      <dgm:spPr/>
      <dgm:t>
        <a:bodyPr/>
        <a:lstStyle/>
        <a:p>
          <a:endParaRPr lang="zh-CN" altLang="en-US"/>
        </a:p>
      </dgm:t>
    </dgm:pt>
    <dgm:pt modelId="{88623CF1-C383-4AC5-854C-F6DFB819486C}">
      <dgm:prSet phldrT="[文本]"/>
      <dgm:spPr/>
      <dgm:t>
        <a:bodyPr/>
        <a:lstStyle/>
        <a:p>
          <a:r>
            <a:rPr lang="zh-CN" altLang="en-US" dirty="0"/>
            <a:t>情报</a:t>
          </a:r>
        </a:p>
      </dgm:t>
    </dgm:pt>
    <dgm:pt modelId="{91C93B8F-7432-48E2-A01E-0E14B0D3609F}" type="parTrans" cxnId="{2B8EB706-9BB3-4FDA-B841-1A350240196D}">
      <dgm:prSet/>
      <dgm:spPr/>
      <dgm:t>
        <a:bodyPr/>
        <a:lstStyle/>
        <a:p>
          <a:endParaRPr lang="zh-CN" altLang="en-US"/>
        </a:p>
      </dgm:t>
    </dgm:pt>
    <dgm:pt modelId="{DF5F6BD4-29C7-4980-BE91-459049DA7ED3}" type="sibTrans" cxnId="{2B8EB706-9BB3-4FDA-B841-1A350240196D}">
      <dgm:prSet/>
      <dgm:spPr/>
      <dgm:t>
        <a:bodyPr/>
        <a:lstStyle/>
        <a:p>
          <a:endParaRPr lang="zh-CN" altLang="en-US"/>
        </a:p>
      </dgm:t>
    </dgm:pt>
    <dgm:pt modelId="{8623C8B3-B981-4F2D-A660-6B377FE3E9FE}">
      <dgm:prSet phldrT="[文本]"/>
      <dgm:spPr/>
      <dgm:t>
        <a:bodyPr/>
        <a:lstStyle/>
        <a:p>
          <a:r>
            <a:rPr lang="zh-CN" altLang="en-US" dirty="0"/>
            <a:t>知识</a:t>
          </a:r>
        </a:p>
      </dgm:t>
    </dgm:pt>
    <dgm:pt modelId="{16723A87-19BB-4D16-8874-5C4633382FD9}" type="parTrans" cxnId="{C8586AEB-C60C-4339-8559-3155DCD26532}">
      <dgm:prSet/>
      <dgm:spPr/>
      <dgm:t>
        <a:bodyPr/>
        <a:lstStyle/>
        <a:p>
          <a:endParaRPr lang="zh-CN" altLang="en-US"/>
        </a:p>
      </dgm:t>
    </dgm:pt>
    <dgm:pt modelId="{8FE4D90B-2183-4745-83DC-BF878DA686E1}" type="sibTrans" cxnId="{C8586AEB-C60C-4339-8559-3155DCD26532}">
      <dgm:prSet/>
      <dgm:spPr/>
      <dgm:t>
        <a:bodyPr/>
        <a:lstStyle/>
        <a:p>
          <a:endParaRPr lang="zh-CN" altLang="en-US"/>
        </a:p>
      </dgm:t>
    </dgm:pt>
    <dgm:pt modelId="{CCD6894A-E023-4FFB-B606-C96A68BF16EE}" type="pres">
      <dgm:prSet presAssocID="{D77B9C07-8AA3-4682-BB7A-4E02BC34F08E}" presName="composite" presStyleCnt="0">
        <dgm:presLayoutVars>
          <dgm:chMax val="3"/>
          <dgm:animLvl val="lvl"/>
          <dgm:resizeHandles val="exact"/>
        </dgm:presLayoutVars>
      </dgm:prSet>
      <dgm:spPr/>
    </dgm:pt>
    <dgm:pt modelId="{2E75098A-E5FA-4EB6-AC04-69D2B6CEF9AE}" type="pres">
      <dgm:prSet presAssocID="{276A51C5-1AD3-4AEE-B163-2474E545E678}" presName="gear1" presStyleLbl="node1" presStyleIdx="0" presStyleCnt="3">
        <dgm:presLayoutVars>
          <dgm:chMax val="1"/>
          <dgm:bulletEnabled val="1"/>
        </dgm:presLayoutVars>
      </dgm:prSet>
      <dgm:spPr/>
      <dgm:t>
        <a:bodyPr/>
        <a:lstStyle/>
        <a:p>
          <a:endParaRPr lang="zh-CN" altLang="en-US"/>
        </a:p>
      </dgm:t>
    </dgm:pt>
    <dgm:pt modelId="{E9FD28A8-964E-4F82-8A57-A56C5E730259}" type="pres">
      <dgm:prSet presAssocID="{276A51C5-1AD3-4AEE-B163-2474E545E678}" presName="gear1srcNode" presStyleLbl="node1" presStyleIdx="0" presStyleCnt="3"/>
      <dgm:spPr/>
      <dgm:t>
        <a:bodyPr/>
        <a:lstStyle/>
        <a:p>
          <a:endParaRPr lang="zh-CN" altLang="en-US"/>
        </a:p>
      </dgm:t>
    </dgm:pt>
    <dgm:pt modelId="{8E31A72A-A276-402D-8804-FB6E5445D430}" type="pres">
      <dgm:prSet presAssocID="{276A51C5-1AD3-4AEE-B163-2474E545E678}" presName="gear1dstNode" presStyleLbl="node1" presStyleIdx="0" presStyleCnt="3"/>
      <dgm:spPr/>
      <dgm:t>
        <a:bodyPr/>
        <a:lstStyle/>
        <a:p>
          <a:endParaRPr lang="zh-CN" altLang="en-US"/>
        </a:p>
      </dgm:t>
    </dgm:pt>
    <dgm:pt modelId="{9618F736-F395-48EB-902A-06DEFC0C66CC}" type="pres">
      <dgm:prSet presAssocID="{88623CF1-C383-4AC5-854C-F6DFB819486C}" presName="gear2" presStyleLbl="node1" presStyleIdx="1" presStyleCnt="3">
        <dgm:presLayoutVars>
          <dgm:chMax val="1"/>
          <dgm:bulletEnabled val="1"/>
        </dgm:presLayoutVars>
      </dgm:prSet>
      <dgm:spPr/>
      <dgm:t>
        <a:bodyPr/>
        <a:lstStyle/>
        <a:p>
          <a:endParaRPr lang="zh-CN" altLang="en-US"/>
        </a:p>
      </dgm:t>
    </dgm:pt>
    <dgm:pt modelId="{5A71F9E0-2CBF-4422-AF24-4C79580B3A55}" type="pres">
      <dgm:prSet presAssocID="{88623CF1-C383-4AC5-854C-F6DFB819486C}" presName="gear2srcNode" presStyleLbl="node1" presStyleIdx="1" presStyleCnt="3"/>
      <dgm:spPr/>
      <dgm:t>
        <a:bodyPr/>
        <a:lstStyle/>
        <a:p>
          <a:endParaRPr lang="zh-CN" altLang="en-US"/>
        </a:p>
      </dgm:t>
    </dgm:pt>
    <dgm:pt modelId="{0A05C3E4-ACC8-4EA4-AF5D-459340D97AC4}" type="pres">
      <dgm:prSet presAssocID="{88623CF1-C383-4AC5-854C-F6DFB819486C}" presName="gear2dstNode" presStyleLbl="node1" presStyleIdx="1" presStyleCnt="3"/>
      <dgm:spPr/>
      <dgm:t>
        <a:bodyPr/>
        <a:lstStyle/>
        <a:p>
          <a:endParaRPr lang="zh-CN" altLang="en-US"/>
        </a:p>
      </dgm:t>
    </dgm:pt>
    <dgm:pt modelId="{3F2A0B8B-3531-462D-AB3C-32814E005023}" type="pres">
      <dgm:prSet presAssocID="{8623C8B3-B981-4F2D-A660-6B377FE3E9FE}" presName="gear3" presStyleLbl="node1" presStyleIdx="2" presStyleCnt="3"/>
      <dgm:spPr/>
      <dgm:t>
        <a:bodyPr/>
        <a:lstStyle/>
        <a:p>
          <a:endParaRPr lang="zh-CN" altLang="en-US"/>
        </a:p>
      </dgm:t>
    </dgm:pt>
    <dgm:pt modelId="{9764BEBB-822D-4BB6-81F4-15A3857162F2}" type="pres">
      <dgm:prSet presAssocID="{8623C8B3-B981-4F2D-A660-6B377FE3E9FE}" presName="gear3tx" presStyleLbl="node1" presStyleIdx="2" presStyleCnt="3">
        <dgm:presLayoutVars>
          <dgm:chMax val="1"/>
          <dgm:bulletEnabled val="1"/>
        </dgm:presLayoutVars>
      </dgm:prSet>
      <dgm:spPr/>
      <dgm:t>
        <a:bodyPr/>
        <a:lstStyle/>
        <a:p>
          <a:endParaRPr lang="zh-CN" altLang="en-US"/>
        </a:p>
      </dgm:t>
    </dgm:pt>
    <dgm:pt modelId="{01992939-7B15-4072-A00D-198A7F24C02A}" type="pres">
      <dgm:prSet presAssocID="{8623C8B3-B981-4F2D-A660-6B377FE3E9FE}" presName="gear3srcNode" presStyleLbl="node1" presStyleIdx="2" presStyleCnt="3"/>
      <dgm:spPr/>
      <dgm:t>
        <a:bodyPr/>
        <a:lstStyle/>
        <a:p>
          <a:endParaRPr lang="zh-CN" altLang="en-US"/>
        </a:p>
      </dgm:t>
    </dgm:pt>
    <dgm:pt modelId="{67F6042D-BA7E-4A00-B2BE-415E2BECA406}" type="pres">
      <dgm:prSet presAssocID="{8623C8B3-B981-4F2D-A660-6B377FE3E9FE}" presName="gear3dstNode" presStyleLbl="node1" presStyleIdx="2" presStyleCnt="3"/>
      <dgm:spPr/>
      <dgm:t>
        <a:bodyPr/>
        <a:lstStyle/>
        <a:p>
          <a:endParaRPr lang="zh-CN" altLang="en-US"/>
        </a:p>
      </dgm:t>
    </dgm:pt>
    <dgm:pt modelId="{78CB5523-7603-4F8C-8A54-4314AA6B5FC2}" type="pres">
      <dgm:prSet presAssocID="{A3F487DD-FE93-455E-B404-CDF094D79346}" presName="connector1" presStyleLbl="sibTrans2D1" presStyleIdx="0" presStyleCnt="3"/>
      <dgm:spPr/>
      <dgm:t>
        <a:bodyPr/>
        <a:lstStyle/>
        <a:p>
          <a:endParaRPr lang="zh-CN" altLang="en-US"/>
        </a:p>
      </dgm:t>
    </dgm:pt>
    <dgm:pt modelId="{A1DA6049-1B94-4AFF-AE81-8C1EF87C0230}" type="pres">
      <dgm:prSet presAssocID="{DF5F6BD4-29C7-4980-BE91-459049DA7ED3}" presName="connector2" presStyleLbl="sibTrans2D1" presStyleIdx="1" presStyleCnt="3"/>
      <dgm:spPr/>
      <dgm:t>
        <a:bodyPr/>
        <a:lstStyle/>
        <a:p>
          <a:endParaRPr lang="zh-CN" altLang="en-US"/>
        </a:p>
      </dgm:t>
    </dgm:pt>
    <dgm:pt modelId="{03A5E141-B43B-4FEE-8156-A48E5B325335}" type="pres">
      <dgm:prSet presAssocID="{8FE4D90B-2183-4745-83DC-BF878DA686E1}" presName="connector3" presStyleLbl="sibTrans2D1" presStyleIdx="2" presStyleCnt="3"/>
      <dgm:spPr/>
      <dgm:t>
        <a:bodyPr/>
        <a:lstStyle/>
        <a:p>
          <a:endParaRPr lang="zh-CN" altLang="en-US"/>
        </a:p>
      </dgm:t>
    </dgm:pt>
  </dgm:ptLst>
  <dgm:cxnLst>
    <dgm:cxn modelId="{8098C627-25BB-4439-BE9C-4FF7FE90A50A}" type="presOf" srcId="{DF5F6BD4-29C7-4980-BE91-459049DA7ED3}" destId="{A1DA6049-1B94-4AFF-AE81-8C1EF87C0230}" srcOrd="0" destOrd="0" presId="urn:microsoft.com/office/officeart/2005/8/layout/gear1"/>
    <dgm:cxn modelId="{E2D455EC-3C54-4618-BAD2-96CDE8F824CA}" type="presOf" srcId="{88623CF1-C383-4AC5-854C-F6DFB819486C}" destId="{0A05C3E4-ACC8-4EA4-AF5D-459340D97AC4}" srcOrd="2" destOrd="0" presId="urn:microsoft.com/office/officeart/2005/8/layout/gear1"/>
    <dgm:cxn modelId="{EAD42577-402C-4854-8886-6337F893BE75}" type="presOf" srcId="{A3F487DD-FE93-455E-B404-CDF094D79346}" destId="{78CB5523-7603-4F8C-8A54-4314AA6B5FC2}" srcOrd="0" destOrd="0" presId="urn:microsoft.com/office/officeart/2005/8/layout/gear1"/>
    <dgm:cxn modelId="{D6E954E7-2E5F-4EF4-9B16-B4D58B395545}" type="presOf" srcId="{276A51C5-1AD3-4AEE-B163-2474E545E678}" destId="{8E31A72A-A276-402D-8804-FB6E5445D430}" srcOrd="2" destOrd="0" presId="urn:microsoft.com/office/officeart/2005/8/layout/gear1"/>
    <dgm:cxn modelId="{BC066AA0-E981-4DDE-8A69-20F8B3AC5580}" srcId="{D77B9C07-8AA3-4682-BB7A-4E02BC34F08E}" destId="{276A51C5-1AD3-4AEE-B163-2474E545E678}" srcOrd="0" destOrd="0" parTransId="{ED7958D2-D771-4BCA-A10C-FE237670421A}" sibTransId="{A3F487DD-FE93-455E-B404-CDF094D79346}"/>
    <dgm:cxn modelId="{BB4A0F02-342D-457B-BBB0-FF9015BD511F}" type="presOf" srcId="{8623C8B3-B981-4F2D-A660-6B377FE3E9FE}" destId="{9764BEBB-822D-4BB6-81F4-15A3857162F2}" srcOrd="1" destOrd="0" presId="urn:microsoft.com/office/officeart/2005/8/layout/gear1"/>
    <dgm:cxn modelId="{30E155BE-C226-4AA6-9B3A-A09B919BF00D}" type="presOf" srcId="{88623CF1-C383-4AC5-854C-F6DFB819486C}" destId="{9618F736-F395-48EB-902A-06DEFC0C66CC}" srcOrd="0" destOrd="0" presId="urn:microsoft.com/office/officeart/2005/8/layout/gear1"/>
    <dgm:cxn modelId="{080B4762-EECE-4F83-B7C4-B1F1A9C50B77}" type="presOf" srcId="{276A51C5-1AD3-4AEE-B163-2474E545E678}" destId="{E9FD28A8-964E-4F82-8A57-A56C5E730259}" srcOrd="1" destOrd="0" presId="urn:microsoft.com/office/officeart/2005/8/layout/gear1"/>
    <dgm:cxn modelId="{C8586AEB-C60C-4339-8559-3155DCD26532}" srcId="{D77B9C07-8AA3-4682-BB7A-4E02BC34F08E}" destId="{8623C8B3-B981-4F2D-A660-6B377FE3E9FE}" srcOrd="2" destOrd="0" parTransId="{16723A87-19BB-4D16-8874-5C4633382FD9}" sibTransId="{8FE4D90B-2183-4745-83DC-BF878DA686E1}"/>
    <dgm:cxn modelId="{773404AE-029A-4358-9883-C738851404F5}" type="presOf" srcId="{88623CF1-C383-4AC5-854C-F6DFB819486C}" destId="{5A71F9E0-2CBF-4422-AF24-4C79580B3A55}" srcOrd="1" destOrd="0" presId="urn:microsoft.com/office/officeart/2005/8/layout/gear1"/>
    <dgm:cxn modelId="{6DDCA9E2-353A-49BA-9CEE-ABFEF2EC764B}" type="presOf" srcId="{D77B9C07-8AA3-4682-BB7A-4E02BC34F08E}" destId="{CCD6894A-E023-4FFB-B606-C96A68BF16EE}" srcOrd="0" destOrd="0" presId="urn:microsoft.com/office/officeart/2005/8/layout/gear1"/>
    <dgm:cxn modelId="{1FB751B1-0FFF-4E5B-9432-95BB87F48E29}" type="presOf" srcId="{8623C8B3-B981-4F2D-A660-6B377FE3E9FE}" destId="{67F6042D-BA7E-4A00-B2BE-415E2BECA406}" srcOrd="3" destOrd="0" presId="urn:microsoft.com/office/officeart/2005/8/layout/gear1"/>
    <dgm:cxn modelId="{E5A29157-0FA7-42D3-A653-FE2DAB30E361}" type="presOf" srcId="{8623C8B3-B981-4F2D-A660-6B377FE3E9FE}" destId="{01992939-7B15-4072-A00D-198A7F24C02A}" srcOrd="2" destOrd="0" presId="urn:microsoft.com/office/officeart/2005/8/layout/gear1"/>
    <dgm:cxn modelId="{EF7ADD89-7FCA-4715-B7F2-B6A2D66D434C}" type="presOf" srcId="{8623C8B3-B981-4F2D-A660-6B377FE3E9FE}" destId="{3F2A0B8B-3531-462D-AB3C-32814E005023}" srcOrd="0" destOrd="0" presId="urn:microsoft.com/office/officeart/2005/8/layout/gear1"/>
    <dgm:cxn modelId="{9D3EDBEB-7646-443F-AEC3-1C797A48FC06}" type="presOf" srcId="{8FE4D90B-2183-4745-83DC-BF878DA686E1}" destId="{03A5E141-B43B-4FEE-8156-A48E5B325335}" srcOrd="0" destOrd="0" presId="urn:microsoft.com/office/officeart/2005/8/layout/gear1"/>
    <dgm:cxn modelId="{2B8EB706-9BB3-4FDA-B841-1A350240196D}" srcId="{D77B9C07-8AA3-4682-BB7A-4E02BC34F08E}" destId="{88623CF1-C383-4AC5-854C-F6DFB819486C}" srcOrd="1" destOrd="0" parTransId="{91C93B8F-7432-48E2-A01E-0E14B0D3609F}" sibTransId="{DF5F6BD4-29C7-4980-BE91-459049DA7ED3}"/>
    <dgm:cxn modelId="{D60D943E-0995-4E2A-818E-6A15723E8370}" type="presOf" srcId="{276A51C5-1AD3-4AEE-B163-2474E545E678}" destId="{2E75098A-E5FA-4EB6-AC04-69D2B6CEF9AE}" srcOrd="0" destOrd="0" presId="urn:microsoft.com/office/officeart/2005/8/layout/gear1"/>
    <dgm:cxn modelId="{F7D39FB5-3F95-42C8-B7AD-7F772FBF5FA3}" type="presParOf" srcId="{CCD6894A-E023-4FFB-B606-C96A68BF16EE}" destId="{2E75098A-E5FA-4EB6-AC04-69D2B6CEF9AE}" srcOrd="0" destOrd="0" presId="urn:microsoft.com/office/officeart/2005/8/layout/gear1"/>
    <dgm:cxn modelId="{849C69E0-06F6-40A7-93A3-EEE822C48E44}" type="presParOf" srcId="{CCD6894A-E023-4FFB-B606-C96A68BF16EE}" destId="{E9FD28A8-964E-4F82-8A57-A56C5E730259}" srcOrd="1" destOrd="0" presId="urn:microsoft.com/office/officeart/2005/8/layout/gear1"/>
    <dgm:cxn modelId="{775BF076-58DB-4FC1-B524-FB7302C625D2}" type="presParOf" srcId="{CCD6894A-E023-4FFB-B606-C96A68BF16EE}" destId="{8E31A72A-A276-402D-8804-FB6E5445D430}" srcOrd="2" destOrd="0" presId="urn:microsoft.com/office/officeart/2005/8/layout/gear1"/>
    <dgm:cxn modelId="{73612C0D-43A1-4AC9-A4E8-D21B3BDF7818}" type="presParOf" srcId="{CCD6894A-E023-4FFB-B606-C96A68BF16EE}" destId="{9618F736-F395-48EB-902A-06DEFC0C66CC}" srcOrd="3" destOrd="0" presId="urn:microsoft.com/office/officeart/2005/8/layout/gear1"/>
    <dgm:cxn modelId="{22AB52C2-BCC6-4580-B02C-C26F48F02E2B}" type="presParOf" srcId="{CCD6894A-E023-4FFB-B606-C96A68BF16EE}" destId="{5A71F9E0-2CBF-4422-AF24-4C79580B3A55}" srcOrd="4" destOrd="0" presId="urn:microsoft.com/office/officeart/2005/8/layout/gear1"/>
    <dgm:cxn modelId="{B3181074-C40F-4FC0-A5F0-C440D74A355A}" type="presParOf" srcId="{CCD6894A-E023-4FFB-B606-C96A68BF16EE}" destId="{0A05C3E4-ACC8-4EA4-AF5D-459340D97AC4}" srcOrd="5" destOrd="0" presId="urn:microsoft.com/office/officeart/2005/8/layout/gear1"/>
    <dgm:cxn modelId="{F94D4B4E-39C1-4B04-91CC-E3C803476F70}" type="presParOf" srcId="{CCD6894A-E023-4FFB-B606-C96A68BF16EE}" destId="{3F2A0B8B-3531-462D-AB3C-32814E005023}" srcOrd="6" destOrd="0" presId="urn:microsoft.com/office/officeart/2005/8/layout/gear1"/>
    <dgm:cxn modelId="{F11DD235-A4F7-4BAB-A1E1-38B5C248F06D}" type="presParOf" srcId="{CCD6894A-E023-4FFB-B606-C96A68BF16EE}" destId="{9764BEBB-822D-4BB6-81F4-15A3857162F2}" srcOrd="7" destOrd="0" presId="urn:microsoft.com/office/officeart/2005/8/layout/gear1"/>
    <dgm:cxn modelId="{BF88D695-A8B1-46F9-8EDF-666F3C3C62AB}" type="presParOf" srcId="{CCD6894A-E023-4FFB-B606-C96A68BF16EE}" destId="{01992939-7B15-4072-A00D-198A7F24C02A}" srcOrd="8" destOrd="0" presId="urn:microsoft.com/office/officeart/2005/8/layout/gear1"/>
    <dgm:cxn modelId="{9492FEC2-4121-4665-B8EA-152244422265}" type="presParOf" srcId="{CCD6894A-E023-4FFB-B606-C96A68BF16EE}" destId="{67F6042D-BA7E-4A00-B2BE-415E2BECA406}" srcOrd="9" destOrd="0" presId="urn:microsoft.com/office/officeart/2005/8/layout/gear1"/>
    <dgm:cxn modelId="{8E1F0519-EC75-4A33-84AB-3E875F3792FE}" type="presParOf" srcId="{CCD6894A-E023-4FFB-B606-C96A68BF16EE}" destId="{78CB5523-7603-4F8C-8A54-4314AA6B5FC2}" srcOrd="10" destOrd="0" presId="urn:microsoft.com/office/officeart/2005/8/layout/gear1"/>
    <dgm:cxn modelId="{87DE6615-7BEF-44B0-82F7-CFD2BD918648}" type="presParOf" srcId="{CCD6894A-E023-4FFB-B606-C96A68BF16EE}" destId="{A1DA6049-1B94-4AFF-AE81-8C1EF87C0230}" srcOrd="11" destOrd="0" presId="urn:microsoft.com/office/officeart/2005/8/layout/gear1"/>
    <dgm:cxn modelId="{1ADBEDBF-D167-47E2-A09B-F5DA010AB851}" type="presParOf" srcId="{CCD6894A-E023-4FFB-B606-C96A68BF16EE}" destId="{03A5E141-B43B-4FEE-8156-A48E5B325335}"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7B9C07-8AA3-4682-BB7A-4E02BC34F08E}" type="doc">
      <dgm:prSet loTypeId="urn:microsoft.com/office/officeart/2005/8/layout/gear1" loCatId="process" qsTypeId="urn:microsoft.com/office/officeart/2005/8/quickstyle/simple1" qsCatId="simple" csTypeId="urn:microsoft.com/office/officeart/2005/8/colors/accent1_2" csCatId="accent1" phldr="1"/>
      <dgm:spPr/>
    </dgm:pt>
    <dgm:pt modelId="{276A51C5-1AD3-4AEE-B163-2474E545E678}">
      <dgm:prSet phldrT="[文本]"/>
      <dgm:spPr/>
      <dgm:t>
        <a:bodyPr/>
        <a:lstStyle/>
        <a:p>
          <a:r>
            <a:rPr lang="zh-CN" altLang="en-US" dirty="0"/>
            <a:t>数据</a:t>
          </a:r>
        </a:p>
      </dgm:t>
    </dgm:pt>
    <dgm:pt modelId="{ED7958D2-D771-4BCA-A10C-FE237670421A}" type="parTrans" cxnId="{BC066AA0-E981-4DDE-8A69-20F8B3AC5580}">
      <dgm:prSet/>
      <dgm:spPr/>
      <dgm:t>
        <a:bodyPr/>
        <a:lstStyle/>
        <a:p>
          <a:endParaRPr lang="zh-CN" altLang="en-US"/>
        </a:p>
      </dgm:t>
    </dgm:pt>
    <dgm:pt modelId="{A3F487DD-FE93-455E-B404-CDF094D79346}" type="sibTrans" cxnId="{BC066AA0-E981-4DDE-8A69-20F8B3AC5580}">
      <dgm:prSet/>
      <dgm:spPr/>
      <dgm:t>
        <a:bodyPr/>
        <a:lstStyle/>
        <a:p>
          <a:endParaRPr lang="zh-CN" altLang="en-US"/>
        </a:p>
      </dgm:t>
    </dgm:pt>
    <dgm:pt modelId="{88623CF1-C383-4AC5-854C-F6DFB819486C}">
      <dgm:prSet phldrT="[文本]"/>
      <dgm:spPr/>
      <dgm:t>
        <a:bodyPr/>
        <a:lstStyle/>
        <a:p>
          <a:r>
            <a:rPr lang="zh-CN" altLang="en-US" dirty="0"/>
            <a:t>情报</a:t>
          </a:r>
        </a:p>
      </dgm:t>
    </dgm:pt>
    <dgm:pt modelId="{91C93B8F-7432-48E2-A01E-0E14B0D3609F}" type="parTrans" cxnId="{2B8EB706-9BB3-4FDA-B841-1A350240196D}">
      <dgm:prSet/>
      <dgm:spPr/>
      <dgm:t>
        <a:bodyPr/>
        <a:lstStyle/>
        <a:p>
          <a:endParaRPr lang="zh-CN" altLang="en-US"/>
        </a:p>
      </dgm:t>
    </dgm:pt>
    <dgm:pt modelId="{DF5F6BD4-29C7-4980-BE91-459049DA7ED3}" type="sibTrans" cxnId="{2B8EB706-9BB3-4FDA-B841-1A350240196D}">
      <dgm:prSet/>
      <dgm:spPr/>
      <dgm:t>
        <a:bodyPr/>
        <a:lstStyle/>
        <a:p>
          <a:endParaRPr lang="zh-CN" altLang="en-US"/>
        </a:p>
      </dgm:t>
    </dgm:pt>
    <dgm:pt modelId="{8623C8B3-B981-4F2D-A660-6B377FE3E9FE}">
      <dgm:prSet phldrT="[文本]"/>
      <dgm:spPr/>
      <dgm:t>
        <a:bodyPr/>
        <a:lstStyle/>
        <a:p>
          <a:r>
            <a:rPr lang="zh-CN" altLang="en-US" dirty="0"/>
            <a:t>知识</a:t>
          </a:r>
        </a:p>
      </dgm:t>
    </dgm:pt>
    <dgm:pt modelId="{16723A87-19BB-4D16-8874-5C4633382FD9}" type="parTrans" cxnId="{C8586AEB-C60C-4339-8559-3155DCD26532}">
      <dgm:prSet/>
      <dgm:spPr/>
      <dgm:t>
        <a:bodyPr/>
        <a:lstStyle/>
        <a:p>
          <a:endParaRPr lang="zh-CN" altLang="en-US"/>
        </a:p>
      </dgm:t>
    </dgm:pt>
    <dgm:pt modelId="{8FE4D90B-2183-4745-83DC-BF878DA686E1}" type="sibTrans" cxnId="{C8586AEB-C60C-4339-8559-3155DCD26532}">
      <dgm:prSet/>
      <dgm:spPr/>
      <dgm:t>
        <a:bodyPr/>
        <a:lstStyle/>
        <a:p>
          <a:endParaRPr lang="zh-CN" altLang="en-US"/>
        </a:p>
      </dgm:t>
    </dgm:pt>
    <dgm:pt modelId="{CCD6894A-E023-4FFB-B606-C96A68BF16EE}" type="pres">
      <dgm:prSet presAssocID="{D77B9C07-8AA3-4682-BB7A-4E02BC34F08E}" presName="composite" presStyleCnt="0">
        <dgm:presLayoutVars>
          <dgm:chMax val="3"/>
          <dgm:animLvl val="lvl"/>
          <dgm:resizeHandles val="exact"/>
        </dgm:presLayoutVars>
      </dgm:prSet>
      <dgm:spPr/>
    </dgm:pt>
    <dgm:pt modelId="{2E75098A-E5FA-4EB6-AC04-69D2B6CEF9AE}" type="pres">
      <dgm:prSet presAssocID="{276A51C5-1AD3-4AEE-B163-2474E545E678}" presName="gear1" presStyleLbl="node1" presStyleIdx="0" presStyleCnt="3">
        <dgm:presLayoutVars>
          <dgm:chMax val="1"/>
          <dgm:bulletEnabled val="1"/>
        </dgm:presLayoutVars>
      </dgm:prSet>
      <dgm:spPr/>
      <dgm:t>
        <a:bodyPr/>
        <a:lstStyle/>
        <a:p>
          <a:endParaRPr lang="zh-CN" altLang="en-US"/>
        </a:p>
      </dgm:t>
    </dgm:pt>
    <dgm:pt modelId="{E9FD28A8-964E-4F82-8A57-A56C5E730259}" type="pres">
      <dgm:prSet presAssocID="{276A51C5-1AD3-4AEE-B163-2474E545E678}" presName="gear1srcNode" presStyleLbl="node1" presStyleIdx="0" presStyleCnt="3"/>
      <dgm:spPr/>
      <dgm:t>
        <a:bodyPr/>
        <a:lstStyle/>
        <a:p>
          <a:endParaRPr lang="zh-CN" altLang="en-US"/>
        </a:p>
      </dgm:t>
    </dgm:pt>
    <dgm:pt modelId="{8E31A72A-A276-402D-8804-FB6E5445D430}" type="pres">
      <dgm:prSet presAssocID="{276A51C5-1AD3-4AEE-B163-2474E545E678}" presName="gear1dstNode" presStyleLbl="node1" presStyleIdx="0" presStyleCnt="3"/>
      <dgm:spPr/>
      <dgm:t>
        <a:bodyPr/>
        <a:lstStyle/>
        <a:p>
          <a:endParaRPr lang="zh-CN" altLang="en-US"/>
        </a:p>
      </dgm:t>
    </dgm:pt>
    <dgm:pt modelId="{9618F736-F395-48EB-902A-06DEFC0C66CC}" type="pres">
      <dgm:prSet presAssocID="{88623CF1-C383-4AC5-854C-F6DFB819486C}" presName="gear2" presStyleLbl="node1" presStyleIdx="1" presStyleCnt="3">
        <dgm:presLayoutVars>
          <dgm:chMax val="1"/>
          <dgm:bulletEnabled val="1"/>
        </dgm:presLayoutVars>
      </dgm:prSet>
      <dgm:spPr/>
      <dgm:t>
        <a:bodyPr/>
        <a:lstStyle/>
        <a:p>
          <a:endParaRPr lang="zh-CN" altLang="en-US"/>
        </a:p>
      </dgm:t>
    </dgm:pt>
    <dgm:pt modelId="{5A71F9E0-2CBF-4422-AF24-4C79580B3A55}" type="pres">
      <dgm:prSet presAssocID="{88623CF1-C383-4AC5-854C-F6DFB819486C}" presName="gear2srcNode" presStyleLbl="node1" presStyleIdx="1" presStyleCnt="3"/>
      <dgm:spPr/>
      <dgm:t>
        <a:bodyPr/>
        <a:lstStyle/>
        <a:p>
          <a:endParaRPr lang="zh-CN" altLang="en-US"/>
        </a:p>
      </dgm:t>
    </dgm:pt>
    <dgm:pt modelId="{0A05C3E4-ACC8-4EA4-AF5D-459340D97AC4}" type="pres">
      <dgm:prSet presAssocID="{88623CF1-C383-4AC5-854C-F6DFB819486C}" presName="gear2dstNode" presStyleLbl="node1" presStyleIdx="1" presStyleCnt="3"/>
      <dgm:spPr/>
      <dgm:t>
        <a:bodyPr/>
        <a:lstStyle/>
        <a:p>
          <a:endParaRPr lang="zh-CN" altLang="en-US"/>
        </a:p>
      </dgm:t>
    </dgm:pt>
    <dgm:pt modelId="{3F2A0B8B-3531-462D-AB3C-32814E005023}" type="pres">
      <dgm:prSet presAssocID="{8623C8B3-B981-4F2D-A660-6B377FE3E9FE}" presName="gear3" presStyleLbl="node1" presStyleIdx="2" presStyleCnt="3"/>
      <dgm:spPr/>
      <dgm:t>
        <a:bodyPr/>
        <a:lstStyle/>
        <a:p>
          <a:endParaRPr lang="zh-CN" altLang="en-US"/>
        </a:p>
      </dgm:t>
    </dgm:pt>
    <dgm:pt modelId="{9764BEBB-822D-4BB6-81F4-15A3857162F2}" type="pres">
      <dgm:prSet presAssocID="{8623C8B3-B981-4F2D-A660-6B377FE3E9FE}" presName="gear3tx" presStyleLbl="node1" presStyleIdx="2" presStyleCnt="3">
        <dgm:presLayoutVars>
          <dgm:chMax val="1"/>
          <dgm:bulletEnabled val="1"/>
        </dgm:presLayoutVars>
      </dgm:prSet>
      <dgm:spPr/>
      <dgm:t>
        <a:bodyPr/>
        <a:lstStyle/>
        <a:p>
          <a:endParaRPr lang="zh-CN" altLang="en-US"/>
        </a:p>
      </dgm:t>
    </dgm:pt>
    <dgm:pt modelId="{01992939-7B15-4072-A00D-198A7F24C02A}" type="pres">
      <dgm:prSet presAssocID="{8623C8B3-B981-4F2D-A660-6B377FE3E9FE}" presName="gear3srcNode" presStyleLbl="node1" presStyleIdx="2" presStyleCnt="3"/>
      <dgm:spPr/>
      <dgm:t>
        <a:bodyPr/>
        <a:lstStyle/>
        <a:p>
          <a:endParaRPr lang="zh-CN" altLang="en-US"/>
        </a:p>
      </dgm:t>
    </dgm:pt>
    <dgm:pt modelId="{67F6042D-BA7E-4A00-B2BE-415E2BECA406}" type="pres">
      <dgm:prSet presAssocID="{8623C8B3-B981-4F2D-A660-6B377FE3E9FE}" presName="gear3dstNode" presStyleLbl="node1" presStyleIdx="2" presStyleCnt="3"/>
      <dgm:spPr/>
      <dgm:t>
        <a:bodyPr/>
        <a:lstStyle/>
        <a:p>
          <a:endParaRPr lang="zh-CN" altLang="en-US"/>
        </a:p>
      </dgm:t>
    </dgm:pt>
    <dgm:pt modelId="{78CB5523-7603-4F8C-8A54-4314AA6B5FC2}" type="pres">
      <dgm:prSet presAssocID="{A3F487DD-FE93-455E-B404-CDF094D79346}" presName="connector1" presStyleLbl="sibTrans2D1" presStyleIdx="0" presStyleCnt="3"/>
      <dgm:spPr/>
      <dgm:t>
        <a:bodyPr/>
        <a:lstStyle/>
        <a:p>
          <a:endParaRPr lang="zh-CN" altLang="en-US"/>
        </a:p>
      </dgm:t>
    </dgm:pt>
    <dgm:pt modelId="{A1DA6049-1B94-4AFF-AE81-8C1EF87C0230}" type="pres">
      <dgm:prSet presAssocID="{DF5F6BD4-29C7-4980-BE91-459049DA7ED3}" presName="connector2" presStyleLbl="sibTrans2D1" presStyleIdx="1" presStyleCnt="3"/>
      <dgm:spPr/>
      <dgm:t>
        <a:bodyPr/>
        <a:lstStyle/>
        <a:p>
          <a:endParaRPr lang="zh-CN" altLang="en-US"/>
        </a:p>
      </dgm:t>
    </dgm:pt>
    <dgm:pt modelId="{03A5E141-B43B-4FEE-8156-A48E5B325335}" type="pres">
      <dgm:prSet presAssocID="{8FE4D90B-2183-4745-83DC-BF878DA686E1}" presName="connector3" presStyleLbl="sibTrans2D1" presStyleIdx="2" presStyleCnt="3"/>
      <dgm:spPr/>
      <dgm:t>
        <a:bodyPr/>
        <a:lstStyle/>
        <a:p>
          <a:endParaRPr lang="zh-CN" altLang="en-US"/>
        </a:p>
      </dgm:t>
    </dgm:pt>
  </dgm:ptLst>
  <dgm:cxnLst>
    <dgm:cxn modelId="{8098C627-25BB-4439-BE9C-4FF7FE90A50A}" type="presOf" srcId="{DF5F6BD4-29C7-4980-BE91-459049DA7ED3}" destId="{A1DA6049-1B94-4AFF-AE81-8C1EF87C0230}" srcOrd="0" destOrd="0" presId="urn:microsoft.com/office/officeart/2005/8/layout/gear1"/>
    <dgm:cxn modelId="{E2D455EC-3C54-4618-BAD2-96CDE8F824CA}" type="presOf" srcId="{88623CF1-C383-4AC5-854C-F6DFB819486C}" destId="{0A05C3E4-ACC8-4EA4-AF5D-459340D97AC4}" srcOrd="2" destOrd="0" presId="urn:microsoft.com/office/officeart/2005/8/layout/gear1"/>
    <dgm:cxn modelId="{EAD42577-402C-4854-8886-6337F893BE75}" type="presOf" srcId="{A3F487DD-FE93-455E-B404-CDF094D79346}" destId="{78CB5523-7603-4F8C-8A54-4314AA6B5FC2}" srcOrd="0" destOrd="0" presId="urn:microsoft.com/office/officeart/2005/8/layout/gear1"/>
    <dgm:cxn modelId="{D6E954E7-2E5F-4EF4-9B16-B4D58B395545}" type="presOf" srcId="{276A51C5-1AD3-4AEE-B163-2474E545E678}" destId="{8E31A72A-A276-402D-8804-FB6E5445D430}" srcOrd="2" destOrd="0" presId="urn:microsoft.com/office/officeart/2005/8/layout/gear1"/>
    <dgm:cxn modelId="{BC066AA0-E981-4DDE-8A69-20F8B3AC5580}" srcId="{D77B9C07-8AA3-4682-BB7A-4E02BC34F08E}" destId="{276A51C5-1AD3-4AEE-B163-2474E545E678}" srcOrd="0" destOrd="0" parTransId="{ED7958D2-D771-4BCA-A10C-FE237670421A}" sibTransId="{A3F487DD-FE93-455E-B404-CDF094D79346}"/>
    <dgm:cxn modelId="{BB4A0F02-342D-457B-BBB0-FF9015BD511F}" type="presOf" srcId="{8623C8B3-B981-4F2D-A660-6B377FE3E9FE}" destId="{9764BEBB-822D-4BB6-81F4-15A3857162F2}" srcOrd="1" destOrd="0" presId="urn:microsoft.com/office/officeart/2005/8/layout/gear1"/>
    <dgm:cxn modelId="{30E155BE-C226-4AA6-9B3A-A09B919BF00D}" type="presOf" srcId="{88623CF1-C383-4AC5-854C-F6DFB819486C}" destId="{9618F736-F395-48EB-902A-06DEFC0C66CC}" srcOrd="0" destOrd="0" presId="urn:microsoft.com/office/officeart/2005/8/layout/gear1"/>
    <dgm:cxn modelId="{080B4762-EECE-4F83-B7C4-B1F1A9C50B77}" type="presOf" srcId="{276A51C5-1AD3-4AEE-B163-2474E545E678}" destId="{E9FD28A8-964E-4F82-8A57-A56C5E730259}" srcOrd="1" destOrd="0" presId="urn:microsoft.com/office/officeart/2005/8/layout/gear1"/>
    <dgm:cxn modelId="{C8586AEB-C60C-4339-8559-3155DCD26532}" srcId="{D77B9C07-8AA3-4682-BB7A-4E02BC34F08E}" destId="{8623C8B3-B981-4F2D-A660-6B377FE3E9FE}" srcOrd="2" destOrd="0" parTransId="{16723A87-19BB-4D16-8874-5C4633382FD9}" sibTransId="{8FE4D90B-2183-4745-83DC-BF878DA686E1}"/>
    <dgm:cxn modelId="{773404AE-029A-4358-9883-C738851404F5}" type="presOf" srcId="{88623CF1-C383-4AC5-854C-F6DFB819486C}" destId="{5A71F9E0-2CBF-4422-AF24-4C79580B3A55}" srcOrd="1" destOrd="0" presId="urn:microsoft.com/office/officeart/2005/8/layout/gear1"/>
    <dgm:cxn modelId="{6DDCA9E2-353A-49BA-9CEE-ABFEF2EC764B}" type="presOf" srcId="{D77B9C07-8AA3-4682-BB7A-4E02BC34F08E}" destId="{CCD6894A-E023-4FFB-B606-C96A68BF16EE}" srcOrd="0" destOrd="0" presId="urn:microsoft.com/office/officeart/2005/8/layout/gear1"/>
    <dgm:cxn modelId="{1FB751B1-0FFF-4E5B-9432-95BB87F48E29}" type="presOf" srcId="{8623C8B3-B981-4F2D-A660-6B377FE3E9FE}" destId="{67F6042D-BA7E-4A00-B2BE-415E2BECA406}" srcOrd="3" destOrd="0" presId="urn:microsoft.com/office/officeart/2005/8/layout/gear1"/>
    <dgm:cxn modelId="{E5A29157-0FA7-42D3-A653-FE2DAB30E361}" type="presOf" srcId="{8623C8B3-B981-4F2D-A660-6B377FE3E9FE}" destId="{01992939-7B15-4072-A00D-198A7F24C02A}" srcOrd="2" destOrd="0" presId="urn:microsoft.com/office/officeart/2005/8/layout/gear1"/>
    <dgm:cxn modelId="{EF7ADD89-7FCA-4715-B7F2-B6A2D66D434C}" type="presOf" srcId="{8623C8B3-B981-4F2D-A660-6B377FE3E9FE}" destId="{3F2A0B8B-3531-462D-AB3C-32814E005023}" srcOrd="0" destOrd="0" presId="urn:microsoft.com/office/officeart/2005/8/layout/gear1"/>
    <dgm:cxn modelId="{9D3EDBEB-7646-443F-AEC3-1C797A48FC06}" type="presOf" srcId="{8FE4D90B-2183-4745-83DC-BF878DA686E1}" destId="{03A5E141-B43B-4FEE-8156-A48E5B325335}" srcOrd="0" destOrd="0" presId="urn:microsoft.com/office/officeart/2005/8/layout/gear1"/>
    <dgm:cxn modelId="{2B8EB706-9BB3-4FDA-B841-1A350240196D}" srcId="{D77B9C07-8AA3-4682-BB7A-4E02BC34F08E}" destId="{88623CF1-C383-4AC5-854C-F6DFB819486C}" srcOrd="1" destOrd="0" parTransId="{91C93B8F-7432-48E2-A01E-0E14B0D3609F}" sibTransId="{DF5F6BD4-29C7-4980-BE91-459049DA7ED3}"/>
    <dgm:cxn modelId="{D60D943E-0995-4E2A-818E-6A15723E8370}" type="presOf" srcId="{276A51C5-1AD3-4AEE-B163-2474E545E678}" destId="{2E75098A-E5FA-4EB6-AC04-69D2B6CEF9AE}" srcOrd="0" destOrd="0" presId="urn:microsoft.com/office/officeart/2005/8/layout/gear1"/>
    <dgm:cxn modelId="{F7D39FB5-3F95-42C8-B7AD-7F772FBF5FA3}" type="presParOf" srcId="{CCD6894A-E023-4FFB-B606-C96A68BF16EE}" destId="{2E75098A-E5FA-4EB6-AC04-69D2B6CEF9AE}" srcOrd="0" destOrd="0" presId="urn:microsoft.com/office/officeart/2005/8/layout/gear1"/>
    <dgm:cxn modelId="{849C69E0-06F6-40A7-93A3-EEE822C48E44}" type="presParOf" srcId="{CCD6894A-E023-4FFB-B606-C96A68BF16EE}" destId="{E9FD28A8-964E-4F82-8A57-A56C5E730259}" srcOrd="1" destOrd="0" presId="urn:microsoft.com/office/officeart/2005/8/layout/gear1"/>
    <dgm:cxn modelId="{775BF076-58DB-4FC1-B524-FB7302C625D2}" type="presParOf" srcId="{CCD6894A-E023-4FFB-B606-C96A68BF16EE}" destId="{8E31A72A-A276-402D-8804-FB6E5445D430}" srcOrd="2" destOrd="0" presId="urn:microsoft.com/office/officeart/2005/8/layout/gear1"/>
    <dgm:cxn modelId="{73612C0D-43A1-4AC9-A4E8-D21B3BDF7818}" type="presParOf" srcId="{CCD6894A-E023-4FFB-B606-C96A68BF16EE}" destId="{9618F736-F395-48EB-902A-06DEFC0C66CC}" srcOrd="3" destOrd="0" presId="urn:microsoft.com/office/officeart/2005/8/layout/gear1"/>
    <dgm:cxn modelId="{22AB52C2-BCC6-4580-B02C-C26F48F02E2B}" type="presParOf" srcId="{CCD6894A-E023-4FFB-B606-C96A68BF16EE}" destId="{5A71F9E0-2CBF-4422-AF24-4C79580B3A55}" srcOrd="4" destOrd="0" presId="urn:microsoft.com/office/officeart/2005/8/layout/gear1"/>
    <dgm:cxn modelId="{B3181074-C40F-4FC0-A5F0-C440D74A355A}" type="presParOf" srcId="{CCD6894A-E023-4FFB-B606-C96A68BF16EE}" destId="{0A05C3E4-ACC8-4EA4-AF5D-459340D97AC4}" srcOrd="5" destOrd="0" presId="urn:microsoft.com/office/officeart/2005/8/layout/gear1"/>
    <dgm:cxn modelId="{F94D4B4E-39C1-4B04-91CC-E3C803476F70}" type="presParOf" srcId="{CCD6894A-E023-4FFB-B606-C96A68BF16EE}" destId="{3F2A0B8B-3531-462D-AB3C-32814E005023}" srcOrd="6" destOrd="0" presId="urn:microsoft.com/office/officeart/2005/8/layout/gear1"/>
    <dgm:cxn modelId="{F11DD235-A4F7-4BAB-A1E1-38B5C248F06D}" type="presParOf" srcId="{CCD6894A-E023-4FFB-B606-C96A68BF16EE}" destId="{9764BEBB-822D-4BB6-81F4-15A3857162F2}" srcOrd="7" destOrd="0" presId="urn:microsoft.com/office/officeart/2005/8/layout/gear1"/>
    <dgm:cxn modelId="{BF88D695-A8B1-46F9-8EDF-666F3C3C62AB}" type="presParOf" srcId="{CCD6894A-E023-4FFB-B606-C96A68BF16EE}" destId="{01992939-7B15-4072-A00D-198A7F24C02A}" srcOrd="8" destOrd="0" presId="urn:microsoft.com/office/officeart/2005/8/layout/gear1"/>
    <dgm:cxn modelId="{9492FEC2-4121-4665-B8EA-152244422265}" type="presParOf" srcId="{CCD6894A-E023-4FFB-B606-C96A68BF16EE}" destId="{67F6042D-BA7E-4A00-B2BE-415E2BECA406}" srcOrd="9" destOrd="0" presId="urn:microsoft.com/office/officeart/2005/8/layout/gear1"/>
    <dgm:cxn modelId="{8E1F0519-EC75-4A33-84AB-3E875F3792FE}" type="presParOf" srcId="{CCD6894A-E023-4FFB-B606-C96A68BF16EE}" destId="{78CB5523-7603-4F8C-8A54-4314AA6B5FC2}" srcOrd="10" destOrd="0" presId="urn:microsoft.com/office/officeart/2005/8/layout/gear1"/>
    <dgm:cxn modelId="{87DE6615-7BEF-44B0-82F7-CFD2BD918648}" type="presParOf" srcId="{CCD6894A-E023-4FFB-B606-C96A68BF16EE}" destId="{A1DA6049-1B94-4AFF-AE81-8C1EF87C0230}" srcOrd="11" destOrd="0" presId="urn:microsoft.com/office/officeart/2005/8/layout/gear1"/>
    <dgm:cxn modelId="{1ADBEDBF-D167-47E2-A09B-F5DA010AB851}" type="presParOf" srcId="{CCD6894A-E023-4FFB-B606-C96A68BF16EE}" destId="{03A5E141-B43B-4FEE-8156-A48E5B325335}"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A85B1DB-730A-4B66-91CA-6F717DD86346}" type="doc">
      <dgm:prSet loTypeId="urn:microsoft.com/office/officeart/2005/8/layout/process1" loCatId="process" qsTypeId="urn:microsoft.com/office/officeart/2005/8/quickstyle/simple1" qsCatId="simple" csTypeId="urn:microsoft.com/office/officeart/2005/8/colors/accent1_2" csCatId="accent1" phldr="1"/>
      <dgm:spPr/>
    </dgm:pt>
    <dgm:pt modelId="{39BB0B12-BD9F-4482-BA8B-6C939B393A0A}">
      <dgm:prSet phldrT="[文本]" custT="1"/>
      <dgm:spPr/>
      <dgm:t>
        <a:bodyPr/>
        <a:lstStyle/>
        <a:p>
          <a:r>
            <a:rPr lang="zh-CN" altLang="en-US" sz="2000" dirty="0">
              <a:solidFill>
                <a:srgbClr val="FFFF00"/>
              </a:solidFill>
              <a:latin typeface="黑体" panose="02010609060101010101" pitchFamily="49" charset="-122"/>
              <a:ea typeface="黑体" panose="02010609060101010101" pitchFamily="49" charset="-122"/>
            </a:rPr>
            <a:t>假设</a:t>
          </a:r>
        </a:p>
      </dgm:t>
    </dgm:pt>
    <dgm:pt modelId="{AEAC282A-2B64-4739-8C44-2D8037F3E9AF}" type="parTrans" cxnId="{0826EA75-7185-4EC2-B6F3-E824958358FE}">
      <dgm:prSet/>
      <dgm:spPr/>
      <dgm:t>
        <a:bodyPr/>
        <a:lstStyle/>
        <a:p>
          <a:endParaRPr lang="zh-CN" altLang="en-US"/>
        </a:p>
      </dgm:t>
    </dgm:pt>
    <dgm:pt modelId="{7D544A17-ACA9-4406-8392-D53BC9D57666}" type="sibTrans" cxnId="{0826EA75-7185-4EC2-B6F3-E824958358FE}">
      <dgm:prSet/>
      <dgm:spPr/>
      <dgm:t>
        <a:bodyPr/>
        <a:lstStyle/>
        <a:p>
          <a:endParaRPr lang="zh-CN" altLang="en-US"/>
        </a:p>
      </dgm:t>
    </dgm:pt>
    <dgm:pt modelId="{50E148BB-F7AF-4D25-9971-A833F36C5DCA}">
      <dgm:prSet phldrT="[文本]" custT="1"/>
      <dgm:spPr/>
      <dgm:t>
        <a:bodyPr/>
        <a:lstStyle/>
        <a:p>
          <a:r>
            <a:rPr lang="zh-CN" altLang="en-US" sz="2000" dirty="0">
              <a:solidFill>
                <a:srgbClr val="FFFF00"/>
              </a:solidFill>
              <a:latin typeface="黑体" panose="02010609060101010101" pitchFamily="49" charset="-122"/>
              <a:ea typeface="黑体" panose="02010609060101010101" pitchFamily="49" charset="-122"/>
            </a:rPr>
            <a:t>目标</a:t>
          </a:r>
        </a:p>
      </dgm:t>
    </dgm:pt>
    <dgm:pt modelId="{7F6404F5-34B2-4714-B7A7-34474A7FE022}" type="parTrans" cxnId="{2D81C2D5-7C19-4262-81FF-349BDFED8173}">
      <dgm:prSet/>
      <dgm:spPr/>
      <dgm:t>
        <a:bodyPr/>
        <a:lstStyle/>
        <a:p>
          <a:endParaRPr lang="zh-CN" altLang="en-US"/>
        </a:p>
      </dgm:t>
    </dgm:pt>
    <dgm:pt modelId="{6A4C82AA-2888-4061-AF49-86D17DD8965E}" type="sibTrans" cxnId="{2D81C2D5-7C19-4262-81FF-349BDFED8173}">
      <dgm:prSet/>
      <dgm:spPr/>
      <dgm:t>
        <a:bodyPr/>
        <a:lstStyle/>
        <a:p>
          <a:endParaRPr lang="zh-CN" altLang="en-US"/>
        </a:p>
      </dgm:t>
    </dgm:pt>
    <dgm:pt modelId="{26E248BA-5F21-4AAD-985C-A045CF5B43D8}">
      <dgm:prSet phldrT="[文本]" custT="1"/>
      <dgm:spPr/>
      <dgm:t>
        <a:bodyPr/>
        <a:lstStyle/>
        <a:p>
          <a:r>
            <a:rPr lang="zh-CN" altLang="en-US" sz="2000" dirty="0">
              <a:solidFill>
                <a:srgbClr val="FFFF00"/>
              </a:solidFill>
              <a:latin typeface="黑体" panose="02010609060101010101" pitchFamily="49" charset="-122"/>
              <a:ea typeface="黑体" panose="02010609060101010101" pitchFamily="49" charset="-122"/>
            </a:rPr>
            <a:t>战略</a:t>
          </a:r>
        </a:p>
      </dgm:t>
    </dgm:pt>
    <dgm:pt modelId="{05A1552E-1720-4DCC-893C-5014EDED8692}" type="parTrans" cxnId="{D336942E-7231-45B6-9299-17034C36AF7F}">
      <dgm:prSet/>
      <dgm:spPr/>
      <dgm:t>
        <a:bodyPr/>
        <a:lstStyle/>
        <a:p>
          <a:endParaRPr lang="zh-CN" altLang="en-US"/>
        </a:p>
      </dgm:t>
    </dgm:pt>
    <dgm:pt modelId="{B67DD8CD-55D3-48B1-BDAB-4FE845F0262D}" type="sibTrans" cxnId="{D336942E-7231-45B6-9299-17034C36AF7F}">
      <dgm:prSet/>
      <dgm:spPr/>
      <dgm:t>
        <a:bodyPr/>
        <a:lstStyle/>
        <a:p>
          <a:endParaRPr lang="zh-CN" altLang="en-US"/>
        </a:p>
      </dgm:t>
    </dgm:pt>
    <dgm:pt modelId="{01A82D32-50D9-48D8-8254-998F9E63C3A4}">
      <dgm:prSet custT="1"/>
      <dgm:spPr/>
      <dgm:t>
        <a:bodyPr/>
        <a:lstStyle/>
        <a:p>
          <a:r>
            <a:rPr lang="zh-CN" altLang="en-US" sz="2000" dirty="0">
              <a:solidFill>
                <a:srgbClr val="FFFF00"/>
              </a:solidFill>
              <a:latin typeface="黑体" panose="02010609060101010101" pitchFamily="49" charset="-122"/>
              <a:ea typeface="黑体" panose="02010609060101010101" pitchFamily="49" charset="-122"/>
            </a:rPr>
            <a:t>能力</a:t>
          </a:r>
        </a:p>
      </dgm:t>
    </dgm:pt>
    <dgm:pt modelId="{F6C658CD-941C-4B27-9767-D9FFF0C8BB60}" type="parTrans" cxnId="{7797753B-F2D5-466D-AA62-7B3A1E3E1ED8}">
      <dgm:prSet/>
      <dgm:spPr/>
      <dgm:t>
        <a:bodyPr/>
        <a:lstStyle/>
        <a:p>
          <a:endParaRPr lang="zh-CN" altLang="en-US"/>
        </a:p>
      </dgm:t>
    </dgm:pt>
    <dgm:pt modelId="{D8D32E85-0CEF-414C-86F0-42CC6296E907}" type="sibTrans" cxnId="{7797753B-F2D5-466D-AA62-7B3A1E3E1ED8}">
      <dgm:prSet/>
      <dgm:spPr/>
      <dgm:t>
        <a:bodyPr/>
        <a:lstStyle/>
        <a:p>
          <a:endParaRPr lang="zh-CN" altLang="en-US"/>
        </a:p>
      </dgm:t>
    </dgm:pt>
    <dgm:pt modelId="{1B047F08-9C6E-428E-85B3-8516264D5B4E}">
      <dgm:prSet custT="1"/>
      <dgm:spPr/>
      <dgm:t>
        <a:bodyPr/>
        <a:lstStyle/>
        <a:p>
          <a:r>
            <a:rPr lang="zh-CN" altLang="en-US" sz="2000" dirty="0">
              <a:solidFill>
                <a:srgbClr val="FFFF00"/>
              </a:solidFill>
              <a:latin typeface="黑体" panose="02010609060101010101" pitchFamily="49" charset="-122"/>
              <a:ea typeface="黑体" panose="02010609060101010101" pitchFamily="49" charset="-122"/>
            </a:rPr>
            <a:t>行动</a:t>
          </a:r>
        </a:p>
      </dgm:t>
    </dgm:pt>
    <dgm:pt modelId="{AF9F9C24-16F5-41BD-A0E5-BC5473F893D2}" type="parTrans" cxnId="{F73ED23A-DB5B-42E5-A235-0CC20FBC669B}">
      <dgm:prSet/>
      <dgm:spPr/>
      <dgm:t>
        <a:bodyPr/>
        <a:lstStyle/>
        <a:p>
          <a:endParaRPr lang="zh-CN" altLang="en-US"/>
        </a:p>
      </dgm:t>
    </dgm:pt>
    <dgm:pt modelId="{BBE4BF7F-BB71-4302-9340-EB69CA3214DA}" type="sibTrans" cxnId="{F73ED23A-DB5B-42E5-A235-0CC20FBC669B}">
      <dgm:prSet/>
      <dgm:spPr/>
      <dgm:t>
        <a:bodyPr/>
        <a:lstStyle/>
        <a:p>
          <a:endParaRPr lang="zh-CN" altLang="en-US"/>
        </a:p>
      </dgm:t>
    </dgm:pt>
    <dgm:pt modelId="{2D93C0A9-671F-46DF-9FBD-E0D4A67C7E25}" type="pres">
      <dgm:prSet presAssocID="{DA85B1DB-730A-4B66-91CA-6F717DD86346}" presName="Name0" presStyleCnt="0">
        <dgm:presLayoutVars>
          <dgm:dir/>
          <dgm:resizeHandles val="exact"/>
        </dgm:presLayoutVars>
      </dgm:prSet>
      <dgm:spPr/>
    </dgm:pt>
    <dgm:pt modelId="{E846852C-A11A-4F12-B918-73055DA60E83}" type="pres">
      <dgm:prSet presAssocID="{39BB0B12-BD9F-4482-BA8B-6C939B393A0A}" presName="node" presStyleLbl="node1" presStyleIdx="0" presStyleCnt="5">
        <dgm:presLayoutVars>
          <dgm:bulletEnabled val="1"/>
        </dgm:presLayoutVars>
      </dgm:prSet>
      <dgm:spPr/>
      <dgm:t>
        <a:bodyPr/>
        <a:lstStyle/>
        <a:p>
          <a:endParaRPr lang="zh-CN" altLang="en-US"/>
        </a:p>
      </dgm:t>
    </dgm:pt>
    <dgm:pt modelId="{4E4A719C-0805-45C7-9BC5-FC25BC936EC1}" type="pres">
      <dgm:prSet presAssocID="{7D544A17-ACA9-4406-8392-D53BC9D57666}" presName="sibTrans" presStyleLbl="sibTrans2D1" presStyleIdx="0" presStyleCnt="4"/>
      <dgm:spPr/>
      <dgm:t>
        <a:bodyPr/>
        <a:lstStyle/>
        <a:p>
          <a:endParaRPr lang="zh-CN" altLang="en-US"/>
        </a:p>
      </dgm:t>
    </dgm:pt>
    <dgm:pt modelId="{86375E9C-713D-4237-8640-66B607E26121}" type="pres">
      <dgm:prSet presAssocID="{7D544A17-ACA9-4406-8392-D53BC9D57666}" presName="connectorText" presStyleLbl="sibTrans2D1" presStyleIdx="0" presStyleCnt="4"/>
      <dgm:spPr/>
      <dgm:t>
        <a:bodyPr/>
        <a:lstStyle/>
        <a:p>
          <a:endParaRPr lang="zh-CN" altLang="en-US"/>
        </a:p>
      </dgm:t>
    </dgm:pt>
    <dgm:pt modelId="{A30D68C5-12B5-4F21-A0CC-BBCA38F942F4}" type="pres">
      <dgm:prSet presAssocID="{50E148BB-F7AF-4D25-9971-A833F36C5DCA}" presName="node" presStyleLbl="node1" presStyleIdx="1" presStyleCnt="5">
        <dgm:presLayoutVars>
          <dgm:bulletEnabled val="1"/>
        </dgm:presLayoutVars>
      </dgm:prSet>
      <dgm:spPr/>
      <dgm:t>
        <a:bodyPr/>
        <a:lstStyle/>
        <a:p>
          <a:endParaRPr lang="zh-CN" altLang="en-US"/>
        </a:p>
      </dgm:t>
    </dgm:pt>
    <dgm:pt modelId="{7D27935E-D117-4384-8D49-342373F51DA3}" type="pres">
      <dgm:prSet presAssocID="{6A4C82AA-2888-4061-AF49-86D17DD8965E}" presName="sibTrans" presStyleLbl="sibTrans2D1" presStyleIdx="1" presStyleCnt="4"/>
      <dgm:spPr/>
      <dgm:t>
        <a:bodyPr/>
        <a:lstStyle/>
        <a:p>
          <a:endParaRPr lang="zh-CN" altLang="en-US"/>
        </a:p>
      </dgm:t>
    </dgm:pt>
    <dgm:pt modelId="{8ADC9BF2-E386-4EFE-9519-2EB2C355AFAF}" type="pres">
      <dgm:prSet presAssocID="{6A4C82AA-2888-4061-AF49-86D17DD8965E}" presName="connectorText" presStyleLbl="sibTrans2D1" presStyleIdx="1" presStyleCnt="4"/>
      <dgm:spPr/>
      <dgm:t>
        <a:bodyPr/>
        <a:lstStyle/>
        <a:p>
          <a:endParaRPr lang="zh-CN" altLang="en-US"/>
        </a:p>
      </dgm:t>
    </dgm:pt>
    <dgm:pt modelId="{328D0B92-D5AA-458B-80E8-926DAE66E015}" type="pres">
      <dgm:prSet presAssocID="{26E248BA-5F21-4AAD-985C-A045CF5B43D8}" presName="node" presStyleLbl="node1" presStyleIdx="2" presStyleCnt="5">
        <dgm:presLayoutVars>
          <dgm:bulletEnabled val="1"/>
        </dgm:presLayoutVars>
      </dgm:prSet>
      <dgm:spPr/>
      <dgm:t>
        <a:bodyPr/>
        <a:lstStyle/>
        <a:p>
          <a:endParaRPr lang="zh-CN" altLang="en-US"/>
        </a:p>
      </dgm:t>
    </dgm:pt>
    <dgm:pt modelId="{2DC4EADD-DF1F-4225-BD99-791F29FC4D52}" type="pres">
      <dgm:prSet presAssocID="{B67DD8CD-55D3-48B1-BDAB-4FE845F0262D}" presName="sibTrans" presStyleLbl="sibTrans2D1" presStyleIdx="2" presStyleCnt="4"/>
      <dgm:spPr/>
      <dgm:t>
        <a:bodyPr/>
        <a:lstStyle/>
        <a:p>
          <a:endParaRPr lang="zh-CN" altLang="en-US"/>
        </a:p>
      </dgm:t>
    </dgm:pt>
    <dgm:pt modelId="{B7AA69B0-0FA8-49EC-B674-574B0822FFAF}" type="pres">
      <dgm:prSet presAssocID="{B67DD8CD-55D3-48B1-BDAB-4FE845F0262D}" presName="connectorText" presStyleLbl="sibTrans2D1" presStyleIdx="2" presStyleCnt="4"/>
      <dgm:spPr/>
      <dgm:t>
        <a:bodyPr/>
        <a:lstStyle/>
        <a:p>
          <a:endParaRPr lang="zh-CN" altLang="en-US"/>
        </a:p>
      </dgm:t>
    </dgm:pt>
    <dgm:pt modelId="{1EDF36B9-1DCE-4E1C-8A10-4BBD92E9FBE9}" type="pres">
      <dgm:prSet presAssocID="{01A82D32-50D9-48D8-8254-998F9E63C3A4}" presName="node" presStyleLbl="node1" presStyleIdx="3" presStyleCnt="5">
        <dgm:presLayoutVars>
          <dgm:bulletEnabled val="1"/>
        </dgm:presLayoutVars>
      </dgm:prSet>
      <dgm:spPr/>
      <dgm:t>
        <a:bodyPr/>
        <a:lstStyle/>
        <a:p>
          <a:endParaRPr lang="zh-CN" altLang="en-US"/>
        </a:p>
      </dgm:t>
    </dgm:pt>
    <dgm:pt modelId="{EEE19BEC-2875-4C0D-9C40-3BFD27E1DE03}" type="pres">
      <dgm:prSet presAssocID="{D8D32E85-0CEF-414C-86F0-42CC6296E907}" presName="sibTrans" presStyleLbl="sibTrans2D1" presStyleIdx="3" presStyleCnt="4"/>
      <dgm:spPr/>
      <dgm:t>
        <a:bodyPr/>
        <a:lstStyle/>
        <a:p>
          <a:endParaRPr lang="zh-CN" altLang="en-US"/>
        </a:p>
      </dgm:t>
    </dgm:pt>
    <dgm:pt modelId="{45729871-8DF2-413C-A603-FB57E9098CB0}" type="pres">
      <dgm:prSet presAssocID="{D8D32E85-0CEF-414C-86F0-42CC6296E907}" presName="connectorText" presStyleLbl="sibTrans2D1" presStyleIdx="3" presStyleCnt="4"/>
      <dgm:spPr/>
      <dgm:t>
        <a:bodyPr/>
        <a:lstStyle/>
        <a:p>
          <a:endParaRPr lang="zh-CN" altLang="en-US"/>
        </a:p>
      </dgm:t>
    </dgm:pt>
    <dgm:pt modelId="{8C8C1F23-78B8-4FEE-B751-BF8ED83285FA}" type="pres">
      <dgm:prSet presAssocID="{1B047F08-9C6E-428E-85B3-8516264D5B4E}" presName="node" presStyleLbl="node1" presStyleIdx="4" presStyleCnt="5">
        <dgm:presLayoutVars>
          <dgm:bulletEnabled val="1"/>
        </dgm:presLayoutVars>
      </dgm:prSet>
      <dgm:spPr/>
      <dgm:t>
        <a:bodyPr/>
        <a:lstStyle/>
        <a:p>
          <a:endParaRPr lang="zh-CN" altLang="en-US"/>
        </a:p>
      </dgm:t>
    </dgm:pt>
  </dgm:ptLst>
  <dgm:cxnLst>
    <dgm:cxn modelId="{AF1C0102-F96A-44A1-8800-D7D36AB759C4}" type="presOf" srcId="{01A82D32-50D9-48D8-8254-998F9E63C3A4}" destId="{1EDF36B9-1DCE-4E1C-8A10-4BBD92E9FBE9}" srcOrd="0" destOrd="0" presId="urn:microsoft.com/office/officeart/2005/8/layout/process1"/>
    <dgm:cxn modelId="{E6F1D815-38D5-4866-8ABD-04A27B0BCE8E}" type="presOf" srcId="{D8D32E85-0CEF-414C-86F0-42CC6296E907}" destId="{EEE19BEC-2875-4C0D-9C40-3BFD27E1DE03}" srcOrd="0" destOrd="0" presId="urn:microsoft.com/office/officeart/2005/8/layout/process1"/>
    <dgm:cxn modelId="{E6E906C1-9486-4B82-A9CC-630ED3270974}" type="presOf" srcId="{6A4C82AA-2888-4061-AF49-86D17DD8965E}" destId="{7D27935E-D117-4384-8D49-342373F51DA3}" srcOrd="0" destOrd="0" presId="urn:microsoft.com/office/officeart/2005/8/layout/process1"/>
    <dgm:cxn modelId="{09533F2F-3C22-4F54-B768-BE3FEF902E83}" type="presOf" srcId="{D8D32E85-0CEF-414C-86F0-42CC6296E907}" destId="{45729871-8DF2-413C-A603-FB57E9098CB0}" srcOrd="1" destOrd="0" presId="urn:microsoft.com/office/officeart/2005/8/layout/process1"/>
    <dgm:cxn modelId="{6DC67D56-EC60-4275-B88F-3619A1DDE5C3}" type="presOf" srcId="{50E148BB-F7AF-4D25-9971-A833F36C5DCA}" destId="{A30D68C5-12B5-4F21-A0CC-BBCA38F942F4}" srcOrd="0" destOrd="0" presId="urn:microsoft.com/office/officeart/2005/8/layout/process1"/>
    <dgm:cxn modelId="{01907DAA-5589-4095-8D96-C3D5DF9BF49C}" type="presOf" srcId="{39BB0B12-BD9F-4482-BA8B-6C939B393A0A}" destId="{E846852C-A11A-4F12-B918-73055DA60E83}" srcOrd="0" destOrd="0" presId="urn:microsoft.com/office/officeart/2005/8/layout/process1"/>
    <dgm:cxn modelId="{42B0EE3A-0134-4842-8AC2-5D24A0D02E8B}" type="presOf" srcId="{6A4C82AA-2888-4061-AF49-86D17DD8965E}" destId="{8ADC9BF2-E386-4EFE-9519-2EB2C355AFAF}" srcOrd="1" destOrd="0" presId="urn:microsoft.com/office/officeart/2005/8/layout/process1"/>
    <dgm:cxn modelId="{F73ED23A-DB5B-42E5-A235-0CC20FBC669B}" srcId="{DA85B1DB-730A-4B66-91CA-6F717DD86346}" destId="{1B047F08-9C6E-428E-85B3-8516264D5B4E}" srcOrd="4" destOrd="0" parTransId="{AF9F9C24-16F5-41BD-A0E5-BC5473F893D2}" sibTransId="{BBE4BF7F-BB71-4302-9340-EB69CA3214DA}"/>
    <dgm:cxn modelId="{2638A1F8-27D0-4D1B-9384-C4E2508A58D5}" type="presOf" srcId="{B67DD8CD-55D3-48B1-BDAB-4FE845F0262D}" destId="{2DC4EADD-DF1F-4225-BD99-791F29FC4D52}" srcOrd="0" destOrd="0" presId="urn:microsoft.com/office/officeart/2005/8/layout/process1"/>
    <dgm:cxn modelId="{45CA9E24-FABE-453E-B082-CC8A07AD5845}" type="presOf" srcId="{7D544A17-ACA9-4406-8392-D53BC9D57666}" destId="{4E4A719C-0805-45C7-9BC5-FC25BC936EC1}" srcOrd="0" destOrd="0" presId="urn:microsoft.com/office/officeart/2005/8/layout/process1"/>
    <dgm:cxn modelId="{C17E8579-2AC3-4F21-B0B2-95575DEE1D1A}" type="presOf" srcId="{7D544A17-ACA9-4406-8392-D53BC9D57666}" destId="{86375E9C-713D-4237-8640-66B607E26121}" srcOrd="1" destOrd="0" presId="urn:microsoft.com/office/officeart/2005/8/layout/process1"/>
    <dgm:cxn modelId="{C79134C2-2218-4D2C-AE08-C8D129C37774}" type="presOf" srcId="{B67DD8CD-55D3-48B1-BDAB-4FE845F0262D}" destId="{B7AA69B0-0FA8-49EC-B674-574B0822FFAF}" srcOrd="1" destOrd="0" presId="urn:microsoft.com/office/officeart/2005/8/layout/process1"/>
    <dgm:cxn modelId="{2D81C2D5-7C19-4262-81FF-349BDFED8173}" srcId="{DA85B1DB-730A-4B66-91CA-6F717DD86346}" destId="{50E148BB-F7AF-4D25-9971-A833F36C5DCA}" srcOrd="1" destOrd="0" parTransId="{7F6404F5-34B2-4714-B7A7-34474A7FE022}" sibTransId="{6A4C82AA-2888-4061-AF49-86D17DD8965E}"/>
    <dgm:cxn modelId="{3EF54B55-9013-45A5-8821-01BA64E6CB2C}" type="presOf" srcId="{DA85B1DB-730A-4B66-91CA-6F717DD86346}" destId="{2D93C0A9-671F-46DF-9FBD-E0D4A67C7E25}" srcOrd="0" destOrd="0" presId="urn:microsoft.com/office/officeart/2005/8/layout/process1"/>
    <dgm:cxn modelId="{7797753B-F2D5-466D-AA62-7B3A1E3E1ED8}" srcId="{DA85B1DB-730A-4B66-91CA-6F717DD86346}" destId="{01A82D32-50D9-48D8-8254-998F9E63C3A4}" srcOrd="3" destOrd="0" parTransId="{F6C658CD-941C-4B27-9767-D9FFF0C8BB60}" sibTransId="{D8D32E85-0CEF-414C-86F0-42CC6296E907}"/>
    <dgm:cxn modelId="{0A544504-B6B4-4D75-B632-CD0D2C853EC4}" type="presOf" srcId="{26E248BA-5F21-4AAD-985C-A045CF5B43D8}" destId="{328D0B92-D5AA-458B-80E8-926DAE66E015}" srcOrd="0" destOrd="0" presId="urn:microsoft.com/office/officeart/2005/8/layout/process1"/>
    <dgm:cxn modelId="{0826EA75-7185-4EC2-B6F3-E824958358FE}" srcId="{DA85B1DB-730A-4B66-91CA-6F717DD86346}" destId="{39BB0B12-BD9F-4482-BA8B-6C939B393A0A}" srcOrd="0" destOrd="0" parTransId="{AEAC282A-2B64-4739-8C44-2D8037F3E9AF}" sibTransId="{7D544A17-ACA9-4406-8392-D53BC9D57666}"/>
    <dgm:cxn modelId="{BABCD680-5FB0-4EAA-8BD6-A4C25C352A94}" type="presOf" srcId="{1B047F08-9C6E-428E-85B3-8516264D5B4E}" destId="{8C8C1F23-78B8-4FEE-B751-BF8ED83285FA}" srcOrd="0" destOrd="0" presId="urn:microsoft.com/office/officeart/2005/8/layout/process1"/>
    <dgm:cxn modelId="{D336942E-7231-45B6-9299-17034C36AF7F}" srcId="{DA85B1DB-730A-4B66-91CA-6F717DD86346}" destId="{26E248BA-5F21-4AAD-985C-A045CF5B43D8}" srcOrd="2" destOrd="0" parTransId="{05A1552E-1720-4DCC-893C-5014EDED8692}" sibTransId="{B67DD8CD-55D3-48B1-BDAB-4FE845F0262D}"/>
    <dgm:cxn modelId="{E025BF50-F5FB-4F54-84F1-4843A5FF99B3}" type="presParOf" srcId="{2D93C0A9-671F-46DF-9FBD-E0D4A67C7E25}" destId="{E846852C-A11A-4F12-B918-73055DA60E83}" srcOrd="0" destOrd="0" presId="urn:microsoft.com/office/officeart/2005/8/layout/process1"/>
    <dgm:cxn modelId="{C54AAE2E-4581-44BD-ADE4-B904D34D7071}" type="presParOf" srcId="{2D93C0A9-671F-46DF-9FBD-E0D4A67C7E25}" destId="{4E4A719C-0805-45C7-9BC5-FC25BC936EC1}" srcOrd="1" destOrd="0" presId="urn:microsoft.com/office/officeart/2005/8/layout/process1"/>
    <dgm:cxn modelId="{891DEBDF-A60A-40C6-9826-D32A5454C125}" type="presParOf" srcId="{4E4A719C-0805-45C7-9BC5-FC25BC936EC1}" destId="{86375E9C-713D-4237-8640-66B607E26121}" srcOrd="0" destOrd="0" presId="urn:microsoft.com/office/officeart/2005/8/layout/process1"/>
    <dgm:cxn modelId="{6DA36B71-A491-488E-A3C4-1EB3FEC196CE}" type="presParOf" srcId="{2D93C0A9-671F-46DF-9FBD-E0D4A67C7E25}" destId="{A30D68C5-12B5-4F21-A0CC-BBCA38F942F4}" srcOrd="2" destOrd="0" presId="urn:microsoft.com/office/officeart/2005/8/layout/process1"/>
    <dgm:cxn modelId="{3A1FCD44-6329-4CDE-9772-5F7647AA2CEA}" type="presParOf" srcId="{2D93C0A9-671F-46DF-9FBD-E0D4A67C7E25}" destId="{7D27935E-D117-4384-8D49-342373F51DA3}" srcOrd="3" destOrd="0" presId="urn:microsoft.com/office/officeart/2005/8/layout/process1"/>
    <dgm:cxn modelId="{E6724048-D484-44C0-8DBE-2DA26AF7EF2D}" type="presParOf" srcId="{7D27935E-D117-4384-8D49-342373F51DA3}" destId="{8ADC9BF2-E386-4EFE-9519-2EB2C355AFAF}" srcOrd="0" destOrd="0" presId="urn:microsoft.com/office/officeart/2005/8/layout/process1"/>
    <dgm:cxn modelId="{3B72171B-E99A-4E11-A9FD-860E802452CE}" type="presParOf" srcId="{2D93C0A9-671F-46DF-9FBD-E0D4A67C7E25}" destId="{328D0B92-D5AA-458B-80E8-926DAE66E015}" srcOrd="4" destOrd="0" presId="urn:microsoft.com/office/officeart/2005/8/layout/process1"/>
    <dgm:cxn modelId="{FF1869CF-6254-4994-96CA-39C19DB779EF}" type="presParOf" srcId="{2D93C0A9-671F-46DF-9FBD-E0D4A67C7E25}" destId="{2DC4EADD-DF1F-4225-BD99-791F29FC4D52}" srcOrd="5" destOrd="0" presId="urn:microsoft.com/office/officeart/2005/8/layout/process1"/>
    <dgm:cxn modelId="{8FFC91B4-6B6B-443B-8F73-CC772F72E77B}" type="presParOf" srcId="{2DC4EADD-DF1F-4225-BD99-791F29FC4D52}" destId="{B7AA69B0-0FA8-49EC-B674-574B0822FFAF}" srcOrd="0" destOrd="0" presId="urn:microsoft.com/office/officeart/2005/8/layout/process1"/>
    <dgm:cxn modelId="{387F88E2-0BDD-422D-A442-4A9AF01E9BFF}" type="presParOf" srcId="{2D93C0A9-671F-46DF-9FBD-E0D4A67C7E25}" destId="{1EDF36B9-1DCE-4E1C-8A10-4BBD92E9FBE9}" srcOrd="6" destOrd="0" presId="urn:microsoft.com/office/officeart/2005/8/layout/process1"/>
    <dgm:cxn modelId="{87D80C7F-F797-462B-B154-B7CC58CB99CA}" type="presParOf" srcId="{2D93C0A9-671F-46DF-9FBD-E0D4A67C7E25}" destId="{EEE19BEC-2875-4C0D-9C40-3BFD27E1DE03}" srcOrd="7" destOrd="0" presId="urn:microsoft.com/office/officeart/2005/8/layout/process1"/>
    <dgm:cxn modelId="{57A4F9DF-B973-4344-A056-BF1AE8BA96EE}" type="presParOf" srcId="{EEE19BEC-2875-4C0D-9C40-3BFD27E1DE03}" destId="{45729871-8DF2-413C-A603-FB57E9098CB0}" srcOrd="0" destOrd="0" presId="urn:microsoft.com/office/officeart/2005/8/layout/process1"/>
    <dgm:cxn modelId="{DAAE7E9D-C260-4922-878C-0BEE3D2DBB03}" type="presParOf" srcId="{2D93C0A9-671F-46DF-9FBD-E0D4A67C7E25}" destId="{8C8C1F23-78B8-4FEE-B751-BF8ED83285FA}"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A5F38B-E0F0-4669-B5A0-7C2F0C2C6CF6}" type="doc">
      <dgm:prSet loTypeId="urn:microsoft.com/office/officeart/2005/8/layout/pyramid1" loCatId="pyramid" qsTypeId="urn:microsoft.com/office/officeart/2005/8/quickstyle/simple1" qsCatId="simple" csTypeId="urn:microsoft.com/office/officeart/2005/8/colors/accent2_3" csCatId="accent2" phldr="1"/>
      <dgm:spPr/>
    </dgm:pt>
    <dgm:pt modelId="{EE4BF45C-FD8D-4161-A933-E2EC36BB85DA}">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solidFill>
                <a:srgbClr val="FFC000"/>
              </a:solidFill>
              <a:effectLst/>
              <a:latin typeface="黑体" panose="02010609060101010101" pitchFamily="49" charset="-122"/>
              <a:ea typeface="黑体" panose="02010609060101010101" pitchFamily="49" charset="-122"/>
            </a:rPr>
            <a:t>事件</a:t>
          </a:r>
        </a:p>
      </dgm:t>
    </dgm:pt>
    <dgm:pt modelId="{864DBFEF-5C73-4C3F-9D9B-4B7100088716}" type="parTrans" cxnId="{087D87DA-37BC-4574-93F0-02EE501F1534}">
      <dgm:prSet/>
      <dgm:spPr/>
      <dgm:t>
        <a:bodyPr/>
        <a:lstStyle/>
        <a:p>
          <a:endParaRPr lang="zh-CN" altLang="en-US" b="0"/>
        </a:p>
      </dgm:t>
    </dgm:pt>
    <dgm:pt modelId="{7BBA719A-D983-4D95-B6FA-49692FC21982}" type="sibTrans" cxnId="{087D87DA-37BC-4574-93F0-02EE501F1534}">
      <dgm:prSet/>
      <dgm:spPr/>
      <dgm:t>
        <a:bodyPr/>
        <a:lstStyle/>
        <a:p>
          <a:endParaRPr lang="zh-CN" altLang="en-US" b="0"/>
        </a:p>
      </dgm:t>
    </dgm:pt>
    <dgm:pt modelId="{CD15B8B4-5387-4EF5-9A2D-9CD43978E95D}">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solidFill>
                <a:srgbClr val="FFFF00"/>
              </a:solidFill>
              <a:effectLst/>
              <a:latin typeface="黑体" panose="02010609060101010101" pitchFamily="49" charset="-122"/>
              <a:ea typeface="黑体" panose="02010609060101010101" pitchFamily="49" charset="-122"/>
            </a:rPr>
            <a:t>模式</a:t>
          </a:r>
        </a:p>
      </dgm:t>
    </dgm:pt>
    <dgm:pt modelId="{142593D4-FCF3-489C-978C-AC8D966C772F}" type="parTrans" cxnId="{3FCEB668-288E-470C-BCE8-4D2F60657458}">
      <dgm:prSet/>
      <dgm:spPr/>
      <dgm:t>
        <a:bodyPr/>
        <a:lstStyle/>
        <a:p>
          <a:endParaRPr lang="zh-CN" altLang="en-US" b="0"/>
        </a:p>
      </dgm:t>
    </dgm:pt>
    <dgm:pt modelId="{B81DA2B6-664D-4CED-8BF8-FD38C5306438}" type="sibTrans" cxnId="{3FCEB668-288E-470C-BCE8-4D2F60657458}">
      <dgm:prSet/>
      <dgm:spPr/>
      <dgm:t>
        <a:bodyPr/>
        <a:lstStyle/>
        <a:p>
          <a:endParaRPr lang="zh-CN" altLang="en-US" b="0"/>
        </a:p>
      </dgm:t>
    </dgm:pt>
    <dgm:pt modelId="{02B869F6-1936-4059-A876-FFBEF6E4CCEB}">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solidFill>
                <a:srgbClr val="FFFF00"/>
              </a:solidFill>
              <a:effectLst/>
              <a:latin typeface="黑体" panose="02010609060101010101" pitchFamily="49" charset="-122"/>
              <a:ea typeface="黑体" panose="02010609060101010101" pitchFamily="49" charset="-122"/>
            </a:rPr>
            <a:t>结构</a:t>
          </a:r>
        </a:p>
      </dgm:t>
    </dgm:pt>
    <dgm:pt modelId="{FD72193D-C6BA-4CC4-A42C-97E245F5E213}" type="parTrans" cxnId="{0D97F5A8-FAAF-4A11-816E-86B226173804}">
      <dgm:prSet/>
      <dgm:spPr/>
      <dgm:t>
        <a:bodyPr/>
        <a:lstStyle/>
        <a:p>
          <a:endParaRPr lang="zh-CN" altLang="en-US" b="0"/>
        </a:p>
      </dgm:t>
    </dgm:pt>
    <dgm:pt modelId="{DA059377-9973-4821-A662-C32D116391D0}" type="sibTrans" cxnId="{0D97F5A8-FAAF-4A11-816E-86B226173804}">
      <dgm:prSet/>
      <dgm:spPr/>
      <dgm:t>
        <a:bodyPr/>
        <a:lstStyle/>
        <a:p>
          <a:endParaRPr lang="zh-CN" altLang="en-US" b="0"/>
        </a:p>
      </dgm:t>
    </dgm:pt>
    <dgm:pt modelId="{04932905-77FA-455B-8306-1AAD809A02F7}" type="pres">
      <dgm:prSet presAssocID="{31A5F38B-E0F0-4669-B5A0-7C2F0C2C6CF6}" presName="Name0" presStyleCnt="0">
        <dgm:presLayoutVars>
          <dgm:dir/>
          <dgm:animLvl val="lvl"/>
          <dgm:resizeHandles val="exact"/>
        </dgm:presLayoutVars>
      </dgm:prSet>
      <dgm:spPr/>
    </dgm:pt>
    <dgm:pt modelId="{44BE0AF6-E816-45CC-A53C-2AB098D37669}" type="pres">
      <dgm:prSet presAssocID="{EE4BF45C-FD8D-4161-A933-E2EC36BB85DA}" presName="Name8" presStyleCnt="0"/>
      <dgm:spPr/>
    </dgm:pt>
    <dgm:pt modelId="{E831E06F-9709-4C36-9FBC-8607D8A643D2}" type="pres">
      <dgm:prSet presAssocID="{EE4BF45C-FD8D-4161-A933-E2EC36BB85DA}" presName="level" presStyleLbl="node1" presStyleIdx="0" presStyleCnt="3">
        <dgm:presLayoutVars>
          <dgm:chMax val="1"/>
          <dgm:bulletEnabled val="1"/>
        </dgm:presLayoutVars>
      </dgm:prSet>
      <dgm:spPr/>
      <dgm:t>
        <a:bodyPr/>
        <a:lstStyle/>
        <a:p>
          <a:endParaRPr lang="zh-CN" altLang="en-US"/>
        </a:p>
      </dgm:t>
    </dgm:pt>
    <dgm:pt modelId="{6E468D94-BC3F-4469-869D-8D7FB161D2CE}" type="pres">
      <dgm:prSet presAssocID="{EE4BF45C-FD8D-4161-A933-E2EC36BB85DA}" presName="levelTx" presStyleLbl="revTx" presStyleIdx="0" presStyleCnt="0">
        <dgm:presLayoutVars>
          <dgm:chMax val="1"/>
          <dgm:bulletEnabled val="1"/>
        </dgm:presLayoutVars>
      </dgm:prSet>
      <dgm:spPr/>
      <dgm:t>
        <a:bodyPr/>
        <a:lstStyle/>
        <a:p>
          <a:endParaRPr lang="zh-CN" altLang="en-US"/>
        </a:p>
      </dgm:t>
    </dgm:pt>
    <dgm:pt modelId="{6C54B348-AC8E-4AFF-A7A9-D4A18E7EB745}" type="pres">
      <dgm:prSet presAssocID="{CD15B8B4-5387-4EF5-9A2D-9CD43978E95D}" presName="Name8" presStyleCnt="0"/>
      <dgm:spPr/>
    </dgm:pt>
    <dgm:pt modelId="{58143A25-D0A2-42ED-841A-91882CF5A2FA}" type="pres">
      <dgm:prSet presAssocID="{CD15B8B4-5387-4EF5-9A2D-9CD43978E95D}" presName="level" presStyleLbl="node1" presStyleIdx="1" presStyleCnt="3">
        <dgm:presLayoutVars>
          <dgm:chMax val="1"/>
          <dgm:bulletEnabled val="1"/>
        </dgm:presLayoutVars>
      </dgm:prSet>
      <dgm:spPr/>
      <dgm:t>
        <a:bodyPr/>
        <a:lstStyle/>
        <a:p>
          <a:endParaRPr lang="zh-CN" altLang="en-US"/>
        </a:p>
      </dgm:t>
    </dgm:pt>
    <dgm:pt modelId="{1E42519A-F9DB-4E74-8D8F-A0F94BB99921}" type="pres">
      <dgm:prSet presAssocID="{CD15B8B4-5387-4EF5-9A2D-9CD43978E95D}" presName="levelTx" presStyleLbl="revTx" presStyleIdx="0" presStyleCnt="0">
        <dgm:presLayoutVars>
          <dgm:chMax val="1"/>
          <dgm:bulletEnabled val="1"/>
        </dgm:presLayoutVars>
      </dgm:prSet>
      <dgm:spPr/>
      <dgm:t>
        <a:bodyPr/>
        <a:lstStyle/>
        <a:p>
          <a:endParaRPr lang="zh-CN" altLang="en-US"/>
        </a:p>
      </dgm:t>
    </dgm:pt>
    <dgm:pt modelId="{73D957B0-BD50-4564-AE86-0A7B40357BC5}" type="pres">
      <dgm:prSet presAssocID="{02B869F6-1936-4059-A876-FFBEF6E4CCEB}" presName="Name8" presStyleCnt="0"/>
      <dgm:spPr/>
    </dgm:pt>
    <dgm:pt modelId="{5F1102A2-FB32-4082-9821-5A23C31CE371}" type="pres">
      <dgm:prSet presAssocID="{02B869F6-1936-4059-A876-FFBEF6E4CCEB}" presName="level" presStyleLbl="node1" presStyleIdx="2" presStyleCnt="3">
        <dgm:presLayoutVars>
          <dgm:chMax val="1"/>
          <dgm:bulletEnabled val="1"/>
        </dgm:presLayoutVars>
      </dgm:prSet>
      <dgm:spPr/>
      <dgm:t>
        <a:bodyPr/>
        <a:lstStyle/>
        <a:p>
          <a:endParaRPr lang="zh-CN" altLang="en-US"/>
        </a:p>
      </dgm:t>
    </dgm:pt>
    <dgm:pt modelId="{42710647-42D8-4997-9C2D-7427A01AAE31}" type="pres">
      <dgm:prSet presAssocID="{02B869F6-1936-4059-A876-FFBEF6E4CCEB}" presName="levelTx" presStyleLbl="revTx" presStyleIdx="0" presStyleCnt="0">
        <dgm:presLayoutVars>
          <dgm:chMax val="1"/>
          <dgm:bulletEnabled val="1"/>
        </dgm:presLayoutVars>
      </dgm:prSet>
      <dgm:spPr/>
      <dgm:t>
        <a:bodyPr/>
        <a:lstStyle/>
        <a:p>
          <a:endParaRPr lang="zh-CN" altLang="en-US"/>
        </a:p>
      </dgm:t>
    </dgm:pt>
  </dgm:ptLst>
  <dgm:cxnLst>
    <dgm:cxn modelId="{A0BFE1AB-DEA8-4722-A517-697365C1AC6C}" type="presOf" srcId="{02B869F6-1936-4059-A876-FFBEF6E4CCEB}" destId="{5F1102A2-FB32-4082-9821-5A23C31CE371}" srcOrd="0" destOrd="0" presId="urn:microsoft.com/office/officeart/2005/8/layout/pyramid1"/>
    <dgm:cxn modelId="{F0C51EE7-F5C5-4DAF-B0AB-8289CE0901AB}" type="presOf" srcId="{CD15B8B4-5387-4EF5-9A2D-9CD43978E95D}" destId="{1E42519A-F9DB-4E74-8D8F-A0F94BB99921}" srcOrd="1" destOrd="0" presId="urn:microsoft.com/office/officeart/2005/8/layout/pyramid1"/>
    <dgm:cxn modelId="{3FCEB668-288E-470C-BCE8-4D2F60657458}" srcId="{31A5F38B-E0F0-4669-B5A0-7C2F0C2C6CF6}" destId="{CD15B8B4-5387-4EF5-9A2D-9CD43978E95D}" srcOrd="1" destOrd="0" parTransId="{142593D4-FCF3-489C-978C-AC8D966C772F}" sibTransId="{B81DA2B6-664D-4CED-8BF8-FD38C5306438}"/>
    <dgm:cxn modelId="{6BFED4EA-DC3F-4867-A206-D673647D7907}" type="presOf" srcId="{CD15B8B4-5387-4EF5-9A2D-9CD43978E95D}" destId="{58143A25-D0A2-42ED-841A-91882CF5A2FA}" srcOrd="0" destOrd="0" presId="urn:microsoft.com/office/officeart/2005/8/layout/pyramid1"/>
    <dgm:cxn modelId="{71319B55-F368-44F7-A573-C125DA5F992A}" type="presOf" srcId="{EE4BF45C-FD8D-4161-A933-E2EC36BB85DA}" destId="{6E468D94-BC3F-4469-869D-8D7FB161D2CE}" srcOrd="1" destOrd="0" presId="urn:microsoft.com/office/officeart/2005/8/layout/pyramid1"/>
    <dgm:cxn modelId="{087D87DA-37BC-4574-93F0-02EE501F1534}" srcId="{31A5F38B-E0F0-4669-B5A0-7C2F0C2C6CF6}" destId="{EE4BF45C-FD8D-4161-A933-E2EC36BB85DA}" srcOrd="0" destOrd="0" parTransId="{864DBFEF-5C73-4C3F-9D9B-4B7100088716}" sibTransId="{7BBA719A-D983-4D95-B6FA-49692FC21982}"/>
    <dgm:cxn modelId="{136D2A31-886E-4F3D-96AE-01AC9885C42A}" type="presOf" srcId="{31A5F38B-E0F0-4669-B5A0-7C2F0C2C6CF6}" destId="{04932905-77FA-455B-8306-1AAD809A02F7}" srcOrd="0" destOrd="0" presId="urn:microsoft.com/office/officeart/2005/8/layout/pyramid1"/>
    <dgm:cxn modelId="{0D97F5A8-FAAF-4A11-816E-86B226173804}" srcId="{31A5F38B-E0F0-4669-B5A0-7C2F0C2C6CF6}" destId="{02B869F6-1936-4059-A876-FFBEF6E4CCEB}" srcOrd="2" destOrd="0" parTransId="{FD72193D-C6BA-4CC4-A42C-97E245F5E213}" sibTransId="{DA059377-9973-4821-A662-C32D116391D0}"/>
    <dgm:cxn modelId="{1A4950A6-806E-4E4C-B0A1-2D55430CC08D}" type="presOf" srcId="{EE4BF45C-FD8D-4161-A933-E2EC36BB85DA}" destId="{E831E06F-9709-4C36-9FBC-8607D8A643D2}" srcOrd="0" destOrd="0" presId="urn:microsoft.com/office/officeart/2005/8/layout/pyramid1"/>
    <dgm:cxn modelId="{646BB247-6BF6-4BF1-AACD-C68BB8283017}" type="presOf" srcId="{02B869F6-1936-4059-A876-FFBEF6E4CCEB}" destId="{42710647-42D8-4997-9C2D-7427A01AAE31}" srcOrd="1" destOrd="0" presId="urn:microsoft.com/office/officeart/2005/8/layout/pyramid1"/>
    <dgm:cxn modelId="{FC874FCB-7B04-47C2-A629-C6D03DE91B8A}" type="presParOf" srcId="{04932905-77FA-455B-8306-1AAD809A02F7}" destId="{44BE0AF6-E816-45CC-A53C-2AB098D37669}" srcOrd="0" destOrd="0" presId="urn:microsoft.com/office/officeart/2005/8/layout/pyramid1"/>
    <dgm:cxn modelId="{B7579FC9-4842-4D35-B4A0-CD0A5AA4BC3B}" type="presParOf" srcId="{44BE0AF6-E816-45CC-A53C-2AB098D37669}" destId="{E831E06F-9709-4C36-9FBC-8607D8A643D2}" srcOrd="0" destOrd="0" presId="urn:microsoft.com/office/officeart/2005/8/layout/pyramid1"/>
    <dgm:cxn modelId="{2BB68250-CEF8-4EF3-ADFA-FA86628628D4}" type="presParOf" srcId="{44BE0AF6-E816-45CC-A53C-2AB098D37669}" destId="{6E468D94-BC3F-4469-869D-8D7FB161D2CE}" srcOrd="1" destOrd="0" presId="urn:microsoft.com/office/officeart/2005/8/layout/pyramid1"/>
    <dgm:cxn modelId="{DBA12772-86BC-4174-AD7B-2788270C7B51}" type="presParOf" srcId="{04932905-77FA-455B-8306-1AAD809A02F7}" destId="{6C54B348-AC8E-4AFF-A7A9-D4A18E7EB745}" srcOrd="1" destOrd="0" presId="urn:microsoft.com/office/officeart/2005/8/layout/pyramid1"/>
    <dgm:cxn modelId="{101FA16F-8DF6-45B4-8A16-EEE2F1FDA794}" type="presParOf" srcId="{6C54B348-AC8E-4AFF-A7A9-D4A18E7EB745}" destId="{58143A25-D0A2-42ED-841A-91882CF5A2FA}" srcOrd="0" destOrd="0" presId="urn:microsoft.com/office/officeart/2005/8/layout/pyramid1"/>
    <dgm:cxn modelId="{AB2FC8C5-A366-4835-92BB-ADFF24116C50}" type="presParOf" srcId="{6C54B348-AC8E-4AFF-A7A9-D4A18E7EB745}" destId="{1E42519A-F9DB-4E74-8D8F-A0F94BB99921}" srcOrd="1" destOrd="0" presId="urn:microsoft.com/office/officeart/2005/8/layout/pyramid1"/>
    <dgm:cxn modelId="{0E1C50D2-2AB1-43FB-A5BB-8B8A370A8637}" type="presParOf" srcId="{04932905-77FA-455B-8306-1AAD809A02F7}" destId="{73D957B0-BD50-4564-AE86-0A7B40357BC5}" srcOrd="2" destOrd="0" presId="urn:microsoft.com/office/officeart/2005/8/layout/pyramid1"/>
    <dgm:cxn modelId="{6B5F8CB9-D521-4709-8F9F-538104003B02}" type="presParOf" srcId="{73D957B0-BD50-4564-AE86-0A7B40357BC5}" destId="{5F1102A2-FB32-4082-9821-5A23C31CE371}" srcOrd="0" destOrd="0" presId="urn:microsoft.com/office/officeart/2005/8/layout/pyramid1"/>
    <dgm:cxn modelId="{CE992966-C7CF-4B11-82DA-DAF1E45A58BA}" type="presParOf" srcId="{73D957B0-BD50-4564-AE86-0A7B40357BC5}" destId="{42710647-42D8-4997-9C2D-7427A01AAE31}"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BBBCA-A471-439A-8A02-0137EA34DD58}">
      <dsp:nvSpPr>
        <dsp:cNvPr id="0" name=""/>
        <dsp:cNvSpPr/>
      </dsp:nvSpPr>
      <dsp:spPr>
        <a:xfrm>
          <a:off x="1095297" y="0"/>
          <a:ext cx="796944" cy="442747"/>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kern="1200" dirty="0"/>
            <a:t>主要特征</a:t>
          </a:r>
          <a:r>
            <a:rPr lang="en-US" altLang="zh-CN" sz="1100" kern="1200" dirty="0"/>
            <a:t>1</a:t>
          </a:r>
          <a:endParaRPr lang="zh-CN" altLang="en-US" sz="1100" kern="1200" dirty="0"/>
        </a:p>
      </dsp:txBody>
      <dsp:txXfrm>
        <a:off x="1108265" y="12968"/>
        <a:ext cx="771008" cy="416811"/>
      </dsp:txXfrm>
    </dsp:sp>
    <dsp:sp modelId="{546344C9-2F1E-4661-A36C-15F7628E2DDE}">
      <dsp:nvSpPr>
        <dsp:cNvPr id="0" name=""/>
        <dsp:cNvSpPr/>
      </dsp:nvSpPr>
      <dsp:spPr>
        <a:xfrm>
          <a:off x="2246439" y="0"/>
          <a:ext cx="796944" cy="442747"/>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kern="1200" dirty="0"/>
            <a:t>次要特征</a:t>
          </a:r>
          <a:r>
            <a:rPr lang="en-US" altLang="zh-CN" sz="1100" kern="1200" dirty="0"/>
            <a:t>1</a:t>
          </a:r>
          <a:endParaRPr lang="zh-CN" altLang="en-US" sz="1100" kern="1200" dirty="0"/>
        </a:p>
      </dsp:txBody>
      <dsp:txXfrm>
        <a:off x="2259407" y="12968"/>
        <a:ext cx="771008" cy="416811"/>
      </dsp:txXfrm>
    </dsp:sp>
    <dsp:sp modelId="{A709C9FE-5CFE-4963-A02A-4BBBB77E69B2}">
      <dsp:nvSpPr>
        <dsp:cNvPr id="0" name=""/>
        <dsp:cNvSpPr/>
      </dsp:nvSpPr>
      <dsp:spPr>
        <a:xfrm>
          <a:off x="1903310" y="1881674"/>
          <a:ext cx="332060" cy="332060"/>
        </a:xfrm>
        <a:prstGeom prst="triangle">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8A3200-5356-407A-A7E6-12B380C8FC2C}">
      <dsp:nvSpPr>
        <dsp:cNvPr id="0" name=""/>
        <dsp:cNvSpPr/>
      </dsp:nvSpPr>
      <dsp:spPr>
        <a:xfrm rot="240000">
          <a:off x="1074073" y="1741301"/>
          <a:ext cx="1992969" cy="13936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54345D-DCA4-48A2-AC03-11E2325FE1FB}">
      <dsp:nvSpPr>
        <dsp:cNvPr id="0" name=""/>
        <dsp:cNvSpPr/>
      </dsp:nvSpPr>
      <dsp:spPr>
        <a:xfrm rot="240000">
          <a:off x="2269461" y="1390943"/>
          <a:ext cx="795176" cy="3704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a:t>次要属性</a:t>
          </a:r>
          <a:r>
            <a:rPr lang="en-US" altLang="zh-CN" sz="900" kern="1200" dirty="0"/>
            <a:t>……</a:t>
          </a:r>
          <a:endParaRPr lang="zh-CN" altLang="en-US" sz="900" kern="1200" dirty="0"/>
        </a:p>
      </dsp:txBody>
      <dsp:txXfrm>
        <a:off x="2287546" y="1409028"/>
        <a:ext cx="759006" cy="334300"/>
      </dsp:txXfrm>
    </dsp:sp>
    <dsp:sp modelId="{6EF0BDFD-F02B-4BBF-B85E-51E4A6286EB1}">
      <dsp:nvSpPr>
        <dsp:cNvPr id="0" name=""/>
        <dsp:cNvSpPr/>
      </dsp:nvSpPr>
      <dsp:spPr>
        <a:xfrm rot="240000">
          <a:off x="2298239" y="992471"/>
          <a:ext cx="795176" cy="3704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a:t>次要属性</a:t>
          </a:r>
          <a:r>
            <a:rPr lang="en-US" altLang="zh-CN" sz="900" kern="1200" dirty="0"/>
            <a:t>2</a:t>
          </a:r>
          <a:endParaRPr lang="zh-CN" altLang="en-US" sz="900" kern="1200" dirty="0"/>
        </a:p>
      </dsp:txBody>
      <dsp:txXfrm>
        <a:off x="2316324" y="1010556"/>
        <a:ext cx="759006" cy="334300"/>
      </dsp:txXfrm>
    </dsp:sp>
    <dsp:sp modelId="{2EC76AC4-59C9-4653-9E67-CA4F2647E3EE}">
      <dsp:nvSpPr>
        <dsp:cNvPr id="0" name=""/>
        <dsp:cNvSpPr/>
      </dsp:nvSpPr>
      <dsp:spPr>
        <a:xfrm rot="240000">
          <a:off x="2327018" y="602854"/>
          <a:ext cx="795176" cy="3704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a:t>次要属性</a:t>
          </a:r>
          <a:r>
            <a:rPr lang="en-US" altLang="zh-CN" sz="900" kern="1200" dirty="0"/>
            <a:t>1</a:t>
          </a:r>
          <a:endParaRPr lang="zh-CN" altLang="en-US" sz="900" kern="1200" dirty="0"/>
        </a:p>
      </dsp:txBody>
      <dsp:txXfrm>
        <a:off x="2345103" y="620939"/>
        <a:ext cx="759006" cy="334300"/>
      </dsp:txXfrm>
    </dsp:sp>
    <dsp:sp modelId="{77CB46BF-1881-4F77-8C79-1CABFC12AE74}">
      <dsp:nvSpPr>
        <dsp:cNvPr id="0" name=""/>
        <dsp:cNvSpPr/>
      </dsp:nvSpPr>
      <dsp:spPr>
        <a:xfrm rot="240000">
          <a:off x="1129387" y="1311249"/>
          <a:ext cx="795176" cy="3704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a:t>主要属性</a:t>
          </a:r>
          <a:r>
            <a:rPr lang="en-US" altLang="zh-CN" sz="900" kern="1200" dirty="0"/>
            <a:t>2</a:t>
          </a:r>
          <a:endParaRPr lang="zh-CN" altLang="en-US" sz="900" kern="1200" dirty="0"/>
        </a:p>
      </dsp:txBody>
      <dsp:txXfrm>
        <a:off x="1147472" y="1329334"/>
        <a:ext cx="759006" cy="334300"/>
      </dsp:txXfrm>
    </dsp:sp>
    <dsp:sp modelId="{BC40C3CC-F8E7-4468-942D-07B52B828E70}">
      <dsp:nvSpPr>
        <dsp:cNvPr id="0" name=""/>
        <dsp:cNvSpPr/>
      </dsp:nvSpPr>
      <dsp:spPr>
        <a:xfrm rot="240000">
          <a:off x="1158166" y="912777"/>
          <a:ext cx="795176" cy="3704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a:t>主要属性</a:t>
          </a:r>
          <a:r>
            <a:rPr lang="en-US" altLang="zh-CN" sz="900" kern="1200" dirty="0"/>
            <a:t>1</a:t>
          </a:r>
          <a:endParaRPr lang="zh-CN" altLang="en-US" sz="900" kern="1200" dirty="0"/>
        </a:p>
      </dsp:txBody>
      <dsp:txXfrm>
        <a:off x="1176251" y="930862"/>
        <a:ext cx="759006" cy="334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E4C8C-0E04-4F4C-AA15-2187D17D8B51}">
      <dsp:nvSpPr>
        <dsp:cNvPr id="0" name=""/>
        <dsp:cNvSpPr/>
      </dsp:nvSpPr>
      <dsp:spPr>
        <a:xfrm>
          <a:off x="1610771" y="1007823"/>
          <a:ext cx="1231783" cy="1231783"/>
        </a:xfrm>
        <a:prstGeom prst="gear9">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endParaRPr lang="zh-CN" altLang="en-US" sz="3800" kern="1200" dirty="0"/>
        </a:p>
      </dsp:txBody>
      <dsp:txXfrm>
        <a:off x="1858414" y="1296362"/>
        <a:ext cx="736497" cy="633162"/>
      </dsp:txXfrm>
    </dsp:sp>
    <dsp:sp modelId="{BCDA7EFB-5E52-4AB4-9C80-1EEACEA37193}">
      <dsp:nvSpPr>
        <dsp:cNvPr id="0" name=""/>
        <dsp:cNvSpPr/>
      </dsp:nvSpPr>
      <dsp:spPr>
        <a:xfrm>
          <a:off x="894096" y="716674"/>
          <a:ext cx="895842" cy="895842"/>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zh-CN" altLang="en-US" sz="2600" kern="1200" dirty="0"/>
        </a:p>
      </dsp:txBody>
      <dsp:txXfrm>
        <a:off x="1119627" y="943568"/>
        <a:ext cx="444780" cy="442054"/>
      </dsp:txXfrm>
    </dsp:sp>
    <dsp:sp modelId="{75C70F87-2BA1-40FE-9317-62B773726750}">
      <dsp:nvSpPr>
        <dsp:cNvPr id="0" name=""/>
        <dsp:cNvSpPr/>
      </dsp:nvSpPr>
      <dsp:spPr>
        <a:xfrm rot="20700000">
          <a:off x="1395860" y="98634"/>
          <a:ext cx="877743" cy="877743"/>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zh-CN" altLang="en-US" sz="2900" kern="1200" dirty="0"/>
        </a:p>
      </dsp:txBody>
      <dsp:txXfrm rot="-20700000">
        <a:off x="1588375" y="291148"/>
        <a:ext cx="492713" cy="492713"/>
      </dsp:txXfrm>
    </dsp:sp>
    <dsp:sp modelId="{6E27717B-FE93-4A6A-A014-D1D3C6F8B30F}">
      <dsp:nvSpPr>
        <dsp:cNvPr id="0" name=""/>
        <dsp:cNvSpPr/>
      </dsp:nvSpPr>
      <dsp:spPr>
        <a:xfrm>
          <a:off x="1496104" y="833008"/>
          <a:ext cx="1576683" cy="1576683"/>
        </a:xfrm>
        <a:prstGeom prst="circularArrow">
          <a:avLst>
            <a:gd name="adj1" fmla="val 4688"/>
            <a:gd name="adj2" fmla="val 299029"/>
            <a:gd name="adj3" fmla="val 2438587"/>
            <a:gd name="adj4" fmla="val 1603986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33FD23-99FB-4A5F-92EC-5C4EF8F17820}">
      <dsp:nvSpPr>
        <dsp:cNvPr id="0" name=""/>
        <dsp:cNvSpPr/>
      </dsp:nvSpPr>
      <dsp:spPr>
        <a:xfrm>
          <a:off x="735444" y="526846"/>
          <a:ext cx="1145558" cy="114555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6C4AE9-C3D2-4601-AB7C-70D672A94A1E}">
      <dsp:nvSpPr>
        <dsp:cNvPr id="0" name=""/>
        <dsp:cNvSpPr/>
      </dsp:nvSpPr>
      <dsp:spPr>
        <a:xfrm>
          <a:off x="1192829" y="-85235"/>
          <a:ext cx="1235143" cy="1235143"/>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CDAE8-44B6-4606-BB41-C2AA9BA0A34F}">
      <dsp:nvSpPr>
        <dsp:cNvPr id="0" name=""/>
        <dsp:cNvSpPr/>
      </dsp:nvSpPr>
      <dsp:spPr>
        <a:xfrm>
          <a:off x="1224281" y="607"/>
          <a:ext cx="743452" cy="743452"/>
        </a:xfrm>
        <a:prstGeom prst="ellipse">
          <a:avLst/>
        </a:prstGeom>
        <a:solidFill>
          <a:srgbClr val="A9D8B7"/>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黑体" panose="02010609060101010101" pitchFamily="49" charset="-122"/>
              <a:ea typeface="黑体" panose="02010609060101010101" pitchFamily="49" charset="-122"/>
            </a:rPr>
            <a:t>思维</a:t>
          </a:r>
        </a:p>
      </dsp:txBody>
      <dsp:txXfrm>
        <a:off x="1333157" y="109483"/>
        <a:ext cx="525700" cy="525700"/>
      </dsp:txXfrm>
    </dsp:sp>
    <dsp:sp modelId="{232075DC-492B-40DC-A6E0-24A48A0EC68A}">
      <dsp:nvSpPr>
        <dsp:cNvPr id="0" name=""/>
        <dsp:cNvSpPr/>
      </dsp:nvSpPr>
      <dsp:spPr>
        <a:xfrm rot="2160000">
          <a:off x="1944361" y="571952"/>
          <a:ext cx="198149" cy="2509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950037" y="604665"/>
        <a:ext cx="138704" cy="150549"/>
      </dsp:txXfrm>
    </dsp:sp>
    <dsp:sp modelId="{EBA83A29-501C-478D-B962-A763CE5162C5}">
      <dsp:nvSpPr>
        <dsp:cNvPr id="0" name=""/>
        <dsp:cNvSpPr/>
      </dsp:nvSpPr>
      <dsp:spPr>
        <a:xfrm>
          <a:off x="2128213" y="657352"/>
          <a:ext cx="743452" cy="743452"/>
        </a:xfrm>
        <a:prstGeom prst="ellipse">
          <a:avLst/>
        </a:prstGeom>
        <a:solidFill>
          <a:srgbClr val="FF7C8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黑体" panose="02010609060101010101" pitchFamily="49" charset="-122"/>
              <a:ea typeface="黑体" panose="02010609060101010101" pitchFamily="49" charset="-122"/>
            </a:rPr>
            <a:t>资源</a:t>
          </a:r>
        </a:p>
      </dsp:txBody>
      <dsp:txXfrm>
        <a:off x="2237089" y="766228"/>
        <a:ext cx="525700" cy="525700"/>
      </dsp:txXfrm>
    </dsp:sp>
    <dsp:sp modelId="{97113193-9F2E-44B9-AD52-2628E05E9E46}">
      <dsp:nvSpPr>
        <dsp:cNvPr id="0" name=""/>
        <dsp:cNvSpPr/>
      </dsp:nvSpPr>
      <dsp:spPr>
        <a:xfrm rot="6480000">
          <a:off x="2229961" y="1429605"/>
          <a:ext cx="198149" cy="2509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10800000">
        <a:off x="2268868" y="1451520"/>
        <a:ext cx="138704" cy="150549"/>
      </dsp:txXfrm>
    </dsp:sp>
    <dsp:sp modelId="{F16542D7-4F03-4BC1-9B49-EE589429101D}">
      <dsp:nvSpPr>
        <dsp:cNvPr id="0" name=""/>
        <dsp:cNvSpPr/>
      </dsp:nvSpPr>
      <dsp:spPr>
        <a:xfrm>
          <a:off x="1782941" y="1719987"/>
          <a:ext cx="743452" cy="743452"/>
        </a:xfrm>
        <a:prstGeom prst="ellipse">
          <a:avLst/>
        </a:prstGeom>
        <a:solidFill>
          <a:srgbClr val="66CC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黑体" panose="02010609060101010101" pitchFamily="49" charset="-122"/>
              <a:ea typeface="黑体" panose="02010609060101010101" pitchFamily="49" charset="-122"/>
            </a:rPr>
            <a:t>方法</a:t>
          </a:r>
        </a:p>
      </dsp:txBody>
      <dsp:txXfrm>
        <a:off x="1891817" y="1828863"/>
        <a:ext cx="525700" cy="525700"/>
      </dsp:txXfrm>
    </dsp:sp>
    <dsp:sp modelId="{BF48E10C-6437-4DF5-B8CA-1EE12361AB16}">
      <dsp:nvSpPr>
        <dsp:cNvPr id="0" name=""/>
        <dsp:cNvSpPr/>
      </dsp:nvSpPr>
      <dsp:spPr>
        <a:xfrm rot="10800000">
          <a:off x="1502541" y="1966256"/>
          <a:ext cx="198149" cy="2509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10800000">
        <a:off x="1561986" y="2016439"/>
        <a:ext cx="138704" cy="150549"/>
      </dsp:txXfrm>
    </dsp:sp>
    <dsp:sp modelId="{0F004FBA-B829-4B46-90AB-3625337145D4}">
      <dsp:nvSpPr>
        <dsp:cNvPr id="0" name=""/>
        <dsp:cNvSpPr/>
      </dsp:nvSpPr>
      <dsp:spPr>
        <a:xfrm>
          <a:off x="665621" y="1719987"/>
          <a:ext cx="743452" cy="743452"/>
        </a:xfrm>
        <a:prstGeom prst="ellipse">
          <a:avLst/>
        </a:prstGeom>
        <a:solidFill>
          <a:srgbClr val="FFCC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黑体" panose="02010609060101010101" pitchFamily="49" charset="-122"/>
              <a:ea typeface="黑体" panose="02010609060101010101" pitchFamily="49" charset="-122"/>
            </a:rPr>
            <a:t>工具</a:t>
          </a:r>
        </a:p>
      </dsp:txBody>
      <dsp:txXfrm>
        <a:off x="774497" y="1828863"/>
        <a:ext cx="525700" cy="525700"/>
      </dsp:txXfrm>
    </dsp:sp>
    <dsp:sp modelId="{C1D9A390-19C8-4183-96D4-BDBF1EE85B3E}">
      <dsp:nvSpPr>
        <dsp:cNvPr id="0" name=""/>
        <dsp:cNvSpPr/>
      </dsp:nvSpPr>
      <dsp:spPr>
        <a:xfrm rot="15120000">
          <a:off x="767370" y="1440272"/>
          <a:ext cx="198149" cy="2509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10800000">
        <a:off x="806277" y="1518723"/>
        <a:ext cx="138704" cy="150549"/>
      </dsp:txXfrm>
    </dsp:sp>
    <dsp:sp modelId="{9F647A21-B82D-4F94-8A99-ED781705203E}">
      <dsp:nvSpPr>
        <dsp:cNvPr id="0" name=""/>
        <dsp:cNvSpPr/>
      </dsp:nvSpPr>
      <dsp:spPr>
        <a:xfrm>
          <a:off x="320350" y="657352"/>
          <a:ext cx="743452" cy="743452"/>
        </a:xfrm>
        <a:prstGeom prst="ellipse">
          <a:avLst/>
        </a:prstGeom>
        <a:solidFill>
          <a:srgbClr val="6D69A3">
            <a:alpha val="7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黑体" panose="02010609060101010101" pitchFamily="49" charset="-122"/>
              <a:ea typeface="黑体" panose="02010609060101010101" pitchFamily="49" charset="-122"/>
            </a:rPr>
            <a:t>模式</a:t>
          </a:r>
        </a:p>
      </dsp:txBody>
      <dsp:txXfrm>
        <a:off x="429226" y="766228"/>
        <a:ext cx="525700" cy="525700"/>
      </dsp:txXfrm>
    </dsp:sp>
    <dsp:sp modelId="{72DB55DB-F9E0-4523-B06C-CA59C3FC91DC}">
      <dsp:nvSpPr>
        <dsp:cNvPr id="0" name=""/>
        <dsp:cNvSpPr/>
      </dsp:nvSpPr>
      <dsp:spPr>
        <a:xfrm rot="19440000">
          <a:off x="1040430" y="578545"/>
          <a:ext cx="198149" cy="2509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046106" y="646198"/>
        <a:ext cx="138704" cy="150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7A2FE-8974-42ED-B33D-0F8A54711178}">
      <dsp:nvSpPr>
        <dsp:cNvPr id="0" name=""/>
        <dsp:cNvSpPr/>
      </dsp:nvSpPr>
      <dsp:spPr>
        <a:xfrm>
          <a:off x="1403659" y="1111683"/>
          <a:ext cx="672729" cy="67272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b="1" kern="1200">
              <a:solidFill>
                <a:srgbClr val="FFFF00"/>
              </a:solidFill>
              <a:latin typeface="Baskerville Old Face" panose="02020602080505020303" pitchFamily="18" charset="0"/>
            </a:rPr>
            <a:t>Big</a:t>
          </a:r>
          <a:r>
            <a:rPr lang="en-US" altLang="zh-CN" sz="1600" b="1" kern="1200">
              <a:solidFill>
                <a:srgbClr val="FFFF00"/>
              </a:solidFill>
            </a:rPr>
            <a:t> </a:t>
          </a:r>
          <a:r>
            <a:rPr lang="en-US" altLang="zh-CN" sz="1600" b="1" kern="1200">
              <a:solidFill>
                <a:srgbClr val="FFFF00"/>
              </a:solidFill>
              <a:latin typeface="Baskerville Old Face" panose="02020602080505020303" pitchFamily="18" charset="0"/>
            </a:rPr>
            <a:t>Data</a:t>
          </a:r>
          <a:endParaRPr lang="zh-CN" altLang="en-US" sz="1600" b="1" kern="1200" dirty="0">
            <a:solidFill>
              <a:srgbClr val="FFFF00"/>
            </a:solidFill>
            <a:latin typeface="Baskerville Old Face" panose="02020602080505020303" pitchFamily="18" charset="0"/>
          </a:endParaRPr>
        </a:p>
      </dsp:txBody>
      <dsp:txXfrm>
        <a:off x="1502178" y="1210202"/>
        <a:ext cx="475691" cy="475691"/>
      </dsp:txXfrm>
    </dsp:sp>
    <dsp:sp modelId="{0B470274-42DF-4C42-A9AC-7EF1E58C9068}">
      <dsp:nvSpPr>
        <dsp:cNvPr id="0" name=""/>
        <dsp:cNvSpPr/>
      </dsp:nvSpPr>
      <dsp:spPr>
        <a:xfrm rot="16200000">
          <a:off x="1668084" y="865655"/>
          <a:ext cx="143879" cy="228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1689666" y="932983"/>
        <a:ext cx="100715" cy="137236"/>
      </dsp:txXfrm>
    </dsp:sp>
    <dsp:sp modelId="{9ADF302D-F308-482D-A26F-E9CC657B5B64}">
      <dsp:nvSpPr>
        <dsp:cNvPr id="0" name=""/>
        <dsp:cNvSpPr/>
      </dsp:nvSpPr>
      <dsp:spPr>
        <a:xfrm>
          <a:off x="1322195" y="4555"/>
          <a:ext cx="835656" cy="835656"/>
        </a:xfrm>
        <a:prstGeom prst="ellipse">
          <a:avLst/>
        </a:prstGeom>
        <a:solidFill>
          <a:srgbClr val="FF7C8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altLang="zh-CN" sz="1300" b="1" kern="1200" dirty="0">
              <a:solidFill>
                <a:schemeClr val="tx1"/>
              </a:solidFill>
              <a:latin typeface="Baskerville Old Face" panose="02020602080505020303" pitchFamily="18" charset="0"/>
            </a:rPr>
            <a:t>Volume</a:t>
          </a:r>
          <a:endParaRPr lang="zh-CN" altLang="en-US" sz="1300" b="1" kern="1200" dirty="0">
            <a:solidFill>
              <a:schemeClr val="tx1"/>
            </a:solidFill>
            <a:latin typeface="Baskerville Old Face" panose="02020602080505020303" pitchFamily="18" charset="0"/>
          </a:endParaRPr>
        </a:p>
      </dsp:txBody>
      <dsp:txXfrm>
        <a:off x="1444574" y="126934"/>
        <a:ext cx="590898" cy="590898"/>
      </dsp:txXfrm>
    </dsp:sp>
    <dsp:sp modelId="{C28E3FE3-D140-4A73-BA50-7B0F474E6652}">
      <dsp:nvSpPr>
        <dsp:cNvPr id="0" name=""/>
        <dsp:cNvSpPr/>
      </dsp:nvSpPr>
      <dsp:spPr>
        <a:xfrm>
          <a:off x="2136112" y="1333683"/>
          <a:ext cx="143879" cy="228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2136112" y="1379429"/>
        <a:ext cx="100715" cy="137236"/>
      </dsp:txXfrm>
    </dsp:sp>
    <dsp:sp modelId="{A108FF10-CC91-4EBA-8F97-4C63A46792DB}">
      <dsp:nvSpPr>
        <dsp:cNvPr id="0" name=""/>
        <dsp:cNvSpPr/>
      </dsp:nvSpPr>
      <dsp:spPr>
        <a:xfrm>
          <a:off x="2347859" y="1030219"/>
          <a:ext cx="835656" cy="835656"/>
        </a:xfrm>
        <a:prstGeom prst="ellipse">
          <a:avLst/>
        </a:prstGeom>
        <a:solidFill>
          <a:srgbClr val="A9D8B7"/>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altLang="zh-CN" sz="1300" b="1" kern="1200" dirty="0">
              <a:solidFill>
                <a:schemeClr val="tx1"/>
              </a:solidFill>
              <a:latin typeface="Baskerville Old Face" panose="02020602080505020303" pitchFamily="18" charset="0"/>
            </a:rPr>
            <a:t>Varity</a:t>
          </a:r>
          <a:endParaRPr lang="zh-CN" altLang="en-US" sz="1300" b="1" kern="1200" dirty="0">
            <a:solidFill>
              <a:schemeClr val="tx1"/>
            </a:solidFill>
            <a:latin typeface="Baskerville Old Face" panose="02020602080505020303" pitchFamily="18" charset="0"/>
          </a:endParaRPr>
        </a:p>
      </dsp:txBody>
      <dsp:txXfrm>
        <a:off x="2470238" y="1152598"/>
        <a:ext cx="590898" cy="590898"/>
      </dsp:txXfrm>
    </dsp:sp>
    <dsp:sp modelId="{01676FBA-CB46-49D5-A791-B1B943D7FB50}">
      <dsp:nvSpPr>
        <dsp:cNvPr id="0" name=""/>
        <dsp:cNvSpPr/>
      </dsp:nvSpPr>
      <dsp:spPr>
        <a:xfrm rot="5400000">
          <a:off x="1668084" y="1801711"/>
          <a:ext cx="143879" cy="228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1689666" y="1825875"/>
        <a:ext cx="100715" cy="137236"/>
      </dsp:txXfrm>
    </dsp:sp>
    <dsp:sp modelId="{BDD2C023-DD83-4217-9F82-B66384DF3587}">
      <dsp:nvSpPr>
        <dsp:cNvPr id="0" name=""/>
        <dsp:cNvSpPr/>
      </dsp:nvSpPr>
      <dsp:spPr>
        <a:xfrm>
          <a:off x="1322195" y="2055883"/>
          <a:ext cx="835656" cy="835656"/>
        </a:xfrm>
        <a:prstGeom prst="ellipse">
          <a:avLst/>
        </a:prstGeom>
        <a:solidFill>
          <a:srgbClr val="66CC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altLang="zh-CN" sz="1300" b="1" kern="1200" dirty="0">
              <a:solidFill>
                <a:schemeClr val="tx1"/>
              </a:solidFill>
              <a:latin typeface="Baskerville Old Face" panose="02020602080505020303" pitchFamily="18" charset="0"/>
            </a:rPr>
            <a:t>Value</a:t>
          </a:r>
          <a:endParaRPr lang="zh-CN" altLang="en-US" sz="1300" b="1" kern="1200" dirty="0">
            <a:solidFill>
              <a:schemeClr val="tx1"/>
            </a:solidFill>
            <a:latin typeface="Baskerville Old Face" panose="02020602080505020303" pitchFamily="18" charset="0"/>
          </a:endParaRPr>
        </a:p>
      </dsp:txBody>
      <dsp:txXfrm>
        <a:off x="1444574" y="2178262"/>
        <a:ext cx="590898" cy="590898"/>
      </dsp:txXfrm>
    </dsp:sp>
    <dsp:sp modelId="{EEE3BE8F-B380-4710-9525-3D77D69E27C5}">
      <dsp:nvSpPr>
        <dsp:cNvPr id="0" name=""/>
        <dsp:cNvSpPr/>
      </dsp:nvSpPr>
      <dsp:spPr>
        <a:xfrm rot="10800000">
          <a:off x="1200056" y="1333683"/>
          <a:ext cx="143879" cy="228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rot="10800000">
        <a:off x="1243220" y="1379429"/>
        <a:ext cx="100715" cy="137236"/>
      </dsp:txXfrm>
    </dsp:sp>
    <dsp:sp modelId="{35F0542D-C6AF-4278-9EC6-AA25C3F8E102}">
      <dsp:nvSpPr>
        <dsp:cNvPr id="0" name=""/>
        <dsp:cNvSpPr/>
      </dsp:nvSpPr>
      <dsp:spPr>
        <a:xfrm>
          <a:off x="296531" y="1030219"/>
          <a:ext cx="835656" cy="835656"/>
        </a:xfrm>
        <a:prstGeom prst="ellipse">
          <a:avLst/>
        </a:prstGeom>
        <a:solidFill>
          <a:srgbClr val="FFCC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altLang="zh-CN" sz="1300" b="1" kern="1200" dirty="0">
              <a:solidFill>
                <a:schemeClr val="tx1"/>
              </a:solidFill>
              <a:latin typeface="Baskerville Old Face" panose="02020602080505020303" pitchFamily="18" charset="0"/>
            </a:rPr>
            <a:t>Velocity</a:t>
          </a:r>
          <a:endParaRPr lang="zh-CN" altLang="en-US" sz="1300" b="1" kern="1200" dirty="0">
            <a:solidFill>
              <a:schemeClr val="tx1"/>
            </a:solidFill>
            <a:latin typeface="Baskerville Old Face" panose="02020602080505020303" pitchFamily="18" charset="0"/>
          </a:endParaRPr>
        </a:p>
      </dsp:txBody>
      <dsp:txXfrm>
        <a:off x="418910" y="1152598"/>
        <a:ext cx="590898" cy="5908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7A2FE-8974-42ED-B33D-0F8A54711178}">
      <dsp:nvSpPr>
        <dsp:cNvPr id="0" name=""/>
        <dsp:cNvSpPr/>
      </dsp:nvSpPr>
      <dsp:spPr>
        <a:xfrm>
          <a:off x="1403659" y="1111683"/>
          <a:ext cx="672729" cy="67272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b="1" kern="1200">
              <a:solidFill>
                <a:srgbClr val="FFFF00"/>
              </a:solidFill>
              <a:latin typeface="Baskerville Old Face" panose="02020602080505020303" pitchFamily="18" charset="0"/>
            </a:rPr>
            <a:t>Big</a:t>
          </a:r>
          <a:r>
            <a:rPr lang="en-US" altLang="zh-CN" sz="1600" b="1" kern="1200">
              <a:solidFill>
                <a:srgbClr val="FFFF00"/>
              </a:solidFill>
            </a:rPr>
            <a:t> </a:t>
          </a:r>
          <a:r>
            <a:rPr lang="en-US" altLang="zh-CN" sz="1600" b="1" kern="1200">
              <a:solidFill>
                <a:srgbClr val="FFFF00"/>
              </a:solidFill>
              <a:latin typeface="Baskerville Old Face" panose="02020602080505020303" pitchFamily="18" charset="0"/>
            </a:rPr>
            <a:t>Data</a:t>
          </a:r>
          <a:endParaRPr lang="zh-CN" altLang="en-US" sz="1600" b="1" kern="1200" dirty="0">
            <a:solidFill>
              <a:srgbClr val="FFFF00"/>
            </a:solidFill>
            <a:latin typeface="Baskerville Old Face" panose="02020602080505020303" pitchFamily="18" charset="0"/>
          </a:endParaRPr>
        </a:p>
      </dsp:txBody>
      <dsp:txXfrm>
        <a:off x="1502178" y="1210202"/>
        <a:ext cx="475691" cy="475691"/>
      </dsp:txXfrm>
    </dsp:sp>
    <dsp:sp modelId="{0B470274-42DF-4C42-A9AC-7EF1E58C9068}">
      <dsp:nvSpPr>
        <dsp:cNvPr id="0" name=""/>
        <dsp:cNvSpPr/>
      </dsp:nvSpPr>
      <dsp:spPr>
        <a:xfrm rot="16200000">
          <a:off x="1668084" y="865655"/>
          <a:ext cx="143879" cy="228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1689666" y="932983"/>
        <a:ext cx="100715" cy="137236"/>
      </dsp:txXfrm>
    </dsp:sp>
    <dsp:sp modelId="{9ADF302D-F308-482D-A26F-E9CC657B5B64}">
      <dsp:nvSpPr>
        <dsp:cNvPr id="0" name=""/>
        <dsp:cNvSpPr/>
      </dsp:nvSpPr>
      <dsp:spPr>
        <a:xfrm>
          <a:off x="1322195" y="4555"/>
          <a:ext cx="835656" cy="835656"/>
        </a:xfrm>
        <a:prstGeom prst="ellipse">
          <a:avLst/>
        </a:prstGeom>
        <a:solidFill>
          <a:srgbClr val="FF7C8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altLang="zh-CN" sz="1300" b="1" kern="1200" dirty="0">
              <a:solidFill>
                <a:schemeClr val="tx1"/>
              </a:solidFill>
              <a:latin typeface="Baskerville Old Face" panose="02020602080505020303" pitchFamily="18" charset="0"/>
            </a:rPr>
            <a:t>Volume</a:t>
          </a:r>
          <a:endParaRPr lang="zh-CN" altLang="en-US" sz="1300" b="1" kern="1200" dirty="0">
            <a:solidFill>
              <a:schemeClr val="tx1"/>
            </a:solidFill>
            <a:latin typeface="Baskerville Old Face" panose="02020602080505020303" pitchFamily="18" charset="0"/>
          </a:endParaRPr>
        </a:p>
      </dsp:txBody>
      <dsp:txXfrm>
        <a:off x="1444574" y="126934"/>
        <a:ext cx="590898" cy="590898"/>
      </dsp:txXfrm>
    </dsp:sp>
    <dsp:sp modelId="{C28E3FE3-D140-4A73-BA50-7B0F474E6652}">
      <dsp:nvSpPr>
        <dsp:cNvPr id="0" name=""/>
        <dsp:cNvSpPr/>
      </dsp:nvSpPr>
      <dsp:spPr>
        <a:xfrm>
          <a:off x="2136112" y="1333683"/>
          <a:ext cx="143879" cy="228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2136112" y="1379429"/>
        <a:ext cx="100715" cy="137236"/>
      </dsp:txXfrm>
    </dsp:sp>
    <dsp:sp modelId="{A108FF10-CC91-4EBA-8F97-4C63A46792DB}">
      <dsp:nvSpPr>
        <dsp:cNvPr id="0" name=""/>
        <dsp:cNvSpPr/>
      </dsp:nvSpPr>
      <dsp:spPr>
        <a:xfrm>
          <a:off x="2347859" y="1030219"/>
          <a:ext cx="835656" cy="835656"/>
        </a:xfrm>
        <a:prstGeom prst="ellipse">
          <a:avLst/>
        </a:prstGeom>
        <a:solidFill>
          <a:srgbClr val="A9D8B7"/>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altLang="zh-CN" sz="1300" b="1" kern="1200" dirty="0">
              <a:solidFill>
                <a:schemeClr val="tx1"/>
              </a:solidFill>
              <a:latin typeface="Baskerville Old Face" panose="02020602080505020303" pitchFamily="18" charset="0"/>
            </a:rPr>
            <a:t>Varity</a:t>
          </a:r>
          <a:endParaRPr lang="zh-CN" altLang="en-US" sz="1300" b="1" kern="1200" dirty="0">
            <a:solidFill>
              <a:schemeClr val="tx1"/>
            </a:solidFill>
            <a:latin typeface="Baskerville Old Face" panose="02020602080505020303" pitchFamily="18" charset="0"/>
          </a:endParaRPr>
        </a:p>
      </dsp:txBody>
      <dsp:txXfrm>
        <a:off x="2470238" y="1152598"/>
        <a:ext cx="590898" cy="590898"/>
      </dsp:txXfrm>
    </dsp:sp>
    <dsp:sp modelId="{01676FBA-CB46-49D5-A791-B1B943D7FB50}">
      <dsp:nvSpPr>
        <dsp:cNvPr id="0" name=""/>
        <dsp:cNvSpPr/>
      </dsp:nvSpPr>
      <dsp:spPr>
        <a:xfrm rot="5400000">
          <a:off x="1668084" y="1801711"/>
          <a:ext cx="143879" cy="228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1689666" y="1825875"/>
        <a:ext cx="100715" cy="137236"/>
      </dsp:txXfrm>
    </dsp:sp>
    <dsp:sp modelId="{BDD2C023-DD83-4217-9F82-B66384DF3587}">
      <dsp:nvSpPr>
        <dsp:cNvPr id="0" name=""/>
        <dsp:cNvSpPr/>
      </dsp:nvSpPr>
      <dsp:spPr>
        <a:xfrm>
          <a:off x="1322195" y="2055883"/>
          <a:ext cx="835656" cy="835656"/>
        </a:xfrm>
        <a:prstGeom prst="ellipse">
          <a:avLst/>
        </a:prstGeom>
        <a:solidFill>
          <a:srgbClr val="66CC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altLang="zh-CN" sz="1300" b="1" kern="1200" dirty="0">
              <a:solidFill>
                <a:schemeClr val="tx1"/>
              </a:solidFill>
              <a:latin typeface="Baskerville Old Face" panose="02020602080505020303" pitchFamily="18" charset="0"/>
            </a:rPr>
            <a:t>Value</a:t>
          </a:r>
          <a:endParaRPr lang="zh-CN" altLang="en-US" sz="1300" b="1" kern="1200" dirty="0">
            <a:solidFill>
              <a:schemeClr val="tx1"/>
            </a:solidFill>
            <a:latin typeface="Baskerville Old Face" panose="02020602080505020303" pitchFamily="18" charset="0"/>
          </a:endParaRPr>
        </a:p>
      </dsp:txBody>
      <dsp:txXfrm>
        <a:off x="1444574" y="2178262"/>
        <a:ext cx="590898" cy="590898"/>
      </dsp:txXfrm>
    </dsp:sp>
    <dsp:sp modelId="{EEE3BE8F-B380-4710-9525-3D77D69E27C5}">
      <dsp:nvSpPr>
        <dsp:cNvPr id="0" name=""/>
        <dsp:cNvSpPr/>
      </dsp:nvSpPr>
      <dsp:spPr>
        <a:xfrm rot="10800000">
          <a:off x="1200056" y="1333683"/>
          <a:ext cx="143879" cy="228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rot="10800000">
        <a:off x="1243220" y="1379429"/>
        <a:ext cx="100715" cy="137236"/>
      </dsp:txXfrm>
    </dsp:sp>
    <dsp:sp modelId="{35F0542D-C6AF-4278-9EC6-AA25C3F8E102}">
      <dsp:nvSpPr>
        <dsp:cNvPr id="0" name=""/>
        <dsp:cNvSpPr/>
      </dsp:nvSpPr>
      <dsp:spPr>
        <a:xfrm>
          <a:off x="296531" y="1030219"/>
          <a:ext cx="835656" cy="835656"/>
        </a:xfrm>
        <a:prstGeom prst="ellipse">
          <a:avLst/>
        </a:prstGeom>
        <a:solidFill>
          <a:srgbClr val="FFCC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altLang="zh-CN" sz="1300" b="1" kern="1200" dirty="0">
              <a:solidFill>
                <a:schemeClr val="tx1"/>
              </a:solidFill>
              <a:latin typeface="Baskerville Old Face" panose="02020602080505020303" pitchFamily="18" charset="0"/>
            </a:rPr>
            <a:t>Velocity</a:t>
          </a:r>
          <a:endParaRPr lang="zh-CN" altLang="en-US" sz="1300" b="1" kern="1200" dirty="0">
            <a:solidFill>
              <a:schemeClr val="tx1"/>
            </a:solidFill>
            <a:latin typeface="Baskerville Old Face" panose="02020602080505020303" pitchFamily="18" charset="0"/>
          </a:endParaRPr>
        </a:p>
      </dsp:txBody>
      <dsp:txXfrm>
        <a:off x="418910" y="1152598"/>
        <a:ext cx="590898" cy="5908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5098A-E5FA-4EB6-AC04-69D2B6CEF9AE}">
      <dsp:nvSpPr>
        <dsp:cNvPr id="0" name=""/>
        <dsp:cNvSpPr/>
      </dsp:nvSpPr>
      <dsp:spPr>
        <a:xfrm>
          <a:off x="1854605" y="1141225"/>
          <a:ext cx="1394830" cy="1394830"/>
        </a:xfrm>
        <a:prstGeom prst="gear9">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t>数据</a:t>
          </a:r>
        </a:p>
      </dsp:txBody>
      <dsp:txXfrm>
        <a:off x="2135028" y="1467957"/>
        <a:ext cx="833984" cy="716972"/>
      </dsp:txXfrm>
    </dsp:sp>
    <dsp:sp modelId="{9618F736-F395-48EB-902A-06DEFC0C66CC}">
      <dsp:nvSpPr>
        <dsp:cNvPr id="0" name=""/>
        <dsp:cNvSpPr/>
      </dsp:nvSpPr>
      <dsp:spPr>
        <a:xfrm>
          <a:off x="1043067" y="811537"/>
          <a:ext cx="1014422" cy="1014422"/>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t>情报</a:t>
          </a:r>
        </a:p>
      </dsp:txBody>
      <dsp:txXfrm>
        <a:off x="1298451" y="1068464"/>
        <a:ext cx="503654" cy="500568"/>
      </dsp:txXfrm>
    </dsp:sp>
    <dsp:sp modelId="{3F2A0B8B-3531-462D-AB3C-32814E005023}">
      <dsp:nvSpPr>
        <dsp:cNvPr id="0" name=""/>
        <dsp:cNvSpPr/>
      </dsp:nvSpPr>
      <dsp:spPr>
        <a:xfrm rot="20700000">
          <a:off x="1611247" y="111689"/>
          <a:ext cx="993926" cy="993926"/>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t>知识</a:t>
          </a:r>
        </a:p>
      </dsp:txBody>
      <dsp:txXfrm rot="-20700000">
        <a:off x="1829245" y="329687"/>
        <a:ext cx="557932" cy="557932"/>
      </dsp:txXfrm>
    </dsp:sp>
    <dsp:sp modelId="{78CB5523-7603-4F8C-8A54-4314AA6B5FC2}">
      <dsp:nvSpPr>
        <dsp:cNvPr id="0" name=""/>
        <dsp:cNvSpPr/>
      </dsp:nvSpPr>
      <dsp:spPr>
        <a:xfrm>
          <a:off x="1730143" y="940350"/>
          <a:ext cx="1785383" cy="1785383"/>
        </a:xfrm>
        <a:prstGeom prst="circularArrow">
          <a:avLst>
            <a:gd name="adj1" fmla="val 4687"/>
            <a:gd name="adj2" fmla="val 299029"/>
            <a:gd name="adj3" fmla="val 2456532"/>
            <a:gd name="adj4" fmla="val 1599630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DA6049-1B94-4AFF-AE81-8C1EF87C0230}">
      <dsp:nvSpPr>
        <dsp:cNvPr id="0" name=""/>
        <dsp:cNvSpPr/>
      </dsp:nvSpPr>
      <dsp:spPr>
        <a:xfrm>
          <a:off x="863415" y="594201"/>
          <a:ext cx="1297192" cy="1297192"/>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A5E141-B43B-4FEE-8156-A48E5B325335}">
      <dsp:nvSpPr>
        <dsp:cNvPr id="0" name=""/>
        <dsp:cNvSpPr/>
      </dsp:nvSpPr>
      <dsp:spPr>
        <a:xfrm>
          <a:off x="1381342" y="-98900"/>
          <a:ext cx="1398634" cy="139863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5098A-E5FA-4EB6-AC04-69D2B6CEF9AE}">
      <dsp:nvSpPr>
        <dsp:cNvPr id="0" name=""/>
        <dsp:cNvSpPr/>
      </dsp:nvSpPr>
      <dsp:spPr>
        <a:xfrm>
          <a:off x="1854605" y="1141225"/>
          <a:ext cx="1394830" cy="1394830"/>
        </a:xfrm>
        <a:prstGeom prst="gear9">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t>数据</a:t>
          </a:r>
        </a:p>
      </dsp:txBody>
      <dsp:txXfrm>
        <a:off x="2135028" y="1467957"/>
        <a:ext cx="833984" cy="716972"/>
      </dsp:txXfrm>
    </dsp:sp>
    <dsp:sp modelId="{9618F736-F395-48EB-902A-06DEFC0C66CC}">
      <dsp:nvSpPr>
        <dsp:cNvPr id="0" name=""/>
        <dsp:cNvSpPr/>
      </dsp:nvSpPr>
      <dsp:spPr>
        <a:xfrm>
          <a:off x="1043067" y="811537"/>
          <a:ext cx="1014422" cy="1014422"/>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t>情报</a:t>
          </a:r>
        </a:p>
      </dsp:txBody>
      <dsp:txXfrm>
        <a:off x="1298451" y="1068464"/>
        <a:ext cx="503654" cy="500568"/>
      </dsp:txXfrm>
    </dsp:sp>
    <dsp:sp modelId="{3F2A0B8B-3531-462D-AB3C-32814E005023}">
      <dsp:nvSpPr>
        <dsp:cNvPr id="0" name=""/>
        <dsp:cNvSpPr/>
      </dsp:nvSpPr>
      <dsp:spPr>
        <a:xfrm rot="20700000">
          <a:off x="1611247" y="111689"/>
          <a:ext cx="993926" cy="993926"/>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t>知识</a:t>
          </a:r>
        </a:p>
      </dsp:txBody>
      <dsp:txXfrm rot="-20700000">
        <a:off x="1829245" y="329687"/>
        <a:ext cx="557932" cy="557932"/>
      </dsp:txXfrm>
    </dsp:sp>
    <dsp:sp modelId="{78CB5523-7603-4F8C-8A54-4314AA6B5FC2}">
      <dsp:nvSpPr>
        <dsp:cNvPr id="0" name=""/>
        <dsp:cNvSpPr/>
      </dsp:nvSpPr>
      <dsp:spPr>
        <a:xfrm>
          <a:off x="1730143" y="940350"/>
          <a:ext cx="1785383" cy="1785383"/>
        </a:xfrm>
        <a:prstGeom prst="circularArrow">
          <a:avLst>
            <a:gd name="adj1" fmla="val 4687"/>
            <a:gd name="adj2" fmla="val 299029"/>
            <a:gd name="adj3" fmla="val 2456532"/>
            <a:gd name="adj4" fmla="val 1599630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DA6049-1B94-4AFF-AE81-8C1EF87C0230}">
      <dsp:nvSpPr>
        <dsp:cNvPr id="0" name=""/>
        <dsp:cNvSpPr/>
      </dsp:nvSpPr>
      <dsp:spPr>
        <a:xfrm>
          <a:off x="863415" y="594201"/>
          <a:ext cx="1297192" cy="1297192"/>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A5E141-B43B-4FEE-8156-A48E5B325335}">
      <dsp:nvSpPr>
        <dsp:cNvPr id="0" name=""/>
        <dsp:cNvSpPr/>
      </dsp:nvSpPr>
      <dsp:spPr>
        <a:xfrm>
          <a:off x="1381342" y="-98900"/>
          <a:ext cx="1398634" cy="139863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6852C-A11A-4F12-B918-73055DA60E83}">
      <dsp:nvSpPr>
        <dsp:cNvPr id="0" name=""/>
        <dsp:cNvSpPr/>
      </dsp:nvSpPr>
      <dsp:spPr>
        <a:xfrm>
          <a:off x="3359" y="407618"/>
          <a:ext cx="1041537" cy="6249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FFFF00"/>
              </a:solidFill>
              <a:latin typeface="黑体" panose="02010609060101010101" pitchFamily="49" charset="-122"/>
              <a:ea typeface="黑体" panose="02010609060101010101" pitchFamily="49" charset="-122"/>
            </a:rPr>
            <a:t>假设</a:t>
          </a:r>
        </a:p>
      </dsp:txBody>
      <dsp:txXfrm>
        <a:off x="21662" y="425921"/>
        <a:ext cx="1004931" cy="588316"/>
      </dsp:txXfrm>
    </dsp:sp>
    <dsp:sp modelId="{4E4A719C-0805-45C7-9BC5-FC25BC936EC1}">
      <dsp:nvSpPr>
        <dsp:cNvPr id="0" name=""/>
        <dsp:cNvSpPr/>
      </dsp:nvSpPr>
      <dsp:spPr>
        <a:xfrm>
          <a:off x="1149051" y="590929"/>
          <a:ext cx="220805" cy="2583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149051" y="642589"/>
        <a:ext cx="154564" cy="154981"/>
      </dsp:txXfrm>
    </dsp:sp>
    <dsp:sp modelId="{A30D68C5-12B5-4F21-A0CC-BBCA38F942F4}">
      <dsp:nvSpPr>
        <dsp:cNvPr id="0" name=""/>
        <dsp:cNvSpPr/>
      </dsp:nvSpPr>
      <dsp:spPr>
        <a:xfrm>
          <a:off x="1461512" y="407618"/>
          <a:ext cx="1041537" cy="6249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FFFF00"/>
              </a:solidFill>
              <a:latin typeface="黑体" panose="02010609060101010101" pitchFamily="49" charset="-122"/>
              <a:ea typeface="黑体" panose="02010609060101010101" pitchFamily="49" charset="-122"/>
            </a:rPr>
            <a:t>目标</a:t>
          </a:r>
        </a:p>
      </dsp:txBody>
      <dsp:txXfrm>
        <a:off x="1479815" y="425921"/>
        <a:ext cx="1004931" cy="588316"/>
      </dsp:txXfrm>
    </dsp:sp>
    <dsp:sp modelId="{7D27935E-D117-4384-8D49-342373F51DA3}">
      <dsp:nvSpPr>
        <dsp:cNvPr id="0" name=""/>
        <dsp:cNvSpPr/>
      </dsp:nvSpPr>
      <dsp:spPr>
        <a:xfrm>
          <a:off x="2607203" y="590929"/>
          <a:ext cx="220805" cy="2583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2607203" y="642589"/>
        <a:ext cx="154564" cy="154981"/>
      </dsp:txXfrm>
    </dsp:sp>
    <dsp:sp modelId="{328D0B92-D5AA-458B-80E8-926DAE66E015}">
      <dsp:nvSpPr>
        <dsp:cNvPr id="0" name=""/>
        <dsp:cNvSpPr/>
      </dsp:nvSpPr>
      <dsp:spPr>
        <a:xfrm>
          <a:off x="2919664" y="407618"/>
          <a:ext cx="1041537" cy="6249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FFFF00"/>
              </a:solidFill>
              <a:latin typeface="黑体" panose="02010609060101010101" pitchFamily="49" charset="-122"/>
              <a:ea typeface="黑体" panose="02010609060101010101" pitchFamily="49" charset="-122"/>
            </a:rPr>
            <a:t>战略</a:t>
          </a:r>
        </a:p>
      </dsp:txBody>
      <dsp:txXfrm>
        <a:off x="2937967" y="425921"/>
        <a:ext cx="1004931" cy="588316"/>
      </dsp:txXfrm>
    </dsp:sp>
    <dsp:sp modelId="{2DC4EADD-DF1F-4225-BD99-791F29FC4D52}">
      <dsp:nvSpPr>
        <dsp:cNvPr id="0" name=""/>
        <dsp:cNvSpPr/>
      </dsp:nvSpPr>
      <dsp:spPr>
        <a:xfrm>
          <a:off x="4065355" y="590929"/>
          <a:ext cx="220805" cy="2583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065355" y="642589"/>
        <a:ext cx="154564" cy="154981"/>
      </dsp:txXfrm>
    </dsp:sp>
    <dsp:sp modelId="{1EDF36B9-1DCE-4E1C-8A10-4BBD92E9FBE9}">
      <dsp:nvSpPr>
        <dsp:cNvPr id="0" name=""/>
        <dsp:cNvSpPr/>
      </dsp:nvSpPr>
      <dsp:spPr>
        <a:xfrm>
          <a:off x="4377817" y="407618"/>
          <a:ext cx="1041537" cy="6249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FFFF00"/>
              </a:solidFill>
              <a:latin typeface="黑体" panose="02010609060101010101" pitchFamily="49" charset="-122"/>
              <a:ea typeface="黑体" panose="02010609060101010101" pitchFamily="49" charset="-122"/>
            </a:rPr>
            <a:t>能力</a:t>
          </a:r>
        </a:p>
      </dsp:txBody>
      <dsp:txXfrm>
        <a:off x="4396120" y="425921"/>
        <a:ext cx="1004931" cy="588316"/>
      </dsp:txXfrm>
    </dsp:sp>
    <dsp:sp modelId="{EEE19BEC-2875-4C0D-9C40-3BFD27E1DE03}">
      <dsp:nvSpPr>
        <dsp:cNvPr id="0" name=""/>
        <dsp:cNvSpPr/>
      </dsp:nvSpPr>
      <dsp:spPr>
        <a:xfrm>
          <a:off x="5523508" y="590929"/>
          <a:ext cx="220805" cy="2583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5523508" y="642589"/>
        <a:ext cx="154564" cy="154981"/>
      </dsp:txXfrm>
    </dsp:sp>
    <dsp:sp modelId="{8C8C1F23-78B8-4FEE-B751-BF8ED83285FA}">
      <dsp:nvSpPr>
        <dsp:cNvPr id="0" name=""/>
        <dsp:cNvSpPr/>
      </dsp:nvSpPr>
      <dsp:spPr>
        <a:xfrm>
          <a:off x="5835969" y="407618"/>
          <a:ext cx="1041537" cy="6249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FFFF00"/>
              </a:solidFill>
              <a:latin typeface="黑体" panose="02010609060101010101" pitchFamily="49" charset="-122"/>
              <a:ea typeface="黑体" panose="02010609060101010101" pitchFamily="49" charset="-122"/>
            </a:rPr>
            <a:t>行动</a:t>
          </a:r>
        </a:p>
      </dsp:txBody>
      <dsp:txXfrm>
        <a:off x="5854272" y="425921"/>
        <a:ext cx="1004931" cy="5883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1E06F-9709-4C36-9FBC-8607D8A643D2}">
      <dsp:nvSpPr>
        <dsp:cNvPr id="0" name=""/>
        <dsp:cNvSpPr/>
      </dsp:nvSpPr>
      <dsp:spPr>
        <a:xfrm>
          <a:off x="840093" y="0"/>
          <a:ext cx="840093" cy="825544"/>
        </a:xfrm>
        <a:prstGeom prst="trapezoid">
          <a:avLst>
            <a:gd name="adj" fmla="val 50881"/>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solidFill>
                <a:srgbClr val="FFC000"/>
              </a:solidFill>
              <a:effectLst/>
              <a:latin typeface="黑体" panose="02010609060101010101" pitchFamily="49" charset="-122"/>
              <a:ea typeface="黑体" panose="02010609060101010101" pitchFamily="49" charset="-122"/>
            </a:rPr>
            <a:t>事件</a:t>
          </a:r>
        </a:p>
      </dsp:txBody>
      <dsp:txXfrm>
        <a:off x="840093" y="0"/>
        <a:ext cx="840093" cy="825544"/>
      </dsp:txXfrm>
    </dsp:sp>
    <dsp:sp modelId="{58143A25-D0A2-42ED-841A-91882CF5A2FA}">
      <dsp:nvSpPr>
        <dsp:cNvPr id="0" name=""/>
        <dsp:cNvSpPr/>
      </dsp:nvSpPr>
      <dsp:spPr>
        <a:xfrm>
          <a:off x="420046" y="825544"/>
          <a:ext cx="1680186" cy="825544"/>
        </a:xfrm>
        <a:prstGeom prst="trapezoid">
          <a:avLst>
            <a:gd name="adj" fmla="val 50881"/>
          </a:avLst>
        </a:prstGeom>
        <a:solidFill>
          <a:schemeClr val="accent2">
            <a:shade val="80000"/>
            <a:hueOff val="-128015"/>
            <a:satOff val="-5784"/>
            <a:lumOff val="137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solidFill>
                <a:srgbClr val="FFFF00"/>
              </a:solidFill>
              <a:effectLst/>
              <a:latin typeface="黑体" panose="02010609060101010101" pitchFamily="49" charset="-122"/>
              <a:ea typeface="黑体" panose="02010609060101010101" pitchFamily="49" charset="-122"/>
            </a:rPr>
            <a:t>模式</a:t>
          </a:r>
        </a:p>
      </dsp:txBody>
      <dsp:txXfrm>
        <a:off x="714079" y="825544"/>
        <a:ext cx="1092121" cy="825544"/>
      </dsp:txXfrm>
    </dsp:sp>
    <dsp:sp modelId="{5F1102A2-FB32-4082-9821-5A23C31CE371}">
      <dsp:nvSpPr>
        <dsp:cNvPr id="0" name=""/>
        <dsp:cNvSpPr/>
      </dsp:nvSpPr>
      <dsp:spPr>
        <a:xfrm>
          <a:off x="0" y="1651089"/>
          <a:ext cx="2520280" cy="825544"/>
        </a:xfrm>
        <a:prstGeom prst="trapezoid">
          <a:avLst>
            <a:gd name="adj" fmla="val 50881"/>
          </a:avLst>
        </a:prstGeom>
        <a:solidFill>
          <a:schemeClr val="accent2">
            <a:shade val="80000"/>
            <a:hueOff val="-256029"/>
            <a:satOff val="-11567"/>
            <a:lumOff val="27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solidFill>
                <a:srgbClr val="FFFF00"/>
              </a:solidFill>
              <a:effectLst/>
              <a:latin typeface="黑体" panose="02010609060101010101" pitchFamily="49" charset="-122"/>
              <a:ea typeface="黑体" panose="02010609060101010101" pitchFamily="49" charset="-122"/>
            </a:rPr>
            <a:t>结构</a:t>
          </a:r>
        </a:p>
      </dsp:txBody>
      <dsp:txXfrm>
        <a:off x="441048" y="1651089"/>
        <a:ext cx="1638182" cy="825544"/>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wmf"/><Relationship Id="rId12" Type="http://schemas.openxmlformats.org/officeDocument/2006/relationships/image" Target="../media/image44.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11" Type="http://schemas.openxmlformats.org/officeDocument/2006/relationships/image" Target="../media/image43.wmf"/><Relationship Id="rId5" Type="http://schemas.openxmlformats.org/officeDocument/2006/relationships/image" Target="../media/image37.wmf"/><Relationship Id="rId10" Type="http://schemas.openxmlformats.org/officeDocument/2006/relationships/image" Target="../media/image42.wmf"/><Relationship Id="rId4" Type="http://schemas.openxmlformats.org/officeDocument/2006/relationships/image" Target="../media/image36.wmf"/><Relationship Id="rId9"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51.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5" Type="http://schemas.openxmlformats.org/officeDocument/2006/relationships/image" Target="../media/image49.wmf"/><Relationship Id="rId10" Type="http://schemas.openxmlformats.org/officeDocument/2006/relationships/image" Target="../media/image54.wmf"/><Relationship Id="rId4" Type="http://schemas.openxmlformats.org/officeDocument/2006/relationships/image" Target="../media/image48.wmf"/><Relationship Id="rId9"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03CD96-77C3-4C22-8022-CCF8611A636C}" type="datetimeFigureOut">
              <a:rPr lang="zh-CN" altLang="en-US" smtClean="0"/>
              <a:t>2021/11/30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CD84F4-6D94-4782-A51D-C62AC67B3A10}" type="slidenum">
              <a:rPr lang="zh-CN" altLang="en-US" smtClean="0"/>
              <a:t>‹#›</a:t>
            </a:fld>
            <a:endParaRPr lang="zh-CN" altLang="en-US"/>
          </a:p>
        </p:txBody>
      </p:sp>
    </p:spTree>
    <p:extLst>
      <p:ext uri="{BB962C8B-B14F-4D97-AF65-F5344CB8AC3E}">
        <p14:creationId xmlns:p14="http://schemas.microsoft.com/office/powerpoint/2010/main" val="2746441603"/>
      </p:ext>
    </p:extLst>
  </p:cSld>
  <p:clrMap bg1="lt1" tx1="dk1" bg2="lt2" tx2="dk2" accent1="accent1" accent2="accent2" accent3="accent3" accent4="accent4" accent5="accent5" accent6="accent6" hlink="hlink" folHlink="folHlink"/>
  <p:notesStyle>
    <a:lvl1pPr marL="0" algn="l" defTabSz="879061" rtl="0" eaLnBrk="1" latinLnBrk="0" hangingPunct="1">
      <a:defRPr sz="1200" kern="1200">
        <a:solidFill>
          <a:schemeClr val="tx1"/>
        </a:solidFill>
        <a:latin typeface="+mn-lt"/>
        <a:ea typeface="+mn-ea"/>
        <a:cs typeface="+mn-cs"/>
      </a:defRPr>
    </a:lvl1pPr>
    <a:lvl2pPr marL="439531" algn="l" defTabSz="879061" rtl="0" eaLnBrk="1" latinLnBrk="0" hangingPunct="1">
      <a:defRPr sz="1200" kern="1200">
        <a:solidFill>
          <a:schemeClr val="tx1"/>
        </a:solidFill>
        <a:latin typeface="+mn-lt"/>
        <a:ea typeface="+mn-ea"/>
        <a:cs typeface="+mn-cs"/>
      </a:defRPr>
    </a:lvl2pPr>
    <a:lvl3pPr marL="879061" algn="l" defTabSz="879061" rtl="0" eaLnBrk="1" latinLnBrk="0" hangingPunct="1">
      <a:defRPr sz="1200" kern="1200">
        <a:solidFill>
          <a:schemeClr val="tx1"/>
        </a:solidFill>
        <a:latin typeface="+mn-lt"/>
        <a:ea typeface="+mn-ea"/>
        <a:cs typeface="+mn-cs"/>
      </a:defRPr>
    </a:lvl3pPr>
    <a:lvl4pPr marL="1318592" algn="l" defTabSz="879061" rtl="0" eaLnBrk="1" latinLnBrk="0" hangingPunct="1">
      <a:defRPr sz="1200" kern="1200">
        <a:solidFill>
          <a:schemeClr val="tx1"/>
        </a:solidFill>
        <a:latin typeface="+mn-lt"/>
        <a:ea typeface="+mn-ea"/>
        <a:cs typeface="+mn-cs"/>
      </a:defRPr>
    </a:lvl4pPr>
    <a:lvl5pPr marL="1758122" algn="l" defTabSz="879061" rtl="0" eaLnBrk="1" latinLnBrk="0" hangingPunct="1">
      <a:defRPr sz="1200" kern="1200">
        <a:solidFill>
          <a:schemeClr val="tx1"/>
        </a:solidFill>
        <a:latin typeface="+mn-lt"/>
        <a:ea typeface="+mn-ea"/>
        <a:cs typeface="+mn-cs"/>
      </a:defRPr>
    </a:lvl5pPr>
    <a:lvl6pPr marL="2197653" algn="l" defTabSz="879061" rtl="0" eaLnBrk="1" latinLnBrk="0" hangingPunct="1">
      <a:defRPr sz="1200" kern="1200">
        <a:solidFill>
          <a:schemeClr val="tx1"/>
        </a:solidFill>
        <a:latin typeface="+mn-lt"/>
        <a:ea typeface="+mn-ea"/>
        <a:cs typeface="+mn-cs"/>
      </a:defRPr>
    </a:lvl6pPr>
    <a:lvl7pPr marL="2637184" algn="l" defTabSz="879061" rtl="0" eaLnBrk="1" latinLnBrk="0" hangingPunct="1">
      <a:defRPr sz="1200" kern="1200">
        <a:solidFill>
          <a:schemeClr val="tx1"/>
        </a:solidFill>
        <a:latin typeface="+mn-lt"/>
        <a:ea typeface="+mn-ea"/>
        <a:cs typeface="+mn-cs"/>
      </a:defRPr>
    </a:lvl7pPr>
    <a:lvl8pPr marL="3076714" algn="l" defTabSz="879061" rtl="0" eaLnBrk="1" latinLnBrk="0" hangingPunct="1">
      <a:defRPr sz="1200" kern="1200">
        <a:solidFill>
          <a:schemeClr val="tx1"/>
        </a:solidFill>
        <a:latin typeface="+mn-lt"/>
        <a:ea typeface="+mn-ea"/>
        <a:cs typeface="+mn-cs"/>
      </a:defRPr>
    </a:lvl8pPr>
    <a:lvl9pPr marL="3516245" algn="l" defTabSz="87906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1</a:t>
            </a:fld>
            <a:endParaRPr lang="zh-CN" altLang="en-US"/>
          </a:p>
        </p:txBody>
      </p:sp>
    </p:spTree>
    <p:extLst>
      <p:ext uri="{BB962C8B-B14F-4D97-AF65-F5344CB8AC3E}">
        <p14:creationId xmlns:p14="http://schemas.microsoft.com/office/powerpoint/2010/main" val="3062553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a:t>
            </a:fld>
            <a:endParaRPr lang="zh-CN" altLang="en-US">
              <a:solidFill>
                <a:prstClr val="black"/>
              </a:solidFill>
            </a:endParaRPr>
          </a:p>
        </p:txBody>
      </p:sp>
    </p:spTree>
    <p:extLst>
      <p:ext uri="{BB962C8B-B14F-4D97-AF65-F5344CB8AC3E}">
        <p14:creationId xmlns:p14="http://schemas.microsoft.com/office/powerpoint/2010/main" val="5811657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108</a:t>
            </a:fld>
            <a:endParaRPr lang="zh-CN" altLang="en-US">
              <a:solidFill>
                <a:prstClr val="black"/>
              </a:solidFill>
            </a:endParaRPr>
          </a:p>
        </p:txBody>
      </p:sp>
    </p:spTree>
    <p:extLst>
      <p:ext uri="{BB962C8B-B14F-4D97-AF65-F5344CB8AC3E}">
        <p14:creationId xmlns:p14="http://schemas.microsoft.com/office/powerpoint/2010/main" val="41991315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109</a:t>
            </a:fld>
            <a:endParaRPr lang="zh-CN" altLang="en-US">
              <a:solidFill>
                <a:prstClr val="black"/>
              </a:solidFill>
            </a:endParaRPr>
          </a:p>
        </p:txBody>
      </p:sp>
    </p:spTree>
    <p:extLst>
      <p:ext uri="{BB962C8B-B14F-4D97-AF65-F5344CB8AC3E}">
        <p14:creationId xmlns:p14="http://schemas.microsoft.com/office/powerpoint/2010/main" val="27568461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110</a:t>
            </a:fld>
            <a:endParaRPr lang="zh-CN" altLang="en-US">
              <a:solidFill>
                <a:prstClr val="black"/>
              </a:solidFill>
            </a:endParaRPr>
          </a:p>
        </p:txBody>
      </p:sp>
    </p:spTree>
    <p:extLst>
      <p:ext uri="{BB962C8B-B14F-4D97-AF65-F5344CB8AC3E}">
        <p14:creationId xmlns:p14="http://schemas.microsoft.com/office/powerpoint/2010/main" val="18642625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111</a:t>
            </a:fld>
            <a:endParaRPr lang="zh-CN" altLang="en-US">
              <a:solidFill>
                <a:prstClr val="black"/>
              </a:solidFill>
            </a:endParaRPr>
          </a:p>
        </p:txBody>
      </p:sp>
    </p:spTree>
    <p:extLst>
      <p:ext uri="{BB962C8B-B14F-4D97-AF65-F5344CB8AC3E}">
        <p14:creationId xmlns:p14="http://schemas.microsoft.com/office/powerpoint/2010/main" val="19406001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112</a:t>
            </a:fld>
            <a:endParaRPr lang="zh-CN" altLang="en-US">
              <a:solidFill>
                <a:prstClr val="black"/>
              </a:solidFill>
            </a:endParaRPr>
          </a:p>
        </p:txBody>
      </p:sp>
    </p:spTree>
    <p:extLst>
      <p:ext uri="{BB962C8B-B14F-4D97-AF65-F5344CB8AC3E}">
        <p14:creationId xmlns:p14="http://schemas.microsoft.com/office/powerpoint/2010/main" val="4486100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113</a:t>
            </a:fld>
            <a:endParaRPr lang="zh-CN" altLang="en-US">
              <a:solidFill>
                <a:prstClr val="black"/>
              </a:solidFill>
            </a:endParaRPr>
          </a:p>
        </p:txBody>
      </p:sp>
    </p:spTree>
    <p:extLst>
      <p:ext uri="{BB962C8B-B14F-4D97-AF65-F5344CB8AC3E}">
        <p14:creationId xmlns:p14="http://schemas.microsoft.com/office/powerpoint/2010/main" val="5579364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114</a:t>
            </a:fld>
            <a:endParaRPr lang="zh-CN" altLang="en-US">
              <a:solidFill>
                <a:prstClr val="black"/>
              </a:solidFill>
            </a:endParaRPr>
          </a:p>
        </p:txBody>
      </p:sp>
    </p:spTree>
    <p:extLst>
      <p:ext uri="{BB962C8B-B14F-4D97-AF65-F5344CB8AC3E}">
        <p14:creationId xmlns:p14="http://schemas.microsoft.com/office/powerpoint/2010/main" val="19267402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115</a:t>
            </a:fld>
            <a:endParaRPr lang="zh-CN" altLang="en-US">
              <a:solidFill>
                <a:prstClr val="black"/>
              </a:solidFill>
            </a:endParaRPr>
          </a:p>
        </p:txBody>
      </p:sp>
    </p:spTree>
    <p:extLst>
      <p:ext uri="{BB962C8B-B14F-4D97-AF65-F5344CB8AC3E}">
        <p14:creationId xmlns:p14="http://schemas.microsoft.com/office/powerpoint/2010/main" val="13072055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116</a:t>
            </a:fld>
            <a:endParaRPr lang="zh-CN" altLang="en-US">
              <a:solidFill>
                <a:prstClr val="black"/>
              </a:solidFill>
            </a:endParaRPr>
          </a:p>
        </p:txBody>
      </p:sp>
    </p:spTree>
    <p:extLst>
      <p:ext uri="{BB962C8B-B14F-4D97-AF65-F5344CB8AC3E}">
        <p14:creationId xmlns:p14="http://schemas.microsoft.com/office/powerpoint/2010/main" val="18764263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117</a:t>
            </a:fld>
            <a:endParaRPr lang="zh-CN" altLang="en-US">
              <a:solidFill>
                <a:prstClr val="black"/>
              </a:solidFill>
            </a:endParaRPr>
          </a:p>
        </p:txBody>
      </p:sp>
    </p:spTree>
    <p:extLst>
      <p:ext uri="{BB962C8B-B14F-4D97-AF65-F5344CB8AC3E}">
        <p14:creationId xmlns:p14="http://schemas.microsoft.com/office/powerpoint/2010/main" val="2284397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a:t>
            </a:fld>
            <a:endParaRPr lang="zh-CN" altLang="en-US">
              <a:solidFill>
                <a:prstClr val="black"/>
              </a:solidFill>
            </a:endParaRPr>
          </a:p>
        </p:txBody>
      </p:sp>
    </p:spTree>
    <p:extLst>
      <p:ext uri="{BB962C8B-B14F-4D97-AF65-F5344CB8AC3E}">
        <p14:creationId xmlns:p14="http://schemas.microsoft.com/office/powerpoint/2010/main" val="10330802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118</a:t>
            </a:fld>
            <a:endParaRPr lang="zh-CN" altLang="en-US">
              <a:solidFill>
                <a:prstClr val="black"/>
              </a:solidFill>
            </a:endParaRPr>
          </a:p>
        </p:txBody>
      </p:sp>
    </p:spTree>
    <p:extLst>
      <p:ext uri="{BB962C8B-B14F-4D97-AF65-F5344CB8AC3E}">
        <p14:creationId xmlns:p14="http://schemas.microsoft.com/office/powerpoint/2010/main" val="24972093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119</a:t>
            </a:fld>
            <a:endParaRPr lang="zh-CN" altLang="en-US">
              <a:solidFill>
                <a:prstClr val="black"/>
              </a:solidFill>
            </a:endParaRPr>
          </a:p>
        </p:txBody>
      </p:sp>
    </p:spTree>
    <p:extLst>
      <p:ext uri="{BB962C8B-B14F-4D97-AF65-F5344CB8AC3E}">
        <p14:creationId xmlns:p14="http://schemas.microsoft.com/office/powerpoint/2010/main" val="33533560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120</a:t>
            </a:fld>
            <a:endParaRPr lang="zh-CN" altLang="en-US">
              <a:solidFill>
                <a:prstClr val="black"/>
              </a:solidFill>
            </a:endParaRPr>
          </a:p>
        </p:txBody>
      </p:sp>
    </p:spTree>
    <p:extLst>
      <p:ext uri="{BB962C8B-B14F-4D97-AF65-F5344CB8AC3E}">
        <p14:creationId xmlns:p14="http://schemas.microsoft.com/office/powerpoint/2010/main" val="41431093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121</a:t>
            </a:fld>
            <a:endParaRPr lang="zh-CN" altLang="en-US">
              <a:solidFill>
                <a:prstClr val="black"/>
              </a:solidFill>
            </a:endParaRPr>
          </a:p>
        </p:txBody>
      </p:sp>
    </p:spTree>
    <p:extLst>
      <p:ext uri="{BB962C8B-B14F-4D97-AF65-F5344CB8AC3E}">
        <p14:creationId xmlns:p14="http://schemas.microsoft.com/office/powerpoint/2010/main" val="42841717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122</a:t>
            </a:fld>
            <a:endParaRPr lang="zh-CN" altLang="en-US">
              <a:solidFill>
                <a:prstClr val="black"/>
              </a:solidFill>
            </a:endParaRPr>
          </a:p>
        </p:txBody>
      </p:sp>
    </p:spTree>
    <p:extLst>
      <p:ext uri="{BB962C8B-B14F-4D97-AF65-F5344CB8AC3E}">
        <p14:creationId xmlns:p14="http://schemas.microsoft.com/office/powerpoint/2010/main" val="35428250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123</a:t>
            </a:fld>
            <a:endParaRPr lang="zh-CN" altLang="en-US">
              <a:solidFill>
                <a:prstClr val="black"/>
              </a:solidFill>
            </a:endParaRPr>
          </a:p>
        </p:txBody>
      </p:sp>
    </p:spTree>
    <p:extLst>
      <p:ext uri="{BB962C8B-B14F-4D97-AF65-F5344CB8AC3E}">
        <p14:creationId xmlns:p14="http://schemas.microsoft.com/office/powerpoint/2010/main" val="22845539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124</a:t>
            </a:fld>
            <a:endParaRPr lang="zh-CN" altLang="en-US">
              <a:solidFill>
                <a:prstClr val="black"/>
              </a:solidFill>
            </a:endParaRPr>
          </a:p>
        </p:txBody>
      </p:sp>
    </p:spTree>
    <p:extLst>
      <p:ext uri="{BB962C8B-B14F-4D97-AF65-F5344CB8AC3E}">
        <p14:creationId xmlns:p14="http://schemas.microsoft.com/office/powerpoint/2010/main" val="29698048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125</a:t>
            </a:fld>
            <a:endParaRPr lang="zh-CN" altLang="en-US">
              <a:solidFill>
                <a:prstClr val="black"/>
              </a:solidFill>
            </a:endParaRPr>
          </a:p>
        </p:txBody>
      </p:sp>
    </p:spTree>
    <p:extLst>
      <p:ext uri="{BB962C8B-B14F-4D97-AF65-F5344CB8AC3E}">
        <p14:creationId xmlns:p14="http://schemas.microsoft.com/office/powerpoint/2010/main" val="36028943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126</a:t>
            </a:fld>
            <a:endParaRPr lang="zh-CN" altLang="en-US">
              <a:solidFill>
                <a:prstClr val="black"/>
              </a:solidFill>
            </a:endParaRPr>
          </a:p>
        </p:txBody>
      </p:sp>
    </p:spTree>
    <p:extLst>
      <p:ext uri="{BB962C8B-B14F-4D97-AF65-F5344CB8AC3E}">
        <p14:creationId xmlns:p14="http://schemas.microsoft.com/office/powerpoint/2010/main" val="17119914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127</a:t>
            </a:fld>
            <a:endParaRPr lang="zh-CN" altLang="en-US">
              <a:solidFill>
                <a:prstClr val="black"/>
              </a:solidFill>
            </a:endParaRPr>
          </a:p>
        </p:txBody>
      </p:sp>
    </p:spTree>
    <p:extLst>
      <p:ext uri="{BB962C8B-B14F-4D97-AF65-F5344CB8AC3E}">
        <p14:creationId xmlns:p14="http://schemas.microsoft.com/office/powerpoint/2010/main" val="107125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a:t>
            </a:fld>
            <a:endParaRPr lang="zh-CN" altLang="en-US">
              <a:solidFill>
                <a:prstClr val="black"/>
              </a:solidFill>
            </a:endParaRPr>
          </a:p>
        </p:txBody>
      </p:sp>
    </p:spTree>
    <p:extLst>
      <p:ext uri="{BB962C8B-B14F-4D97-AF65-F5344CB8AC3E}">
        <p14:creationId xmlns:p14="http://schemas.microsoft.com/office/powerpoint/2010/main" val="160121188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128</a:t>
            </a:fld>
            <a:endParaRPr lang="zh-CN" altLang="en-US">
              <a:solidFill>
                <a:prstClr val="black"/>
              </a:solidFill>
            </a:endParaRPr>
          </a:p>
        </p:txBody>
      </p:sp>
    </p:spTree>
    <p:extLst>
      <p:ext uri="{BB962C8B-B14F-4D97-AF65-F5344CB8AC3E}">
        <p14:creationId xmlns:p14="http://schemas.microsoft.com/office/powerpoint/2010/main" val="20682468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129</a:t>
            </a:fld>
            <a:endParaRPr lang="zh-CN" altLang="en-US">
              <a:solidFill>
                <a:prstClr val="black"/>
              </a:solidFill>
            </a:endParaRPr>
          </a:p>
        </p:txBody>
      </p:sp>
    </p:spTree>
    <p:extLst>
      <p:ext uri="{BB962C8B-B14F-4D97-AF65-F5344CB8AC3E}">
        <p14:creationId xmlns:p14="http://schemas.microsoft.com/office/powerpoint/2010/main" val="10176818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130</a:t>
            </a:fld>
            <a:endParaRPr lang="zh-CN" altLang="en-US">
              <a:solidFill>
                <a:prstClr val="black"/>
              </a:solidFill>
            </a:endParaRPr>
          </a:p>
        </p:txBody>
      </p:sp>
    </p:spTree>
    <p:extLst>
      <p:ext uri="{BB962C8B-B14F-4D97-AF65-F5344CB8AC3E}">
        <p14:creationId xmlns:p14="http://schemas.microsoft.com/office/powerpoint/2010/main" val="13569042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131</a:t>
            </a:fld>
            <a:endParaRPr lang="zh-CN" altLang="en-US">
              <a:solidFill>
                <a:prstClr val="black"/>
              </a:solidFill>
            </a:endParaRPr>
          </a:p>
        </p:txBody>
      </p:sp>
    </p:spTree>
    <p:extLst>
      <p:ext uri="{BB962C8B-B14F-4D97-AF65-F5344CB8AC3E}">
        <p14:creationId xmlns:p14="http://schemas.microsoft.com/office/powerpoint/2010/main" val="6619229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zh-CN" sz="1200" kern="1200">
                <a:solidFill>
                  <a:schemeClr val="tx1"/>
                </a:solidFill>
                <a:effectLst/>
                <a:latin typeface="+mn-lt"/>
                <a:ea typeface="+mn-ea"/>
                <a:cs typeface="+mn-cs"/>
              </a:rPr>
              <a:t>从理论、方法和应用三个维度出发，可将信息计量学的研究内容概括为理论研究、方法研究和应用研究。</a:t>
            </a:r>
            <a:endParaRPr lang="en-US" altLang="zh-CN" sz="1200" kern="1200">
              <a:solidFill>
                <a:schemeClr val="tx1"/>
              </a:solidFill>
              <a:effectLst/>
              <a:latin typeface="+mn-lt"/>
              <a:ea typeface="+mn-ea"/>
              <a:cs typeface="+mn-cs"/>
            </a:endParaRPr>
          </a:p>
          <a:p>
            <a:pPr eaLnBrk="1" hangingPunct="1">
              <a:spcBef>
                <a:spcPct val="0"/>
              </a:spcBef>
            </a:pPr>
            <a:r>
              <a:rPr lang="zh-CN" altLang="zh-CN" sz="1200" kern="1200">
                <a:solidFill>
                  <a:schemeClr val="tx1"/>
                </a:solidFill>
                <a:effectLst/>
                <a:latin typeface="+mn-lt"/>
                <a:ea typeface="+mn-ea"/>
                <a:cs typeface="+mn-cs"/>
              </a:rPr>
              <a:t>其中，理论研究包括对学科基本问题的研究（如：信息计量学的定义、研究内容、研究范围等）、信息测度指标体系的建立（如：知识单元、信息熵等）和对信息分布变化规律的介绍（如：文献的正常规律、老化规律、引文分布规律等）。</a:t>
            </a:r>
            <a:endParaRPr lang="en-US" altLang="zh-CN" sz="1200" kern="1200">
              <a:solidFill>
                <a:schemeClr val="tx1"/>
              </a:solidFill>
              <a:effectLst/>
              <a:latin typeface="+mn-lt"/>
              <a:ea typeface="+mn-ea"/>
              <a:cs typeface="+mn-cs"/>
            </a:endParaRPr>
          </a:p>
          <a:p>
            <a:pPr eaLnBrk="1" hangingPunct="1">
              <a:spcBef>
                <a:spcPct val="0"/>
              </a:spcBef>
            </a:pPr>
            <a:r>
              <a:rPr lang="zh-CN" altLang="zh-CN" sz="1200" kern="1200">
                <a:solidFill>
                  <a:schemeClr val="tx1"/>
                </a:solidFill>
                <a:effectLst/>
                <a:latin typeface="+mn-lt"/>
                <a:ea typeface="+mn-ea"/>
                <a:cs typeface="+mn-cs"/>
              </a:rPr>
              <a:t>信息计量学的方法主要</a:t>
            </a:r>
            <a:r>
              <a:rPr lang="zh-CN" altLang="en-US" sz="1200" kern="1200">
                <a:solidFill>
                  <a:schemeClr val="tx1"/>
                </a:solidFill>
                <a:effectLst/>
                <a:latin typeface="+mn-lt"/>
                <a:ea typeface="+mn-ea"/>
                <a:cs typeface="+mn-cs"/>
              </a:rPr>
              <a:t>包括</a:t>
            </a:r>
            <a:r>
              <a:rPr lang="zh-CN" altLang="zh-CN" sz="1200" kern="1200">
                <a:solidFill>
                  <a:schemeClr val="tx1"/>
                </a:solidFill>
                <a:effectLst/>
                <a:latin typeface="+mn-lt"/>
                <a:ea typeface="+mn-ea"/>
                <a:cs typeface="+mn-cs"/>
              </a:rPr>
              <a:t>引文分析法、词频分析法、共现分析法等。</a:t>
            </a:r>
            <a:endParaRPr lang="en-US" altLang="zh-CN" sz="1200" kern="1200">
              <a:solidFill>
                <a:schemeClr val="tx1"/>
              </a:solidFill>
              <a:effectLst/>
              <a:latin typeface="+mn-lt"/>
              <a:ea typeface="+mn-ea"/>
              <a:cs typeface="+mn-cs"/>
            </a:endParaRPr>
          </a:p>
          <a:p>
            <a:pPr eaLnBrk="1" hangingPunct="1">
              <a:spcBef>
                <a:spcPct val="0"/>
              </a:spcBef>
            </a:pPr>
            <a:r>
              <a:rPr lang="zh-CN" altLang="en-US" sz="1200" b="1" kern="1200">
                <a:solidFill>
                  <a:schemeClr val="tx1"/>
                </a:solidFill>
                <a:effectLst/>
                <a:latin typeface="+mn-lt"/>
                <a:ea typeface="+mn-ea"/>
                <a:cs typeface="+mn-cs"/>
              </a:rPr>
              <a:t>此外，</a:t>
            </a:r>
            <a:r>
              <a:rPr lang="zh-CN" altLang="zh-CN" sz="1200" kern="1200">
                <a:solidFill>
                  <a:schemeClr val="tx1"/>
                </a:solidFill>
                <a:effectLst/>
                <a:latin typeface="+mn-lt"/>
                <a:ea typeface="+mn-ea"/>
                <a:cs typeface="+mn-cs"/>
              </a:rPr>
              <a:t>将信息计量学的理论与方法应用于解决实际问题，是信息计量学的发展方向。</a:t>
            </a: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132</a:t>
            </a:fld>
            <a:endParaRPr lang="zh-CN" altLang="en-US">
              <a:solidFill>
                <a:prstClr val="black"/>
              </a:solidFill>
            </a:endParaRPr>
          </a:p>
        </p:txBody>
      </p:sp>
    </p:spTree>
    <p:extLst>
      <p:ext uri="{BB962C8B-B14F-4D97-AF65-F5344CB8AC3E}">
        <p14:creationId xmlns:p14="http://schemas.microsoft.com/office/powerpoint/2010/main" val="10701277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133</a:t>
            </a:fld>
            <a:endParaRPr lang="zh-CN" altLang="en-US">
              <a:solidFill>
                <a:prstClr val="black"/>
              </a:solidFill>
            </a:endParaRPr>
          </a:p>
        </p:txBody>
      </p:sp>
    </p:spTree>
    <p:extLst>
      <p:ext uri="{BB962C8B-B14F-4D97-AF65-F5344CB8AC3E}">
        <p14:creationId xmlns:p14="http://schemas.microsoft.com/office/powerpoint/2010/main" val="9420511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zh-CN" sz="1200" kern="1200">
                <a:solidFill>
                  <a:schemeClr val="tx1"/>
                </a:solidFill>
                <a:effectLst/>
                <a:latin typeface="+mn-lt"/>
                <a:ea typeface="+mn-ea"/>
                <a:cs typeface="+mn-cs"/>
              </a:rPr>
              <a:t>引文分析分为引文的数量分析、链状分析和网状分析。</a:t>
            </a:r>
            <a:endParaRPr lang="en-US" altLang="zh-CN" sz="1200" kern="1200">
              <a:solidFill>
                <a:schemeClr val="tx1"/>
              </a:solidFill>
              <a:effectLst/>
              <a:latin typeface="+mn-lt"/>
              <a:ea typeface="+mn-ea"/>
              <a:cs typeface="+mn-cs"/>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a:solidFill>
                  <a:schemeClr val="tx1"/>
                </a:solidFill>
                <a:effectLst/>
                <a:latin typeface="+mn-lt"/>
                <a:ea typeface="+mn-ea"/>
                <a:cs typeface="+mn-cs"/>
              </a:rPr>
              <a:t>其中，引文的数量分析是对期刊和论文的评估；</a:t>
            </a:r>
            <a:endParaRPr lang="en-US" altLang="zh-CN" sz="1200" kern="1200">
              <a:solidFill>
                <a:schemeClr val="tx1"/>
              </a:solidFill>
              <a:effectLst/>
              <a:latin typeface="+mn-lt"/>
              <a:ea typeface="+mn-ea"/>
              <a:cs typeface="+mn-cs"/>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a:solidFill>
                  <a:schemeClr val="tx1"/>
                </a:solidFill>
                <a:effectLst/>
                <a:latin typeface="+mn-lt"/>
                <a:ea typeface="+mn-ea"/>
                <a:cs typeface="+mn-cs"/>
              </a:rPr>
              <a:t>引文的链状分析是指文献之间基于引用关系构成的链接，主要用于揭示科学发展规律等；</a:t>
            </a:r>
            <a:endParaRPr lang="en-US" altLang="zh-CN" sz="1200" kern="1200">
              <a:solidFill>
                <a:schemeClr val="tx1"/>
              </a:solidFill>
              <a:effectLst/>
              <a:latin typeface="+mn-lt"/>
              <a:ea typeface="+mn-ea"/>
              <a:cs typeface="+mn-cs"/>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a:solidFill>
                  <a:schemeClr val="tx1"/>
                </a:solidFill>
                <a:effectLst/>
                <a:latin typeface="+mn-lt"/>
                <a:ea typeface="+mn-ea"/>
                <a:cs typeface="+mn-cs"/>
              </a:rPr>
              <a:t>当文献间的相互引用关系形成了引文的网状结构，通过引文的网状分析能够揭示学科的结构、相关程度等。</a:t>
            </a:r>
            <a:endParaRPr lang="en-US" altLang="zh-CN" sz="1200" kern="1200">
              <a:solidFill>
                <a:schemeClr val="tx1"/>
              </a:solidFill>
              <a:effectLst/>
              <a:latin typeface="+mn-lt"/>
              <a:ea typeface="+mn-ea"/>
              <a:cs typeface="+mn-cs"/>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a:solidFill>
                  <a:schemeClr val="tx1"/>
                </a:solidFill>
                <a:effectLst/>
                <a:latin typeface="+mn-lt"/>
                <a:ea typeface="+mn-ea"/>
                <a:cs typeface="+mn-cs"/>
              </a:rPr>
              <a:t>引文数据库及一些可视化软件是进行引文分析的有效工具</a:t>
            </a:r>
          </a:p>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134</a:t>
            </a:fld>
            <a:endParaRPr lang="zh-CN" altLang="en-US">
              <a:solidFill>
                <a:prstClr val="black"/>
              </a:solidFill>
            </a:endParaRPr>
          </a:p>
        </p:txBody>
      </p:sp>
    </p:spTree>
    <p:extLst>
      <p:ext uri="{BB962C8B-B14F-4D97-AF65-F5344CB8AC3E}">
        <p14:creationId xmlns:p14="http://schemas.microsoft.com/office/powerpoint/2010/main" val="26911572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135</a:t>
            </a:fld>
            <a:endParaRPr lang="zh-CN" altLang="en-US">
              <a:solidFill>
                <a:prstClr val="black"/>
              </a:solidFill>
            </a:endParaRPr>
          </a:p>
        </p:txBody>
      </p:sp>
    </p:spTree>
    <p:extLst>
      <p:ext uri="{BB962C8B-B14F-4D97-AF65-F5344CB8AC3E}">
        <p14:creationId xmlns:p14="http://schemas.microsoft.com/office/powerpoint/2010/main" val="12427577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136</a:t>
            </a:fld>
            <a:endParaRPr lang="zh-CN" altLang="en-US">
              <a:solidFill>
                <a:prstClr val="black"/>
              </a:solidFill>
            </a:endParaRPr>
          </a:p>
        </p:txBody>
      </p:sp>
    </p:spTree>
    <p:extLst>
      <p:ext uri="{BB962C8B-B14F-4D97-AF65-F5344CB8AC3E}">
        <p14:creationId xmlns:p14="http://schemas.microsoft.com/office/powerpoint/2010/main" val="362318135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137</a:t>
            </a:fld>
            <a:endParaRPr lang="zh-CN" altLang="en-US">
              <a:solidFill>
                <a:prstClr val="black"/>
              </a:solidFill>
            </a:endParaRPr>
          </a:p>
        </p:txBody>
      </p:sp>
    </p:spTree>
    <p:extLst>
      <p:ext uri="{BB962C8B-B14F-4D97-AF65-F5344CB8AC3E}">
        <p14:creationId xmlns:p14="http://schemas.microsoft.com/office/powerpoint/2010/main" val="2126352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a:t>
            </a:fld>
            <a:endParaRPr lang="zh-CN" altLang="en-US">
              <a:solidFill>
                <a:prstClr val="black"/>
              </a:solidFill>
            </a:endParaRPr>
          </a:p>
        </p:txBody>
      </p:sp>
    </p:spTree>
    <p:extLst>
      <p:ext uri="{BB962C8B-B14F-4D97-AF65-F5344CB8AC3E}">
        <p14:creationId xmlns:p14="http://schemas.microsoft.com/office/powerpoint/2010/main" val="414791120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本文以</a:t>
            </a:r>
            <a:r>
              <a:rPr lang="en-US" altLang="zh-CN" dirty="0" err="1"/>
              <a:t>WebofScience</a:t>
            </a:r>
            <a:r>
              <a:rPr lang="zh-CN" altLang="en-US" dirty="0"/>
              <a:t>数据库为文献来源，应用</a:t>
            </a:r>
            <a:r>
              <a:rPr lang="en-US" altLang="zh-CN" dirty="0" err="1"/>
              <a:t>WebofScience</a:t>
            </a:r>
            <a:r>
              <a:rPr lang="zh-CN" altLang="en-US" dirty="0"/>
              <a:t>平台自带的分析工具和</a:t>
            </a:r>
            <a:r>
              <a:rPr lang="en-US" altLang="zh-CN" dirty="0" err="1"/>
              <a:t>Histcite</a:t>
            </a:r>
            <a:r>
              <a:rPr lang="zh-CN" altLang="en-US" dirty="0"/>
              <a:t>引文分析工具，通过文献检索、结果分析等引文分析方式，</a:t>
            </a:r>
            <a:endParaRPr lang="en-US" altLang="zh-CN" dirty="0"/>
          </a:p>
          <a:p>
            <a:r>
              <a:rPr lang="zh-CN" altLang="en-US" dirty="0"/>
              <a:t>以探索“雾霾”这一研究课题的当前的研究态势为例，得出“雾霾”这一研究课题的发展脉络及发展态势。</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微软雅黑" pitchFamily="34" charset="-122"/>
                <a:ea typeface="微软雅黑" pitchFamily="34" charset="-122"/>
              </a:rPr>
              <a:t>选取统计对象</a:t>
            </a:r>
          </a:p>
          <a:p>
            <a:endParaRPr lang="zh-CN" altLang="en-US" dirty="0"/>
          </a:p>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138</a:t>
            </a:fld>
            <a:endParaRPr lang="zh-CN" altLang="en-US">
              <a:solidFill>
                <a:prstClr val="black"/>
              </a:solidFill>
            </a:endParaRPr>
          </a:p>
        </p:txBody>
      </p:sp>
    </p:spTree>
    <p:extLst>
      <p:ext uri="{BB962C8B-B14F-4D97-AF65-F5344CB8AC3E}">
        <p14:creationId xmlns:p14="http://schemas.microsoft.com/office/powerpoint/2010/main" val="1023293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139</a:t>
            </a:fld>
            <a:endParaRPr lang="zh-CN" altLang="en-US">
              <a:solidFill>
                <a:prstClr val="black"/>
              </a:solidFill>
            </a:endParaRPr>
          </a:p>
        </p:txBody>
      </p:sp>
    </p:spTree>
    <p:extLst>
      <p:ext uri="{BB962C8B-B14F-4D97-AF65-F5344CB8AC3E}">
        <p14:creationId xmlns:p14="http://schemas.microsoft.com/office/powerpoint/2010/main" val="63918261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140</a:t>
            </a:fld>
            <a:endParaRPr lang="zh-CN" altLang="en-US">
              <a:solidFill>
                <a:prstClr val="black"/>
              </a:solidFill>
            </a:endParaRPr>
          </a:p>
        </p:txBody>
      </p:sp>
    </p:spTree>
    <p:extLst>
      <p:ext uri="{BB962C8B-B14F-4D97-AF65-F5344CB8AC3E}">
        <p14:creationId xmlns:p14="http://schemas.microsoft.com/office/powerpoint/2010/main" val="5588432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141</a:t>
            </a:fld>
            <a:endParaRPr lang="zh-CN" altLang="en-US">
              <a:solidFill>
                <a:prstClr val="black"/>
              </a:solidFill>
            </a:endParaRPr>
          </a:p>
        </p:txBody>
      </p:sp>
    </p:spTree>
    <p:extLst>
      <p:ext uri="{BB962C8B-B14F-4D97-AF65-F5344CB8AC3E}">
        <p14:creationId xmlns:p14="http://schemas.microsoft.com/office/powerpoint/2010/main" val="10378239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142</a:t>
            </a:fld>
            <a:endParaRPr lang="zh-CN" altLang="en-US">
              <a:solidFill>
                <a:prstClr val="black"/>
              </a:solidFill>
            </a:endParaRPr>
          </a:p>
        </p:txBody>
      </p:sp>
    </p:spTree>
    <p:extLst>
      <p:ext uri="{BB962C8B-B14F-4D97-AF65-F5344CB8AC3E}">
        <p14:creationId xmlns:p14="http://schemas.microsoft.com/office/powerpoint/2010/main" val="34118688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143</a:t>
            </a:fld>
            <a:endParaRPr lang="zh-CN" altLang="en-US">
              <a:solidFill>
                <a:prstClr val="black"/>
              </a:solidFill>
            </a:endParaRPr>
          </a:p>
        </p:txBody>
      </p:sp>
    </p:spTree>
    <p:extLst>
      <p:ext uri="{BB962C8B-B14F-4D97-AF65-F5344CB8AC3E}">
        <p14:creationId xmlns:p14="http://schemas.microsoft.com/office/powerpoint/2010/main" val="420636850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144</a:t>
            </a:fld>
            <a:endParaRPr lang="zh-CN" altLang="en-US">
              <a:solidFill>
                <a:prstClr val="black"/>
              </a:solidFill>
            </a:endParaRPr>
          </a:p>
        </p:txBody>
      </p:sp>
    </p:spTree>
    <p:extLst>
      <p:ext uri="{BB962C8B-B14F-4D97-AF65-F5344CB8AC3E}">
        <p14:creationId xmlns:p14="http://schemas.microsoft.com/office/powerpoint/2010/main" val="6799933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145</a:t>
            </a:fld>
            <a:endParaRPr lang="zh-CN" altLang="en-US">
              <a:solidFill>
                <a:prstClr val="black"/>
              </a:solidFill>
            </a:endParaRPr>
          </a:p>
        </p:txBody>
      </p:sp>
    </p:spTree>
    <p:extLst>
      <p:ext uri="{BB962C8B-B14F-4D97-AF65-F5344CB8AC3E}">
        <p14:creationId xmlns:p14="http://schemas.microsoft.com/office/powerpoint/2010/main" val="635566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146</a:t>
            </a:fld>
            <a:endParaRPr lang="zh-CN" altLang="en-US">
              <a:solidFill>
                <a:prstClr val="black"/>
              </a:solidFill>
            </a:endParaRPr>
          </a:p>
        </p:txBody>
      </p:sp>
    </p:spTree>
    <p:extLst>
      <p:ext uri="{BB962C8B-B14F-4D97-AF65-F5344CB8AC3E}">
        <p14:creationId xmlns:p14="http://schemas.microsoft.com/office/powerpoint/2010/main" val="29139089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147</a:t>
            </a:fld>
            <a:endParaRPr lang="zh-CN" altLang="en-US">
              <a:solidFill>
                <a:prstClr val="black"/>
              </a:solidFill>
            </a:endParaRPr>
          </a:p>
        </p:txBody>
      </p:sp>
    </p:spTree>
    <p:extLst>
      <p:ext uri="{BB962C8B-B14F-4D97-AF65-F5344CB8AC3E}">
        <p14:creationId xmlns:p14="http://schemas.microsoft.com/office/powerpoint/2010/main" val="95389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a:t>
            </a:fld>
            <a:endParaRPr lang="zh-CN" altLang="en-US">
              <a:solidFill>
                <a:prstClr val="black"/>
              </a:solidFill>
            </a:endParaRPr>
          </a:p>
        </p:txBody>
      </p:sp>
    </p:spTree>
    <p:extLst>
      <p:ext uri="{BB962C8B-B14F-4D97-AF65-F5344CB8AC3E}">
        <p14:creationId xmlns:p14="http://schemas.microsoft.com/office/powerpoint/2010/main" val="1210358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148</a:t>
            </a:fld>
            <a:endParaRPr lang="zh-CN" altLang="en-US">
              <a:solidFill>
                <a:prstClr val="black"/>
              </a:solidFill>
            </a:endParaRPr>
          </a:p>
        </p:txBody>
      </p:sp>
    </p:spTree>
    <p:extLst>
      <p:ext uri="{BB962C8B-B14F-4D97-AF65-F5344CB8AC3E}">
        <p14:creationId xmlns:p14="http://schemas.microsoft.com/office/powerpoint/2010/main" val="2933698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149</a:t>
            </a:fld>
            <a:endParaRPr lang="zh-CN" altLang="en-US">
              <a:solidFill>
                <a:prstClr val="black"/>
              </a:solidFill>
            </a:endParaRPr>
          </a:p>
        </p:txBody>
      </p:sp>
    </p:spTree>
    <p:extLst>
      <p:ext uri="{BB962C8B-B14F-4D97-AF65-F5344CB8AC3E}">
        <p14:creationId xmlns:p14="http://schemas.microsoft.com/office/powerpoint/2010/main" val="31870069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150</a:t>
            </a:fld>
            <a:endParaRPr lang="zh-CN" altLang="en-US">
              <a:solidFill>
                <a:prstClr val="black"/>
              </a:solidFill>
            </a:endParaRPr>
          </a:p>
        </p:txBody>
      </p:sp>
    </p:spTree>
    <p:extLst>
      <p:ext uri="{BB962C8B-B14F-4D97-AF65-F5344CB8AC3E}">
        <p14:creationId xmlns:p14="http://schemas.microsoft.com/office/powerpoint/2010/main" val="271759216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151</a:t>
            </a:fld>
            <a:endParaRPr lang="zh-CN" altLang="en-US">
              <a:solidFill>
                <a:prstClr val="black"/>
              </a:solidFill>
            </a:endParaRPr>
          </a:p>
        </p:txBody>
      </p:sp>
    </p:spTree>
    <p:extLst>
      <p:ext uri="{BB962C8B-B14F-4D97-AF65-F5344CB8AC3E}">
        <p14:creationId xmlns:p14="http://schemas.microsoft.com/office/powerpoint/2010/main" val="173368821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152</a:t>
            </a:fld>
            <a:endParaRPr lang="zh-CN" altLang="en-US">
              <a:solidFill>
                <a:prstClr val="black"/>
              </a:solidFill>
            </a:endParaRPr>
          </a:p>
        </p:txBody>
      </p:sp>
    </p:spTree>
    <p:extLst>
      <p:ext uri="{BB962C8B-B14F-4D97-AF65-F5344CB8AC3E}">
        <p14:creationId xmlns:p14="http://schemas.microsoft.com/office/powerpoint/2010/main" val="32745635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153</a:t>
            </a:fld>
            <a:endParaRPr lang="zh-CN" altLang="en-US">
              <a:solidFill>
                <a:prstClr val="black"/>
              </a:solidFill>
            </a:endParaRPr>
          </a:p>
        </p:txBody>
      </p:sp>
    </p:spTree>
    <p:extLst>
      <p:ext uri="{BB962C8B-B14F-4D97-AF65-F5344CB8AC3E}">
        <p14:creationId xmlns:p14="http://schemas.microsoft.com/office/powerpoint/2010/main" val="29777276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154</a:t>
            </a:fld>
            <a:endParaRPr lang="zh-CN" altLang="en-US">
              <a:solidFill>
                <a:prstClr val="black"/>
              </a:solidFill>
            </a:endParaRPr>
          </a:p>
        </p:txBody>
      </p:sp>
    </p:spTree>
    <p:extLst>
      <p:ext uri="{BB962C8B-B14F-4D97-AF65-F5344CB8AC3E}">
        <p14:creationId xmlns:p14="http://schemas.microsoft.com/office/powerpoint/2010/main" val="41023628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155</a:t>
            </a:fld>
            <a:endParaRPr lang="zh-CN" altLang="en-US">
              <a:solidFill>
                <a:prstClr val="black"/>
              </a:solidFill>
            </a:endParaRPr>
          </a:p>
        </p:txBody>
      </p:sp>
    </p:spTree>
    <p:extLst>
      <p:ext uri="{BB962C8B-B14F-4D97-AF65-F5344CB8AC3E}">
        <p14:creationId xmlns:p14="http://schemas.microsoft.com/office/powerpoint/2010/main" val="47449109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156</a:t>
            </a:fld>
            <a:endParaRPr lang="zh-CN" altLang="en-US">
              <a:solidFill>
                <a:prstClr val="black"/>
              </a:solidFill>
            </a:endParaRPr>
          </a:p>
        </p:txBody>
      </p:sp>
    </p:spTree>
    <p:extLst>
      <p:ext uri="{BB962C8B-B14F-4D97-AF65-F5344CB8AC3E}">
        <p14:creationId xmlns:p14="http://schemas.microsoft.com/office/powerpoint/2010/main" val="24221680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dirty="0"/>
              <a:t>“六度分隔理论”说明，在所形成的人际网络中，可以通过一定的方式，将两个素不相识的人联系起来。</a:t>
            </a:r>
            <a:endParaRPr lang="en-US" altLang="zh-CN" dirty="0"/>
          </a:p>
          <a:p>
            <a:pPr eaLnBrk="1" hangingPunct="1">
              <a:spcBef>
                <a:spcPct val="0"/>
              </a:spcBef>
            </a:pPr>
            <a:r>
              <a:rPr lang="zh-CN" altLang="zh-CN" sz="1200" kern="1200" dirty="0">
                <a:solidFill>
                  <a:schemeClr val="tx1"/>
                </a:solidFill>
                <a:effectLst/>
                <a:latin typeface="+mn-lt"/>
                <a:ea typeface="+mn-ea"/>
                <a:cs typeface="+mn-cs"/>
              </a:rPr>
              <a:t>该定律指出：由于人的大脑新皮层的大小有限，因此其所提供的认知能力只能使一个人维持与大约</a:t>
            </a:r>
            <a:r>
              <a:rPr lang="en-US" altLang="zh-CN" sz="1200" kern="1200" dirty="0">
                <a:solidFill>
                  <a:schemeClr val="tx1"/>
                </a:solidFill>
                <a:effectLst/>
                <a:latin typeface="+mn-lt"/>
                <a:ea typeface="+mn-ea"/>
                <a:cs typeface="+mn-cs"/>
              </a:rPr>
              <a:t>150</a:t>
            </a:r>
            <a:r>
              <a:rPr lang="zh-CN" altLang="zh-CN" sz="1200" kern="1200" dirty="0">
                <a:solidFill>
                  <a:schemeClr val="tx1"/>
                </a:solidFill>
                <a:effectLst/>
                <a:latin typeface="+mn-lt"/>
                <a:ea typeface="+mn-ea"/>
                <a:cs typeface="+mn-cs"/>
              </a:rPr>
              <a:t>个人的稳定人际关系。</a:t>
            </a:r>
            <a:endParaRPr lang="zh-CN" altLang="en-US"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157</a:t>
            </a:fld>
            <a:endParaRPr lang="zh-CN" altLang="en-US">
              <a:solidFill>
                <a:prstClr val="black"/>
              </a:solidFill>
            </a:endParaRPr>
          </a:p>
        </p:txBody>
      </p:sp>
    </p:spTree>
    <p:extLst>
      <p:ext uri="{BB962C8B-B14F-4D97-AF65-F5344CB8AC3E}">
        <p14:creationId xmlns:p14="http://schemas.microsoft.com/office/powerpoint/2010/main" val="2155138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a:t>
            </a:fld>
            <a:endParaRPr lang="zh-CN" altLang="en-US">
              <a:solidFill>
                <a:prstClr val="black"/>
              </a:solidFill>
            </a:endParaRPr>
          </a:p>
        </p:txBody>
      </p:sp>
    </p:spTree>
    <p:extLst>
      <p:ext uri="{BB962C8B-B14F-4D97-AF65-F5344CB8AC3E}">
        <p14:creationId xmlns:p14="http://schemas.microsoft.com/office/powerpoint/2010/main" val="122104586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“社会网络”的基础理论就来源于</a:t>
            </a:r>
            <a:r>
              <a:rPr lang="zh-CN" altLang="zh-CN" sz="1200" kern="1200" dirty="0">
                <a:solidFill>
                  <a:schemeClr val="tx1"/>
                </a:solidFill>
                <a:effectLst/>
                <a:latin typeface="+mn-lt"/>
                <a:ea typeface="+mn-ea"/>
                <a:cs typeface="+mn-cs"/>
              </a:rPr>
              <a:t>“六度分隔理论”和“</a:t>
            </a:r>
            <a:r>
              <a:rPr lang="en-US" altLang="zh-CN" sz="1200" kern="1200" dirty="0">
                <a:solidFill>
                  <a:schemeClr val="tx1"/>
                </a:solidFill>
                <a:effectLst/>
                <a:latin typeface="+mn-lt"/>
                <a:ea typeface="+mn-ea"/>
                <a:cs typeface="+mn-cs"/>
              </a:rPr>
              <a:t>150</a:t>
            </a:r>
            <a:r>
              <a:rPr lang="zh-CN" altLang="zh-CN" sz="1200" kern="1200" dirty="0">
                <a:solidFill>
                  <a:schemeClr val="tx1"/>
                </a:solidFill>
                <a:effectLst/>
                <a:latin typeface="+mn-lt"/>
                <a:ea typeface="+mn-ea"/>
                <a:cs typeface="+mn-cs"/>
              </a:rPr>
              <a:t>定律”</a:t>
            </a:r>
            <a:r>
              <a:rPr lang="zh-CN" altLang="en-US" sz="1200" kern="1200" dirty="0">
                <a:solidFill>
                  <a:schemeClr val="tx1"/>
                </a:solidFill>
                <a:effectLst/>
                <a:latin typeface="+mn-lt"/>
                <a:ea typeface="+mn-ea"/>
                <a:cs typeface="+mn-cs"/>
              </a:rPr>
              <a:t>，</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158</a:t>
            </a:fld>
            <a:endParaRPr lang="zh-CN" altLang="en-US">
              <a:solidFill>
                <a:prstClr val="black"/>
              </a:solidFill>
            </a:endParaRPr>
          </a:p>
        </p:txBody>
      </p:sp>
    </p:spTree>
    <p:extLst>
      <p:ext uri="{BB962C8B-B14F-4D97-AF65-F5344CB8AC3E}">
        <p14:creationId xmlns:p14="http://schemas.microsoft.com/office/powerpoint/2010/main" val="20691784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159</a:t>
            </a:fld>
            <a:endParaRPr lang="zh-CN" altLang="en-US">
              <a:solidFill>
                <a:prstClr val="black"/>
              </a:solidFill>
            </a:endParaRPr>
          </a:p>
        </p:txBody>
      </p:sp>
    </p:spTree>
    <p:extLst>
      <p:ext uri="{BB962C8B-B14F-4D97-AF65-F5344CB8AC3E}">
        <p14:creationId xmlns:p14="http://schemas.microsoft.com/office/powerpoint/2010/main" val="33136598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社会网络分析方法以关系中矩阵和图论为研究基础。</a:t>
            </a:r>
            <a:endParaRPr lang="en-US" altLang="zh-CN" dirty="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表格即为关系矩阵表示形式，其中</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表示社会网络中的节点，数字表示节点之间的关系</a:t>
            </a:r>
            <a:endParaRPr lang="en-US" altLang="zh-CN" dirty="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图论是社会网络分析的重要方法之一</a:t>
            </a:r>
            <a:r>
              <a:rPr lang="zh-CN" altLang="en-US" sz="1200" kern="1200" dirty="0">
                <a:solidFill>
                  <a:schemeClr val="tx1"/>
                </a:solidFill>
                <a:effectLst/>
                <a:latin typeface="+mn-lt"/>
                <a:ea typeface="+mn-ea"/>
                <a:cs typeface="+mn-cs"/>
              </a:rPr>
              <a:t>，</a:t>
            </a:r>
            <a:r>
              <a:rPr lang="zh-CN" altLang="en-US" dirty="0"/>
              <a:t>图为多种网络表示形式，</a:t>
            </a:r>
            <a:r>
              <a:rPr lang="zh-CN" altLang="zh-CN" sz="1200" kern="1200" dirty="0">
                <a:solidFill>
                  <a:schemeClr val="tx1"/>
                </a:solidFill>
                <a:effectLst/>
                <a:latin typeface="+mn-lt"/>
                <a:ea typeface="+mn-ea"/>
                <a:cs typeface="+mn-cs"/>
              </a:rPr>
              <a:t>社会网络中节点间的连线可分为有向和无向两种，而每一种又可分为二值和多值线</a:t>
            </a:r>
            <a:r>
              <a:rPr lang="zh-CN" altLang="en-US" sz="1200" kern="1200" dirty="0">
                <a:solidFill>
                  <a:schemeClr val="tx1"/>
                </a:solidFill>
                <a:effectLst/>
                <a:latin typeface="+mn-lt"/>
                <a:ea typeface="+mn-ea"/>
                <a:cs typeface="+mn-cs"/>
              </a:rPr>
              <a:t>。</a:t>
            </a:r>
            <a:endParaRPr lang="zh-CN" altLang="en-US" dirty="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160</a:t>
            </a:fld>
            <a:endParaRPr lang="zh-CN" altLang="en-US">
              <a:solidFill>
                <a:prstClr val="black"/>
              </a:solidFill>
            </a:endParaRPr>
          </a:p>
        </p:txBody>
      </p:sp>
    </p:spTree>
    <p:extLst>
      <p:ext uri="{BB962C8B-B14F-4D97-AF65-F5344CB8AC3E}">
        <p14:creationId xmlns:p14="http://schemas.microsoft.com/office/powerpoint/2010/main" val="9662292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社会网络分析主要研究网络结构、关系和位置三方面的内容。</a:t>
            </a:r>
            <a:r>
              <a:rPr lang="zh-CN" altLang="en-US" sz="1200" kern="1200" dirty="0">
                <a:solidFill>
                  <a:schemeClr val="tx1"/>
                </a:solidFill>
                <a:effectLst/>
                <a:latin typeface="+mn-lt"/>
                <a:ea typeface="+mn-ea"/>
                <a:cs typeface="+mn-cs"/>
              </a:rPr>
              <a:t>其中</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网络结构主要涉及结构洞、凝聚子群和块模型等理论；</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关系测度主要基于网络密度、小世界网络等理论来考虑个体间的关系；</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而位置则是基于节点的中心性指标、网络位置及社会角色等判断节点在网络中的重要程度</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常用的社会网络分析工具包括</a:t>
            </a:r>
            <a:r>
              <a:rPr lang="en-US" altLang="zh-CN" sz="1200" kern="1200" dirty="0" err="1">
                <a:solidFill>
                  <a:schemeClr val="tx1"/>
                </a:solidFill>
                <a:effectLst/>
                <a:latin typeface="+mn-lt"/>
                <a:ea typeface="+mn-ea"/>
                <a:cs typeface="+mn-cs"/>
              </a:rPr>
              <a:t>Gephi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Vos-viewer</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CiteSpace</a:t>
            </a:r>
            <a:r>
              <a:rPr lang="zh-CN" altLang="zh-CN" sz="1200" kern="1200" dirty="0">
                <a:solidFill>
                  <a:schemeClr val="tx1"/>
                </a:solidFill>
                <a:effectLst/>
                <a:latin typeface="+mn-lt"/>
                <a:ea typeface="+mn-ea"/>
                <a:cs typeface="+mn-cs"/>
              </a:rPr>
              <a:t>等。</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161</a:t>
            </a:fld>
            <a:endParaRPr lang="zh-CN" altLang="en-US">
              <a:solidFill>
                <a:prstClr val="black"/>
              </a:solidFill>
            </a:endParaRPr>
          </a:p>
        </p:txBody>
      </p:sp>
    </p:spTree>
    <p:extLst>
      <p:ext uri="{BB962C8B-B14F-4D97-AF65-F5344CB8AC3E}">
        <p14:creationId xmlns:p14="http://schemas.microsoft.com/office/powerpoint/2010/main" val="34328161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162</a:t>
            </a:fld>
            <a:endParaRPr lang="zh-CN" altLang="en-US">
              <a:solidFill>
                <a:prstClr val="black"/>
              </a:solidFill>
            </a:endParaRPr>
          </a:p>
        </p:txBody>
      </p:sp>
    </p:spTree>
    <p:extLst>
      <p:ext uri="{BB962C8B-B14F-4D97-AF65-F5344CB8AC3E}">
        <p14:creationId xmlns:p14="http://schemas.microsoft.com/office/powerpoint/2010/main" val="17939923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163</a:t>
            </a:fld>
            <a:endParaRPr lang="zh-CN" altLang="en-US">
              <a:solidFill>
                <a:prstClr val="black"/>
              </a:solidFill>
            </a:endParaRPr>
          </a:p>
        </p:txBody>
      </p:sp>
    </p:spTree>
    <p:extLst>
      <p:ext uri="{BB962C8B-B14F-4D97-AF65-F5344CB8AC3E}">
        <p14:creationId xmlns:p14="http://schemas.microsoft.com/office/powerpoint/2010/main" val="94446790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164</a:t>
            </a:fld>
            <a:endParaRPr lang="zh-CN" altLang="en-US">
              <a:solidFill>
                <a:prstClr val="black"/>
              </a:solidFill>
            </a:endParaRPr>
          </a:p>
        </p:txBody>
      </p:sp>
    </p:spTree>
    <p:extLst>
      <p:ext uri="{BB962C8B-B14F-4D97-AF65-F5344CB8AC3E}">
        <p14:creationId xmlns:p14="http://schemas.microsoft.com/office/powerpoint/2010/main" val="25325527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165</a:t>
            </a:fld>
            <a:endParaRPr lang="zh-CN" altLang="en-US">
              <a:solidFill>
                <a:prstClr val="black"/>
              </a:solidFill>
            </a:endParaRPr>
          </a:p>
        </p:txBody>
      </p:sp>
    </p:spTree>
    <p:extLst>
      <p:ext uri="{BB962C8B-B14F-4D97-AF65-F5344CB8AC3E}">
        <p14:creationId xmlns:p14="http://schemas.microsoft.com/office/powerpoint/2010/main" val="15120451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166</a:t>
            </a:fld>
            <a:endParaRPr lang="zh-CN" altLang="en-US">
              <a:solidFill>
                <a:prstClr val="black"/>
              </a:solidFill>
            </a:endParaRPr>
          </a:p>
        </p:txBody>
      </p:sp>
    </p:spTree>
    <p:extLst>
      <p:ext uri="{BB962C8B-B14F-4D97-AF65-F5344CB8AC3E}">
        <p14:creationId xmlns:p14="http://schemas.microsoft.com/office/powerpoint/2010/main" val="380322087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167</a:t>
            </a:fld>
            <a:endParaRPr lang="zh-CN" altLang="en-US">
              <a:solidFill>
                <a:prstClr val="black"/>
              </a:solidFill>
            </a:endParaRPr>
          </a:p>
        </p:txBody>
      </p:sp>
    </p:spTree>
    <p:extLst>
      <p:ext uri="{BB962C8B-B14F-4D97-AF65-F5344CB8AC3E}">
        <p14:creationId xmlns:p14="http://schemas.microsoft.com/office/powerpoint/2010/main" val="18271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168</a:t>
            </a:fld>
            <a:endParaRPr lang="zh-CN" altLang="en-US">
              <a:solidFill>
                <a:prstClr val="black"/>
              </a:solidFill>
            </a:endParaRPr>
          </a:p>
        </p:txBody>
      </p:sp>
    </p:spTree>
    <p:extLst>
      <p:ext uri="{BB962C8B-B14F-4D97-AF65-F5344CB8AC3E}">
        <p14:creationId xmlns:p14="http://schemas.microsoft.com/office/powerpoint/2010/main" val="21261175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169</a:t>
            </a:fld>
            <a:endParaRPr lang="zh-CN" altLang="en-US">
              <a:solidFill>
                <a:prstClr val="black"/>
              </a:solidFill>
            </a:endParaRPr>
          </a:p>
        </p:txBody>
      </p:sp>
    </p:spTree>
    <p:extLst>
      <p:ext uri="{BB962C8B-B14F-4D97-AF65-F5344CB8AC3E}">
        <p14:creationId xmlns:p14="http://schemas.microsoft.com/office/powerpoint/2010/main" val="125817965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170</a:t>
            </a:fld>
            <a:endParaRPr lang="zh-CN" altLang="en-US">
              <a:solidFill>
                <a:prstClr val="black"/>
              </a:solidFill>
            </a:endParaRPr>
          </a:p>
        </p:txBody>
      </p:sp>
    </p:spTree>
    <p:extLst>
      <p:ext uri="{BB962C8B-B14F-4D97-AF65-F5344CB8AC3E}">
        <p14:creationId xmlns:p14="http://schemas.microsoft.com/office/powerpoint/2010/main" val="195403555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171</a:t>
            </a:fld>
            <a:endParaRPr lang="zh-CN" altLang="en-US">
              <a:solidFill>
                <a:prstClr val="black"/>
              </a:solidFill>
            </a:endParaRPr>
          </a:p>
        </p:txBody>
      </p:sp>
    </p:spTree>
    <p:extLst>
      <p:ext uri="{BB962C8B-B14F-4D97-AF65-F5344CB8AC3E}">
        <p14:creationId xmlns:p14="http://schemas.microsoft.com/office/powerpoint/2010/main" val="37045612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172</a:t>
            </a:fld>
            <a:endParaRPr lang="zh-CN" altLang="en-US">
              <a:solidFill>
                <a:prstClr val="black"/>
              </a:solidFill>
            </a:endParaRPr>
          </a:p>
        </p:txBody>
      </p:sp>
    </p:spTree>
    <p:extLst>
      <p:ext uri="{BB962C8B-B14F-4D97-AF65-F5344CB8AC3E}">
        <p14:creationId xmlns:p14="http://schemas.microsoft.com/office/powerpoint/2010/main" val="407194630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173</a:t>
            </a:fld>
            <a:endParaRPr lang="zh-CN" altLang="en-US">
              <a:solidFill>
                <a:prstClr val="black"/>
              </a:solidFill>
            </a:endParaRPr>
          </a:p>
        </p:txBody>
      </p:sp>
    </p:spTree>
    <p:extLst>
      <p:ext uri="{BB962C8B-B14F-4D97-AF65-F5344CB8AC3E}">
        <p14:creationId xmlns:p14="http://schemas.microsoft.com/office/powerpoint/2010/main" val="115904414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174</a:t>
            </a:fld>
            <a:endParaRPr lang="zh-CN" altLang="en-US">
              <a:solidFill>
                <a:prstClr val="black"/>
              </a:solidFill>
            </a:endParaRPr>
          </a:p>
        </p:txBody>
      </p:sp>
    </p:spTree>
    <p:extLst>
      <p:ext uri="{BB962C8B-B14F-4D97-AF65-F5344CB8AC3E}">
        <p14:creationId xmlns:p14="http://schemas.microsoft.com/office/powerpoint/2010/main" val="2156487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175</a:t>
            </a:fld>
            <a:endParaRPr lang="zh-CN" altLang="en-US">
              <a:solidFill>
                <a:prstClr val="black"/>
              </a:solidFill>
            </a:endParaRPr>
          </a:p>
        </p:txBody>
      </p:sp>
    </p:spTree>
    <p:extLst>
      <p:ext uri="{BB962C8B-B14F-4D97-AF65-F5344CB8AC3E}">
        <p14:creationId xmlns:p14="http://schemas.microsoft.com/office/powerpoint/2010/main" val="6115515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176</a:t>
            </a:fld>
            <a:endParaRPr lang="zh-CN" altLang="en-US">
              <a:solidFill>
                <a:prstClr val="black"/>
              </a:solidFill>
            </a:endParaRPr>
          </a:p>
        </p:txBody>
      </p:sp>
    </p:spTree>
    <p:extLst>
      <p:ext uri="{BB962C8B-B14F-4D97-AF65-F5344CB8AC3E}">
        <p14:creationId xmlns:p14="http://schemas.microsoft.com/office/powerpoint/2010/main" val="499307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177</a:t>
            </a:fld>
            <a:endParaRPr lang="zh-CN" altLang="en-US">
              <a:solidFill>
                <a:prstClr val="black"/>
              </a:solidFill>
            </a:endParaRPr>
          </a:p>
        </p:txBody>
      </p:sp>
    </p:spTree>
    <p:extLst>
      <p:ext uri="{BB962C8B-B14F-4D97-AF65-F5344CB8AC3E}">
        <p14:creationId xmlns:p14="http://schemas.microsoft.com/office/powerpoint/2010/main" val="2758420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378900" lvl="2" indent="-342900">
              <a:lnSpc>
                <a:spcPct val="150000"/>
              </a:lnSpc>
              <a:spcBef>
                <a:spcPts val="600"/>
              </a:spcBef>
              <a:spcAft>
                <a:spcPts val="600"/>
              </a:spcAft>
              <a:buClr>
                <a:srgbClr val="58267E"/>
              </a:buClr>
              <a:buFont typeface="Wingdings" pitchFamily="2" charset="2"/>
              <a:buChar char="Ø"/>
            </a:pPr>
            <a:r>
              <a:rPr lang="zh-CN" altLang="en-US" sz="1200" kern="1200" dirty="0">
                <a:solidFill>
                  <a:schemeClr val="tx1"/>
                </a:solidFill>
                <a:latin typeface="+mn-lt"/>
                <a:ea typeface="+mn-ea"/>
                <a:cs typeface="+mn-cs"/>
              </a:rPr>
              <a:t>逻辑学提供正确思维的途径和基础。信息分析运用的一般思维方法离不开逻辑学领域。信息分析中的定性思维活动如分解与综合、归纳与演绎、比较与分类、联想与反驳等都要借助于逻辑工具，主要用到了形式逻辑和辩证逻辑。</a:t>
            </a:r>
            <a:endParaRPr lang="en-US" altLang="zh-CN" sz="1200" kern="1200" dirty="0">
              <a:solidFill>
                <a:schemeClr val="tx1"/>
              </a:solidFill>
              <a:latin typeface="+mn-lt"/>
              <a:ea typeface="+mn-ea"/>
              <a:cs typeface="+mn-cs"/>
            </a:endParaRPr>
          </a:p>
          <a:p>
            <a:pPr marL="378900" lvl="2" indent="-342900">
              <a:lnSpc>
                <a:spcPct val="150000"/>
              </a:lnSpc>
              <a:spcBef>
                <a:spcPts val="600"/>
              </a:spcBef>
              <a:spcAft>
                <a:spcPts val="600"/>
              </a:spcAft>
              <a:buClr>
                <a:srgbClr val="58267E"/>
              </a:buClr>
              <a:buFont typeface="Wingdings" pitchFamily="2" charset="2"/>
              <a:buChar char="Ø"/>
            </a:pPr>
            <a:r>
              <a:rPr lang="zh-CN" altLang="en-US" sz="1200" kern="1200" dirty="0">
                <a:solidFill>
                  <a:schemeClr val="tx1"/>
                </a:solidFill>
                <a:latin typeface="+mn-lt"/>
                <a:ea typeface="+mn-ea"/>
                <a:cs typeface="+mn-cs"/>
              </a:rPr>
              <a:t>逻辑学在一般方法上为信息分析提供了方法的来源和基础，促成了信息分析中比较法、推理法和分析与综合等常用方法的出现。</a:t>
            </a:r>
            <a:endParaRPr lang="en-US" altLang="zh-CN" sz="1200" kern="1200" dirty="0">
              <a:solidFill>
                <a:schemeClr val="tx1"/>
              </a:solidFill>
              <a:latin typeface="+mn-lt"/>
              <a:ea typeface="+mn-ea"/>
              <a:cs typeface="+mn-cs"/>
            </a:endParaRPr>
          </a:p>
          <a:p>
            <a:pPr marL="36000" lvl="2" indent="-457189">
              <a:lnSpc>
                <a:spcPct val="150000"/>
              </a:lnSpc>
              <a:spcAft>
                <a:spcPts val="600"/>
              </a:spcAft>
              <a:buFont typeface="+mj-ea"/>
              <a:buAutoNum type="circleNumDbPlain" startAt="2"/>
            </a:pPr>
            <a:r>
              <a:rPr lang="zh-CN" altLang="en-US" sz="1200" b="1" kern="1200" dirty="0">
                <a:solidFill>
                  <a:schemeClr val="tx1"/>
                </a:solidFill>
                <a:latin typeface="+mn-lt"/>
                <a:ea typeface="+mn-ea"/>
                <a:cs typeface="+mn-cs"/>
              </a:rPr>
              <a:t>系统分析的方法</a:t>
            </a:r>
            <a:endParaRPr lang="en-US" altLang="zh-CN" sz="1200" b="1" kern="1200" dirty="0">
              <a:solidFill>
                <a:schemeClr val="tx1"/>
              </a:solidFill>
              <a:latin typeface="+mn-lt"/>
              <a:ea typeface="+mn-ea"/>
              <a:cs typeface="+mn-cs"/>
            </a:endParaRPr>
          </a:p>
          <a:p>
            <a:pPr marL="378900" lvl="2" indent="-342900">
              <a:lnSpc>
                <a:spcPct val="150000"/>
              </a:lnSpc>
              <a:spcAft>
                <a:spcPts val="600"/>
              </a:spcAft>
              <a:buClr>
                <a:srgbClr val="58267E"/>
              </a:buClr>
              <a:buFont typeface="Wingdings" pitchFamily="2" charset="2"/>
              <a:buChar char="Ø"/>
            </a:pPr>
            <a:r>
              <a:rPr lang="zh-CN" altLang="en-US" sz="1200" kern="1200" dirty="0">
                <a:solidFill>
                  <a:schemeClr val="tx1"/>
                </a:solidFill>
                <a:latin typeface="+mn-lt"/>
                <a:ea typeface="+mn-ea"/>
                <a:cs typeface="+mn-cs"/>
              </a:rPr>
              <a:t>系统分析方法是对整个信息分析流程起支配、指导作用的方法，尤其是在分析复杂的信息系统或对象时，系统分析方法作用更大。在信息分析的课题目标选择、目标分解、研究框架构建、结论的综合等环节都有系统分析方法的身影。信息分析方法中的关联树法、环境扫描法、层次分析法等都是系统分析方法的体现。</a:t>
            </a:r>
            <a:endParaRPr lang="en-US" altLang="zh-CN" sz="1200" kern="1200" dirty="0">
              <a:solidFill>
                <a:schemeClr val="tx1"/>
              </a:solidFill>
              <a:latin typeface="+mn-lt"/>
              <a:ea typeface="+mn-ea"/>
              <a:cs typeface="+mn-cs"/>
            </a:endParaRPr>
          </a:p>
          <a:p>
            <a:pPr marL="36000" lvl="2" indent="0">
              <a:lnSpc>
                <a:spcPct val="150000"/>
              </a:lnSpc>
              <a:buFont typeface="Calibri" pitchFamily="34" charset="0"/>
              <a:buNone/>
            </a:pPr>
            <a:r>
              <a:rPr lang="en-US" altLang="zh-CN" sz="1200" kern="1200" dirty="0">
                <a:solidFill>
                  <a:srgbClr val="402000"/>
                </a:solidFill>
                <a:latin typeface="楷体" panose="02010609060101010101" pitchFamily="49" charset="-122"/>
                <a:ea typeface="楷体" panose="02010609060101010101" pitchFamily="49" charset="-122"/>
                <a:cs typeface="+mn-cs"/>
              </a:rPr>
              <a:t>    </a:t>
            </a:r>
          </a:p>
          <a:p>
            <a:pPr marL="36000" lvl="2" indent="-457189">
              <a:lnSpc>
                <a:spcPct val="150000"/>
              </a:lnSpc>
              <a:spcAft>
                <a:spcPts val="600"/>
              </a:spcAft>
              <a:buFont typeface="+mj-ea"/>
              <a:buAutoNum type="circleNumDbPlain" startAt="3"/>
            </a:pPr>
            <a:r>
              <a:rPr lang="zh-CN" altLang="en-US" sz="1200" b="1" kern="1200" dirty="0">
                <a:solidFill>
                  <a:schemeClr val="tx1"/>
                </a:solidFill>
                <a:latin typeface="+mn-lt"/>
                <a:ea typeface="+mn-ea"/>
                <a:cs typeface="+mn-cs"/>
              </a:rPr>
              <a:t>图书情报学的方法</a:t>
            </a:r>
            <a:endParaRPr lang="en-US" altLang="zh-CN" sz="1200" b="1" kern="1200" dirty="0">
              <a:solidFill>
                <a:schemeClr val="tx1"/>
              </a:solidFill>
              <a:latin typeface="+mn-lt"/>
              <a:ea typeface="+mn-ea"/>
              <a:cs typeface="+mn-cs"/>
            </a:endParaRPr>
          </a:p>
          <a:p>
            <a:pPr marL="378900" lvl="2" indent="-342900">
              <a:lnSpc>
                <a:spcPct val="150000"/>
              </a:lnSpc>
              <a:spcAft>
                <a:spcPts val="600"/>
              </a:spcAft>
              <a:buClr>
                <a:srgbClr val="58267E"/>
              </a:buClr>
              <a:buFont typeface="Wingdings" pitchFamily="2" charset="2"/>
              <a:buChar char="Ø"/>
            </a:pPr>
            <a:r>
              <a:rPr lang="zh-CN" altLang="en-US" sz="1200" kern="1200" dirty="0">
                <a:solidFill>
                  <a:schemeClr val="tx1"/>
                </a:solidFill>
                <a:latin typeface="+mn-lt"/>
                <a:ea typeface="+mn-ea"/>
                <a:cs typeface="+mn-cs"/>
              </a:rPr>
              <a:t>进行文献调研和文献分析时，图书情报学方法是最基本和主要的信息分析方法。在文献收集、整理、浓缩、比较和分析过程中，文献计量学和网络计量学方法是非常具有代表性的方法，受到了广泛的重视，其中，引文分析法、词频分析法、共现分析法等已经成为信息分析中有独特功能的、行之有效的专门方法。</a:t>
            </a:r>
            <a:r>
              <a:rPr lang="en-US" altLang="zh-CN" sz="1200" kern="1200" dirty="0">
                <a:solidFill>
                  <a:schemeClr val="tx1"/>
                </a:solidFill>
                <a:latin typeface="+mn-lt"/>
                <a:ea typeface="+mn-ea"/>
                <a:cs typeface="+mn-cs"/>
              </a:rPr>
              <a:t> </a:t>
            </a:r>
          </a:p>
          <a:p>
            <a:pPr marL="36000" lvl="2" indent="-457189">
              <a:lnSpc>
                <a:spcPct val="250000"/>
              </a:lnSpc>
              <a:buFont typeface="+mj-ea"/>
              <a:buAutoNum type="circleNumDbPlain" startAt="4"/>
            </a:pPr>
            <a:r>
              <a:rPr lang="zh-CN" altLang="en-US" sz="1000" b="1" kern="1200" dirty="0">
                <a:solidFill>
                  <a:schemeClr val="tx1"/>
                </a:solidFill>
                <a:latin typeface="+mn-lt"/>
                <a:ea typeface="+mn-ea"/>
                <a:cs typeface="+mn-cs"/>
              </a:rPr>
              <a:t>社会学的方法</a:t>
            </a:r>
            <a:endParaRPr lang="en-US" altLang="zh-CN" sz="1000" b="1" kern="1200" dirty="0">
              <a:solidFill>
                <a:schemeClr val="tx1"/>
              </a:solidFill>
              <a:latin typeface="+mn-lt"/>
              <a:ea typeface="+mn-ea"/>
              <a:cs typeface="+mn-cs"/>
            </a:endParaRPr>
          </a:p>
          <a:p>
            <a:pPr marL="378900" lvl="2" indent="-342900">
              <a:lnSpc>
                <a:spcPct val="150000"/>
              </a:lnSpc>
              <a:buClr>
                <a:srgbClr val="58267E"/>
              </a:buClr>
              <a:buFont typeface="Wingdings" pitchFamily="2" charset="2"/>
              <a:buChar char="Ø"/>
            </a:pPr>
            <a:r>
              <a:rPr lang="zh-CN" altLang="en-US" sz="1000" kern="1200" dirty="0">
                <a:solidFill>
                  <a:schemeClr val="tx1"/>
                </a:solidFill>
                <a:latin typeface="+mn-lt"/>
                <a:ea typeface="+mn-ea"/>
                <a:cs typeface="+mn-cs"/>
              </a:rPr>
              <a:t>在实地调查分析环节，社会学方法是非常必要的。它为信息分析提供搜集实地信息的某些比较成熟的方法，为分析概念之间的关系和形成正确的概念框架、理论架构等贡献有效的方法手段。其中，社会学方法中的社会调查方法是与信息分析最为相关的一种方法，是实地情报调研的主要方法来源。</a:t>
            </a:r>
            <a:r>
              <a:rPr lang="en-US" altLang="zh-CN" sz="1000" kern="1200" dirty="0">
                <a:solidFill>
                  <a:schemeClr val="tx1"/>
                </a:solidFill>
                <a:latin typeface="+mn-lt"/>
                <a:ea typeface="+mn-ea"/>
                <a:cs typeface="+mn-cs"/>
              </a:rPr>
              <a:t>    </a:t>
            </a:r>
          </a:p>
          <a:p>
            <a:pPr marL="36000" lvl="2" indent="0">
              <a:lnSpc>
                <a:spcPct val="150000"/>
              </a:lnSpc>
              <a:spcAft>
                <a:spcPts val="600"/>
              </a:spcAft>
              <a:buClr>
                <a:srgbClr val="58267E"/>
              </a:buClr>
              <a:buFont typeface="Wingdings" pitchFamily="2" charset="2"/>
              <a:buNone/>
            </a:pPr>
            <a:r>
              <a:rPr lang="en-US" altLang="zh-CN" sz="1200" kern="1200" dirty="0">
                <a:solidFill>
                  <a:schemeClr val="tx1"/>
                </a:solidFill>
                <a:latin typeface="+mn-lt"/>
                <a:ea typeface="+mn-ea"/>
                <a:cs typeface="+mn-cs"/>
              </a:rPr>
              <a:t>   </a:t>
            </a:r>
          </a:p>
          <a:p>
            <a:pPr marL="36000" lvl="2" indent="-457189">
              <a:lnSpc>
                <a:spcPct val="200000"/>
              </a:lnSpc>
              <a:buFont typeface="+mj-ea"/>
              <a:buAutoNum type="circleNumDbPlain" startAt="5"/>
            </a:pPr>
            <a:r>
              <a:rPr lang="zh-CN" altLang="en-US" sz="1200" b="1" kern="1200" dirty="0">
                <a:solidFill>
                  <a:schemeClr val="tx1"/>
                </a:solidFill>
                <a:latin typeface="+mn-lt"/>
                <a:ea typeface="+mn-ea"/>
                <a:cs typeface="+mn-cs"/>
              </a:rPr>
              <a:t>数学统计学的方法</a:t>
            </a:r>
            <a:endParaRPr lang="en-US" altLang="zh-CN" sz="1200" b="1" kern="1200" dirty="0">
              <a:solidFill>
                <a:schemeClr val="tx1"/>
              </a:solidFill>
              <a:latin typeface="+mn-lt"/>
              <a:ea typeface="+mn-ea"/>
              <a:cs typeface="+mn-cs"/>
            </a:endParaRPr>
          </a:p>
          <a:p>
            <a:pPr marL="342900" lvl="2" indent="-342900">
              <a:lnSpc>
                <a:spcPct val="150000"/>
              </a:lnSpc>
              <a:buClr>
                <a:srgbClr val="58267E"/>
              </a:buClr>
              <a:buFont typeface="Wingdings" pitchFamily="2" charset="2"/>
              <a:buChar char="Ø"/>
            </a:pPr>
            <a:r>
              <a:rPr lang="zh-CN" altLang="en-US" sz="1200" kern="1200" dirty="0">
                <a:solidFill>
                  <a:schemeClr val="tx1"/>
                </a:solidFill>
                <a:latin typeface="+mn-lt"/>
                <a:ea typeface="+mn-ea"/>
                <a:cs typeface="+mn-cs"/>
              </a:rPr>
              <a:t>在信息分析中进行多因素间关系的定量研究和预测研究时采用的诸如相关分析、回归分析、聚类分析等具体的专门方法都是来自数学统计学方法。信息分析的定量研究就是数学统计学方法的应用，数学统计学是信息分析定量研究的最重要的方法来源。</a:t>
            </a:r>
            <a:endParaRPr lang="en-US" altLang="zh-CN" sz="1200" kern="1200" dirty="0">
              <a:solidFill>
                <a:schemeClr val="tx1"/>
              </a:solidFill>
              <a:latin typeface="+mn-lt"/>
              <a:ea typeface="+mn-ea"/>
              <a:cs typeface="+mn-cs"/>
            </a:endParaRPr>
          </a:p>
          <a:p>
            <a:pPr marL="36000" lvl="2" indent="-457189">
              <a:lnSpc>
                <a:spcPct val="250000"/>
              </a:lnSpc>
              <a:buFont typeface="+mj-ea"/>
              <a:buAutoNum type="circleNumDbPlain" startAt="6"/>
            </a:pPr>
            <a:r>
              <a:rPr lang="zh-CN" altLang="en-US" sz="1200" b="1" kern="1200" dirty="0">
                <a:solidFill>
                  <a:schemeClr val="tx1"/>
                </a:solidFill>
                <a:latin typeface="+mn-lt"/>
                <a:ea typeface="+mn-ea"/>
                <a:cs typeface="+mn-cs"/>
              </a:rPr>
              <a:t>经济管理学的方法</a:t>
            </a:r>
            <a:endParaRPr lang="en-US" altLang="zh-CN" sz="1200" b="1" kern="1200" dirty="0">
              <a:solidFill>
                <a:schemeClr val="tx1"/>
              </a:solidFill>
              <a:latin typeface="+mn-lt"/>
              <a:ea typeface="+mn-ea"/>
              <a:cs typeface="+mn-cs"/>
            </a:endParaRPr>
          </a:p>
          <a:p>
            <a:pPr marL="342900" lvl="2" indent="-342900">
              <a:lnSpc>
                <a:spcPct val="150000"/>
              </a:lnSpc>
              <a:spcAft>
                <a:spcPts val="600"/>
              </a:spcAft>
              <a:buClr>
                <a:srgbClr val="58267E"/>
              </a:buClr>
              <a:buFont typeface="Wingdings" pitchFamily="2" charset="2"/>
              <a:buChar char="Ø"/>
            </a:pPr>
            <a:r>
              <a:rPr lang="zh-CN" altLang="en-US" sz="1200" kern="1200" dirty="0">
                <a:solidFill>
                  <a:schemeClr val="tx1"/>
                </a:solidFill>
                <a:latin typeface="+mn-lt"/>
                <a:ea typeface="+mn-ea"/>
                <a:cs typeface="+mn-cs"/>
              </a:rPr>
              <a:t>经济信息分析和管理咨询中大量运用了经济管理学的方法，如投入产出分析法、成本收益分析法呢、系统工程法、运筹学、博弈论方法等。</a:t>
            </a:r>
            <a:endParaRPr lang="en-US" altLang="zh-CN" sz="1200" kern="1200" dirty="0">
              <a:solidFill>
                <a:schemeClr val="tx1"/>
              </a:solidFill>
              <a:latin typeface="+mn-lt"/>
              <a:ea typeface="+mn-ea"/>
              <a:cs typeface="+mn-cs"/>
            </a:endParaRPr>
          </a:p>
          <a:p>
            <a:pPr marL="342900" lvl="2" indent="-342900">
              <a:lnSpc>
                <a:spcPct val="150000"/>
              </a:lnSpc>
              <a:spcAft>
                <a:spcPts val="600"/>
              </a:spcAft>
              <a:buClr>
                <a:srgbClr val="58267E"/>
              </a:buClr>
              <a:buFont typeface="Wingdings" pitchFamily="2" charset="2"/>
              <a:buChar char="Ø"/>
            </a:pPr>
            <a:r>
              <a:rPr lang="zh-CN" altLang="en-US" sz="1200" kern="1200" dirty="0">
                <a:solidFill>
                  <a:schemeClr val="tx1"/>
                </a:solidFill>
                <a:latin typeface="+mn-lt"/>
                <a:ea typeface="+mn-ea"/>
                <a:cs typeface="+mn-cs"/>
              </a:rPr>
              <a:t>目前多因素的复杂系统和全面的组织诊断日益成为信息分析的对象，对于综合性的信息分析而言，经济管理学的方法越来越成为重要的方法来源。</a:t>
            </a:r>
            <a:endParaRPr lang="en-US" altLang="zh-CN" sz="1200" kern="1200" dirty="0">
              <a:solidFill>
                <a:schemeClr val="tx1"/>
              </a:solidFill>
              <a:latin typeface="+mn-lt"/>
              <a:ea typeface="+mn-ea"/>
              <a:cs typeface="+mn-cs"/>
            </a:endParaRPr>
          </a:p>
          <a:p>
            <a:pPr marL="0" lvl="2" indent="0">
              <a:lnSpc>
                <a:spcPct val="150000"/>
              </a:lnSpc>
              <a:spcAft>
                <a:spcPts val="600"/>
              </a:spcAft>
              <a:buClr>
                <a:srgbClr val="58267E"/>
              </a:buClr>
              <a:buFont typeface="Wingdings" pitchFamily="2" charset="2"/>
              <a:buNone/>
            </a:pPr>
            <a:r>
              <a:rPr lang="zh-CN" altLang="en-US" sz="1200" b="1" dirty="0">
                <a:latin typeface="微软雅黑" panose="020B0503020204020204" pitchFamily="34" charset="-122"/>
                <a:ea typeface="微软雅黑" panose="020B0503020204020204" pitchFamily="34" charset="-122"/>
              </a:rPr>
              <a:t> 以上六个领域是信息分析方法的主要来源，对信息分析方法体系影响最大、也最为相关。从原则上来说，信息分析方法的来源不受绝对的限制，通过及时移植和吸收其他学科领域行之有效的研究方法对于信息分析工作而言具有很好的促进和发展作用。</a:t>
            </a:r>
            <a:endParaRPr lang="en-US" altLang="zh-CN" sz="1200" kern="1200" dirty="0">
              <a:solidFill>
                <a:schemeClr val="tx1"/>
              </a:solidFill>
              <a:latin typeface="+mn-lt"/>
              <a:ea typeface="+mn-ea"/>
              <a:cs typeface="+mn-cs"/>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178</a:t>
            </a:fld>
            <a:endParaRPr lang="zh-CN" altLang="en-US">
              <a:solidFill>
                <a:prstClr val="black"/>
              </a:solidFill>
            </a:endParaRPr>
          </a:p>
        </p:txBody>
      </p:sp>
    </p:spTree>
    <p:extLst>
      <p:ext uri="{BB962C8B-B14F-4D97-AF65-F5344CB8AC3E}">
        <p14:creationId xmlns:p14="http://schemas.microsoft.com/office/powerpoint/2010/main" val="112753660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z="1200" kern="1200" dirty="0">
                <a:solidFill>
                  <a:schemeClr val="tx1"/>
                </a:solidFill>
                <a:effectLst/>
                <a:latin typeface="+mn-lt"/>
                <a:ea typeface="+mn-ea"/>
                <a:cs typeface="+mn-cs"/>
              </a:rPr>
              <a:t>DIKW</a:t>
            </a:r>
            <a:r>
              <a:rPr lang="zh-CN" altLang="zh-CN" sz="1200" kern="1200" dirty="0">
                <a:solidFill>
                  <a:schemeClr val="tx1"/>
                </a:solidFill>
                <a:effectLst/>
                <a:latin typeface="+mn-lt"/>
                <a:ea typeface="+mn-ea"/>
                <a:cs typeface="+mn-cs"/>
              </a:rPr>
              <a:t>是关于数据（</a:t>
            </a:r>
            <a:r>
              <a:rPr lang="en-US" altLang="zh-CN" sz="1200" kern="1200" dirty="0">
                <a:solidFill>
                  <a:schemeClr val="tx1"/>
                </a:solidFill>
                <a:effectLst/>
                <a:latin typeface="+mn-lt"/>
                <a:ea typeface="+mn-ea"/>
                <a:cs typeface="+mn-cs"/>
              </a:rPr>
              <a:t>Data</a:t>
            </a:r>
            <a:r>
              <a:rPr lang="zh-CN" altLang="zh-CN" sz="1200" kern="1200" dirty="0">
                <a:solidFill>
                  <a:schemeClr val="tx1"/>
                </a:solidFill>
                <a:effectLst/>
                <a:latin typeface="+mn-lt"/>
                <a:ea typeface="+mn-ea"/>
                <a:cs typeface="+mn-cs"/>
              </a:rPr>
              <a:t>）、信息（</a:t>
            </a:r>
            <a:r>
              <a:rPr lang="en-US" altLang="zh-CN" sz="1200" kern="1200" dirty="0">
                <a:solidFill>
                  <a:schemeClr val="tx1"/>
                </a:solidFill>
                <a:effectLst/>
                <a:latin typeface="+mn-lt"/>
                <a:ea typeface="+mn-ea"/>
                <a:cs typeface="+mn-cs"/>
              </a:rPr>
              <a:t>Information</a:t>
            </a:r>
            <a:r>
              <a:rPr lang="zh-CN" altLang="zh-CN" sz="1200" kern="1200" dirty="0">
                <a:solidFill>
                  <a:schemeClr val="tx1"/>
                </a:solidFill>
                <a:effectLst/>
                <a:latin typeface="+mn-lt"/>
                <a:ea typeface="+mn-ea"/>
                <a:cs typeface="+mn-cs"/>
              </a:rPr>
              <a:t>）、知识（</a:t>
            </a:r>
            <a:r>
              <a:rPr lang="en-US" altLang="zh-CN" sz="1200" kern="1200" dirty="0">
                <a:solidFill>
                  <a:schemeClr val="tx1"/>
                </a:solidFill>
                <a:effectLst/>
                <a:latin typeface="+mn-lt"/>
                <a:ea typeface="+mn-ea"/>
                <a:cs typeface="+mn-cs"/>
              </a:rPr>
              <a:t>Knowledge</a:t>
            </a:r>
            <a:r>
              <a:rPr lang="zh-CN" altLang="zh-CN" sz="1200" kern="1200" dirty="0">
                <a:solidFill>
                  <a:schemeClr val="tx1"/>
                </a:solidFill>
                <a:effectLst/>
                <a:latin typeface="+mn-lt"/>
                <a:ea typeface="+mn-ea"/>
                <a:cs typeface="+mn-cs"/>
              </a:rPr>
              <a:t>）和智慧（</a:t>
            </a:r>
            <a:r>
              <a:rPr lang="en-US" altLang="zh-CN" sz="1200" kern="1200" dirty="0">
                <a:solidFill>
                  <a:schemeClr val="tx1"/>
                </a:solidFill>
                <a:effectLst/>
                <a:latin typeface="+mn-lt"/>
                <a:ea typeface="+mn-ea"/>
                <a:cs typeface="+mn-cs"/>
              </a:rPr>
              <a:t>Wisdom</a:t>
            </a:r>
            <a:r>
              <a:rPr lang="zh-CN" altLang="zh-CN" sz="1200" kern="1200" dirty="0">
                <a:solidFill>
                  <a:schemeClr val="tx1"/>
                </a:solidFill>
                <a:effectLst/>
                <a:latin typeface="+mn-lt"/>
                <a:ea typeface="+mn-ea"/>
                <a:cs typeface="+mn-cs"/>
              </a:rPr>
              <a:t>）的体系，其体系结构如图</a:t>
            </a:r>
            <a:r>
              <a:rPr lang="zh-CN" altLang="en-US" sz="1200" kern="1200" dirty="0">
                <a:solidFill>
                  <a:schemeClr val="tx1"/>
                </a:solidFill>
                <a:effectLst/>
                <a:latin typeface="+mn-lt"/>
                <a:ea typeface="+mn-ea"/>
                <a:cs typeface="+mn-cs"/>
              </a:rPr>
              <a:t>所示。</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DIKW</a:t>
            </a:r>
            <a:r>
              <a:rPr lang="zh-CN" altLang="zh-CN" sz="1200" kern="1200" dirty="0">
                <a:solidFill>
                  <a:schemeClr val="tx1"/>
                </a:solidFill>
                <a:effectLst/>
                <a:latin typeface="+mn-lt"/>
                <a:ea typeface="+mn-ea"/>
                <a:cs typeface="+mn-cs"/>
              </a:rPr>
              <a:t>体系当中，数据可以被理解为物理世界的编码，信息是有意义的数据，知识是系统化的信息，而情报则是在决策辅助过程中所激活的知识。数据和情报分别处于</a:t>
            </a:r>
            <a:r>
              <a:rPr lang="en-US" altLang="zh-CN" sz="1200" kern="1200" dirty="0">
                <a:solidFill>
                  <a:schemeClr val="tx1"/>
                </a:solidFill>
                <a:effectLst/>
                <a:latin typeface="+mn-lt"/>
                <a:ea typeface="+mn-ea"/>
                <a:cs typeface="+mn-cs"/>
              </a:rPr>
              <a:t>DIKW</a:t>
            </a:r>
            <a:r>
              <a:rPr lang="zh-CN" altLang="zh-CN" sz="1200" kern="1200" dirty="0">
                <a:solidFill>
                  <a:schemeClr val="tx1"/>
                </a:solidFill>
                <a:effectLst/>
                <a:latin typeface="+mn-lt"/>
                <a:ea typeface="+mn-ea"/>
                <a:cs typeface="+mn-cs"/>
              </a:rPr>
              <a:t>体系的两端。</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180</a:t>
            </a:fld>
            <a:endParaRPr lang="zh-CN" altLang="en-US">
              <a:solidFill>
                <a:prstClr val="black"/>
              </a:solidFill>
            </a:endParaRPr>
          </a:p>
        </p:txBody>
      </p:sp>
    </p:spTree>
    <p:extLst>
      <p:ext uri="{BB962C8B-B14F-4D97-AF65-F5344CB8AC3E}">
        <p14:creationId xmlns:p14="http://schemas.microsoft.com/office/powerpoint/2010/main" val="7456197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181</a:t>
            </a:fld>
            <a:endParaRPr lang="zh-CN" altLang="en-US">
              <a:solidFill>
                <a:prstClr val="black"/>
              </a:solidFill>
            </a:endParaRPr>
          </a:p>
        </p:txBody>
      </p:sp>
    </p:spTree>
    <p:extLst>
      <p:ext uri="{BB962C8B-B14F-4D97-AF65-F5344CB8AC3E}">
        <p14:creationId xmlns:p14="http://schemas.microsoft.com/office/powerpoint/2010/main" val="285638147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182</a:t>
            </a:fld>
            <a:endParaRPr lang="zh-CN" altLang="en-US">
              <a:solidFill>
                <a:prstClr val="black"/>
              </a:solidFill>
            </a:endParaRPr>
          </a:p>
        </p:txBody>
      </p:sp>
    </p:spTree>
    <p:extLst>
      <p:ext uri="{BB962C8B-B14F-4D97-AF65-F5344CB8AC3E}">
        <p14:creationId xmlns:p14="http://schemas.microsoft.com/office/powerpoint/2010/main" val="354469922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183</a:t>
            </a:fld>
            <a:endParaRPr lang="zh-CN" altLang="en-US">
              <a:solidFill>
                <a:prstClr val="black"/>
              </a:solidFill>
            </a:endParaRPr>
          </a:p>
        </p:txBody>
      </p:sp>
    </p:spTree>
    <p:extLst>
      <p:ext uri="{BB962C8B-B14F-4D97-AF65-F5344CB8AC3E}">
        <p14:creationId xmlns:p14="http://schemas.microsoft.com/office/powerpoint/2010/main" val="358694662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184</a:t>
            </a:fld>
            <a:endParaRPr lang="zh-CN" altLang="en-US">
              <a:solidFill>
                <a:prstClr val="black"/>
              </a:solidFill>
            </a:endParaRPr>
          </a:p>
        </p:txBody>
      </p:sp>
    </p:spTree>
    <p:extLst>
      <p:ext uri="{BB962C8B-B14F-4D97-AF65-F5344CB8AC3E}">
        <p14:creationId xmlns:p14="http://schemas.microsoft.com/office/powerpoint/2010/main" val="312641311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关联规则挖掘分为，一维布尔形关联规则的挖掘以及多层次</a:t>
            </a:r>
            <a:r>
              <a:rPr lang="en-US" altLang="zh-CN" dirty="0"/>
              <a:t>/</a:t>
            </a:r>
            <a:r>
              <a:rPr lang="zh-CN" altLang="en-US" dirty="0"/>
              <a:t>多维关联规则的挖掘，其中实现前者的两种算法是</a:t>
            </a:r>
            <a:r>
              <a:rPr lang="en-US" altLang="zh-CN" dirty="0" err="1"/>
              <a:t>Apriori</a:t>
            </a:r>
            <a:r>
              <a:rPr lang="zh-CN" altLang="en-US" dirty="0"/>
              <a:t>与</a:t>
            </a:r>
            <a:r>
              <a:rPr lang="en-US" altLang="zh-CN" dirty="0"/>
              <a:t>FP-Growth</a:t>
            </a:r>
          </a:p>
          <a:p>
            <a:pPr eaLnBrk="1" hangingPunct="1">
              <a:spcBef>
                <a:spcPct val="0"/>
              </a:spcBef>
            </a:pPr>
            <a:r>
              <a:rPr lang="zh-CN" altLang="en-US" dirty="0"/>
              <a:t>典型案例：啤酒尿布案例</a:t>
            </a:r>
            <a:endParaRPr lang="en-US" altLang="zh-CN"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185</a:t>
            </a:fld>
            <a:endParaRPr lang="zh-CN" altLang="en-US">
              <a:solidFill>
                <a:prstClr val="black"/>
              </a:solidFill>
            </a:endParaRPr>
          </a:p>
        </p:txBody>
      </p:sp>
    </p:spTree>
    <p:extLst>
      <p:ext uri="{BB962C8B-B14F-4D97-AF65-F5344CB8AC3E}">
        <p14:creationId xmlns:p14="http://schemas.microsoft.com/office/powerpoint/2010/main" val="240463991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186</a:t>
            </a:fld>
            <a:endParaRPr lang="zh-CN" altLang="en-US">
              <a:solidFill>
                <a:prstClr val="black"/>
              </a:solidFill>
            </a:endParaRPr>
          </a:p>
        </p:txBody>
      </p:sp>
    </p:spTree>
    <p:extLst>
      <p:ext uri="{BB962C8B-B14F-4D97-AF65-F5344CB8AC3E}">
        <p14:creationId xmlns:p14="http://schemas.microsoft.com/office/powerpoint/2010/main" val="36970297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关联规则挖掘分为，一维布尔形关联规则的挖掘以及多层次</a:t>
            </a:r>
            <a:r>
              <a:rPr lang="en-US" altLang="zh-CN" dirty="0"/>
              <a:t>/</a:t>
            </a:r>
            <a:r>
              <a:rPr lang="zh-CN" altLang="en-US" dirty="0"/>
              <a:t>多维关联规则的挖掘，其中实现前者的两种算法是</a:t>
            </a:r>
            <a:r>
              <a:rPr lang="en-US" altLang="zh-CN" dirty="0" err="1"/>
              <a:t>Apriori</a:t>
            </a:r>
            <a:r>
              <a:rPr lang="zh-CN" altLang="en-US" dirty="0"/>
              <a:t>与</a:t>
            </a:r>
            <a:r>
              <a:rPr lang="en-US" altLang="zh-CN" dirty="0"/>
              <a:t>FP-Growth</a:t>
            </a:r>
          </a:p>
          <a:p>
            <a:pPr eaLnBrk="1" hangingPunct="1">
              <a:spcBef>
                <a:spcPct val="0"/>
              </a:spcBef>
            </a:pPr>
            <a:r>
              <a:rPr lang="zh-CN" altLang="en-US" dirty="0"/>
              <a:t>典型案例：啤酒尿布案例</a:t>
            </a:r>
            <a:endParaRPr lang="en-US" altLang="zh-CN"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187</a:t>
            </a:fld>
            <a:endParaRPr lang="zh-CN" altLang="en-US">
              <a:solidFill>
                <a:prstClr val="black"/>
              </a:solidFill>
            </a:endParaRPr>
          </a:p>
        </p:txBody>
      </p:sp>
    </p:spTree>
    <p:extLst>
      <p:ext uri="{BB962C8B-B14F-4D97-AF65-F5344CB8AC3E}">
        <p14:creationId xmlns:p14="http://schemas.microsoft.com/office/powerpoint/2010/main" val="17675585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188</a:t>
            </a:fld>
            <a:endParaRPr lang="zh-CN" altLang="en-US">
              <a:solidFill>
                <a:prstClr val="black"/>
              </a:solidFill>
            </a:endParaRPr>
          </a:p>
        </p:txBody>
      </p:sp>
    </p:spTree>
    <p:extLst>
      <p:ext uri="{BB962C8B-B14F-4D97-AF65-F5344CB8AC3E}">
        <p14:creationId xmlns:p14="http://schemas.microsoft.com/office/powerpoint/2010/main" val="748997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36000" marR="0" lvl="2" indent="0" algn="l" defTabSz="879061" rtl="0" eaLnBrk="1" fontAlgn="auto" latinLnBrk="0" hangingPunct="1">
              <a:lnSpc>
                <a:spcPct val="150000"/>
              </a:lnSpc>
              <a:spcBef>
                <a:spcPts val="0"/>
              </a:spcBef>
              <a:spcAft>
                <a:spcPts val="0"/>
              </a:spcAft>
              <a:buClrTx/>
              <a:buSzTx/>
              <a:buFont typeface="Calibri" pitchFamily="34" charset="0"/>
              <a:buNone/>
              <a:tabLst/>
              <a:defRPr/>
            </a:pPr>
            <a:r>
              <a:rPr lang="zh-CN" altLang="en-US" sz="1200" b="1" dirty="0">
                <a:latin typeface="宋体" panose="02010600030101010101" pitchFamily="2" charset="-122"/>
                <a:ea typeface="宋体" panose="02010600030101010101" pitchFamily="2" charset="-122"/>
              </a:rPr>
              <a:t>按照研究方法的性质，信息分析方法可以分为：</a:t>
            </a:r>
          </a:p>
          <a:p>
            <a:pPr marL="36000" lvl="2" indent="0">
              <a:lnSpc>
                <a:spcPct val="150000"/>
              </a:lnSpc>
              <a:buFont typeface="Calibri" pitchFamily="34" charset="0"/>
              <a:buNone/>
            </a:pPr>
            <a:endParaRPr lang="en-US" altLang="zh-CN" sz="1200" kern="1200" dirty="0">
              <a:solidFill>
                <a:schemeClr val="tx1"/>
              </a:solidFill>
              <a:latin typeface="+mn-lt"/>
              <a:ea typeface="+mn-ea"/>
              <a:cs typeface="+mn-cs"/>
            </a:endParaRPr>
          </a:p>
          <a:p>
            <a:pPr marL="457189" indent="-457189" eaLnBrk="0" fontAlgn="base" hangingPunct="0">
              <a:lnSpc>
                <a:spcPct val="100000"/>
              </a:lnSpc>
              <a:spcAft>
                <a:spcPct val="0"/>
              </a:spcAft>
              <a:buClr>
                <a:schemeClr val="tx1"/>
              </a:buClr>
              <a:buFont typeface="+mj-ea"/>
              <a:buAutoNum type="circleNumDbPlain"/>
            </a:pPr>
            <a:r>
              <a:rPr lang="zh-CN" altLang="en-US" sz="1200" b="1" kern="1200" dirty="0">
                <a:solidFill>
                  <a:schemeClr val="tx1"/>
                </a:solidFill>
                <a:latin typeface="宋体" panose="02010600030101010101" pitchFamily="2" charset="-122"/>
                <a:ea typeface="宋体" panose="02010600030101010101" pitchFamily="2" charset="-122"/>
                <a:cs typeface="+mn-cs"/>
              </a:rPr>
              <a:t>定性识别方法</a:t>
            </a:r>
          </a:p>
          <a:p>
            <a:pPr marL="457189" indent="-457189" eaLnBrk="0" fontAlgn="base" hangingPunct="0">
              <a:lnSpc>
                <a:spcPct val="100000"/>
              </a:lnSpc>
              <a:spcAft>
                <a:spcPct val="0"/>
              </a:spcAft>
              <a:buClr>
                <a:schemeClr val="tx1"/>
              </a:buClr>
              <a:buFont typeface="+mj-ea"/>
              <a:buAutoNum type="circleNumDbPlain"/>
            </a:pPr>
            <a:r>
              <a:rPr lang="zh-CN" altLang="en-US" sz="1200" b="1" kern="1200" dirty="0">
                <a:solidFill>
                  <a:schemeClr val="tx1"/>
                </a:solidFill>
                <a:latin typeface="宋体" panose="02010600030101010101" pitchFamily="2" charset="-122"/>
                <a:ea typeface="宋体" panose="02010600030101010101" pitchFamily="2" charset="-122"/>
                <a:cs typeface="+mn-cs"/>
              </a:rPr>
              <a:t>定性和定量相结合的识别方法</a:t>
            </a:r>
          </a:p>
          <a:p>
            <a:pPr marL="457189" indent="-457189" eaLnBrk="0" fontAlgn="base" hangingPunct="0">
              <a:lnSpc>
                <a:spcPct val="100000"/>
              </a:lnSpc>
              <a:spcAft>
                <a:spcPct val="0"/>
              </a:spcAft>
              <a:buClr>
                <a:schemeClr val="tx1"/>
              </a:buClr>
              <a:buFont typeface="+mj-ea"/>
              <a:buAutoNum type="circleNumDbPlain"/>
            </a:pPr>
            <a:r>
              <a:rPr lang="zh-CN" altLang="en-US" sz="1200" b="1" kern="1200" dirty="0">
                <a:solidFill>
                  <a:schemeClr val="tx1"/>
                </a:solidFill>
                <a:latin typeface="宋体" panose="02010600030101010101" pitchFamily="2" charset="-122"/>
                <a:ea typeface="宋体" panose="02010600030101010101" pitchFamily="2" charset="-122"/>
                <a:cs typeface="+mn-cs"/>
              </a:rPr>
              <a:t>定量识别方法</a:t>
            </a:r>
            <a:endParaRPr lang="en-US" altLang="zh-CN" sz="1200" b="1" kern="1200" dirty="0">
              <a:solidFill>
                <a:schemeClr val="tx1"/>
              </a:solidFill>
              <a:latin typeface="宋体" panose="02010600030101010101" pitchFamily="2" charset="-122"/>
              <a:ea typeface="宋体" panose="02010600030101010101" pitchFamily="2" charset="-122"/>
              <a:cs typeface="+mn-cs"/>
            </a:endParaRPr>
          </a:p>
          <a:p>
            <a:pPr marL="457189" indent="-457189" eaLnBrk="0" fontAlgn="base" hangingPunct="0">
              <a:lnSpc>
                <a:spcPct val="100000"/>
              </a:lnSpc>
              <a:spcAft>
                <a:spcPct val="0"/>
              </a:spcAft>
              <a:buClr>
                <a:schemeClr val="accent1"/>
              </a:buClr>
              <a:buFont typeface="+mj-ea"/>
              <a:buAutoNum type="circleNumDbPlain"/>
            </a:pPr>
            <a:endParaRPr lang="en-US" altLang="zh-CN" sz="1200" kern="1200" dirty="0">
              <a:solidFill>
                <a:schemeClr val="tx1"/>
              </a:solidFill>
              <a:latin typeface="宋体" panose="02010600030101010101" pitchFamily="2" charset="-122"/>
              <a:ea typeface="宋体" panose="02010600030101010101" pitchFamily="2" charset="-122"/>
              <a:cs typeface="+mn-cs"/>
            </a:endParaRPr>
          </a:p>
          <a:p>
            <a:pPr marL="114297">
              <a:buNone/>
            </a:pPr>
            <a:r>
              <a:rPr lang="zh-CN" altLang="en-US" sz="1200" dirty="0">
                <a:latin typeface="黑体" panose="02010609060101010101" pitchFamily="49" charset="-122"/>
                <a:ea typeface="黑体" panose="02010609060101010101" pitchFamily="49" charset="-122"/>
              </a:rPr>
              <a:t>其中：</a:t>
            </a:r>
            <a:endParaRPr lang="en-US" altLang="zh-CN" sz="1200" dirty="0">
              <a:latin typeface="黑体" panose="02010609060101010101" pitchFamily="49" charset="-122"/>
              <a:ea typeface="黑体" panose="02010609060101010101" pitchFamily="49" charset="-122"/>
            </a:endParaRPr>
          </a:p>
          <a:p>
            <a:pPr marL="114297">
              <a:buNone/>
            </a:pPr>
            <a:r>
              <a:rPr lang="zh-CN" altLang="en-US" sz="1200" dirty="0">
                <a:latin typeface="黑体" panose="02010609060101010101" pitchFamily="49" charset="-122"/>
                <a:ea typeface="黑体" panose="02010609060101010101" pitchFamily="49" charset="-122"/>
              </a:rPr>
              <a:t>定性分析法一般不涉及变量关系，主要依靠人类逻辑思维功能来分析问题。 </a:t>
            </a:r>
            <a:endParaRPr lang="en-US" altLang="zh-CN" sz="1200" dirty="0">
              <a:latin typeface="黑体" panose="02010609060101010101" pitchFamily="49" charset="-122"/>
              <a:ea typeface="黑体" panose="02010609060101010101" pitchFamily="49" charset="-122"/>
            </a:endParaRPr>
          </a:p>
          <a:p>
            <a:pPr marL="114297">
              <a:buNone/>
            </a:pPr>
            <a:r>
              <a:rPr lang="zh-CN" altLang="en-US" sz="1200" dirty="0">
                <a:latin typeface="黑体" panose="02010609060101010101" pitchFamily="49" charset="-122"/>
                <a:ea typeface="黑体" panose="02010609060101010101" pitchFamily="49" charset="-122"/>
              </a:rPr>
              <a:t>定量分析法涉及变量关系，主要是依靠数学函数形式来进行计算求解。</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22</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也有学者提出建立数据情报学的新概念。整体上讲，数据具有情报价值，数据是情报构成的基础。数据的扩散加上较高的分析能力可以更快地聚集和转移情报，有助于更快地决策制定或更多的知识积累。</a:t>
            </a:r>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189</a:t>
            </a:fld>
            <a:endParaRPr lang="zh-CN" altLang="en-US"/>
          </a:p>
        </p:txBody>
      </p:sp>
    </p:spTree>
    <p:extLst>
      <p:ext uri="{BB962C8B-B14F-4D97-AF65-F5344CB8AC3E}">
        <p14:creationId xmlns:p14="http://schemas.microsoft.com/office/powerpoint/2010/main" val="94206107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布鲁克斯知识方程</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原有的知识结构加上汲取的外来新知识，经过大脑的加工处理形成新的知识结构</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𝑆</m:t>
                    </m:r>
                  </m:oMath>
                </a14:m>
                <a:r>
                  <a:rPr lang="zh-CN" altLang="zh-CN" sz="1200" kern="1200" dirty="0">
                    <a:solidFill>
                      <a:schemeClr val="tx1"/>
                    </a:solidFill>
                    <a:effectLst/>
                    <a:latin typeface="+mn-lt"/>
                    <a:ea typeface="+mn-ea"/>
                    <a:cs typeface="+mn-cs"/>
                  </a:rPr>
                  <a:t>是从外界获取的新知识，也就是我们所说的情报获取的过程。</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情报的获取有很多途径，美国著名的情报专家谢尔曼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肯特认为，情报活动包括观察行动和研究行动，比如人们可以通过观察体育比赛来获取情报，通过情报的增加来得到知识。情报就是为决策者和组织机构提供有关目标对象及其周围环境的知识。</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情报的报告和传播可以增加人们的知识。</a:t>
                </a: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布鲁克斯知识方程</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原有的知识结构加上汲取的外来新知识，经过大脑的加工处理形成新的知识结构</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ts val="0"/>
                  </a:spcBef>
                  <a:spcAft>
                    <a:spcPts val="0"/>
                  </a:spcAft>
                  <a:buClrTx/>
                  <a:buSzTx/>
                  <a:buFontTx/>
                  <a:buNone/>
                  <a:tabLst/>
                  <a:defRPr/>
                </a:pPr>
                <a:r>
                  <a:rPr lang="en-US" altLang="zh-CN" sz="1200" b="0" i="0">
                    <a:latin typeface="Cambria Math" panose="02040503050406030204" pitchFamily="18" charset="0"/>
                    <a:ea typeface="Cambria Math" panose="02040503050406030204" pitchFamily="18" charset="0"/>
                  </a:rPr>
                  <a:t>∆𝑆</a:t>
                </a:r>
                <a:r>
                  <a:rPr lang="zh-CN" altLang="zh-CN" sz="1200" kern="1200" dirty="0">
                    <a:solidFill>
                      <a:schemeClr val="tx1"/>
                    </a:solidFill>
                    <a:effectLst/>
                    <a:latin typeface="+mn-lt"/>
                    <a:ea typeface="+mn-ea"/>
                    <a:cs typeface="+mn-cs"/>
                  </a:rPr>
                  <a:t>是从外界获取的新知识，也就是我们所说的情报获取的过程。</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情报的获取有很多途径，美国著名的情报专家谢尔曼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肯特认为，情报活动包括观察行动和研究行动，比如人们可以通过观察体育比赛来获取情报，通过情报的增加来得到知识。情报就是为决策者和组织机构提供有关目标对象及其周围环境的知识。</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情报的报告和传播可以增加人们的知识。</a:t>
                </a:r>
              </a:p>
            </p:txBody>
          </p:sp>
        </mc:Fallback>
      </mc:AlternateContent>
      <p:sp>
        <p:nvSpPr>
          <p:cNvPr id="4" name="灯片编号占位符 3"/>
          <p:cNvSpPr>
            <a:spLocks noGrp="1"/>
          </p:cNvSpPr>
          <p:nvPr>
            <p:ph type="sldNum" sz="quarter" idx="5"/>
          </p:nvPr>
        </p:nvSpPr>
        <p:spPr/>
        <p:txBody>
          <a:bodyPr/>
          <a:lstStyle/>
          <a:p>
            <a:fld id="{83CD84F4-6D94-4782-A51D-C62AC67B3A10}" type="slidenum">
              <a:rPr lang="zh-CN" altLang="en-US" smtClean="0"/>
              <a:t>190</a:t>
            </a:fld>
            <a:endParaRPr lang="zh-CN" altLang="en-US"/>
          </a:p>
        </p:txBody>
      </p:sp>
    </p:spTree>
    <p:extLst>
      <p:ext uri="{BB962C8B-B14F-4D97-AF65-F5344CB8AC3E}">
        <p14:creationId xmlns:p14="http://schemas.microsoft.com/office/powerpoint/2010/main" val="9642240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191</a:t>
            </a:fld>
            <a:endParaRPr lang="zh-CN" altLang="en-US">
              <a:solidFill>
                <a:prstClr val="black"/>
              </a:solidFill>
            </a:endParaRPr>
          </a:p>
        </p:txBody>
      </p:sp>
    </p:spTree>
    <p:extLst>
      <p:ext uri="{BB962C8B-B14F-4D97-AF65-F5344CB8AC3E}">
        <p14:creationId xmlns:p14="http://schemas.microsoft.com/office/powerpoint/2010/main" val="388001211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192</a:t>
            </a:fld>
            <a:endParaRPr lang="zh-CN" altLang="en-US">
              <a:solidFill>
                <a:prstClr val="black"/>
              </a:solidFill>
            </a:endParaRPr>
          </a:p>
        </p:txBody>
      </p:sp>
    </p:spTree>
    <p:extLst>
      <p:ext uri="{BB962C8B-B14F-4D97-AF65-F5344CB8AC3E}">
        <p14:creationId xmlns:p14="http://schemas.microsoft.com/office/powerpoint/2010/main" val="378961537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193</a:t>
            </a:fld>
            <a:endParaRPr lang="zh-CN" altLang="en-US">
              <a:solidFill>
                <a:prstClr val="black"/>
              </a:solidFill>
            </a:endParaRPr>
          </a:p>
        </p:txBody>
      </p:sp>
    </p:spTree>
    <p:extLst>
      <p:ext uri="{BB962C8B-B14F-4D97-AF65-F5344CB8AC3E}">
        <p14:creationId xmlns:p14="http://schemas.microsoft.com/office/powerpoint/2010/main" val="134430620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194</a:t>
            </a:fld>
            <a:endParaRPr lang="zh-CN" altLang="en-US">
              <a:solidFill>
                <a:prstClr val="black"/>
              </a:solidFill>
            </a:endParaRPr>
          </a:p>
        </p:txBody>
      </p:sp>
    </p:spTree>
    <p:extLst>
      <p:ext uri="{BB962C8B-B14F-4D97-AF65-F5344CB8AC3E}">
        <p14:creationId xmlns:p14="http://schemas.microsoft.com/office/powerpoint/2010/main" val="17417190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195</a:t>
            </a:fld>
            <a:endParaRPr lang="zh-CN" altLang="en-US">
              <a:solidFill>
                <a:prstClr val="black"/>
              </a:solidFill>
            </a:endParaRPr>
          </a:p>
        </p:txBody>
      </p:sp>
    </p:spTree>
    <p:extLst>
      <p:ext uri="{BB962C8B-B14F-4D97-AF65-F5344CB8AC3E}">
        <p14:creationId xmlns:p14="http://schemas.microsoft.com/office/powerpoint/2010/main" val="403964789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196</a:t>
            </a:fld>
            <a:endParaRPr lang="zh-CN" altLang="en-US">
              <a:solidFill>
                <a:prstClr val="black"/>
              </a:solidFill>
            </a:endParaRPr>
          </a:p>
        </p:txBody>
      </p:sp>
    </p:spTree>
    <p:extLst>
      <p:ext uri="{BB962C8B-B14F-4D97-AF65-F5344CB8AC3E}">
        <p14:creationId xmlns:p14="http://schemas.microsoft.com/office/powerpoint/2010/main" val="37134655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197</a:t>
            </a:fld>
            <a:endParaRPr lang="zh-CN" altLang="en-US">
              <a:solidFill>
                <a:prstClr val="black"/>
              </a:solidFill>
            </a:endParaRPr>
          </a:p>
        </p:txBody>
      </p:sp>
    </p:spTree>
    <p:extLst>
      <p:ext uri="{BB962C8B-B14F-4D97-AF65-F5344CB8AC3E}">
        <p14:creationId xmlns:p14="http://schemas.microsoft.com/office/powerpoint/2010/main" val="265636509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b="1" dirty="0"/>
              <a:t>1.</a:t>
            </a:r>
            <a:r>
              <a:rPr lang="zh-CN" altLang="en-US" b="1" dirty="0"/>
              <a:t>算法让大量的数据有了价值。</a:t>
            </a:r>
            <a:endParaRPr lang="zh-CN" altLang="en-US" dirty="0"/>
          </a:p>
          <a:p>
            <a:r>
              <a:rPr lang="zh-CN" altLang="en-US" dirty="0"/>
              <a:t>更为灵活的、且可以根据不同的训练数据而拥有自优化的能力。</a:t>
            </a:r>
          </a:p>
          <a:p>
            <a:r>
              <a:rPr lang="zh-CN" altLang="en-US" dirty="0"/>
              <a:t>“深度学习”“增强学习”“机器学习”等技术的发展都推动着人工智能的进步。</a:t>
            </a:r>
            <a:endParaRPr lang="en-US" altLang="zh-CN" dirty="0"/>
          </a:p>
          <a:p>
            <a:r>
              <a:rPr lang="zh-CN" altLang="en-US" dirty="0"/>
              <a:t>由此可见，人工智能的快速演进，不仅需要理论研究，还需要大量的数据作为支撑。</a:t>
            </a:r>
          </a:p>
          <a:p>
            <a:r>
              <a:rPr lang="en-US" altLang="zh-CN" b="1" dirty="0"/>
              <a:t>2.</a:t>
            </a:r>
            <a:r>
              <a:rPr lang="zh-CN" altLang="en-US" b="1" dirty="0"/>
              <a:t>人工智能推进大数据应用深化</a:t>
            </a:r>
            <a:endParaRPr lang="zh-CN" altLang="en-US" dirty="0"/>
          </a:p>
          <a:p>
            <a:r>
              <a:rPr lang="zh-CN" altLang="en-US" dirty="0"/>
              <a:t>在行业中，人工智能与大数据密不可分。大数据的许多应用可以归因于人工智能。随着大数据不断积累，深度学习和强化学习等算法不断优化。</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198</a:t>
            </a:fld>
            <a:endParaRPr lang="zh-CN" altLang="en-US">
              <a:solidFill>
                <a:prstClr val="black"/>
              </a:solidFill>
            </a:endParaRPr>
          </a:p>
        </p:txBody>
      </p:sp>
    </p:spTree>
    <p:extLst>
      <p:ext uri="{BB962C8B-B14F-4D97-AF65-F5344CB8AC3E}">
        <p14:creationId xmlns:p14="http://schemas.microsoft.com/office/powerpoint/2010/main" val="47354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a:t>1.</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在产生阶段，科学研究仍以个体的自由研究为主要特征。尽管存在由研究者自发组织和创办的一些学术团体和学术期刊，但个体间自发的交流与合作仍然是科学信息传播的主要形式。</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随着科学技术的发展和学科复杂度的不断提升，科学研究成果显著增加，且呈现出有组织的合作和集体研究趋势。</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 </a:t>
            </a:r>
            <a:r>
              <a:rPr lang="en-US" altLang="zh-CN" sz="1800" dirty="0">
                <a:solidFill>
                  <a:srgbClr val="000000"/>
                </a:solidFill>
                <a:effectLst/>
                <a:latin typeface="Times New Roman" panose="02020603050405020304" pitchFamily="18" charset="0"/>
                <a:ea typeface="宋体" panose="02010600030101010101" pitchFamily="2" charset="-122"/>
              </a:rPr>
              <a:t>“</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大</a:t>
            </a:r>
            <a:r>
              <a:rPr lang="en-US" altLang="zh-CN" sz="1800" dirty="0">
                <a:solidFill>
                  <a:srgbClr val="000000"/>
                </a:solidFill>
                <a:effectLst/>
                <a:latin typeface="Times New Roman" panose="02020603050405020304" pitchFamily="18" charset="0"/>
                <a:ea typeface="宋体" panose="02010600030101010101" pitchFamily="2" charset="-122"/>
              </a:rPr>
              <a:t>”</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科学时代的到来，标志着现代科学技术进入到飞速发展阶段。这一时期，出现了独立的科技信息工作机构。</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着计算机和远程通信技术的发展，信息分析和服务工作向网络化阶段迈进。同时，随着科技、经济和信息一体化趋势的加强，信息分析由科技领域逐渐向其他领域渗透。近些年，随着大数据和云计算等新技术工具的出现，信息分析工作进入到智能化服务的转型期。</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23</a:t>
            </a:fld>
            <a:endParaRPr lang="zh-CN" altLang="en-US">
              <a:solidFill>
                <a:prstClr val="black"/>
              </a:solidFill>
            </a:endParaRPr>
          </a:p>
        </p:txBody>
      </p:sp>
    </p:spTree>
    <p:extLst>
      <p:ext uri="{BB962C8B-B14F-4D97-AF65-F5344CB8AC3E}">
        <p14:creationId xmlns:p14="http://schemas.microsoft.com/office/powerpoint/2010/main" val="35473846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199</a:t>
            </a:fld>
            <a:endParaRPr lang="zh-CN" altLang="en-US">
              <a:solidFill>
                <a:prstClr val="black"/>
              </a:solidFill>
            </a:endParaRPr>
          </a:p>
        </p:txBody>
      </p:sp>
    </p:spTree>
    <p:extLst>
      <p:ext uri="{BB962C8B-B14F-4D97-AF65-F5344CB8AC3E}">
        <p14:creationId xmlns:p14="http://schemas.microsoft.com/office/powerpoint/2010/main" val="218645958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201</a:t>
            </a:fld>
            <a:endParaRPr lang="zh-CN" altLang="en-US">
              <a:solidFill>
                <a:prstClr val="black"/>
              </a:solidFill>
            </a:endParaRPr>
          </a:p>
        </p:txBody>
      </p:sp>
    </p:spTree>
    <p:extLst>
      <p:ext uri="{BB962C8B-B14F-4D97-AF65-F5344CB8AC3E}">
        <p14:creationId xmlns:p14="http://schemas.microsoft.com/office/powerpoint/2010/main" val="191104095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202</a:t>
            </a:fld>
            <a:endParaRPr lang="zh-CN" altLang="en-US">
              <a:solidFill>
                <a:prstClr val="black"/>
              </a:solidFill>
            </a:endParaRPr>
          </a:p>
        </p:txBody>
      </p:sp>
    </p:spTree>
    <p:extLst>
      <p:ext uri="{BB962C8B-B14F-4D97-AF65-F5344CB8AC3E}">
        <p14:creationId xmlns:p14="http://schemas.microsoft.com/office/powerpoint/2010/main" val="145897910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203</a:t>
            </a:fld>
            <a:endParaRPr lang="zh-CN" altLang="en-US">
              <a:solidFill>
                <a:prstClr val="black"/>
              </a:solidFill>
            </a:endParaRPr>
          </a:p>
        </p:txBody>
      </p:sp>
    </p:spTree>
    <p:extLst>
      <p:ext uri="{BB962C8B-B14F-4D97-AF65-F5344CB8AC3E}">
        <p14:creationId xmlns:p14="http://schemas.microsoft.com/office/powerpoint/2010/main" val="339489041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204</a:t>
            </a:fld>
            <a:endParaRPr lang="zh-CN" altLang="en-US">
              <a:solidFill>
                <a:prstClr val="black"/>
              </a:solidFill>
            </a:endParaRPr>
          </a:p>
        </p:txBody>
      </p:sp>
    </p:spTree>
    <p:extLst>
      <p:ext uri="{BB962C8B-B14F-4D97-AF65-F5344CB8AC3E}">
        <p14:creationId xmlns:p14="http://schemas.microsoft.com/office/powerpoint/2010/main" val="237831512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205</a:t>
            </a:fld>
            <a:endParaRPr lang="zh-CN" altLang="en-US">
              <a:solidFill>
                <a:prstClr val="black"/>
              </a:solidFill>
            </a:endParaRPr>
          </a:p>
        </p:txBody>
      </p:sp>
    </p:spTree>
    <p:extLst>
      <p:ext uri="{BB962C8B-B14F-4D97-AF65-F5344CB8AC3E}">
        <p14:creationId xmlns:p14="http://schemas.microsoft.com/office/powerpoint/2010/main" val="30803347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206</a:t>
            </a:fld>
            <a:endParaRPr lang="zh-CN" altLang="en-US">
              <a:solidFill>
                <a:prstClr val="black"/>
              </a:solidFill>
            </a:endParaRPr>
          </a:p>
        </p:txBody>
      </p:sp>
    </p:spTree>
    <p:extLst>
      <p:ext uri="{BB962C8B-B14F-4D97-AF65-F5344CB8AC3E}">
        <p14:creationId xmlns:p14="http://schemas.microsoft.com/office/powerpoint/2010/main" val="390694588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207</a:t>
            </a:fld>
            <a:endParaRPr lang="zh-CN" altLang="en-US">
              <a:solidFill>
                <a:prstClr val="black"/>
              </a:solidFill>
            </a:endParaRPr>
          </a:p>
        </p:txBody>
      </p:sp>
    </p:spTree>
    <p:extLst>
      <p:ext uri="{BB962C8B-B14F-4D97-AF65-F5344CB8AC3E}">
        <p14:creationId xmlns:p14="http://schemas.microsoft.com/office/powerpoint/2010/main" val="376633178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208</a:t>
            </a:fld>
            <a:endParaRPr lang="zh-CN" altLang="en-US">
              <a:solidFill>
                <a:prstClr val="black"/>
              </a:solidFill>
            </a:endParaRPr>
          </a:p>
        </p:txBody>
      </p:sp>
    </p:spTree>
    <p:extLst>
      <p:ext uri="{BB962C8B-B14F-4D97-AF65-F5344CB8AC3E}">
        <p14:creationId xmlns:p14="http://schemas.microsoft.com/office/powerpoint/2010/main" val="305274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209</a:t>
            </a:fld>
            <a:endParaRPr lang="zh-CN" altLang="en-US">
              <a:solidFill>
                <a:prstClr val="black"/>
              </a:solidFill>
            </a:endParaRPr>
          </a:p>
        </p:txBody>
      </p:sp>
    </p:spTree>
    <p:extLst>
      <p:ext uri="{BB962C8B-B14F-4D97-AF65-F5344CB8AC3E}">
        <p14:creationId xmlns:p14="http://schemas.microsoft.com/office/powerpoint/2010/main" val="110757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solidFill>
                  <a:prstClr val="black"/>
                </a:solidFill>
              </a:rPr>
              <a:pPr>
                <a:defRPr/>
              </a:pPr>
              <a:t>2</a:t>
            </a:fld>
            <a:endParaRPr lang="zh-CN" altLang="en-US">
              <a:solidFill>
                <a:prstClr val="black"/>
              </a:solidFill>
            </a:endParaRPr>
          </a:p>
        </p:txBody>
      </p:sp>
    </p:spTree>
    <p:extLst>
      <p:ext uri="{BB962C8B-B14F-4D97-AF65-F5344CB8AC3E}">
        <p14:creationId xmlns:p14="http://schemas.microsoft.com/office/powerpoint/2010/main" val="1032134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24</a:t>
            </a:fld>
            <a:endParaRPr lang="zh-CN" altLang="en-US">
              <a:solidFill>
                <a:prstClr val="black"/>
              </a:solidFill>
            </a:endParaRPr>
          </a:p>
        </p:txBody>
      </p:sp>
    </p:spTree>
    <p:extLst>
      <p:ext uri="{BB962C8B-B14F-4D97-AF65-F5344CB8AC3E}">
        <p14:creationId xmlns:p14="http://schemas.microsoft.com/office/powerpoint/2010/main" val="36727869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210</a:t>
            </a:fld>
            <a:endParaRPr lang="zh-CN" altLang="en-US">
              <a:solidFill>
                <a:prstClr val="black"/>
              </a:solidFill>
            </a:endParaRPr>
          </a:p>
        </p:txBody>
      </p:sp>
    </p:spTree>
    <p:extLst>
      <p:ext uri="{BB962C8B-B14F-4D97-AF65-F5344CB8AC3E}">
        <p14:creationId xmlns:p14="http://schemas.microsoft.com/office/powerpoint/2010/main" val="100622718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211</a:t>
            </a:fld>
            <a:endParaRPr lang="zh-CN" altLang="en-US">
              <a:solidFill>
                <a:prstClr val="black"/>
              </a:solidFill>
            </a:endParaRPr>
          </a:p>
        </p:txBody>
      </p:sp>
    </p:spTree>
    <p:extLst>
      <p:ext uri="{BB962C8B-B14F-4D97-AF65-F5344CB8AC3E}">
        <p14:creationId xmlns:p14="http://schemas.microsoft.com/office/powerpoint/2010/main" val="14310714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212</a:t>
            </a:fld>
            <a:endParaRPr lang="zh-CN" altLang="en-US">
              <a:solidFill>
                <a:prstClr val="black"/>
              </a:solidFill>
            </a:endParaRPr>
          </a:p>
        </p:txBody>
      </p:sp>
    </p:spTree>
    <p:extLst>
      <p:ext uri="{BB962C8B-B14F-4D97-AF65-F5344CB8AC3E}">
        <p14:creationId xmlns:p14="http://schemas.microsoft.com/office/powerpoint/2010/main" val="30585056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213</a:t>
            </a:fld>
            <a:endParaRPr lang="zh-CN" altLang="en-US">
              <a:solidFill>
                <a:prstClr val="black"/>
              </a:solidFill>
            </a:endParaRPr>
          </a:p>
        </p:txBody>
      </p:sp>
    </p:spTree>
    <p:extLst>
      <p:ext uri="{BB962C8B-B14F-4D97-AF65-F5344CB8AC3E}">
        <p14:creationId xmlns:p14="http://schemas.microsoft.com/office/powerpoint/2010/main" val="377149892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214</a:t>
            </a:fld>
            <a:endParaRPr lang="zh-CN" altLang="en-US">
              <a:solidFill>
                <a:prstClr val="black"/>
              </a:solidFill>
            </a:endParaRPr>
          </a:p>
        </p:txBody>
      </p:sp>
    </p:spTree>
    <p:extLst>
      <p:ext uri="{BB962C8B-B14F-4D97-AF65-F5344CB8AC3E}">
        <p14:creationId xmlns:p14="http://schemas.microsoft.com/office/powerpoint/2010/main" val="351682751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215</a:t>
            </a:fld>
            <a:endParaRPr lang="zh-CN" altLang="en-US">
              <a:solidFill>
                <a:prstClr val="black"/>
              </a:solidFill>
            </a:endParaRPr>
          </a:p>
        </p:txBody>
      </p:sp>
    </p:spTree>
    <p:extLst>
      <p:ext uri="{BB962C8B-B14F-4D97-AF65-F5344CB8AC3E}">
        <p14:creationId xmlns:p14="http://schemas.microsoft.com/office/powerpoint/2010/main" val="181696820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216</a:t>
            </a:fld>
            <a:endParaRPr lang="zh-CN" altLang="en-US">
              <a:solidFill>
                <a:prstClr val="black"/>
              </a:solidFill>
            </a:endParaRPr>
          </a:p>
        </p:txBody>
      </p:sp>
    </p:spTree>
    <p:extLst>
      <p:ext uri="{BB962C8B-B14F-4D97-AF65-F5344CB8AC3E}">
        <p14:creationId xmlns:p14="http://schemas.microsoft.com/office/powerpoint/2010/main" val="72266080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217</a:t>
            </a:fld>
            <a:endParaRPr lang="zh-CN" altLang="en-US">
              <a:solidFill>
                <a:prstClr val="black"/>
              </a:solidFill>
            </a:endParaRPr>
          </a:p>
        </p:txBody>
      </p:sp>
    </p:spTree>
    <p:extLst>
      <p:ext uri="{BB962C8B-B14F-4D97-AF65-F5344CB8AC3E}">
        <p14:creationId xmlns:p14="http://schemas.microsoft.com/office/powerpoint/2010/main" val="427672113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218</a:t>
            </a:fld>
            <a:endParaRPr lang="zh-CN" altLang="en-US">
              <a:solidFill>
                <a:prstClr val="black"/>
              </a:solidFill>
            </a:endParaRPr>
          </a:p>
        </p:txBody>
      </p:sp>
    </p:spTree>
    <p:extLst>
      <p:ext uri="{BB962C8B-B14F-4D97-AF65-F5344CB8AC3E}">
        <p14:creationId xmlns:p14="http://schemas.microsoft.com/office/powerpoint/2010/main" val="681254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25</a:t>
            </a:fld>
            <a:endParaRPr lang="zh-CN" altLang="en-US">
              <a:solidFill>
                <a:prstClr val="black"/>
              </a:solidFill>
            </a:endParaRPr>
          </a:p>
        </p:txBody>
      </p:sp>
    </p:spTree>
    <p:extLst>
      <p:ext uri="{BB962C8B-B14F-4D97-AF65-F5344CB8AC3E}">
        <p14:creationId xmlns:p14="http://schemas.microsoft.com/office/powerpoint/2010/main" val="3802726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定性研究（</a:t>
            </a:r>
            <a:r>
              <a:rPr lang="en-US" altLang="zh-CN" dirty="0" err="1"/>
              <a:t>qualitativeresearch</a:t>
            </a:r>
            <a:r>
              <a:rPr lang="zh-CN" altLang="en-US" dirty="0"/>
              <a:t>）</a:t>
            </a:r>
            <a:r>
              <a:rPr lang="en-US" altLang="zh-CN" dirty="0"/>
              <a:t>:</a:t>
            </a:r>
            <a:r>
              <a:rPr lang="zh-CN" altLang="en-US" dirty="0"/>
              <a:t>描述情境、现象、问题或事件，研究资料收集方法是透过定类尺度或定序尺度测量，资料分析主要是为了了解情境、现象或问题的变量，并非将其数量化，即不需要采用“假设</a:t>
            </a:r>
            <a:r>
              <a:rPr lang="en-US" altLang="zh-CN" dirty="0"/>
              <a:t>—</a:t>
            </a:r>
            <a:r>
              <a:rPr lang="zh-CN" altLang="en-US" dirty="0"/>
              <a:t>检验”的研究逻辑。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26</a:t>
            </a:fld>
            <a:endParaRPr lang="zh-CN" altLang="en-US"/>
          </a:p>
        </p:txBody>
      </p:sp>
    </p:spTree>
    <p:extLst>
      <p:ext uri="{BB962C8B-B14F-4D97-AF65-F5344CB8AC3E}">
        <p14:creationId xmlns:p14="http://schemas.microsoft.com/office/powerpoint/2010/main" val="331310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27</a:t>
            </a:fld>
            <a:endParaRPr lang="zh-CN" altLang="en-US">
              <a:solidFill>
                <a:prstClr val="black"/>
              </a:solidFill>
            </a:endParaRPr>
          </a:p>
        </p:txBody>
      </p:sp>
    </p:spTree>
    <p:extLst>
      <p:ext uri="{BB962C8B-B14F-4D97-AF65-F5344CB8AC3E}">
        <p14:creationId xmlns:p14="http://schemas.microsoft.com/office/powerpoint/2010/main" val="2376469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比较法是认识和把握事物的基本方法，是从多角度、多原则、多层次捕捉事务间的矛盾，从而提出具有创造性的观点、看法和思想的一种思维方法。只有通过比较，才能对事物进行鉴别，从而实现选择和发展。</a:t>
            </a:r>
            <a:endParaRPr lang="en-US" altLang="zh-CN"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28</a:t>
            </a:fld>
            <a:endParaRPr lang="zh-CN" altLang="en-US"/>
          </a:p>
        </p:txBody>
      </p:sp>
    </p:spTree>
    <p:extLst>
      <p:ext uri="{BB962C8B-B14F-4D97-AF65-F5344CB8AC3E}">
        <p14:creationId xmlns:p14="http://schemas.microsoft.com/office/powerpoint/2010/main" val="3436630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因为葡萄榨汁机用来从葡萄中榨出汁，所以它在大面积上均等加力。</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30</a:t>
            </a:fld>
            <a:endParaRPr lang="zh-CN" altLang="en-US">
              <a:solidFill>
                <a:prstClr val="black"/>
              </a:solidFill>
            </a:endParaRPr>
          </a:p>
        </p:txBody>
      </p:sp>
    </p:spTree>
    <p:extLst>
      <p:ext uri="{BB962C8B-B14F-4D97-AF65-F5344CB8AC3E}">
        <p14:creationId xmlns:p14="http://schemas.microsoft.com/office/powerpoint/2010/main" val="3373456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比较法的类型</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31</a:t>
            </a:fld>
            <a:endParaRPr lang="zh-CN" altLang="en-US">
              <a:solidFill>
                <a:prstClr val="black"/>
              </a:solidFill>
            </a:endParaRPr>
          </a:p>
        </p:txBody>
      </p:sp>
    </p:spTree>
    <p:extLst>
      <p:ext uri="{BB962C8B-B14F-4D97-AF65-F5344CB8AC3E}">
        <p14:creationId xmlns:p14="http://schemas.microsoft.com/office/powerpoint/2010/main" val="3064198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比较法的类型</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32</a:t>
            </a:fld>
            <a:endParaRPr lang="zh-CN" altLang="en-US">
              <a:solidFill>
                <a:prstClr val="black"/>
              </a:solidFill>
            </a:endParaRPr>
          </a:p>
        </p:txBody>
      </p:sp>
    </p:spTree>
    <p:extLst>
      <p:ext uri="{BB962C8B-B14F-4D97-AF65-F5344CB8AC3E}">
        <p14:creationId xmlns:p14="http://schemas.microsoft.com/office/powerpoint/2010/main" val="2928272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比较法的类型</a:t>
            </a:r>
            <a:endParaRPr lang="en-US" altLang="zh-CN" dirty="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a:latin typeface="楷体" panose="02010609060101010101" pitchFamily="49" charset="-122"/>
                <a:ea typeface="楷体" panose="02010609060101010101" pitchFamily="49" charset="-122"/>
              </a:rPr>
              <a:t>二者结合，往往能够使得比较的内容更加清晰，比较的结论更加正确。</a:t>
            </a:r>
            <a:endParaRPr lang="en-US" altLang="zh-CN" sz="1200" dirty="0">
              <a:latin typeface="楷体" panose="02010609060101010101" pitchFamily="49" charset="-122"/>
              <a:ea typeface="楷体" panose="02010609060101010101" pitchFamily="49" charset="-122"/>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33</a:t>
            </a:fld>
            <a:endParaRPr lang="zh-CN" altLang="en-US">
              <a:solidFill>
                <a:prstClr val="black"/>
              </a:solidFill>
            </a:endParaRPr>
          </a:p>
        </p:txBody>
      </p:sp>
    </p:spTree>
    <p:extLst>
      <p:ext uri="{BB962C8B-B14F-4D97-AF65-F5344CB8AC3E}">
        <p14:creationId xmlns:p14="http://schemas.microsoft.com/office/powerpoint/2010/main" val="723787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比较法的类型</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34</a:t>
            </a:fld>
            <a:endParaRPr lang="zh-CN" altLang="en-US">
              <a:solidFill>
                <a:prstClr val="black"/>
              </a:solidFill>
            </a:endParaRPr>
          </a:p>
        </p:txBody>
      </p:sp>
    </p:spTree>
    <p:extLst>
      <p:ext uri="{BB962C8B-B14F-4D97-AF65-F5344CB8AC3E}">
        <p14:creationId xmlns:p14="http://schemas.microsoft.com/office/powerpoint/2010/main" val="212197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比较法的步骤</a:t>
            </a:r>
            <a:endParaRPr lang="en-US" altLang="zh-CN" dirty="0"/>
          </a:p>
          <a:p>
            <a:pPr eaLnBrk="1" hangingPunct="1">
              <a:spcBef>
                <a:spcPct val="0"/>
              </a:spcBef>
            </a:pPr>
            <a:r>
              <a:rPr lang="zh-CN" altLang="en-US" dirty="0"/>
              <a:t>此处：资料的准确性和可靠性：用于比较研究的资料必须是真实可靠的，具有客观性，能反映普遍情况，具有代表性，能反映研究对象的本质，具有典型性。</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35</a:t>
            </a:fld>
            <a:endParaRPr lang="zh-CN" altLang="en-US">
              <a:solidFill>
                <a:prstClr val="black"/>
              </a:solidFill>
            </a:endParaRPr>
          </a:p>
        </p:txBody>
      </p:sp>
    </p:spTree>
    <p:extLst>
      <p:ext uri="{BB962C8B-B14F-4D97-AF65-F5344CB8AC3E}">
        <p14:creationId xmlns:p14="http://schemas.microsoft.com/office/powerpoint/2010/main" val="632681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比较法的基本要求或者需要注意的地方</a:t>
            </a:r>
            <a:endParaRPr lang="en-US" altLang="zh-CN" dirty="0"/>
          </a:p>
          <a:p>
            <a:pPr eaLnBrk="1" hangingPunct="1">
              <a:spcBef>
                <a:spcPct val="0"/>
              </a:spcBef>
            </a:pPr>
            <a:r>
              <a:rPr lang="en-US" altLang="zh-CN" dirty="0"/>
              <a:t>1</a:t>
            </a:r>
            <a:r>
              <a:rPr lang="zh-CN" altLang="en-US" dirty="0"/>
              <a:t>）可比性：</a:t>
            </a:r>
            <a:r>
              <a:rPr lang="zh-CN" altLang="en-US" sz="1200" dirty="0">
                <a:latin typeface="楷体" panose="02010609060101010101" pitchFamily="49" charset="-122"/>
                <a:ea typeface="楷体" panose="02010609060101010101" pitchFamily="49" charset="-122"/>
              </a:rPr>
              <a:t>完全不同或完全相同的事物均无法进行比较。因此编辑哦的基本原则就是可比性原则。为保证可比性，必须做到：比较的标准要统一、比较的范围、项目要一致，比较的客观条件要相同</a:t>
            </a:r>
            <a:r>
              <a:rPr lang="en-US" altLang="zh-CN" sz="1200" dirty="0">
                <a:latin typeface="楷体" panose="02010609060101010101" pitchFamily="49" charset="-122"/>
                <a:ea typeface="楷体" panose="02010609060101010101" pitchFamily="49" charset="-122"/>
              </a:rPr>
              <a:t>……</a:t>
            </a:r>
          </a:p>
          <a:p>
            <a:pPr eaLnBrk="1" hangingPunct="1">
              <a:spcBef>
                <a:spcPct val="0"/>
              </a:spcBef>
            </a:pPr>
            <a:r>
              <a:rPr lang="en-US" altLang="zh-CN" sz="1200" dirty="0">
                <a:latin typeface="楷体" panose="02010609060101010101" pitchFamily="49" charset="-122"/>
                <a:ea typeface="楷体" panose="02010609060101010101" pitchFamily="49" charset="-122"/>
              </a:rPr>
              <a:t>2</a:t>
            </a:r>
            <a:r>
              <a:rPr lang="zh-CN" altLang="en-US" sz="1200" dirty="0">
                <a:latin typeface="楷体" panose="02010609060101010101" pitchFamily="49" charset="-122"/>
                <a:ea typeface="楷体" panose="02010609060101010101" pitchFamily="49" charset="-122"/>
              </a:rPr>
              <a:t>）比较方式的选择：</a:t>
            </a:r>
            <a:endParaRPr lang="en-US" altLang="zh-CN" sz="1200" dirty="0">
              <a:latin typeface="楷体" panose="02010609060101010101" pitchFamily="49" charset="-122"/>
              <a:ea typeface="楷体" panose="02010609060101010101" pitchFamily="49" charset="-122"/>
            </a:endParaRPr>
          </a:p>
          <a:p>
            <a:pPr eaLnBrk="1" hangingPunct="1">
              <a:spcBef>
                <a:spcPct val="0"/>
              </a:spcBef>
            </a:pPr>
            <a:r>
              <a:rPr lang="en-US" altLang="zh-CN" sz="1200" dirty="0">
                <a:latin typeface="楷体" panose="02010609060101010101" pitchFamily="49" charset="-122"/>
                <a:ea typeface="楷体" panose="02010609060101010101" pitchFamily="49" charset="-122"/>
              </a:rPr>
              <a:t>3</a:t>
            </a:r>
            <a:r>
              <a:rPr lang="zh-CN" altLang="en-US" sz="1200" dirty="0">
                <a:latin typeface="楷体" panose="02010609060101010101" pitchFamily="49" charset="-122"/>
                <a:ea typeface="楷体" panose="02010609060101010101" pitchFamily="49" charset="-122"/>
              </a:rPr>
              <a:t>）透过现象看本质就是坚持全面本质的科学的比较，注意比较内容的深度：不能局限于罗列一些表面的异同现象，也不能抓住细枝末节而忽视了本质的东西，理性思维需要深入到事物的本质中去。</a:t>
            </a:r>
            <a:r>
              <a:rPr lang="en-US" altLang="zh-CN" sz="1200" dirty="0" err="1">
                <a:latin typeface="楷体" panose="02010609060101010101" pitchFamily="49" charset="-122"/>
                <a:ea typeface="楷体" panose="02010609060101010101" pitchFamily="49" charset="-122"/>
              </a:rPr>
              <a:t>eg</a:t>
            </a:r>
            <a:r>
              <a:rPr lang="zh-CN" altLang="en-US" sz="1200" dirty="0">
                <a:latin typeface="楷体" panose="02010609060101010101" pitchFamily="49" charset="-122"/>
                <a:ea typeface="楷体" panose="02010609060101010101" pitchFamily="49" charset="-122"/>
              </a:rPr>
              <a:t>：硫化铜和金矿：表面都是金黄色，但从本质上看，它们的分子结构、质量、比重根本不同，可见不从本质上比较，是难以认识事物的本质的。</a:t>
            </a:r>
            <a:endParaRPr lang="en-US" altLang="zh-CN" sz="1200" dirty="0">
              <a:latin typeface="楷体" panose="02010609060101010101" pitchFamily="49" charset="-122"/>
              <a:ea typeface="楷体" panose="02010609060101010101" pitchFamily="49" charset="-122"/>
            </a:endParaRPr>
          </a:p>
          <a:p>
            <a:pPr eaLnBrk="1" hangingPunct="1">
              <a:spcBef>
                <a:spcPct val="0"/>
              </a:spcBef>
            </a:pPr>
            <a:r>
              <a:rPr lang="en-US" altLang="zh-CN" sz="1200" dirty="0">
                <a:latin typeface="楷体" panose="02010609060101010101" pitchFamily="49" charset="-122"/>
                <a:ea typeface="楷体" panose="02010609060101010101" pitchFamily="49" charset="-122"/>
              </a:rPr>
              <a:t>4</a:t>
            </a:r>
            <a:r>
              <a:rPr lang="zh-CN" altLang="en-US" sz="1200" dirty="0">
                <a:latin typeface="楷体" panose="02010609060101010101" pitchFamily="49" charset="-122"/>
                <a:ea typeface="楷体" panose="02010609060101010101" pitchFamily="49" charset="-122"/>
              </a:rPr>
              <a:t>）运用数据和图表：可视化的运用。</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36</a:t>
            </a:fld>
            <a:endParaRPr lang="zh-CN" altLang="en-US">
              <a:solidFill>
                <a:prstClr val="black"/>
              </a:solidFill>
            </a:endParaRPr>
          </a:p>
        </p:txBody>
      </p:sp>
    </p:spTree>
    <p:extLst>
      <p:ext uri="{BB962C8B-B14F-4D97-AF65-F5344CB8AC3E}">
        <p14:creationId xmlns:p14="http://schemas.microsoft.com/office/powerpoint/2010/main" val="2151769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37</a:t>
            </a:fld>
            <a:endParaRPr lang="zh-CN" altLang="en-US"/>
          </a:p>
        </p:txBody>
      </p:sp>
    </p:spTree>
    <p:extLst>
      <p:ext uri="{BB962C8B-B14F-4D97-AF65-F5344CB8AC3E}">
        <p14:creationId xmlns:p14="http://schemas.microsoft.com/office/powerpoint/2010/main" val="3096081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38</a:t>
            </a:fld>
            <a:endParaRPr lang="zh-CN" altLang="en-US"/>
          </a:p>
        </p:txBody>
      </p:sp>
    </p:spTree>
    <p:extLst>
      <p:ext uri="{BB962C8B-B14F-4D97-AF65-F5344CB8AC3E}">
        <p14:creationId xmlns:p14="http://schemas.microsoft.com/office/powerpoint/2010/main" val="548127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比较法的应用案例</a:t>
            </a:r>
            <a:endParaRPr lang="en-US" altLang="zh-CN" dirty="0"/>
          </a:p>
          <a:p>
            <a:r>
              <a:rPr lang="zh-CN" altLang="en-US" sz="1200" kern="1200" dirty="0">
                <a:solidFill>
                  <a:schemeClr val="tx1"/>
                </a:solidFill>
                <a:effectLst/>
                <a:latin typeface="+mn-lt"/>
                <a:ea typeface="+mn-ea"/>
                <a:cs typeface="+mn-cs"/>
              </a:rPr>
              <a:t>对美国出口管制中</a:t>
            </a:r>
            <a:r>
              <a:rPr lang="en-US" altLang="zh-CN" sz="1200" kern="1200" dirty="0">
                <a:solidFill>
                  <a:schemeClr val="tx1"/>
                </a:solidFill>
                <a:effectLst/>
                <a:latin typeface="+mn-lt"/>
                <a:ea typeface="+mn-ea"/>
                <a:cs typeface="+mn-cs"/>
              </a:rPr>
              <a:t>ECCN</a:t>
            </a:r>
            <a:r>
              <a:rPr lang="zh-CN" altLang="en-US" sz="1200" kern="1200" dirty="0">
                <a:solidFill>
                  <a:schemeClr val="tx1"/>
                </a:solidFill>
                <a:effectLst/>
                <a:latin typeface="+mn-lt"/>
                <a:ea typeface="+mn-ea"/>
                <a:cs typeface="+mn-cs"/>
              </a:rPr>
              <a:t>编码的定量研究，有助于促使我国认识到自身在相关科学和技术领域的不足，从而为我国人工智能技术发展方向以及科技政策的制定提供参考，抓住人工智能以及其引领的新一轮技术革命，将是我国人工智能相关技术领域发展的重大战略机遇。</a:t>
            </a:r>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39</a:t>
            </a:fld>
            <a:endParaRPr lang="zh-CN" altLang="en-US"/>
          </a:p>
        </p:txBody>
      </p:sp>
    </p:spTree>
    <p:extLst>
      <p:ext uri="{BB962C8B-B14F-4D97-AF65-F5344CB8AC3E}">
        <p14:creationId xmlns:p14="http://schemas.microsoft.com/office/powerpoint/2010/main" val="1863380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从具体趋势来看，中国与“一带一路”沿线国家的专利合作呈现波折上升的状态。</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中国：</a:t>
            </a:r>
            <a:r>
              <a:rPr lang="en-US" altLang="zh-CN" sz="1200" kern="1200" dirty="0">
                <a:solidFill>
                  <a:schemeClr val="tx1"/>
                </a:solidFill>
                <a:effectLst/>
                <a:latin typeface="+mn-lt"/>
                <a:ea typeface="+mn-ea"/>
                <a:cs typeface="+mn-cs"/>
              </a:rPr>
              <a:t>2001</a:t>
            </a:r>
            <a:r>
              <a:rPr lang="zh-CN" altLang="en-US" sz="1200" kern="1200" dirty="0">
                <a:solidFill>
                  <a:schemeClr val="tx1"/>
                </a:solidFill>
                <a:effectLst/>
                <a:latin typeface="+mn-lt"/>
                <a:ea typeface="+mn-ea"/>
                <a:cs typeface="+mn-cs"/>
              </a:rPr>
              <a:t>年中国加入世界贸易组织，积极融入经济全球化进程，有一个合作小高峰。</a:t>
            </a:r>
            <a:r>
              <a:rPr lang="en-US" altLang="zh-CN" sz="1200" kern="1200" dirty="0">
                <a:solidFill>
                  <a:schemeClr val="tx1"/>
                </a:solidFill>
                <a:effectLst/>
                <a:latin typeface="+mn-lt"/>
                <a:ea typeface="+mn-ea"/>
                <a:cs typeface="+mn-cs"/>
              </a:rPr>
              <a:t>2008</a:t>
            </a:r>
            <a:r>
              <a:rPr lang="zh-CN" altLang="en-US" sz="1200" kern="1200" dirty="0">
                <a:solidFill>
                  <a:schemeClr val="tx1"/>
                </a:solidFill>
                <a:effectLst/>
                <a:latin typeface="+mn-lt"/>
                <a:ea typeface="+mn-ea"/>
                <a:cs typeface="+mn-cs"/>
              </a:rPr>
              <a:t>年受全球金融危机的冲击，专利合作出现小幅下降，但此后由于国家经济刺激计划的推进以及北京奥运会成功举办，中国逐渐走出了经济危机的阴影，</a:t>
            </a:r>
            <a:r>
              <a:rPr lang="en-US" altLang="zh-CN" sz="1200" kern="1200" dirty="0">
                <a:solidFill>
                  <a:schemeClr val="tx1"/>
                </a:solidFill>
                <a:effectLst/>
                <a:latin typeface="+mn-lt"/>
                <a:ea typeface="+mn-ea"/>
                <a:cs typeface="+mn-cs"/>
              </a:rPr>
              <a:t>2009</a:t>
            </a:r>
            <a:r>
              <a:rPr lang="zh-CN" altLang="en-US" sz="1200" kern="1200" dirty="0">
                <a:solidFill>
                  <a:schemeClr val="tx1"/>
                </a:solidFill>
                <a:effectLst/>
                <a:latin typeface="+mn-lt"/>
                <a:ea typeface="+mn-ea"/>
                <a:cs typeface="+mn-cs"/>
              </a:rPr>
              <a:t>年年利合作出现了明显的上升拐点。</a:t>
            </a:r>
            <a:r>
              <a:rPr lang="en-US" altLang="zh-CN" sz="1200" kern="1200" dirty="0">
                <a:solidFill>
                  <a:schemeClr val="tx1"/>
                </a:solidFill>
                <a:effectLst/>
                <a:latin typeface="+mn-lt"/>
                <a:ea typeface="+mn-ea"/>
                <a:cs typeface="+mn-cs"/>
              </a:rPr>
              <a:t>2013</a:t>
            </a:r>
            <a:r>
              <a:rPr lang="zh-CN" altLang="en-US" sz="1200" kern="1200" dirty="0">
                <a:solidFill>
                  <a:schemeClr val="tx1"/>
                </a:solidFill>
                <a:effectLst/>
                <a:latin typeface="+mn-lt"/>
                <a:ea typeface="+mn-ea"/>
                <a:cs typeface="+mn-cs"/>
              </a:rPr>
              <a:t>年以来，随着“一带一路”战略的提出与实施，专利合作大幅提升；</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2015</a:t>
            </a:r>
            <a:r>
              <a:rPr lang="zh-CN" altLang="en-US" sz="1200" kern="1200" dirty="0">
                <a:solidFill>
                  <a:schemeClr val="tx1"/>
                </a:solidFill>
                <a:effectLst/>
                <a:latin typeface="+mn-lt"/>
                <a:ea typeface="+mn-ea"/>
                <a:cs typeface="+mn-cs"/>
              </a:rPr>
              <a:t>年中国处于新常态时期、经济增速放缓，与“一带一路”国家的贸易额呈下降趋势，专利合作数量出现周期性回落；</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美国：</a:t>
            </a:r>
            <a:r>
              <a:rPr lang="en-US" altLang="zh-CN" sz="1200" kern="1200" dirty="0">
                <a:solidFill>
                  <a:schemeClr val="tx1"/>
                </a:solidFill>
                <a:effectLst/>
                <a:latin typeface="+mn-lt"/>
                <a:ea typeface="+mn-ea"/>
                <a:cs typeface="+mn-cs"/>
              </a:rPr>
              <a:t>2000</a:t>
            </a:r>
            <a:r>
              <a:rPr lang="zh-CN" altLang="en-US" sz="1200" kern="1200" dirty="0">
                <a:solidFill>
                  <a:schemeClr val="tx1"/>
                </a:solidFill>
                <a:effectLst/>
                <a:latin typeface="+mn-lt"/>
                <a:ea typeface="+mn-ea"/>
                <a:cs typeface="+mn-cs"/>
              </a:rPr>
              <a:t>年美国与“一带一路”合作专利作基数远高于中国，并在此后的８年间保持稳步上升。金融危机使得美国经济进入衰退期，</a:t>
            </a:r>
            <a:r>
              <a:rPr lang="en-US" altLang="zh-CN" sz="1200" kern="1200" dirty="0">
                <a:solidFill>
                  <a:schemeClr val="tx1"/>
                </a:solidFill>
                <a:effectLst/>
                <a:latin typeface="+mn-lt"/>
                <a:ea typeface="+mn-ea"/>
                <a:cs typeface="+mn-cs"/>
              </a:rPr>
              <a:t>2008-2012</a:t>
            </a:r>
            <a:r>
              <a:rPr lang="zh-CN" altLang="en-US" sz="1200" kern="1200" dirty="0">
                <a:solidFill>
                  <a:schemeClr val="tx1"/>
                </a:solidFill>
                <a:effectLst/>
                <a:latin typeface="+mn-lt"/>
                <a:ea typeface="+mn-ea"/>
                <a:cs typeface="+mn-cs"/>
              </a:rPr>
              <a:t>间美国的合作专利数量出现下滑。随着美国重点加强在“一带一路”地区的科技布局，</a:t>
            </a:r>
            <a:r>
              <a:rPr lang="en-US" altLang="zh-CN" sz="1200" kern="1200" dirty="0">
                <a:solidFill>
                  <a:schemeClr val="tx1"/>
                </a:solidFill>
                <a:effectLst/>
                <a:latin typeface="+mn-lt"/>
                <a:ea typeface="+mn-ea"/>
                <a:cs typeface="+mn-cs"/>
              </a:rPr>
              <a:t>2014</a:t>
            </a:r>
            <a:r>
              <a:rPr lang="zh-CN" altLang="en-US" sz="1200" kern="1200" dirty="0">
                <a:solidFill>
                  <a:schemeClr val="tx1"/>
                </a:solidFill>
                <a:effectLst/>
                <a:latin typeface="+mn-lt"/>
                <a:ea typeface="+mn-ea"/>
                <a:cs typeface="+mn-cs"/>
              </a:rPr>
              <a:t>年合作专利数达到顶峰；</a:t>
            </a:r>
            <a:r>
              <a:rPr lang="en-US" altLang="zh-CN" sz="1200" kern="1200" dirty="0">
                <a:solidFill>
                  <a:schemeClr val="tx1"/>
                </a:solidFill>
                <a:effectLst/>
                <a:latin typeface="+mn-lt"/>
                <a:ea typeface="+mn-ea"/>
                <a:cs typeface="+mn-cs"/>
              </a:rPr>
              <a:t>2015</a:t>
            </a:r>
            <a:r>
              <a:rPr lang="zh-CN" altLang="en-US" sz="1200" kern="1200" dirty="0">
                <a:solidFill>
                  <a:schemeClr val="tx1"/>
                </a:solidFill>
                <a:effectLst/>
                <a:latin typeface="+mn-lt"/>
                <a:ea typeface="+mn-ea"/>
                <a:cs typeface="+mn-cs"/>
              </a:rPr>
              <a:t>年国际贸易负增长、新兴经济体的发展出现周期性、结构性放缓，低迷的经济环境下，美国与“一带一路”的专利合作也呈现周期性回落。</a:t>
            </a:r>
            <a:endParaRPr lang="en-US" altLang="zh-CN" sz="1200" kern="1200" dirty="0">
              <a:solidFill>
                <a:schemeClr val="tx1"/>
              </a:solidFill>
              <a:effectLst/>
              <a:latin typeface="+mn-lt"/>
              <a:ea typeface="+mn-ea"/>
              <a:cs typeface="+mn-cs"/>
            </a:endParaRPr>
          </a:p>
          <a:p>
            <a:r>
              <a:rPr lang="zh-CN" altLang="en-US" dirty="0"/>
              <a:t>通过横向比较来看，在中国提出“一带一路”政策、引领新型全球化建设的同时，美国也加强与“一带一路”国家的科技合作，中国在合作专利数量和对“一带一路”科技圈的综合影响力上与美国存在一定差距。</a:t>
            </a:r>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41</a:t>
            </a:fld>
            <a:endParaRPr lang="zh-CN" altLang="en-US"/>
          </a:p>
        </p:txBody>
      </p:sp>
    </p:spTree>
    <p:extLst>
      <p:ext uri="{BB962C8B-B14F-4D97-AF65-F5344CB8AC3E}">
        <p14:creationId xmlns:p14="http://schemas.microsoft.com/office/powerpoint/2010/main" val="3901379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综合来看，中美两国与“一带一路”专利合作存在地区不均衡性，中国更倾向与东南亚国家合作，美国则偏向南亚、西亚中东地区。在专利流向上，中美两国目前都将欧洲、日本等发达国家作为主要市场，忽略了在新兴国家市场的专利布局；两国都十分重视将合作专利成果应用于本土市场。进入各发达国家市场的专利在技术上各有侧重，主要集中于电气工程（数字通信、电信、计算机技术）和化学（药品、有机精细化学）两个技术大类。</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两国都将欧、日、韩等发达国家作为主要市场，忽略了新兴国家市场的专利布局，发明专利的技术资源优势未能和地缘优势充分结合，知识产权布局滞后于市场布局，这与经营主体的专利布局习惯和一带一路沿线参差不齐的知识产权保护环境相关联。</a:t>
            </a:r>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42</a:t>
            </a:fld>
            <a:endParaRPr lang="zh-CN" altLang="en-US"/>
          </a:p>
        </p:txBody>
      </p:sp>
    </p:spTree>
    <p:extLst>
      <p:ext uri="{BB962C8B-B14F-4D97-AF65-F5344CB8AC3E}">
        <p14:creationId xmlns:p14="http://schemas.microsoft.com/office/powerpoint/2010/main" val="377626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推理的含义</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43</a:t>
            </a:fld>
            <a:endParaRPr lang="zh-CN" altLang="en-US">
              <a:solidFill>
                <a:prstClr val="black"/>
              </a:solidFill>
            </a:endParaRPr>
          </a:p>
        </p:txBody>
      </p:sp>
    </p:spTree>
    <p:extLst>
      <p:ext uri="{BB962C8B-B14F-4D97-AF65-F5344CB8AC3E}">
        <p14:creationId xmlns:p14="http://schemas.microsoft.com/office/powerpoint/2010/main" val="988008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推理的要素</a:t>
            </a:r>
            <a:endParaRPr lang="en-US" altLang="zh-CN" dirty="0"/>
          </a:p>
          <a:p>
            <a:pPr eaLnBrk="1" hangingPunct="1">
              <a:spcBef>
                <a:spcPct val="0"/>
              </a:spcBef>
            </a:pPr>
            <a:endParaRPr lang="en-US" altLang="zh-CN" dirty="0"/>
          </a:p>
          <a:p>
            <a:pPr eaLnBrk="1" hangingPunct="1">
              <a:spcBef>
                <a:spcPct val="0"/>
              </a:spcBef>
            </a:pPr>
            <a:r>
              <a:rPr lang="zh-CN" altLang="en-US" dirty="0"/>
              <a:t>推理是由已知合乎规律地推出未知的思维形式，是通过对某些判断的分析和综合再引出新的判断的过程，它反映了事物之间的内在联系和发展趋势。</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44</a:t>
            </a:fld>
            <a:endParaRPr lang="zh-CN" altLang="en-US">
              <a:solidFill>
                <a:prstClr val="black"/>
              </a:solidFill>
            </a:endParaRPr>
          </a:p>
        </p:txBody>
      </p:sp>
    </p:spTree>
    <p:extLst>
      <p:ext uri="{BB962C8B-B14F-4D97-AF65-F5344CB8AC3E}">
        <p14:creationId xmlns:p14="http://schemas.microsoft.com/office/powerpoint/2010/main" val="267915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推理的注意点</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45</a:t>
            </a:fld>
            <a:endParaRPr lang="zh-CN" altLang="en-US">
              <a:solidFill>
                <a:prstClr val="black"/>
              </a:solidFill>
            </a:endParaRPr>
          </a:p>
        </p:txBody>
      </p:sp>
    </p:spTree>
    <p:extLst>
      <p:ext uri="{BB962C8B-B14F-4D97-AF65-F5344CB8AC3E}">
        <p14:creationId xmlns:p14="http://schemas.microsoft.com/office/powerpoint/2010/main" val="1343752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推理的注意点</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46</a:t>
            </a:fld>
            <a:endParaRPr lang="zh-CN" altLang="en-US">
              <a:solidFill>
                <a:prstClr val="black"/>
              </a:solidFill>
            </a:endParaRPr>
          </a:p>
        </p:txBody>
      </p:sp>
    </p:spTree>
    <p:extLst>
      <p:ext uri="{BB962C8B-B14F-4D97-AF65-F5344CB8AC3E}">
        <p14:creationId xmlns:p14="http://schemas.microsoft.com/office/powerpoint/2010/main" val="2910897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z="1200" kern="1200" dirty="0">
                <a:solidFill>
                  <a:schemeClr val="tx1"/>
                </a:solidFill>
                <a:effectLst/>
                <a:latin typeface="+mn-lt"/>
                <a:ea typeface="+mn-ea"/>
                <a:cs typeface="+mn-cs"/>
              </a:rPr>
              <a:t>归纳推理举例</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kern="1200" dirty="0">
                <a:solidFill>
                  <a:schemeClr val="tx1"/>
                </a:solidFill>
                <a:effectLst/>
                <a:latin typeface="+mn-lt"/>
                <a:ea typeface="+mn-ea"/>
                <a:cs typeface="+mn-cs"/>
              </a:rPr>
              <a:t>上述案例由三个对个别事物的认识，推理、概括和总结出一般性的原理或原则，这就是归纳推理的过程。</a:t>
            </a:r>
            <a:endParaRPr lang="en-US" altLang="zh-CN" sz="1200" kern="1200" dirty="0">
              <a:solidFill>
                <a:schemeClr val="tx1"/>
              </a:solidFill>
              <a:effectLst/>
              <a:latin typeface="+mn-lt"/>
              <a:ea typeface="+mn-ea"/>
              <a:cs typeface="+mn-cs"/>
            </a:endParaRP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48</a:t>
            </a:fld>
            <a:endParaRPr lang="zh-CN" altLang="en-US">
              <a:solidFill>
                <a:prstClr val="black"/>
              </a:solidFill>
            </a:endParaRPr>
          </a:p>
        </p:txBody>
      </p:sp>
    </p:spTree>
    <p:extLst>
      <p:ext uri="{BB962C8B-B14F-4D97-AF65-F5344CB8AC3E}">
        <p14:creationId xmlns:p14="http://schemas.microsoft.com/office/powerpoint/2010/main" val="1002430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完全归纳，就是指全部地毫无遗漏地考察了该类所包含的全部对象后所做出的推理。</a:t>
            </a:r>
            <a:endParaRPr lang="en-US" altLang="zh-CN" dirty="0"/>
          </a:p>
          <a:p>
            <a:r>
              <a:rPr lang="zh-CN" altLang="en-US" dirty="0"/>
              <a:t>特点是：前提中所考察是一类事物的全部对象，结论所断定的知识范围没有超出前提的知识范围。</a:t>
            </a:r>
          </a:p>
          <a:p>
            <a:r>
              <a:rPr lang="zh-CN" altLang="en-US" dirty="0"/>
              <a:t>完全归纳推理要获得正确的结论，必须满足两个要求：</a:t>
            </a:r>
          </a:p>
          <a:p>
            <a:r>
              <a:rPr lang="zh-CN" altLang="en-US" dirty="0"/>
              <a:t>第一，前提中每个经验命题都必须是真实可靠的；</a:t>
            </a:r>
          </a:p>
          <a:p>
            <a:r>
              <a:rPr lang="zh-CN" altLang="en-US" dirty="0"/>
              <a:t>第二，前提中必须完全考察一类的事物的全部对象。</a:t>
            </a:r>
          </a:p>
          <a:p>
            <a:r>
              <a:rPr lang="zh-CN" altLang="en-US" dirty="0"/>
              <a:t>完全归纳推理主要有两个作用：</a:t>
            </a:r>
          </a:p>
          <a:p>
            <a:r>
              <a:rPr lang="zh-CN" altLang="en-US" dirty="0"/>
              <a:t>一是具有认识作用</a:t>
            </a:r>
          </a:p>
          <a:p>
            <a:r>
              <a:rPr lang="zh-CN" altLang="en-US" dirty="0"/>
              <a:t>二是具有论证作用</a:t>
            </a:r>
          </a:p>
          <a:p>
            <a:r>
              <a:rPr lang="zh-CN" altLang="en-US" dirty="0"/>
              <a:t>完全归纳推理局限性是：当人们所要认识的事物包含的对象数量极大，或者是数量无限的时候，就很难或根本无法使用完全归纳推理。</a:t>
            </a:r>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49</a:t>
            </a:fld>
            <a:endParaRPr lang="zh-CN" altLang="en-US"/>
          </a:p>
        </p:txBody>
      </p:sp>
    </p:spTree>
    <p:extLst>
      <p:ext uri="{BB962C8B-B14F-4D97-AF65-F5344CB8AC3E}">
        <p14:creationId xmlns:p14="http://schemas.microsoft.com/office/powerpoint/2010/main" val="3158477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dirty="0">
                <a:latin typeface="楷体" panose="02010609060101010101" pitchFamily="49" charset="-122"/>
                <a:ea typeface="楷体" panose="02010609060101010101" pitchFamily="49" charset="-122"/>
              </a:rPr>
              <a:t>完全归纳推理必须满足</a:t>
            </a:r>
            <a:r>
              <a:rPr lang="zh-CN" altLang="en-US" b="1" dirty="0">
                <a:latin typeface="楷体" panose="02010609060101010101" pitchFamily="49" charset="-122"/>
                <a:ea typeface="楷体" panose="02010609060101010101" pitchFamily="49" charset="-122"/>
              </a:rPr>
              <a:t>两个要求</a:t>
            </a:r>
            <a:endParaRPr lang="zh-CN" altLang="en-US" dirty="0">
              <a:latin typeface="楷体" panose="02010609060101010101" pitchFamily="49" charset="-122"/>
              <a:ea typeface="楷体" panose="02010609060101010101" pitchFamily="49" charset="-122"/>
            </a:endParaRPr>
          </a:p>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dirty="0">
                <a:latin typeface="楷体" panose="02010609060101010101" pitchFamily="49" charset="-122"/>
                <a:ea typeface="楷体" panose="02010609060101010101" pitchFamily="49" charset="-122"/>
              </a:rPr>
              <a:t>完全归纳推理具有</a:t>
            </a:r>
            <a:r>
              <a:rPr lang="zh-CN" altLang="en-US" b="1" dirty="0">
                <a:latin typeface="楷体" panose="02010609060101010101" pitchFamily="49" charset="-122"/>
                <a:ea typeface="楷体" panose="02010609060101010101" pitchFamily="49" charset="-122"/>
              </a:rPr>
              <a:t>两个作用</a:t>
            </a:r>
            <a:endParaRPr lang="zh-CN" altLang="en-US" dirty="0">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50</a:t>
            </a:fld>
            <a:endParaRPr lang="zh-CN" altLang="en-US"/>
          </a:p>
        </p:txBody>
      </p:sp>
    </p:spTree>
    <p:extLst>
      <p:ext uri="{BB962C8B-B14F-4D97-AF65-F5344CB8AC3E}">
        <p14:creationId xmlns:p14="http://schemas.microsoft.com/office/powerpoint/2010/main" val="2522947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归纳推理第二种</a:t>
            </a:r>
            <a:r>
              <a:rPr lang="en-US" altLang="zh-CN" dirty="0"/>
              <a:t>——</a:t>
            </a:r>
            <a:r>
              <a:rPr lang="zh-CN" altLang="en-US" dirty="0"/>
              <a:t>不完全归纳推理</a:t>
            </a:r>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51</a:t>
            </a:fld>
            <a:endParaRPr lang="zh-CN" altLang="en-US"/>
          </a:p>
        </p:txBody>
      </p:sp>
    </p:spTree>
    <p:extLst>
      <p:ext uri="{BB962C8B-B14F-4D97-AF65-F5344CB8AC3E}">
        <p14:creationId xmlns:p14="http://schemas.microsoft.com/office/powerpoint/2010/main" val="4179890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不完全归纳推理第一种：简单枚举归纳推理</a:t>
            </a:r>
            <a:endParaRPr lang="en-US" altLang="zh-CN" dirty="0"/>
          </a:p>
          <a:p>
            <a:r>
              <a:rPr lang="zh-CN" altLang="en-US" dirty="0"/>
              <a:t>特点：结论不是充分可靠的。</a:t>
            </a:r>
          </a:p>
          <a:p>
            <a:r>
              <a:rPr lang="zh-CN" altLang="en-US" dirty="0"/>
              <a:t>因为简单枚举归纳推理是根据某种属性在部分同类对象中的不断反复，并且在考察中没有遇到反例从而推出结论的，但是，在考察中没有遇到反例并不等于反例就不存在，很可能反例就存在于未被考虑的同类事例中；一旦出现反例，结论就会被推翻。</a:t>
            </a:r>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52</a:t>
            </a:fld>
            <a:endParaRPr lang="zh-CN" altLang="en-US"/>
          </a:p>
        </p:txBody>
      </p:sp>
    </p:spTree>
    <p:extLst>
      <p:ext uri="{BB962C8B-B14F-4D97-AF65-F5344CB8AC3E}">
        <p14:creationId xmlns:p14="http://schemas.microsoft.com/office/powerpoint/2010/main" val="817515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例如，金、银、铜、铁受热以后都会体积膨胀，而金、银、铜、铁都是金属，由此可以得到，金属受热后都会体积膨胀。</a:t>
            </a:r>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53</a:t>
            </a:fld>
            <a:endParaRPr lang="zh-CN" altLang="en-US"/>
          </a:p>
        </p:txBody>
      </p:sp>
    </p:spTree>
    <p:extLst>
      <p:ext uri="{BB962C8B-B14F-4D97-AF65-F5344CB8AC3E}">
        <p14:creationId xmlns:p14="http://schemas.microsoft.com/office/powerpoint/2010/main" val="804136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zh-CN" sz="1200" b="1" kern="1200" dirty="0">
                <a:solidFill>
                  <a:schemeClr val="tx1"/>
                </a:solidFill>
                <a:effectLst/>
                <a:latin typeface="+mn-lt"/>
                <a:ea typeface="+mn-ea"/>
                <a:cs typeface="+mn-cs"/>
              </a:rPr>
              <a:t>完全归纳推理</a:t>
            </a:r>
            <a:r>
              <a:rPr lang="zh-CN" altLang="zh-CN" sz="1200" kern="1200" dirty="0">
                <a:solidFill>
                  <a:schemeClr val="tx1"/>
                </a:solidFill>
                <a:effectLst/>
                <a:latin typeface="+mn-lt"/>
                <a:ea typeface="+mn-ea"/>
                <a:cs typeface="+mn-cs"/>
              </a:rPr>
              <a:t>是根据一类事物中每一个对象是否具有某种属性来推出这类事物是否都具有某种属性的归纳推理。</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b="1" kern="1200" dirty="0">
                <a:solidFill>
                  <a:schemeClr val="tx1"/>
                </a:solidFill>
                <a:effectLst/>
                <a:latin typeface="+mn-lt"/>
                <a:ea typeface="+mn-ea"/>
                <a:cs typeface="+mn-cs"/>
              </a:rPr>
              <a:t>不完全归纳推理</a:t>
            </a:r>
            <a:r>
              <a:rPr lang="zh-CN" altLang="zh-CN" sz="1200" kern="1200" dirty="0">
                <a:solidFill>
                  <a:schemeClr val="tx1"/>
                </a:solidFill>
                <a:effectLst/>
                <a:latin typeface="+mn-lt"/>
                <a:ea typeface="+mn-ea"/>
                <a:cs typeface="+mn-cs"/>
              </a:rPr>
              <a:t>是根据一类事物中的部分对象是否具有某种属性来推出这类事物所有对象是否都具有某种属性的归纳推理。</a:t>
            </a:r>
            <a:endParaRPr lang="en-US" altLang="zh-CN" sz="1200" kern="1200" dirty="0">
              <a:solidFill>
                <a:schemeClr val="tx1"/>
              </a:solidFill>
              <a:effectLst/>
              <a:latin typeface="+mn-lt"/>
              <a:ea typeface="+mn-ea"/>
              <a:cs typeface="+mn-cs"/>
            </a:endParaRPr>
          </a:p>
          <a:p>
            <a:pPr eaLnBrk="1" hangingPunct="1">
              <a:spcBef>
                <a:spcPct val="0"/>
              </a:spcBef>
            </a:pPr>
            <a:r>
              <a:rPr lang="zh-CN" altLang="en-US" sz="1200" kern="1200" dirty="0">
                <a:solidFill>
                  <a:schemeClr val="tx1"/>
                </a:solidFill>
                <a:effectLst/>
                <a:latin typeface="+mn-lt"/>
                <a:ea typeface="+mn-ea"/>
                <a:cs typeface="+mn-cs"/>
              </a:rPr>
              <a:t>其中不完全归纳推理包括</a:t>
            </a:r>
            <a:r>
              <a:rPr lang="zh-CN" altLang="zh-CN" sz="1200" b="1" kern="1200" dirty="0">
                <a:solidFill>
                  <a:schemeClr val="tx1"/>
                </a:solidFill>
                <a:effectLst/>
                <a:latin typeface="+mn-lt"/>
                <a:ea typeface="+mn-ea"/>
                <a:cs typeface="+mn-cs"/>
              </a:rPr>
              <a:t>简单枚举归纳推理</a:t>
            </a:r>
            <a:r>
              <a:rPr lang="zh-CN" altLang="en-US" sz="1200" kern="1200" dirty="0">
                <a:solidFill>
                  <a:schemeClr val="tx1"/>
                </a:solidFill>
                <a:effectLst/>
                <a:latin typeface="+mn-lt"/>
                <a:ea typeface="+mn-ea"/>
                <a:cs typeface="+mn-cs"/>
              </a:rPr>
              <a:t>和</a:t>
            </a:r>
            <a:r>
              <a:rPr lang="zh-CN" altLang="zh-CN" sz="1200" b="1" kern="1200" dirty="0">
                <a:solidFill>
                  <a:schemeClr val="tx1"/>
                </a:solidFill>
                <a:effectLst/>
                <a:latin typeface="+mn-lt"/>
                <a:ea typeface="+mn-ea"/>
                <a:cs typeface="+mn-cs"/>
              </a:rPr>
              <a:t>科学归纳推理</a:t>
            </a:r>
            <a:endParaRPr lang="en-US" altLang="zh-CN" sz="1200" b="1" kern="1200" dirty="0">
              <a:solidFill>
                <a:schemeClr val="tx1"/>
              </a:solidFill>
              <a:effectLst/>
              <a:latin typeface="+mn-lt"/>
              <a:ea typeface="+mn-ea"/>
              <a:cs typeface="+mn-cs"/>
            </a:endParaRPr>
          </a:p>
          <a:p>
            <a:pPr eaLnBrk="1" hangingPunct="1">
              <a:spcBef>
                <a:spcPct val="0"/>
              </a:spcBef>
            </a:pPr>
            <a:r>
              <a:rPr lang="zh-CN" altLang="zh-CN" sz="1200" b="1" kern="1200" dirty="0">
                <a:solidFill>
                  <a:schemeClr val="tx1"/>
                </a:solidFill>
                <a:effectLst/>
                <a:latin typeface="+mn-lt"/>
                <a:ea typeface="+mn-ea"/>
                <a:cs typeface="+mn-cs"/>
              </a:rPr>
              <a:t>简单枚举归纳推理</a:t>
            </a:r>
            <a:r>
              <a:rPr lang="zh-CN" altLang="zh-CN" sz="1200" kern="1200" dirty="0">
                <a:solidFill>
                  <a:schemeClr val="tx1"/>
                </a:solidFill>
                <a:effectLst/>
                <a:latin typeface="+mn-lt"/>
                <a:ea typeface="+mn-ea"/>
                <a:cs typeface="+mn-cs"/>
              </a:rPr>
              <a:t>是指进考察一类事物中部分对象的情况，在没有遇到相反情况下，推出一般性的结论。</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b="1" kern="1200" dirty="0">
                <a:solidFill>
                  <a:schemeClr val="tx1"/>
                </a:solidFill>
                <a:effectLst/>
                <a:latin typeface="+mn-lt"/>
                <a:ea typeface="+mn-ea"/>
                <a:cs typeface="+mn-cs"/>
              </a:rPr>
              <a:t>科学归纳推理</a:t>
            </a:r>
            <a:r>
              <a:rPr lang="zh-CN" altLang="en-US" sz="1200" b="1" kern="1200" dirty="0">
                <a:solidFill>
                  <a:schemeClr val="tx1"/>
                </a:solidFill>
                <a:effectLst/>
                <a:latin typeface="+mn-lt"/>
                <a:ea typeface="+mn-ea"/>
                <a:cs typeface="+mn-cs"/>
              </a:rPr>
              <a:t>也</a:t>
            </a:r>
            <a:r>
              <a:rPr lang="zh-CN" altLang="zh-CN" sz="1200" kern="1200" dirty="0">
                <a:solidFill>
                  <a:schemeClr val="tx1"/>
                </a:solidFill>
                <a:effectLst/>
                <a:latin typeface="+mn-lt"/>
                <a:ea typeface="+mn-ea"/>
                <a:cs typeface="+mn-cs"/>
              </a:rPr>
              <a:t>是对一类事物中的部分对象进行考察，</a:t>
            </a:r>
            <a:r>
              <a:rPr lang="zh-CN" altLang="en-US" sz="1200" kern="1200" dirty="0">
                <a:solidFill>
                  <a:schemeClr val="tx1"/>
                </a:solidFill>
                <a:effectLst/>
                <a:latin typeface="+mn-lt"/>
                <a:ea typeface="+mn-ea"/>
                <a:cs typeface="+mn-cs"/>
              </a:rPr>
              <a:t>但</a:t>
            </a:r>
            <a:r>
              <a:rPr lang="zh-CN" altLang="zh-CN" sz="1200" kern="1200" dirty="0">
                <a:solidFill>
                  <a:schemeClr val="tx1"/>
                </a:solidFill>
                <a:effectLst/>
                <a:latin typeface="+mn-lt"/>
                <a:ea typeface="+mn-ea"/>
                <a:cs typeface="+mn-cs"/>
              </a:rPr>
              <a:t>通过部分对象与该事物某种属性之间的</a:t>
            </a:r>
            <a:r>
              <a:rPr lang="zh-CN" altLang="zh-CN" sz="1200" b="1" kern="1200" dirty="0">
                <a:solidFill>
                  <a:schemeClr val="tx1"/>
                </a:solidFill>
                <a:effectLst/>
                <a:latin typeface="+mn-lt"/>
                <a:ea typeface="+mn-ea"/>
                <a:cs typeface="+mn-cs"/>
              </a:rPr>
              <a:t>因果联系</a:t>
            </a:r>
            <a:r>
              <a:rPr lang="zh-CN" altLang="zh-CN" sz="1200" kern="1200" dirty="0">
                <a:solidFill>
                  <a:schemeClr val="tx1"/>
                </a:solidFill>
                <a:effectLst/>
                <a:latin typeface="+mn-lt"/>
                <a:ea typeface="+mn-ea"/>
                <a:cs typeface="+mn-cs"/>
              </a:rPr>
              <a:t>，推出该类事物的全部对象是否具有某种属性的归纳推理。</a:t>
            </a:r>
            <a:endParaRPr lang="en-US" altLang="zh-CN" sz="1200" kern="1200" dirty="0">
              <a:solidFill>
                <a:schemeClr val="tx1"/>
              </a:solidFill>
              <a:effectLst/>
              <a:latin typeface="+mn-lt"/>
              <a:ea typeface="+mn-ea"/>
              <a:cs typeface="+mn-cs"/>
            </a:endParaRPr>
          </a:p>
          <a:p>
            <a:pPr eaLnBrk="1" hangingPunct="1">
              <a:spcBef>
                <a:spcPct val="0"/>
              </a:spcBef>
            </a:pPr>
            <a:endParaRPr lang="en-US" altLang="zh-CN" b="1" dirty="0"/>
          </a:p>
          <a:p>
            <a:pPr eaLnBrk="1" hangingPunct="1">
              <a:spcBef>
                <a:spcPct val="0"/>
              </a:spcBef>
            </a:pPr>
            <a:r>
              <a:rPr lang="zh-CN" altLang="en-US" b="0" dirty="0"/>
              <a:t>科学归纳推理与简单枚举归纳推理的共同点是：</a:t>
            </a:r>
          </a:p>
          <a:p>
            <a:pPr marL="171450" indent="-171450" eaLnBrk="1" hangingPunct="1">
              <a:spcBef>
                <a:spcPct val="0"/>
              </a:spcBef>
              <a:buFont typeface="Arial" panose="020B0604020202020204" pitchFamily="34" charset="0"/>
              <a:buChar char="•"/>
            </a:pPr>
            <a:r>
              <a:rPr lang="zh-CN" altLang="en-US" b="0" dirty="0"/>
              <a:t>二者都属于不完全归纳推理。</a:t>
            </a:r>
          </a:p>
          <a:p>
            <a:pPr marL="171450" indent="-171450" eaLnBrk="1" hangingPunct="1">
              <a:spcBef>
                <a:spcPct val="0"/>
              </a:spcBef>
              <a:buFont typeface="Arial" panose="020B0604020202020204" pitchFamily="34" charset="0"/>
              <a:buChar char="•"/>
            </a:pPr>
            <a:r>
              <a:rPr lang="zh-CN" altLang="en-US" b="0" dirty="0"/>
              <a:t>二者的前提中都只是考察了一类事物的部分对象。</a:t>
            </a:r>
          </a:p>
          <a:p>
            <a:pPr marL="171450" indent="-171450" eaLnBrk="1" hangingPunct="1">
              <a:spcBef>
                <a:spcPct val="0"/>
              </a:spcBef>
              <a:buFont typeface="Arial" panose="020B0604020202020204" pitchFamily="34" charset="0"/>
              <a:buChar char="•"/>
            </a:pPr>
            <a:r>
              <a:rPr lang="zh-CN" altLang="en-US" b="0" dirty="0"/>
              <a:t>结论都是对某一类事物的全部对象的断定，结论所断定的知识范围都超出了前提的范围，前提与结论的联系都不是必然的。</a:t>
            </a:r>
          </a:p>
          <a:p>
            <a:pPr eaLnBrk="1" hangingPunct="1">
              <a:spcBef>
                <a:spcPct val="0"/>
              </a:spcBef>
            </a:pPr>
            <a:r>
              <a:rPr lang="zh-CN" altLang="en-US" b="0" dirty="0"/>
              <a:t>科学归纳推理与简单枚举归纳推理的不同点是：</a:t>
            </a:r>
          </a:p>
          <a:p>
            <a:pPr marL="171450" indent="-171450" eaLnBrk="1" hangingPunct="1">
              <a:spcBef>
                <a:spcPct val="0"/>
              </a:spcBef>
              <a:buFont typeface="Arial" panose="020B0604020202020204" pitchFamily="34" charset="0"/>
              <a:buChar char="•"/>
            </a:pPr>
            <a:r>
              <a:rPr lang="zh-CN" altLang="en-US" b="0" dirty="0"/>
              <a:t>二者的推理根据不同。简单枚举归纳推理以经验认识为主要根据，依据某种属性在某类部分对象中的不断重复，并且没有遇到反例；科学归纳推理则是以科学的分析研究为主要根据，需要进一步分析事物对象与其属性之间的因果联系。</a:t>
            </a:r>
          </a:p>
          <a:p>
            <a:pPr marL="171450" indent="-171450" eaLnBrk="1" hangingPunct="1">
              <a:spcBef>
                <a:spcPct val="0"/>
              </a:spcBef>
              <a:buFont typeface="Arial" panose="020B0604020202020204" pitchFamily="34" charset="0"/>
              <a:buChar char="•"/>
            </a:pPr>
            <a:r>
              <a:rPr lang="zh-CN" altLang="en-US" b="0" dirty="0"/>
              <a:t>二者结论的可靠性程度不同。虽然二者的前提与结论之间的联系都是概然的，归纳强度都不必然等于</a:t>
            </a:r>
            <a:r>
              <a:rPr lang="en-US" altLang="zh-CN" b="0" dirty="0"/>
              <a:t>1</a:t>
            </a:r>
            <a:r>
              <a:rPr lang="zh-CN" altLang="en-US" b="0" dirty="0"/>
              <a:t>，但是，由于科学归纳推理的前提中考察了一类事物对象与其属性之间的因果联系，在归纳之中引入了演绎，因此，科学归纳推理的归纳强度也比简单枚举归纳推理的归纳强度大。所以，科学归纳推理的结论与简单枚举归纳推理的结论比起来，其可靠性程度要大得多。</a:t>
            </a:r>
          </a:p>
          <a:p>
            <a:pPr marL="171450" indent="-171450" eaLnBrk="1" hangingPunct="1">
              <a:spcBef>
                <a:spcPct val="0"/>
              </a:spcBef>
              <a:buFont typeface="Arial" panose="020B0604020202020204" pitchFamily="34" charset="0"/>
              <a:buChar char="•"/>
            </a:pPr>
            <a:r>
              <a:rPr lang="zh-CN" altLang="en-US" b="0" dirty="0"/>
              <a:t>对前提数量的要求不同。简单枚举归纳推理要求前提数量尽可能多；而科学归纳推理的前提数量多少不具有重要意义，主要要求找出事物对象与其属性之间的因果联系。</a:t>
            </a:r>
          </a:p>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54</a:t>
            </a:fld>
            <a:endParaRPr lang="zh-CN" altLang="en-US">
              <a:solidFill>
                <a:prstClr val="black"/>
              </a:solidFill>
            </a:endParaRPr>
          </a:p>
        </p:txBody>
      </p:sp>
    </p:spTree>
    <p:extLst>
      <p:ext uri="{BB962C8B-B14F-4D97-AF65-F5344CB8AC3E}">
        <p14:creationId xmlns:p14="http://schemas.microsoft.com/office/powerpoint/2010/main" val="1966575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演绎推理的含义与类型</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55</a:t>
            </a:fld>
            <a:endParaRPr lang="zh-CN" altLang="en-US">
              <a:solidFill>
                <a:prstClr val="black"/>
              </a:solidFill>
            </a:endParaRPr>
          </a:p>
        </p:txBody>
      </p:sp>
    </p:spTree>
    <p:extLst>
      <p:ext uri="{BB962C8B-B14F-4D97-AF65-F5344CB8AC3E}">
        <p14:creationId xmlns:p14="http://schemas.microsoft.com/office/powerpoint/2010/main" val="1983781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演绎推理第一种：常规推理</a:t>
            </a:r>
            <a:endParaRPr lang="en-US" altLang="zh-CN" dirty="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a:latin typeface="楷体" panose="02010609060101010101" pitchFamily="49" charset="-122"/>
                <a:ea typeface="楷体" panose="02010609060101010101" pitchFamily="49" charset="-122"/>
              </a:rPr>
              <a:t>常规推理又习惯地称为三段论。即它恰好由三个直言判断组成，恰好有三个不同的概念做主项和谓项，而且每个概念在两个判断中各出现一次。</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56</a:t>
            </a:fld>
            <a:endParaRPr lang="zh-CN" altLang="en-US">
              <a:solidFill>
                <a:prstClr val="black"/>
              </a:solidFill>
            </a:endParaRPr>
          </a:p>
        </p:txBody>
      </p:sp>
    </p:spTree>
    <p:extLst>
      <p:ext uri="{BB962C8B-B14F-4D97-AF65-F5344CB8AC3E}">
        <p14:creationId xmlns:p14="http://schemas.microsoft.com/office/powerpoint/2010/main" val="132040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indent="266700" algn="just">
              <a:lnSpc>
                <a:spcPct val="125000"/>
              </a:lnSpc>
            </a:pP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出现了很多专门的信息分析领域，比如经济信息分析、政务信息分析、市场信息分析、金融信息分析等。</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不过，</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信息分析的定义在不同领域</a:t>
            </a: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有不同的侧重点。例如</a:t>
            </a: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25281" lvl="1" indent="-285750" algn="just">
              <a:lnSpc>
                <a:spcPct val="125000"/>
              </a:lnSpc>
              <a:buFont typeface="Arial" panose="020B0604020202020204" pitchFamily="34" charset="0"/>
              <a:buChar cha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在军事领域，信息分析也称为情报分析，其通过对军事数据的整合和分析，将军事信息转化为情报，从而更好的服务于政治、经济、军事及外交决策。</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25281" lvl="1" indent="-285750" algn="just">
              <a:lnSpc>
                <a:spcPct val="125000"/>
              </a:lnSpc>
              <a:buFont typeface="Arial" panose="020B0604020202020204" pitchFamily="34" charset="0"/>
              <a:buChar cha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在政治领域，例如在政府部门，信息分析则服务于政策性问题的解决。</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25281" lvl="1" indent="-285750" algn="just">
              <a:lnSpc>
                <a:spcPct val="125000"/>
              </a:lnSpc>
              <a:buFont typeface="Arial" panose="020B0604020202020204" pitchFamily="34" charset="0"/>
              <a:buChar cha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在经济领域，信息分析则成为企业战略决策，组织生产经营活动，提升市场竞争力的有效工具。</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just">
              <a:lnSpc>
                <a:spcPct val="125000"/>
              </a:lnSpc>
              <a:buFont typeface="Arial" panose="020B0604020202020204" pitchFamily="34" charset="0"/>
              <a:buNone/>
            </a:pP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除此之外，信息分析还被广泛应用于科学技术领域。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吕斌，李国秋著</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信息分析新论</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北京</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西安：世界图书出版公司</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2018.09.</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高金虎著</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军事情报学</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南京：江苏人民出版社</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2017.03.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a:t>
            </a:fld>
            <a:endParaRPr lang="zh-CN" altLang="en-US">
              <a:solidFill>
                <a:prstClr val="black"/>
              </a:solidFill>
            </a:endParaRPr>
          </a:p>
        </p:txBody>
      </p:sp>
    </p:spTree>
    <p:extLst>
      <p:ext uri="{BB962C8B-B14F-4D97-AF65-F5344CB8AC3E}">
        <p14:creationId xmlns:p14="http://schemas.microsoft.com/office/powerpoint/2010/main" val="2949926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dirty="0"/>
              <a:t>演绎推理第二种：假言推理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57</a:t>
            </a:fld>
            <a:endParaRPr lang="zh-CN" altLang="en-US"/>
          </a:p>
        </p:txBody>
      </p:sp>
    </p:spTree>
    <p:extLst>
      <p:ext uri="{BB962C8B-B14F-4D97-AF65-F5344CB8AC3E}">
        <p14:creationId xmlns:p14="http://schemas.microsoft.com/office/powerpoint/2010/main" val="351620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dirty="0"/>
              <a:t>演绎推理第三种：选言推理</a:t>
            </a:r>
            <a:endParaRPr lang="en-US" altLang="zh-CN" dirty="0"/>
          </a:p>
          <a:p>
            <a:pPr marL="0" marR="0" lvl="0" indent="0" algn="l" defTabSz="879061"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dirty="0"/>
              <a:t>另外：二难推理就是由两个假言命题和一个选言命题为前提而推出结论的推理。</a:t>
            </a:r>
          </a:p>
          <a:p>
            <a:pPr marL="0" marR="0" lvl="0" indent="0" algn="l" defTabSz="879061"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58</a:t>
            </a:fld>
            <a:endParaRPr lang="zh-CN" altLang="en-US"/>
          </a:p>
        </p:txBody>
      </p:sp>
    </p:spTree>
    <p:extLst>
      <p:ext uri="{BB962C8B-B14F-4D97-AF65-F5344CB8AC3E}">
        <p14:creationId xmlns:p14="http://schemas.microsoft.com/office/powerpoint/2010/main" val="2837709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z="1200" b="1" kern="1200">
                <a:solidFill>
                  <a:schemeClr val="tx1"/>
                </a:solidFill>
                <a:effectLst/>
                <a:latin typeface="+mn-lt"/>
                <a:ea typeface="+mn-ea"/>
                <a:cs typeface="+mn-cs"/>
              </a:rPr>
              <a:t>演绎推理则是由一般到个别的过程。</a:t>
            </a:r>
            <a:endParaRPr lang="en-US" altLang="zh-CN" sz="1200" b="1" kern="1200">
              <a:solidFill>
                <a:schemeClr val="tx1"/>
              </a:solidFill>
              <a:effectLst/>
              <a:latin typeface="+mn-lt"/>
              <a:ea typeface="+mn-ea"/>
              <a:cs typeface="+mn-cs"/>
            </a:endParaRPr>
          </a:p>
          <a:p>
            <a:pPr eaLnBrk="1" hangingPunct="1">
              <a:spcBef>
                <a:spcPct val="0"/>
              </a:spcBef>
            </a:pPr>
            <a:r>
              <a:rPr lang="zh-CN" altLang="zh-CN" sz="1200" b="1" kern="1200">
                <a:solidFill>
                  <a:schemeClr val="tx1"/>
                </a:solidFill>
                <a:effectLst/>
                <a:latin typeface="+mn-lt"/>
                <a:ea typeface="+mn-ea"/>
                <a:cs typeface="+mn-cs"/>
              </a:rPr>
              <a:t>三段论</a:t>
            </a:r>
            <a:r>
              <a:rPr lang="zh-CN" altLang="zh-CN" sz="1200" kern="1200">
                <a:solidFill>
                  <a:schemeClr val="tx1"/>
                </a:solidFill>
                <a:effectLst/>
                <a:latin typeface="+mn-lt"/>
                <a:ea typeface="+mn-ea"/>
                <a:cs typeface="+mn-cs"/>
              </a:rPr>
              <a:t>是演绎推理中最普遍的形式，是由两个包含一个共同项的直言判断为前提，得出一个新的性质判断作为结论的演绎推理。</a:t>
            </a:r>
            <a:endParaRPr lang="en-US" altLang="zh-CN" sz="1200" kern="1200">
              <a:solidFill>
                <a:schemeClr val="tx1"/>
              </a:solidFill>
              <a:effectLst/>
              <a:latin typeface="+mn-lt"/>
              <a:ea typeface="+mn-ea"/>
              <a:cs typeface="+mn-cs"/>
            </a:endParaRPr>
          </a:p>
          <a:p>
            <a:pPr eaLnBrk="1" hangingPunct="1">
              <a:spcBef>
                <a:spcPct val="0"/>
              </a:spcBef>
            </a:pPr>
            <a:r>
              <a:rPr lang="zh-CN" altLang="zh-CN" sz="1200" b="1" kern="1200">
                <a:solidFill>
                  <a:schemeClr val="tx1"/>
                </a:solidFill>
                <a:effectLst/>
                <a:latin typeface="+mn-lt"/>
                <a:ea typeface="+mn-ea"/>
                <a:cs typeface="+mn-cs"/>
              </a:rPr>
              <a:t>假言推理</a:t>
            </a:r>
            <a:r>
              <a:rPr lang="zh-CN" altLang="zh-CN" sz="1200" kern="1200">
                <a:solidFill>
                  <a:schemeClr val="tx1"/>
                </a:solidFill>
                <a:effectLst/>
                <a:latin typeface="+mn-lt"/>
                <a:ea typeface="+mn-ea"/>
                <a:cs typeface="+mn-cs"/>
              </a:rPr>
              <a:t>是基于一个假言判断的前提，推出其前件和后件，并通过肯定其后件或前件来论证原有假言判断结论正确性的推理方法。</a:t>
            </a:r>
            <a:endParaRPr lang="en-US" altLang="zh-CN" sz="1200" kern="1200">
              <a:solidFill>
                <a:schemeClr val="tx1"/>
              </a:solidFill>
              <a:effectLst/>
              <a:latin typeface="+mn-lt"/>
              <a:ea typeface="+mn-ea"/>
              <a:cs typeface="+mn-cs"/>
            </a:endParaRPr>
          </a:p>
          <a:p>
            <a:pPr eaLnBrk="1" hangingPunct="1">
              <a:spcBef>
                <a:spcPct val="0"/>
              </a:spcBef>
            </a:pPr>
            <a:r>
              <a:rPr lang="zh-CN" altLang="zh-CN" sz="1200" b="1" kern="1200">
                <a:solidFill>
                  <a:schemeClr val="tx1"/>
                </a:solidFill>
                <a:effectLst/>
                <a:latin typeface="+mn-lt"/>
                <a:ea typeface="+mn-ea"/>
                <a:cs typeface="+mn-cs"/>
              </a:rPr>
              <a:t>选言推理</a:t>
            </a:r>
            <a:r>
              <a:rPr lang="zh-CN" altLang="zh-CN" sz="1200" kern="1200">
                <a:solidFill>
                  <a:schemeClr val="tx1"/>
                </a:solidFill>
                <a:effectLst/>
                <a:latin typeface="+mn-lt"/>
                <a:ea typeface="+mn-ea"/>
                <a:cs typeface="+mn-cs"/>
              </a:rPr>
              <a:t>是以至少一个选言判断为前提，并根据选言判断中各选言支之间的关系进行推演的推理方式。</a:t>
            </a: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59</a:t>
            </a:fld>
            <a:endParaRPr lang="zh-CN" altLang="en-US">
              <a:solidFill>
                <a:prstClr val="black"/>
              </a:solidFill>
            </a:endParaRPr>
          </a:p>
        </p:txBody>
      </p:sp>
    </p:spTree>
    <p:extLst>
      <p:ext uri="{BB962C8B-B14F-4D97-AF65-F5344CB8AC3E}">
        <p14:creationId xmlns:p14="http://schemas.microsoft.com/office/powerpoint/2010/main" val="1352566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sz="1200" dirty="0">
                <a:latin typeface="楷体" panose="02010609060101010101" pitchFamily="49" charset="-122"/>
                <a:ea typeface="楷体" panose="02010609060101010101" pitchFamily="49" charset="-122"/>
              </a:rPr>
              <a:t>一般地说，演绎推理适合于将一般性的知识应用到特殊的场合；而归纳推理适合于由特殊的事例概括出一般性的知识。</a:t>
            </a:r>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60</a:t>
            </a:fld>
            <a:endParaRPr lang="zh-CN" altLang="en-US"/>
          </a:p>
        </p:txBody>
      </p:sp>
    </p:spTree>
    <p:extLst>
      <p:ext uri="{BB962C8B-B14F-4D97-AF65-F5344CB8AC3E}">
        <p14:creationId xmlns:p14="http://schemas.microsoft.com/office/powerpoint/2010/main" val="3758727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ea typeface="楷体" panose="02010609060101010101" pitchFamily="49" charset="-122"/>
              </a:rPr>
              <a:t>人们认识客观事物，必须首先解剖事物的各个方面、各个部分，了解它们的结构、功能、性质和作用，然后从整体考虑，找出各部分之间的联系和统一，从而达到从总体上把握事物的本质和规律。</a:t>
            </a:r>
            <a:endParaRPr lang="en-US" altLang="zh-CN" sz="1200" dirty="0">
              <a:latin typeface="Times New Roman" panose="02020603050405020304" pitchFamily="18" charset="0"/>
              <a:ea typeface="楷体" panose="02010609060101010101" pitchFamily="49" charset="-122"/>
            </a:endParaRPr>
          </a:p>
          <a:p>
            <a:pPr marL="0" marR="0" lvl="0" indent="0" algn="l" defTabSz="879061" rtl="0" eaLnBrk="1" fontAlgn="auto" latinLnBrk="0" hangingPunct="1">
              <a:lnSpc>
                <a:spcPct val="100000"/>
              </a:lnSpc>
              <a:spcBef>
                <a:spcPts val="0"/>
              </a:spcBef>
              <a:spcAft>
                <a:spcPts val="0"/>
              </a:spcAft>
              <a:buClrTx/>
              <a:buSzTx/>
              <a:buFontTx/>
              <a:buNone/>
              <a:tabLst/>
              <a:defRPr/>
            </a:pPr>
            <a:endParaRPr lang="zh-CN" altLang="en-US" sz="1200" dirty="0">
              <a:latin typeface="Times New Roman" panose="02020603050405020304" pitchFamily="18" charset="0"/>
              <a:ea typeface="楷体" panose="02010609060101010101" pitchFamily="49" charset="-122"/>
            </a:endParaRPr>
          </a:p>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ea typeface="楷体" panose="02010609060101010101" pitchFamily="49" charset="-122"/>
              </a:rPr>
              <a:t>信息分析活动中研究的客体往往不是独立、纯粹的，一般具有多样性、复杂性和层次性，分析与综合的应用正好可以解决这个问题，因此是在信息分析和研究中较多应用的一种方法。</a:t>
            </a:r>
            <a:endParaRPr lang="en-US" altLang="zh-CN" sz="1200" dirty="0">
              <a:latin typeface="Times New Roman" panose="02020603050405020304" pitchFamily="18" charset="0"/>
              <a:ea typeface="楷体" panose="02010609060101010101" pitchFamily="49" charset="-122"/>
            </a:endParaRPr>
          </a:p>
          <a:p>
            <a:pPr marL="0" marR="0" lvl="0" indent="0" algn="l" defTabSz="879061" rtl="0" eaLnBrk="1" fontAlgn="auto" latinLnBrk="0" hangingPunct="1">
              <a:lnSpc>
                <a:spcPct val="100000"/>
              </a:lnSpc>
              <a:spcBef>
                <a:spcPts val="0"/>
              </a:spcBef>
              <a:spcAft>
                <a:spcPts val="0"/>
              </a:spcAft>
              <a:buClrTx/>
              <a:buSzTx/>
              <a:buFontTx/>
              <a:buNone/>
              <a:tabLst/>
              <a:defRPr/>
            </a:pPr>
            <a:endParaRPr lang="en-US" altLang="zh-CN" sz="1200" dirty="0">
              <a:latin typeface="Times New Roman" panose="02020603050405020304" pitchFamily="18" charset="0"/>
              <a:ea typeface="楷体" panose="02010609060101010101" pitchFamily="49" charset="-122"/>
            </a:endParaRPr>
          </a:p>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分析就是忽略人和事物的一些方面从而从</a:t>
            </a:r>
            <a:r>
              <a:rPr lang="zh-CN" altLang="en-US" sz="1200" b="1" i="0" kern="1200" dirty="0">
                <a:solidFill>
                  <a:schemeClr val="tx1"/>
                </a:solidFill>
                <a:effectLst/>
                <a:latin typeface="+mn-lt"/>
                <a:ea typeface="+mn-ea"/>
                <a:cs typeface="+mn-cs"/>
              </a:rPr>
              <a:t>某个“侧面”研究一个问题</a:t>
            </a:r>
            <a:r>
              <a:rPr lang="zh-CN" altLang="en-US" sz="1200" b="0" i="0" kern="1200" dirty="0">
                <a:solidFill>
                  <a:schemeClr val="tx1"/>
                </a:solidFill>
                <a:effectLst/>
                <a:latin typeface="+mn-lt"/>
                <a:ea typeface="+mn-ea"/>
                <a:cs typeface="+mn-cs"/>
              </a:rPr>
              <a:t>，从多个“侧面”研究一个问题，就是多角度分析。综合就是把这些分析合起来，并结合实际，力图把握整体实际情况。</a:t>
            </a:r>
            <a:endParaRPr lang="zh-CN" altLang="en-US" sz="1200" dirty="0">
              <a:latin typeface="Times New Roman" panose="02020603050405020304" pitchFamily="18" charset="0"/>
              <a:ea typeface="楷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61</a:t>
            </a:fld>
            <a:endParaRPr lang="zh-CN" altLang="en-US"/>
          </a:p>
        </p:txBody>
      </p:sp>
    </p:spTree>
    <p:extLst>
      <p:ext uri="{BB962C8B-B14F-4D97-AF65-F5344CB8AC3E}">
        <p14:creationId xmlns:p14="http://schemas.microsoft.com/office/powerpoint/2010/main" val="2013163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分析法</a:t>
            </a:r>
            <a:r>
              <a:rPr lang="zh-CN" altLang="en-US" sz="1200" kern="1200" dirty="0">
                <a:solidFill>
                  <a:schemeClr val="tx1"/>
                </a:solidFill>
                <a:effectLst/>
                <a:latin typeface="+mn-lt"/>
                <a:ea typeface="+mn-ea"/>
                <a:cs typeface="+mn-cs"/>
              </a:rPr>
              <a:t>的含义：</a:t>
            </a:r>
            <a:r>
              <a:rPr lang="zh-CN" altLang="zh-CN" sz="1200" kern="1200" dirty="0">
                <a:solidFill>
                  <a:schemeClr val="tx1"/>
                </a:solidFill>
                <a:effectLst/>
                <a:latin typeface="+mn-lt"/>
                <a:ea typeface="+mn-ea"/>
                <a:cs typeface="+mn-cs"/>
              </a:rPr>
              <a:t>就是将客观事物整体分解为各组成要素，并通过梳理和判断事物间及事物要素间的关联来达到认识事物的目的。分析的过程，是从整体到部分、从具体到抽象的思维运动过程</a:t>
            </a:r>
            <a:endParaRPr lang="en-US" altLang="zh-CN" sz="1200" b="1" kern="0" dirty="0">
              <a:solidFill>
                <a:prstClr val="black">
                  <a:lumMod val="85000"/>
                  <a:lumOff val="15000"/>
                </a:prstClr>
              </a:solidFill>
              <a:ea typeface="微软雅黑" panose="020B0503020204020204" pitchFamily="34" charset="-122"/>
              <a:cs typeface="Arial" panose="020B0604020202020204" pitchFamily="34" charset="0"/>
              <a:sym typeface="Arial" panose="020B0604020202020204" pitchFamily="34" charset="0"/>
            </a:endParaRPr>
          </a:p>
          <a:p>
            <a:pPr marL="228600" marR="0" lvl="0" indent="-228600" algn="l" defTabSz="879061" rtl="0" eaLnBrk="1" fontAlgn="auto" latinLnBrk="0" hangingPunct="1">
              <a:lnSpc>
                <a:spcPct val="100000"/>
              </a:lnSpc>
              <a:spcBef>
                <a:spcPct val="0"/>
              </a:spcBef>
              <a:spcAft>
                <a:spcPts val="0"/>
              </a:spcAft>
              <a:buClrTx/>
              <a:buSzTx/>
              <a:buFontTx/>
              <a:buAutoNum type="arabicPeriod"/>
              <a:tabLst/>
              <a:defRPr/>
            </a:pPr>
            <a:r>
              <a:rPr lang="zh-CN" altLang="en-US" sz="1200" b="1" kern="0" dirty="0">
                <a:solidFill>
                  <a:prstClr val="black">
                    <a:lumMod val="85000"/>
                    <a:lumOff val="15000"/>
                  </a:prstClr>
                </a:solidFill>
                <a:ea typeface="微软雅黑" panose="020B0503020204020204" pitchFamily="34" charset="-122"/>
                <a:cs typeface="Arial" panose="020B0604020202020204" pitchFamily="34" charset="0"/>
                <a:sym typeface="Arial" panose="020B0604020202020204" pitchFamily="34" charset="0"/>
              </a:rPr>
              <a:t>确定分析目标：</a:t>
            </a:r>
            <a:r>
              <a:rPr lang="zh-CN" altLang="en-US" sz="1200" kern="0" dirty="0">
                <a:solidFill>
                  <a:prstClr val="black">
                    <a:lumMod val="85000"/>
                    <a:lumOff val="15000"/>
                  </a:prstClr>
                </a:solidFill>
                <a:ea typeface="微软雅黑" panose="020B0503020204020204" pitchFamily="34" charset="-122"/>
                <a:cs typeface="Arial" panose="020B0604020202020204" pitchFamily="34" charset="0"/>
                <a:sym typeface="Arial" panose="020B0604020202020204" pitchFamily="34" charset="0"/>
              </a:rPr>
              <a:t>只有明确分析目标，才能根据研究课题有针对性的选择合适的研究方法及工具</a:t>
            </a:r>
            <a:endParaRPr lang="en-US" altLang="zh-CN" sz="1200" kern="0" dirty="0">
              <a:solidFill>
                <a:prstClr val="black">
                  <a:lumMod val="85000"/>
                  <a:lumOff val="15000"/>
                </a:prstClr>
              </a:solidFill>
              <a:ea typeface="微软雅黑" panose="020B0503020204020204" pitchFamily="34" charset="-122"/>
              <a:cs typeface="Arial" panose="020B0604020202020204" pitchFamily="34" charset="0"/>
              <a:sym typeface="Arial" panose="020B0604020202020204" pitchFamily="34" charset="0"/>
            </a:endParaRPr>
          </a:p>
          <a:p>
            <a:pPr marL="228600" marR="0" lvl="0" indent="-228600" algn="l" defTabSz="879061" rtl="0" eaLnBrk="1" fontAlgn="auto" latinLnBrk="0" hangingPunct="1">
              <a:lnSpc>
                <a:spcPct val="100000"/>
              </a:lnSpc>
              <a:spcBef>
                <a:spcPct val="0"/>
              </a:spcBef>
              <a:spcAft>
                <a:spcPts val="0"/>
              </a:spcAft>
              <a:buClrTx/>
              <a:buSzTx/>
              <a:buFontTx/>
              <a:buAutoNum type="arabicPeriod"/>
              <a:tabLst/>
              <a:defRPr/>
            </a:pPr>
            <a:r>
              <a:rPr lang="zh-CN" altLang="en-US" sz="1200" b="1" kern="0" dirty="0">
                <a:solidFill>
                  <a:prstClr val="black">
                    <a:lumMod val="85000"/>
                    <a:lumOff val="15000"/>
                  </a:prstClr>
                </a:solidFill>
                <a:ea typeface="微软雅黑" panose="020B0503020204020204" pitchFamily="34" charset="-122"/>
                <a:cs typeface="Arial" panose="020B0604020202020204" pitchFamily="34" charset="0"/>
                <a:sym typeface="Arial" panose="020B0604020202020204" pitchFamily="34" charset="0"/>
              </a:rPr>
              <a:t>分解独立要素：</a:t>
            </a:r>
            <a:r>
              <a:rPr lang="zh-CN" altLang="zh-CN" sz="1200" kern="1200" dirty="0">
                <a:solidFill>
                  <a:schemeClr val="tx1"/>
                </a:solidFill>
                <a:effectLst/>
                <a:latin typeface="+mn-lt"/>
                <a:ea typeface="+mn-ea"/>
                <a:cs typeface="+mn-cs"/>
              </a:rPr>
              <a:t>面对复杂的研究对象及其关联，需要将研究对象整体分解为若干个独立的要素，并对各研究对象及其要素进行深入的理解和分析</a:t>
            </a:r>
            <a:endParaRPr lang="en-US" altLang="zh-CN" sz="1200" kern="1200" dirty="0">
              <a:solidFill>
                <a:schemeClr val="tx1"/>
              </a:solidFill>
              <a:effectLst/>
              <a:latin typeface="+mn-lt"/>
              <a:ea typeface="+mn-ea"/>
              <a:cs typeface="+mn-cs"/>
            </a:endParaRPr>
          </a:p>
          <a:p>
            <a:pPr marL="228600" marR="0" lvl="0" indent="-228600" algn="l" defTabSz="879061" rtl="0" eaLnBrk="1" fontAlgn="auto" latinLnBrk="0" hangingPunct="1">
              <a:lnSpc>
                <a:spcPct val="100000"/>
              </a:lnSpc>
              <a:spcBef>
                <a:spcPct val="0"/>
              </a:spcBef>
              <a:spcAft>
                <a:spcPts val="0"/>
              </a:spcAft>
              <a:buClrTx/>
              <a:buSzTx/>
              <a:buFontTx/>
              <a:buAutoNum type="arabicPeriod"/>
              <a:tabLst/>
              <a:defRPr/>
            </a:pPr>
            <a:r>
              <a:rPr lang="zh-CN" altLang="en-US" sz="1200" b="1" kern="1200" dirty="0">
                <a:solidFill>
                  <a:schemeClr val="tx1"/>
                </a:solidFill>
                <a:effectLst/>
                <a:latin typeface="+mn-lt"/>
                <a:ea typeface="+mn-ea"/>
                <a:cs typeface="+mn-cs"/>
              </a:rPr>
              <a:t>获取分析结论：</a:t>
            </a:r>
            <a:r>
              <a:rPr lang="zh-CN" altLang="en-US" sz="1200" kern="1200" dirty="0">
                <a:solidFill>
                  <a:schemeClr val="tx1"/>
                </a:solidFill>
                <a:effectLst/>
                <a:latin typeface="+mn-lt"/>
                <a:ea typeface="+mn-ea"/>
                <a:cs typeface="+mn-cs"/>
              </a:rPr>
              <a:t>需要进一步挖掘研究对象及各要素间关联的表现形式、性质及其在事物发展过程中的地位和作用。</a:t>
            </a:r>
            <a:endParaRPr lang="zh-CN" altLang="en-US" sz="1200" kern="0" dirty="0">
              <a:solidFill>
                <a:prstClr val="black">
                  <a:lumMod val="85000"/>
                  <a:lumOff val="15000"/>
                </a:prstClr>
              </a:solidFill>
              <a:ea typeface="微软雅黑" panose="020B0503020204020204" pitchFamily="34" charset="-122"/>
            </a:endParaRPr>
          </a:p>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62</a:t>
            </a:fld>
            <a:endParaRPr lang="zh-CN" altLang="en-US">
              <a:solidFill>
                <a:prstClr val="black"/>
              </a:solidFill>
            </a:endParaRPr>
          </a:p>
        </p:txBody>
      </p:sp>
    </p:spTree>
    <p:extLst>
      <p:ext uri="{BB962C8B-B14F-4D97-AF65-F5344CB8AC3E}">
        <p14:creationId xmlns:p14="http://schemas.microsoft.com/office/powerpoint/2010/main" val="37706764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zh-CN" sz="1200" b="1" kern="1200" dirty="0">
                <a:solidFill>
                  <a:schemeClr val="tx1"/>
                </a:solidFill>
                <a:effectLst/>
                <a:latin typeface="+mn-lt"/>
                <a:ea typeface="+mn-ea"/>
                <a:cs typeface="+mn-cs"/>
              </a:rPr>
              <a:t>因果分析</a:t>
            </a:r>
            <a:r>
              <a:rPr lang="zh-CN" altLang="zh-CN" sz="1200" kern="1200" dirty="0">
                <a:solidFill>
                  <a:schemeClr val="tx1"/>
                </a:solidFill>
                <a:effectLst/>
                <a:latin typeface="+mn-lt"/>
                <a:ea typeface="+mn-ea"/>
                <a:cs typeface="+mn-cs"/>
              </a:rPr>
              <a:t>是为找出引起某一现象变化的原因而进行的分析。</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b="1" kern="1200" dirty="0">
                <a:solidFill>
                  <a:schemeClr val="tx1"/>
                </a:solidFill>
                <a:effectLst/>
                <a:latin typeface="+mn-lt"/>
                <a:ea typeface="+mn-ea"/>
                <a:cs typeface="+mn-cs"/>
              </a:rPr>
              <a:t>表象和本质分析</a:t>
            </a:r>
            <a:r>
              <a:rPr lang="zh-CN" altLang="zh-CN" sz="1200" kern="1200" dirty="0">
                <a:solidFill>
                  <a:schemeClr val="tx1"/>
                </a:solidFill>
                <a:effectLst/>
                <a:latin typeface="+mn-lt"/>
                <a:ea typeface="+mn-ea"/>
                <a:cs typeface="+mn-cs"/>
              </a:rPr>
              <a:t>是利用事物的表象与本质之间的关系进行分析的方法。</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b="1" kern="1200" dirty="0">
                <a:solidFill>
                  <a:schemeClr val="tx1"/>
                </a:solidFill>
                <a:effectLst/>
                <a:latin typeface="+mn-lt"/>
                <a:ea typeface="+mn-ea"/>
                <a:cs typeface="+mn-cs"/>
              </a:rPr>
              <a:t>相关分析</a:t>
            </a:r>
            <a:r>
              <a:rPr lang="zh-CN" altLang="zh-CN" sz="1200" kern="1200" dirty="0">
                <a:solidFill>
                  <a:schemeClr val="tx1"/>
                </a:solidFill>
                <a:effectLst/>
                <a:latin typeface="+mn-lt"/>
                <a:ea typeface="+mn-ea"/>
                <a:cs typeface="+mn-cs"/>
              </a:rPr>
              <a:t>是指利用事物间的相关关系进行分析研究，以一种或几种已知事物来判断或推知位置事物的方法的统称。</a:t>
            </a: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63</a:t>
            </a:fld>
            <a:endParaRPr lang="zh-CN" altLang="en-US">
              <a:solidFill>
                <a:prstClr val="black"/>
              </a:solidFill>
            </a:endParaRPr>
          </a:p>
        </p:txBody>
      </p:sp>
    </p:spTree>
    <p:extLst>
      <p:ext uri="{BB962C8B-B14F-4D97-AF65-F5344CB8AC3E}">
        <p14:creationId xmlns:p14="http://schemas.microsoft.com/office/powerpoint/2010/main" val="24724129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1" dirty="0"/>
              <a:t>分析法之因果分析</a:t>
            </a:r>
            <a:endParaRPr lang="en-US" altLang="zh-CN" b="0" dirty="0"/>
          </a:p>
          <a:p>
            <a:pPr eaLnBrk="1" hangingPunct="1">
              <a:spcBef>
                <a:spcPct val="0"/>
              </a:spcBef>
            </a:pPr>
            <a:r>
              <a:rPr lang="zh-CN" altLang="en-US" b="0" dirty="0"/>
              <a:t>因果分析可以找出事物发展变化的原因，认识和把握事物发展的规律和方向。</a:t>
            </a:r>
          </a:p>
          <a:p>
            <a:pPr eaLnBrk="1" hangingPunct="1">
              <a:spcBef>
                <a:spcPct val="0"/>
              </a:spcBef>
            </a:pPr>
            <a:r>
              <a:rPr lang="zh-CN" altLang="en-US" b="0" dirty="0"/>
              <a:t>在因果分析中，应遵循以下原则：</a:t>
            </a:r>
          </a:p>
          <a:p>
            <a:pPr marL="171450" indent="-171450" eaLnBrk="1" hangingPunct="1">
              <a:spcBef>
                <a:spcPct val="0"/>
              </a:spcBef>
              <a:buFont typeface="Arial" panose="020B0604020202020204" pitchFamily="34" charset="0"/>
              <a:buChar char="•"/>
            </a:pPr>
            <a:r>
              <a:rPr lang="zh-CN" altLang="en-US" b="0" dirty="0"/>
              <a:t>居先原则：原因和结果在时间上先后相随，原因在前</a:t>
            </a:r>
          </a:p>
          <a:p>
            <a:pPr marL="171450" indent="-171450" eaLnBrk="1" hangingPunct="1">
              <a:spcBef>
                <a:spcPct val="0"/>
              </a:spcBef>
              <a:buFont typeface="Arial" panose="020B0604020202020204" pitchFamily="34" charset="0"/>
              <a:buChar char="•"/>
            </a:pPr>
            <a:r>
              <a:rPr lang="zh-CN" altLang="en-US" b="0" dirty="0"/>
              <a:t>共变原则：原因的变化导致结果的变化；</a:t>
            </a:r>
          </a:p>
          <a:p>
            <a:pPr marL="171450" indent="-171450" eaLnBrk="1" hangingPunct="1">
              <a:spcBef>
                <a:spcPct val="0"/>
              </a:spcBef>
              <a:buFont typeface="Arial" panose="020B0604020202020204" pitchFamily="34" charset="0"/>
              <a:buChar char="•"/>
            </a:pPr>
            <a:r>
              <a:rPr lang="zh-CN" altLang="en-US" b="0" dirty="0"/>
              <a:t>接触原则：作为原因和结果的两种现象在时间上必须相互接触，或者由一系列中介事物的来衔接</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64</a:t>
            </a:fld>
            <a:endParaRPr lang="zh-CN" altLang="en-US">
              <a:solidFill>
                <a:prstClr val="black"/>
              </a:solidFill>
            </a:endParaRPr>
          </a:p>
        </p:txBody>
      </p:sp>
    </p:spTree>
    <p:extLst>
      <p:ext uri="{BB962C8B-B14F-4D97-AF65-F5344CB8AC3E}">
        <p14:creationId xmlns:p14="http://schemas.microsoft.com/office/powerpoint/2010/main" val="281806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b="1" dirty="0"/>
              <a:t>分析法之因果分析的形式</a:t>
            </a:r>
            <a:endParaRPr lang="en-US" altLang="zh-CN" b="0" dirty="0"/>
          </a:p>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65</a:t>
            </a:fld>
            <a:endParaRPr lang="zh-CN" altLang="en-US">
              <a:solidFill>
                <a:prstClr val="black"/>
              </a:solidFill>
            </a:endParaRPr>
          </a:p>
        </p:txBody>
      </p:sp>
    </p:spTree>
    <p:extLst>
      <p:ext uri="{BB962C8B-B14F-4D97-AF65-F5344CB8AC3E}">
        <p14:creationId xmlns:p14="http://schemas.microsoft.com/office/powerpoint/2010/main" val="24221844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b="1" dirty="0"/>
              <a:t>分析法之表象和本质分析</a:t>
            </a:r>
            <a:endParaRPr lang="en-US" altLang="zh-CN" b="1" dirty="0"/>
          </a:p>
          <a:p>
            <a:pPr marL="0" marR="0" lvl="0" indent="0" algn="l" defTabSz="879061" rtl="0" eaLnBrk="1" fontAlgn="auto" latinLnBrk="0" hangingPunct="1">
              <a:lnSpc>
                <a:spcPct val="100000"/>
              </a:lnSpc>
              <a:spcBef>
                <a:spcPct val="0"/>
              </a:spcBef>
              <a:spcAft>
                <a:spcPts val="0"/>
              </a:spcAft>
              <a:buClrTx/>
              <a:buSzTx/>
              <a:buFontTx/>
              <a:buNone/>
              <a:tabLst/>
              <a:defRPr/>
            </a:pPr>
            <a:endParaRPr lang="en-US" altLang="zh-CN" b="1" dirty="0"/>
          </a:p>
          <a:p>
            <a:pPr marL="171450" marR="0" lvl="0" indent="-171450" algn="l" defTabSz="879061" rtl="0" eaLnBrk="1" fontAlgn="auto" latinLnBrk="0" hangingPunct="1">
              <a:lnSpc>
                <a:spcPct val="100000"/>
              </a:lnSpc>
              <a:spcBef>
                <a:spcPct val="0"/>
              </a:spcBef>
              <a:spcAft>
                <a:spcPts val="0"/>
              </a:spcAft>
              <a:buClrTx/>
              <a:buSzTx/>
              <a:buFont typeface="Arial" panose="020B0604020202020204" pitchFamily="34" charset="0"/>
              <a:buChar char="•"/>
              <a:tabLst/>
              <a:defRPr/>
            </a:pPr>
            <a:r>
              <a:rPr lang="zh-CN" altLang="en-US" b="0" dirty="0"/>
              <a:t>利用事物的表象和本质之间的这种关系进行分析的方法，就是表象和本质分析。</a:t>
            </a:r>
          </a:p>
          <a:p>
            <a:pPr marL="171450" marR="0" lvl="0" indent="-171450" algn="l" defTabSz="879061" rtl="0" eaLnBrk="1" fontAlgn="auto" latinLnBrk="0" hangingPunct="1">
              <a:lnSpc>
                <a:spcPct val="100000"/>
              </a:lnSpc>
              <a:spcBef>
                <a:spcPct val="0"/>
              </a:spcBef>
              <a:spcAft>
                <a:spcPts val="0"/>
              </a:spcAft>
              <a:buClrTx/>
              <a:buSzTx/>
              <a:buFont typeface="Arial" panose="020B0604020202020204" pitchFamily="34" charset="0"/>
              <a:buChar char="•"/>
              <a:tabLst/>
              <a:defRPr/>
            </a:pPr>
            <a:r>
              <a:rPr lang="zh-CN" altLang="en-US" b="0" dirty="0"/>
              <a:t>利用表象和本质分析，可达到由表及里、透过事物表象把握其本质的目的。</a:t>
            </a:r>
          </a:p>
          <a:p>
            <a:pPr marL="171450" marR="0" lvl="0" indent="-171450" algn="l" defTabSz="879061" rtl="0" eaLnBrk="1" fontAlgn="auto" latinLnBrk="0" hangingPunct="1">
              <a:lnSpc>
                <a:spcPct val="100000"/>
              </a:lnSpc>
              <a:spcBef>
                <a:spcPct val="0"/>
              </a:spcBef>
              <a:spcAft>
                <a:spcPts val="0"/>
              </a:spcAft>
              <a:buClrTx/>
              <a:buSzTx/>
              <a:buFont typeface="Arial" panose="020B0604020202020204" pitchFamily="34" charset="0"/>
              <a:buChar char="•"/>
              <a:tabLst/>
              <a:defRPr/>
            </a:pPr>
            <a:r>
              <a:rPr lang="zh-CN" altLang="en-US" b="0" dirty="0"/>
              <a:t>例如，日本判定我国大庆油田的确切位置和加工能力的事例；</a:t>
            </a:r>
            <a:r>
              <a:rPr lang="zh-CN" altLang="en-US" sz="1200" b="0" i="0" kern="1200" dirty="0">
                <a:solidFill>
                  <a:schemeClr val="tx1"/>
                </a:solidFill>
                <a:effectLst/>
                <a:latin typeface="+mn-lt"/>
                <a:ea typeface="+mn-ea"/>
                <a:cs typeface="+mn-cs"/>
              </a:rPr>
              <a:t>马克思的眼光，市面萧条经济危机是现象，生产过剩贫富严重分化是本质。</a:t>
            </a:r>
            <a:endParaRPr lang="zh-CN" altLang="en-US" b="0" dirty="0"/>
          </a:p>
          <a:p>
            <a:pPr marL="0" marR="0" lvl="0" indent="0" algn="l" defTabSz="879061" rtl="0" eaLnBrk="1" fontAlgn="auto" latinLnBrk="0" hangingPunct="1">
              <a:lnSpc>
                <a:spcPct val="100000"/>
              </a:lnSpc>
              <a:spcBef>
                <a:spcPct val="0"/>
              </a:spcBef>
              <a:spcAft>
                <a:spcPts val="0"/>
              </a:spcAft>
              <a:buClrTx/>
              <a:buSzTx/>
              <a:buFontTx/>
              <a:buNone/>
              <a:tabLst/>
              <a:defRPr/>
            </a:pPr>
            <a:endParaRPr lang="en-US" altLang="zh-CN" b="0" dirty="0"/>
          </a:p>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66</a:t>
            </a:fld>
            <a:endParaRPr lang="zh-CN" altLang="en-US">
              <a:solidFill>
                <a:prstClr val="black"/>
              </a:solidFill>
            </a:endParaRPr>
          </a:p>
        </p:txBody>
      </p:sp>
    </p:spTree>
    <p:extLst>
      <p:ext uri="{BB962C8B-B14F-4D97-AF65-F5344CB8AC3E}">
        <p14:creationId xmlns:p14="http://schemas.microsoft.com/office/powerpoint/2010/main" val="89040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b="1" kern="1200" dirty="0">
                <a:solidFill>
                  <a:schemeClr val="tx1"/>
                </a:solidFill>
                <a:effectLst/>
                <a:latin typeface="+mn-lt"/>
                <a:ea typeface="+mn-ea"/>
                <a:cs typeface="+mn-cs"/>
              </a:rPr>
              <a:t>按照不同的分类标准，信息分析可以划分为不同的类型。</a:t>
            </a:r>
          </a:p>
          <a:p>
            <a:pPr marL="171450" indent="-171450" eaLnBrk="1" hangingPunct="1">
              <a:spcBef>
                <a:spcPct val="0"/>
              </a:spcBef>
              <a:buFont typeface="Arial" panose="020B0604020202020204" pitchFamily="34" charset="0"/>
              <a:buChar char="•"/>
            </a:pPr>
            <a:r>
              <a:rPr lang="zh-CN" altLang="zh-CN" sz="1200" kern="1200" dirty="0">
                <a:solidFill>
                  <a:schemeClr val="tx1"/>
                </a:solidFill>
                <a:effectLst/>
                <a:latin typeface="+mn-lt"/>
                <a:ea typeface="+mn-ea"/>
                <a:cs typeface="+mn-cs"/>
              </a:rPr>
              <a:t>按照信息所属的不同领域，可将信息分析分为政治信息分析（包括政体、法令、政策等）、经济信息分析（包括经济结构、经济及财政政策、产业结构等社会信息分析（包括语言、宗教、风俗习惯等）等。</a:t>
            </a:r>
            <a:endParaRPr lang="en-US" altLang="zh-CN" sz="1200" kern="1200" dirty="0">
              <a:solidFill>
                <a:schemeClr val="tx1"/>
              </a:solidFill>
              <a:effectLst/>
              <a:latin typeface="+mn-lt"/>
              <a:ea typeface="+mn-ea"/>
              <a:cs typeface="+mn-cs"/>
            </a:endParaRPr>
          </a:p>
          <a:p>
            <a:pPr marL="171450" indent="-171450" eaLnBrk="1" hangingPunct="1">
              <a:spcBef>
                <a:spcPct val="0"/>
              </a:spcBef>
              <a:buFont typeface="Arial" panose="020B0604020202020204" pitchFamily="34" charset="0"/>
              <a:buChar char="•"/>
            </a:pPr>
            <a:r>
              <a:rPr lang="zh-CN" altLang="zh-CN" sz="1200" kern="1200" dirty="0">
                <a:solidFill>
                  <a:schemeClr val="tx1"/>
                </a:solidFill>
                <a:effectLst/>
                <a:latin typeface="+mn-lt"/>
                <a:ea typeface="+mn-ea"/>
                <a:cs typeface="+mn-cs"/>
              </a:rPr>
              <a:t>基于方法性质，信息分析的方法可以划归为定性分析和定量分析方法两大类。常见的定性分析方法包括比较、推理和归纳、分析与综合等。常见的定量分析方法包括回归分析法、时间序列分析法、聚类分析法等。</a:t>
            </a:r>
            <a:endParaRPr lang="en-US" altLang="zh-CN" sz="1200" kern="1200" dirty="0">
              <a:solidFill>
                <a:schemeClr val="tx1"/>
              </a:solidFill>
              <a:effectLst/>
              <a:latin typeface="+mn-lt"/>
              <a:ea typeface="+mn-ea"/>
              <a:cs typeface="+mn-cs"/>
            </a:endParaRPr>
          </a:p>
          <a:p>
            <a:pPr marL="171450" indent="-171450" eaLnBrk="1" hangingPunct="1">
              <a:spcBef>
                <a:spcPct val="0"/>
              </a:spcBef>
              <a:buFont typeface="Arial" panose="020B0604020202020204" pitchFamily="34" charset="0"/>
              <a:buChar char="•"/>
            </a:pPr>
            <a:r>
              <a:rPr lang="zh-CN" altLang="zh-CN" sz="1200" kern="1200" dirty="0">
                <a:solidFill>
                  <a:schemeClr val="tx1"/>
                </a:solidFill>
                <a:effectLst/>
                <a:latin typeface="+mn-lt"/>
                <a:ea typeface="+mn-ea"/>
                <a:cs typeface="+mn-cs"/>
              </a:rPr>
              <a:t>按不同的信息分析内容，可将信息分析划分为评价、比较、跟踪和预测四种类型。</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a:t>
            </a:fld>
            <a:endParaRPr lang="zh-CN" altLang="en-US">
              <a:solidFill>
                <a:prstClr val="black"/>
              </a:solidFill>
            </a:endParaRPr>
          </a:p>
        </p:txBody>
      </p:sp>
    </p:spTree>
    <p:extLst>
      <p:ext uri="{BB962C8B-B14F-4D97-AF65-F5344CB8AC3E}">
        <p14:creationId xmlns:p14="http://schemas.microsoft.com/office/powerpoint/2010/main" val="14849465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b="1" dirty="0"/>
              <a:t>分析法之相关分析</a:t>
            </a:r>
            <a:endParaRPr lang="en-US" altLang="zh-CN" b="1" dirty="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b="0" dirty="0"/>
              <a:t>例如，上海市科技情报研究所对日本民用电扇工业专利的分析</a:t>
            </a:r>
            <a:r>
              <a:rPr lang="en-US" altLang="zh-CN" b="0" dirty="0"/>
              <a:t>;</a:t>
            </a: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b="0" dirty="0"/>
              <a:t>按事物之间的联系方式，相关关系可以分为因果相关、伴随相关等；</a:t>
            </a:r>
          </a:p>
          <a:p>
            <a:pPr marL="171450" marR="0" lvl="0" indent="-171450" algn="l" defTabSz="879061" rtl="0" eaLnBrk="1" fontAlgn="auto" latinLnBrk="0" hangingPunct="1">
              <a:lnSpc>
                <a:spcPct val="100000"/>
              </a:lnSpc>
              <a:spcBef>
                <a:spcPct val="0"/>
              </a:spcBef>
              <a:spcAft>
                <a:spcPts val="0"/>
              </a:spcAft>
              <a:buClrTx/>
              <a:buSzTx/>
              <a:buFont typeface="Arial" panose="020B0604020202020204" pitchFamily="34" charset="0"/>
              <a:buChar char="•"/>
              <a:tabLst/>
              <a:defRPr/>
            </a:pPr>
            <a:r>
              <a:rPr lang="zh-CN" altLang="en-US" b="0" dirty="0"/>
              <a:t>因果相关是利用已知事物与未知事物之间的因果关系来研究事物的方法。</a:t>
            </a:r>
          </a:p>
          <a:p>
            <a:pPr marL="171450" marR="0" lvl="0" indent="-171450" algn="l" defTabSz="879061" rtl="0" eaLnBrk="1" fontAlgn="auto" latinLnBrk="0" hangingPunct="1">
              <a:lnSpc>
                <a:spcPct val="100000"/>
              </a:lnSpc>
              <a:spcBef>
                <a:spcPct val="0"/>
              </a:spcBef>
              <a:spcAft>
                <a:spcPts val="0"/>
              </a:spcAft>
              <a:buClrTx/>
              <a:buSzTx/>
              <a:buFont typeface="Arial" panose="020B0604020202020204" pitchFamily="34" charset="0"/>
              <a:buChar char="•"/>
              <a:tabLst/>
              <a:defRPr/>
            </a:pPr>
            <a:r>
              <a:rPr lang="zh-CN" altLang="en-US" b="0" dirty="0"/>
              <a:t>伴随关系是利用已知事物和未知事物相伴出现的特点来研究事物的方法。</a:t>
            </a:r>
          </a:p>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67</a:t>
            </a:fld>
            <a:endParaRPr lang="zh-CN" altLang="en-US">
              <a:solidFill>
                <a:prstClr val="black"/>
              </a:solidFill>
            </a:endParaRPr>
          </a:p>
        </p:txBody>
      </p:sp>
    </p:spTree>
    <p:extLst>
      <p:ext uri="{BB962C8B-B14F-4D97-AF65-F5344CB8AC3E}">
        <p14:creationId xmlns:p14="http://schemas.microsoft.com/office/powerpoint/2010/main" val="10936455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kern="1200" dirty="0">
                <a:solidFill>
                  <a:schemeClr val="tx1"/>
                </a:solidFill>
                <a:effectLst/>
                <a:latin typeface="+mn-lt"/>
                <a:ea typeface="+mn-ea"/>
                <a:cs typeface="+mn-cs"/>
              </a:rPr>
              <a:t>综合法的含义：</a:t>
            </a:r>
            <a:endParaRPr lang="en-US" altLang="zh-CN" sz="1200" kern="1200" dirty="0">
              <a:solidFill>
                <a:schemeClr val="tx1"/>
              </a:solidFill>
              <a:effectLst/>
              <a:latin typeface="+mn-lt"/>
              <a:ea typeface="+mn-ea"/>
              <a:cs typeface="+mn-cs"/>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综合法与分析法相对称的分析方法，是</a:t>
            </a:r>
            <a:r>
              <a:rPr lang="zh-CN" altLang="en-US" sz="1200" dirty="0">
                <a:latin typeface="楷体" panose="02010609060101010101" pitchFamily="49" charset="-122"/>
                <a:ea typeface="楷体" panose="02010609060101010101" pitchFamily="49" charset="-122"/>
              </a:rPr>
              <a:t>指人们在思维过程中将与研究对象有关的片面、分散、众多的各个要素</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情况、数据、素材等</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进行归纳，从错综复杂的现象中探索它们之间的相互关系，从整体的角度把握事物的本质和规律，通观事物发展的全貌和全过程，获得新的知识、新的结论的一种逻辑思维方法</a:t>
            </a:r>
            <a:endParaRPr lang="en-US" altLang="zh-CN" b="1" dirty="0"/>
          </a:p>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68</a:t>
            </a:fld>
            <a:endParaRPr lang="zh-CN" altLang="en-US">
              <a:solidFill>
                <a:prstClr val="black"/>
              </a:solidFill>
            </a:endParaRPr>
          </a:p>
        </p:txBody>
      </p:sp>
    </p:spTree>
    <p:extLst>
      <p:ext uri="{BB962C8B-B14F-4D97-AF65-F5344CB8AC3E}">
        <p14:creationId xmlns:p14="http://schemas.microsoft.com/office/powerpoint/2010/main" val="1429195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a:lnSpc>
                <a:spcPct val="114000"/>
              </a:lnSpc>
            </a:pPr>
            <a:r>
              <a:rPr lang="zh-CN" altLang="en-US" sz="1200" b="1" dirty="0">
                <a:latin typeface="楷体" panose="02010609060101010101" pitchFamily="49" charset="-122"/>
                <a:ea typeface="楷体" panose="02010609060101010101" pitchFamily="49" charset="-122"/>
              </a:rPr>
              <a:t>综合的基本步骤</a:t>
            </a:r>
            <a:r>
              <a:rPr lang="zh-CN" altLang="en-US" sz="1200" dirty="0">
                <a:latin typeface="楷体" panose="02010609060101010101" pitchFamily="49" charset="-122"/>
                <a:ea typeface="楷体" panose="02010609060101010101" pitchFamily="49" charset="-122"/>
              </a:rPr>
              <a:t>：</a:t>
            </a:r>
          </a:p>
          <a:p>
            <a:pPr marL="171450" indent="-171450">
              <a:lnSpc>
                <a:spcPct val="114000"/>
              </a:lnSpc>
              <a:buFont typeface="Arial" panose="020B0604020202020204" pitchFamily="34" charset="0"/>
              <a:buChar char="•"/>
            </a:pPr>
            <a:r>
              <a:rPr lang="zh-CN" altLang="en-US" sz="1200" dirty="0">
                <a:latin typeface="楷体" panose="02010609060101010101" pitchFamily="49" charset="-122"/>
                <a:ea typeface="楷体" panose="02010609060101010101" pitchFamily="49" charset="-122"/>
              </a:rPr>
              <a:t>明确综合的目的</a:t>
            </a:r>
          </a:p>
          <a:p>
            <a:pPr marL="171450" indent="-171450">
              <a:lnSpc>
                <a:spcPct val="114000"/>
              </a:lnSpc>
              <a:buFont typeface="Arial" panose="020B0604020202020204" pitchFamily="34" charset="0"/>
              <a:buChar char="•"/>
            </a:pPr>
            <a:r>
              <a:rPr lang="zh-CN" altLang="en-US" sz="1200" dirty="0">
                <a:latin typeface="楷体" panose="02010609060101010101" pitchFamily="49" charset="-122"/>
                <a:ea typeface="楷体" panose="02010609060101010101" pitchFamily="49" charset="-122"/>
              </a:rPr>
              <a:t>把握被分析出来的研究对象的各个要素</a:t>
            </a:r>
          </a:p>
          <a:p>
            <a:pPr marL="171450" indent="-171450">
              <a:lnSpc>
                <a:spcPct val="114000"/>
              </a:lnSpc>
              <a:buFont typeface="Arial" panose="020B0604020202020204" pitchFamily="34" charset="0"/>
              <a:buChar char="•"/>
            </a:pPr>
            <a:r>
              <a:rPr lang="zh-CN" altLang="en-US" sz="1200" dirty="0">
                <a:latin typeface="楷体" panose="02010609060101010101" pitchFamily="49" charset="-122"/>
                <a:ea typeface="楷体" panose="02010609060101010101" pitchFamily="49" charset="-122"/>
              </a:rPr>
              <a:t>确定各个要素的</a:t>
            </a:r>
            <a:r>
              <a:rPr lang="zh-CN" altLang="en-US" sz="1200" b="1" dirty="0">
                <a:latin typeface="楷体" panose="02010609060101010101" pitchFamily="49" charset="-122"/>
                <a:ea typeface="楷体" panose="02010609060101010101" pitchFamily="49" charset="-122"/>
              </a:rPr>
              <a:t>有机联系形式</a:t>
            </a:r>
          </a:p>
          <a:p>
            <a:pPr marL="171450" indent="-171450">
              <a:lnSpc>
                <a:spcPct val="114000"/>
              </a:lnSpc>
              <a:buFont typeface="Arial" panose="020B0604020202020204" pitchFamily="34" charset="0"/>
              <a:buChar char="•"/>
            </a:pPr>
            <a:r>
              <a:rPr lang="zh-CN" altLang="en-US" sz="1200" dirty="0">
                <a:latin typeface="楷体" panose="02010609060101010101" pitchFamily="49" charset="-122"/>
                <a:ea typeface="楷体" panose="02010609060101010101" pitchFamily="49" charset="-122"/>
              </a:rPr>
              <a:t>从事物整体的角度把握事物的本质和规律，从而获得新的知识的结论</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69</a:t>
            </a:fld>
            <a:endParaRPr lang="zh-CN" altLang="en-US">
              <a:solidFill>
                <a:prstClr val="black"/>
              </a:solidFill>
            </a:endParaRPr>
          </a:p>
        </p:txBody>
      </p:sp>
    </p:spTree>
    <p:extLst>
      <p:ext uri="{BB962C8B-B14F-4D97-AF65-F5344CB8AC3E}">
        <p14:creationId xmlns:p14="http://schemas.microsoft.com/office/powerpoint/2010/main" val="28515978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0" dirty="0"/>
              <a:t>综合是根据研究课题的要求从时间、空间和内容范畴三个角度进行综合。</a:t>
            </a:r>
          </a:p>
          <a:p>
            <a:pPr eaLnBrk="1" hangingPunct="1">
              <a:spcBef>
                <a:spcPct val="0"/>
              </a:spcBef>
            </a:pPr>
            <a:r>
              <a:rPr lang="zh-CN" altLang="en-US" b="0" dirty="0"/>
              <a:t>例如，可持续发展的分析。</a:t>
            </a:r>
            <a:endParaRPr lang="en-US" altLang="zh-CN" b="0" dirty="0"/>
          </a:p>
          <a:p>
            <a:pPr eaLnBrk="1" hangingPunct="1">
              <a:spcBef>
                <a:spcPct val="0"/>
              </a:spcBef>
            </a:pPr>
            <a:endParaRPr lang="en-US" altLang="zh-CN" b="0" dirty="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b="1" dirty="0"/>
              <a:t>综合法基本步骤与分析法相似，</a:t>
            </a:r>
            <a:r>
              <a:rPr lang="zh-CN" altLang="zh-CN" sz="1200" kern="1200" dirty="0">
                <a:solidFill>
                  <a:schemeClr val="tx1"/>
                </a:solidFill>
                <a:effectLst/>
                <a:latin typeface="+mn-lt"/>
                <a:ea typeface="+mn-ea"/>
                <a:cs typeface="+mn-cs"/>
              </a:rPr>
              <a:t>综合法通常可以分为</a:t>
            </a:r>
            <a:r>
              <a:rPr lang="zh-CN" altLang="zh-CN" sz="1200" b="1" kern="1200" dirty="0">
                <a:solidFill>
                  <a:srgbClr val="FF0000"/>
                </a:solidFill>
                <a:effectLst/>
                <a:highlight>
                  <a:srgbClr val="FFFF00"/>
                </a:highlight>
                <a:latin typeface="+mn-lt"/>
                <a:ea typeface="+mn-ea"/>
                <a:cs typeface="+mn-cs"/>
              </a:rPr>
              <a:t>简单综合、分析综合和系统综合</a:t>
            </a:r>
            <a:r>
              <a:rPr lang="zh-CN" altLang="zh-CN" sz="1200" kern="1200" dirty="0">
                <a:solidFill>
                  <a:schemeClr val="tx1"/>
                </a:solidFill>
                <a:effectLst/>
                <a:latin typeface="+mn-lt"/>
                <a:ea typeface="+mn-ea"/>
                <a:cs typeface="+mn-cs"/>
              </a:rPr>
              <a:t>三种类型。</a:t>
            </a:r>
            <a:endParaRPr lang="en-US" altLang="zh-CN" sz="1200" kern="1200" dirty="0">
              <a:solidFill>
                <a:schemeClr val="tx1"/>
              </a:solidFill>
              <a:effectLst/>
              <a:latin typeface="+mn-lt"/>
              <a:ea typeface="+mn-ea"/>
              <a:cs typeface="+mn-cs"/>
            </a:endParaRPr>
          </a:p>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70</a:t>
            </a:fld>
            <a:endParaRPr lang="zh-CN" altLang="en-US">
              <a:solidFill>
                <a:prstClr val="black"/>
              </a:solidFill>
            </a:endParaRPr>
          </a:p>
        </p:txBody>
      </p:sp>
    </p:spTree>
    <p:extLst>
      <p:ext uri="{BB962C8B-B14F-4D97-AF65-F5344CB8AC3E}">
        <p14:creationId xmlns:p14="http://schemas.microsoft.com/office/powerpoint/2010/main" val="1528410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0" dirty="0"/>
              <a:t>综合法之简单综合</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71</a:t>
            </a:fld>
            <a:endParaRPr lang="zh-CN" altLang="en-US">
              <a:solidFill>
                <a:prstClr val="black"/>
              </a:solidFill>
            </a:endParaRPr>
          </a:p>
        </p:txBody>
      </p:sp>
    </p:spTree>
    <p:extLst>
      <p:ext uri="{BB962C8B-B14F-4D97-AF65-F5344CB8AC3E}">
        <p14:creationId xmlns:p14="http://schemas.microsoft.com/office/powerpoint/2010/main" val="23660257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0" dirty="0"/>
              <a:t>综合法之分析综合</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72</a:t>
            </a:fld>
            <a:endParaRPr lang="zh-CN" altLang="en-US">
              <a:solidFill>
                <a:prstClr val="black"/>
              </a:solidFill>
            </a:endParaRPr>
          </a:p>
        </p:txBody>
      </p:sp>
    </p:spTree>
    <p:extLst>
      <p:ext uri="{BB962C8B-B14F-4D97-AF65-F5344CB8AC3E}">
        <p14:creationId xmlns:p14="http://schemas.microsoft.com/office/powerpoint/2010/main" val="33934846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0" dirty="0"/>
              <a:t>综合法之系统综合方法</a:t>
            </a:r>
            <a:endParaRPr lang="en-US" altLang="zh-CN" b="0" dirty="0"/>
          </a:p>
          <a:p>
            <a:pPr eaLnBrk="1" hangingPunct="1">
              <a:spcBef>
                <a:spcPct val="0"/>
              </a:spcBef>
            </a:pPr>
            <a:endParaRPr lang="en-US" altLang="zh-CN" b="0" dirty="0"/>
          </a:p>
          <a:p>
            <a:pPr eaLnBrk="1" hangingPunct="1">
              <a:spcBef>
                <a:spcPct val="0"/>
              </a:spcBef>
            </a:pPr>
            <a:r>
              <a:rPr lang="zh-CN" altLang="en-US" b="0" dirty="0"/>
              <a:t>上述均为定性分析方法</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73</a:t>
            </a:fld>
            <a:endParaRPr lang="zh-CN" altLang="en-US">
              <a:solidFill>
                <a:prstClr val="black"/>
              </a:solidFill>
            </a:endParaRPr>
          </a:p>
        </p:txBody>
      </p:sp>
    </p:spTree>
    <p:extLst>
      <p:ext uri="{BB962C8B-B14F-4D97-AF65-F5344CB8AC3E}">
        <p14:creationId xmlns:p14="http://schemas.microsoft.com/office/powerpoint/2010/main" val="39089981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常用</a:t>
            </a:r>
            <a:r>
              <a:rPr lang="zh-CN" altLang="zh-CN" sz="1200" dirty="0">
                <a:latin typeface="微软雅黑" panose="020B0503020204020204" pitchFamily="34" charset="-122"/>
                <a:ea typeface="微软雅黑" panose="020B0503020204020204" pitchFamily="34" charset="-122"/>
              </a:rPr>
              <a:t>三种应用于信息分析的逻辑分析方法包括</a:t>
            </a:r>
            <a:r>
              <a:rPr lang="zh-CN" altLang="en-US" sz="1200" dirty="0">
                <a:latin typeface="微软雅黑" panose="020B0503020204020204" pitchFamily="34" charset="-122"/>
                <a:ea typeface="微软雅黑" panose="020B0503020204020204" pitchFamily="34" charset="-122"/>
              </a:rPr>
              <a:t>：</a:t>
            </a:r>
            <a:r>
              <a:rPr lang="zh-CN" altLang="zh-CN" sz="1200" b="1" dirty="0">
                <a:latin typeface="微软雅黑" panose="020B0503020204020204" pitchFamily="34" charset="-122"/>
                <a:ea typeface="微软雅黑" panose="020B0503020204020204" pitchFamily="34" charset="-122"/>
              </a:rPr>
              <a:t>比较法、推理归纳法</a:t>
            </a:r>
            <a:r>
              <a:rPr lang="zh-CN" altLang="en-US" sz="1200" b="1" dirty="0">
                <a:latin typeface="微软雅黑" panose="020B0503020204020204" pitchFamily="34" charset="-122"/>
                <a:ea typeface="微软雅黑" panose="020B0503020204020204" pitchFamily="34" charset="-122"/>
              </a:rPr>
              <a:t>、</a:t>
            </a:r>
            <a:r>
              <a:rPr lang="zh-CN" altLang="zh-CN" sz="1200" b="1" dirty="0">
                <a:latin typeface="微软雅黑" panose="020B0503020204020204" pitchFamily="34" charset="-122"/>
                <a:ea typeface="微软雅黑" panose="020B0503020204020204" pitchFamily="34" charset="-122"/>
              </a:rPr>
              <a:t>分析与综合法</a:t>
            </a:r>
          </a:p>
          <a:p>
            <a:pPr marL="171450" indent="-171450">
              <a:buFont typeface="Wingdings" panose="05000000000000000000" pitchFamily="2" charset="2"/>
              <a:buChar char="Ø"/>
            </a:pPr>
            <a:r>
              <a:rPr lang="zh-CN" altLang="en-US" dirty="0"/>
              <a:t>演绎推理</a:t>
            </a:r>
            <a:r>
              <a:rPr lang="en-US" altLang="zh-CN" dirty="0"/>
              <a:t>:</a:t>
            </a:r>
            <a:r>
              <a:rPr lang="zh-CN" altLang="en-US" dirty="0"/>
              <a:t>通过已知的前提，以合理的逻辑得出结论。例如三段论、数学归纳法、反证法等。</a:t>
            </a:r>
            <a:endParaRPr lang="en-US" altLang="zh-CN" dirty="0"/>
          </a:p>
          <a:p>
            <a:pPr marL="171450" indent="-171450">
              <a:buFont typeface="Wingdings" panose="05000000000000000000" pitchFamily="2" charset="2"/>
              <a:buChar char="Ø"/>
            </a:pPr>
            <a:r>
              <a:rPr lang="zh-CN" altLang="en-US" dirty="0"/>
              <a:t>归纳推理</a:t>
            </a:r>
            <a:r>
              <a:rPr lang="en-US" altLang="zh-CN" dirty="0"/>
              <a:t>:</a:t>
            </a:r>
            <a:r>
              <a:rPr lang="zh-CN" altLang="en-US" dirty="0"/>
              <a:t>根据一类事物的部分对象具有某种性质，推出这类事物的所有对象都具有这种性质的推理，叫做归纳推理。归纳是从特殊到一般的过程，它属于合情推理。例如</a:t>
            </a:r>
            <a:r>
              <a:rPr lang="en-US" altLang="zh-CN" dirty="0"/>
              <a:t>:</a:t>
            </a:r>
            <a:r>
              <a:rPr lang="zh-CN" altLang="en-US" dirty="0"/>
              <a:t>经验公式、物理学原理等。</a:t>
            </a:r>
            <a:endParaRPr lang="en-US" altLang="zh-CN" dirty="0"/>
          </a:p>
          <a:p>
            <a:pPr marL="171450" indent="-171450">
              <a:buFont typeface="Wingdings" panose="05000000000000000000" pitchFamily="2" charset="2"/>
              <a:buChar char="Ø"/>
            </a:pPr>
            <a:r>
              <a:rPr lang="zh-CN" altLang="en-US" dirty="0"/>
              <a:t>类比推理</a:t>
            </a:r>
            <a:r>
              <a:rPr lang="en-US" altLang="zh-CN" dirty="0"/>
              <a:t>:</a:t>
            </a:r>
            <a:r>
              <a:rPr lang="zh-CN" altLang="en-US" dirty="0"/>
              <a:t>根据两个对象在某些属性上相同或相似，通过比较而推断出它们在其他属性上也相同的推理过程。它是从观察个别现象开始的，因而近似归纳推理，也属于合情推理。但它又不是由特殊到一般，而是由特殊到特殊，因而又不同于归纳推理。分完全类推和不完全类推两种形式。完全类推是两个或两类事物在进行比较的方面完全相同时的类推；不完全类推是两个或两类事物在进行比较的方面不完全相同时的类推。</a:t>
            </a:r>
            <a:endParaRPr lang="en-US" altLang="zh-CN" dirty="0"/>
          </a:p>
          <a:p>
            <a:r>
              <a:rPr lang="zh-CN" altLang="en-US" dirty="0"/>
              <a:t>演绎推理和合情推理的区别在于，演绎推理所得出的完全地、逻辑地真实可靠的，而合情推理所得出的结论则不一定可靠，仅可当做一个假设。合情推理中，归纳法得出结论时，所基于的证据越多则越可靠</a:t>
            </a:r>
            <a:r>
              <a:rPr lang="en-US" altLang="zh-CN" dirty="0"/>
              <a:t>;</a:t>
            </a:r>
            <a:r>
              <a:rPr lang="zh-CN" altLang="en-US" dirty="0"/>
              <a:t>类比法得出结论时，比较的方面越详尽则越可靠。一般，证据十分丰富详尽的时候我们便将结论当做真的了，不过严格来讲还是有细微的可能不对。</a:t>
            </a:r>
          </a:p>
        </p:txBody>
      </p:sp>
      <p:sp>
        <p:nvSpPr>
          <p:cNvPr id="4" name="灯片编号占位符 3"/>
          <p:cNvSpPr>
            <a:spLocks noGrp="1"/>
          </p:cNvSpPr>
          <p:nvPr>
            <p:ph type="sldNum" sz="quarter" idx="5"/>
          </p:nvPr>
        </p:nvSpPr>
        <p:spPr/>
        <p:txBody>
          <a:bodyPr/>
          <a:lstStyle/>
          <a:p>
            <a:fld id="{83CD84F4-6D94-4782-A51D-C62AC67B3A10}" type="slidenum">
              <a:rPr lang="zh-CN" altLang="en-US" smtClean="0"/>
              <a:t>74</a:t>
            </a:fld>
            <a:endParaRPr lang="zh-CN" altLang="en-US"/>
          </a:p>
        </p:txBody>
      </p:sp>
    </p:spTree>
    <p:extLst>
      <p:ext uri="{BB962C8B-B14F-4D97-AF65-F5344CB8AC3E}">
        <p14:creationId xmlns:p14="http://schemas.microsoft.com/office/powerpoint/2010/main" val="18369783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a:solidFill>
                  <a:schemeClr val="tx1">
                    <a:lumMod val="65000"/>
                    <a:lumOff val="35000"/>
                  </a:schemeClr>
                </a:solidFill>
                <a:latin typeface="字魂59号-创粗黑" panose="00000500000000000000" pitchFamily="2" charset="-122"/>
                <a:cs typeface="Segoe UI Light" panose="020B0502040204020203" pitchFamily="34" charset="0"/>
              </a:rPr>
              <a:t>访谈作为一种研究方法</a:t>
            </a:r>
            <a:r>
              <a:rPr lang="en-US" altLang="zh-CN" sz="1200" dirty="0">
                <a:solidFill>
                  <a:schemeClr val="tx1">
                    <a:lumMod val="65000"/>
                    <a:lumOff val="35000"/>
                  </a:schemeClr>
                </a:solidFill>
                <a:latin typeface="字魂59号-创粗黑" panose="00000500000000000000" pitchFamily="2" charset="-122"/>
                <a:cs typeface="Segoe UI Light" panose="020B0502040204020203" pitchFamily="34" charset="0"/>
              </a:rPr>
              <a:t>,</a:t>
            </a:r>
            <a:r>
              <a:rPr lang="zh-CN" altLang="en-US" sz="1200" dirty="0">
                <a:solidFill>
                  <a:schemeClr val="tx1">
                    <a:lumMod val="65000"/>
                    <a:lumOff val="35000"/>
                  </a:schemeClr>
                </a:solidFill>
                <a:latin typeface="字魂59号-创粗黑" panose="00000500000000000000" pitchFamily="2" charset="-122"/>
                <a:cs typeface="Segoe UI Light" panose="020B0502040204020203" pitchFamily="34" charset="0"/>
              </a:rPr>
              <a:t>与日常谈话是有区别的。</a:t>
            </a:r>
            <a:r>
              <a:rPr lang="zh-CN" altLang="en-US" sz="1200" b="1" dirty="0">
                <a:solidFill>
                  <a:schemeClr val="tx1">
                    <a:lumMod val="65000"/>
                    <a:lumOff val="35000"/>
                  </a:schemeClr>
                </a:solidFill>
                <a:latin typeface="字魂59号-创粗黑" panose="00000500000000000000" pitchFamily="2" charset="-122"/>
                <a:cs typeface="Segoe UI Light" panose="020B0502040204020203" pitchFamily="34" charset="0"/>
              </a:rPr>
              <a:t>访谈有明确的目的性，访谈者与受访者接触较为正规。受访者所提供的信息应该大致限定在访谈目的之内。</a:t>
            </a:r>
            <a:endParaRPr lang="en-US" altLang="zh-CN" sz="1200" b="1" dirty="0">
              <a:solidFill>
                <a:schemeClr val="tx1">
                  <a:lumMod val="65000"/>
                  <a:lumOff val="35000"/>
                </a:schemeClr>
              </a:solidFill>
              <a:latin typeface="字魂59号-创粗黑" panose="00000500000000000000" pitchFamily="2" charset="-122"/>
              <a:ea typeface="Roboto Thin" charset="0"/>
              <a:cs typeface="Segoe UI Light" panose="020B0502040204020203" pitchFamily="34" charset="0"/>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a:solidFill>
                  <a:schemeClr val="tx1">
                    <a:lumMod val="65000"/>
                    <a:lumOff val="35000"/>
                  </a:schemeClr>
                </a:solidFill>
                <a:latin typeface="字魂59号-创粗黑" panose="00000500000000000000" pitchFamily="2" charset="-122"/>
                <a:cs typeface="Segoe UI Light" panose="020B0502040204020203" pitchFamily="34" charset="0"/>
              </a:rPr>
              <a:t>访谈是一种言语事件</a:t>
            </a:r>
            <a:r>
              <a:rPr lang="en-US" altLang="zh-CN" sz="1200" dirty="0">
                <a:solidFill>
                  <a:schemeClr val="tx1">
                    <a:lumMod val="65000"/>
                    <a:lumOff val="35000"/>
                  </a:schemeClr>
                </a:solidFill>
                <a:latin typeface="字魂59号-创粗黑" panose="00000500000000000000" pitchFamily="2" charset="-122"/>
                <a:cs typeface="Segoe UI Light" panose="020B0502040204020203" pitchFamily="34" charset="0"/>
              </a:rPr>
              <a:t>,</a:t>
            </a:r>
            <a:r>
              <a:rPr lang="zh-CN" altLang="en-US" sz="1200" dirty="0">
                <a:solidFill>
                  <a:schemeClr val="tx1">
                    <a:lumMod val="65000"/>
                    <a:lumOff val="35000"/>
                  </a:schemeClr>
                </a:solidFill>
                <a:latin typeface="字魂59号-创粗黑" panose="00000500000000000000" pitchFamily="2" charset="-122"/>
                <a:cs typeface="Segoe UI Light" panose="020B0502040204020203" pitchFamily="34" charset="0"/>
              </a:rPr>
              <a:t>本身就是</a:t>
            </a:r>
            <a:r>
              <a:rPr lang="en-US" altLang="zh-CN" sz="1200" dirty="0">
                <a:solidFill>
                  <a:schemeClr val="tx1">
                    <a:lumMod val="65000"/>
                    <a:lumOff val="35000"/>
                  </a:schemeClr>
                </a:solidFill>
                <a:latin typeface="字魂59号-创粗黑" panose="00000500000000000000" pitchFamily="2" charset="-122"/>
                <a:cs typeface="Segoe UI Light" panose="020B0502040204020203" pitchFamily="34" charset="0"/>
              </a:rPr>
              <a:t>"</a:t>
            </a:r>
            <a:r>
              <a:rPr lang="zh-CN" altLang="en-US" sz="1200" dirty="0">
                <a:solidFill>
                  <a:schemeClr val="tx1">
                    <a:lumMod val="65000"/>
                    <a:lumOff val="35000"/>
                  </a:schemeClr>
                </a:solidFill>
                <a:latin typeface="字魂59号-创粗黑" panose="00000500000000000000" pitchFamily="2" charset="-122"/>
                <a:cs typeface="Segoe UI Light" panose="020B0502040204020203" pitchFamily="34" charset="0"/>
              </a:rPr>
              <a:t>现实”存在的一种方式</a:t>
            </a:r>
            <a:r>
              <a:rPr lang="en-US" altLang="zh-CN" sz="1200" dirty="0">
                <a:solidFill>
                  <a:schemeClr val="tx1">
                    <a:lumMod val="65000"/>
                    <a:lumOff val="35000"/>
                  </a:schemeClr>
                </a:solidFill>
                <a:latin typeface="字魂59号-创粗黑" panose="00000500000000000000" pitchFamily="2" charset="-122"/>
                <a:cs typeface="Segoe UI Light" panose="020B0502040204020203" pitchFamily="34" charset="0"/>
              </a:rPr>
              <a:t>,</a:t>
            </a:r>
            <a:r>
              <a:rPr lang="zh-CN" altLang="en-US" sz="1200" dirty="0">
                <a:solidFill>
                  <a:schemeClr val="tx1">
                    <a:lumMod val="65000"/>
                    <a:lumOff val="35000"/>
                  </a:schemeClr>
                </a:solidFill>
                <a:latin typeface="字魂59号-创粗黑" panose="00000500000000000000" pitchFamily="2" charset="-122"/>
                <a:cs typeface="Segoe UI Light" panose="020B0502040204020203" pitchFamily="34" charset="0"/>
              </a:rPr>
              <a:t>反映的是一种特定的社会现实。</a:t>
            </a:r>
            <a:endParaRPr lang="en-US" altLang="zh-CN" sz="1200" dirty="0">
              <a:solidFill>
                <a:schemeClr val="tx1">
                  <a:lumMod val="65000"/>
                  <a:lumOff val="35000"/>
                </a:schemeClr>
              </a:solidFill>
              <a:latin typeface="字魂59号-创粗黑" panose="00000500000000000000" pitchFamily="2" charset="-122"/>
              <a:ea typeface="Roboto Thin" charset="0"/>
              <a:cs typeface="Segoe UI Light" panose="020B0502040204020203" pitchFamily="34" charset="0"/>
            </a:endParaRPr>
          </a:p>
          <a:p>
            <a:pPr eaLnBrk="1" hangingPunct="1">
              <a:spcBef>
                <a:spcPct val="0"/>
              </a:spcBef>
            </a:pPr>
            <a:endParaRPr lang="en-US" altLang="zh-CN" dirty="0"/>
          </a:p>
          <a:p>
            <a:pPr eaLnBrk="1" hangingPunct="1">
              <a:spcBef>
                <a:spcPct val="0"/>
              </a:spcBef>
            </a:pPr>
            <a:r>
              <a:rPr lang="zh-CN" altLang="en-US" dirty="0"/>
              <a:t>定性研究中常用的资料收集和研究方法：访谈、民族志、话语分析</a:t>
            </a: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75</a:t>
            </a:fld>
            <a:endParaRPr lang="zh-CN" altLang="en-US">
              <a:solidFill>
                <a:prstClr val="black"/>
              </a:solidFill>
            </a:endParaRPr>
          </a:p>
        </p:txBody>
      </p:sp>
    </p:spTree>
    <p:extLst>
      <p:ext uri="{BB962C8B-B14F-4D97-AF65-F5344CB8AC3E}">
        <p14:creationId xmlns:p14="http://schemas.microsoft.com/office/powerpoint/2010/main" val="15968688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个别访谈耗时、耗力，主要用于特殊人群和特殊问题的调查研调查究。应用得当能发现一些深层次的资料。</a:t>
            </a: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76</a:t>
            </a:fld>
            <a:endParaRPr lang="zh-CN" altLang="en-US">
              <a:solidFill>
                <a:prstClr val="black"/>
              </a:solidFill>
            </a:endParaRPr>
          </a:p>
        </p:txBody>
      </p:sp>
    </p:spTree>
    <p:extLst>
      <p:ext uri="{BB962C8B-B14F-4D97-AF65-F5344CB8AC3E}">
        <p14:creationId xmlns:p14="http://schemas.microsoft.com/office/powerpoint/2010/main" val="2551320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000" b="1" dirty="0">
                <a:latin typeface="微软雅黑" panose="020B0503020204020204" pitchFamily="34" charset="-122"/>
                <a:ea typeface="微软雅黑" panose="020B0503020204020204" pitchFamily="34" charset="-122"/>
              </a:rPr>
              <a:t>①主体性</a:t>
            </a:r>
            <a:r>
              <a:rPr lang="zh-CN" altLang="en-US" sz="1000" dirty="0">
                <a:latin typeface="微软雅黑" panose="020B0503020204020204" pitchFamily="34" charset="-122"/>
                <a:ea typeface="微软雅黑" panose="020B0503020204020204" pitchFamily="34" charset="-122"/>
              </a:rPr>
              <a:t>和</a:t>
            </a:r>
            <a:r>
              <a:rPr lang="zh-CN" altLang="en-US" sz="1000" b="1" dirty="0">
                <a:latin typeface="微软雅黑" panose="020B0503020204020204" pitchFamily="34" charset="-122"/>
                <a:ea typeface="微软雅黑" panose="020B0503020204020204" pitchFamily="34" charset="-122"/>
              </a:rPr>
              <a:t>针对性</a:t>
            </a:r>
            <a:endParaRPr lang="en-US" altLang="zh-CN" sz="1000" b="1" dirty="0">
              <a:latin typeface="微软雅黑" panose="020B0503020204020204" pitchFamily="34" charset="-122"/>
              <a:ea typeface="微软雅黑" panose="020B0503020204020204"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信息分析的主体性和针对性体现在两方面。一方面，信息分析为特定组织的行为活动提供服务。另一方面，信息分析是以用户需求为导向，其总是针对特定事物开展，以达到为生产、决策及科研活动服务的目的。</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a:t>②</a:t>
            </a:r>
            <a:r>
              <a:rPr lang="zh-CN" altLang="en-US" sz="1000" b="1" dirty="0">
                <a:latin typeface="微软雅黑" panose="020B0503020204020204" pitchFamily="34" charset="-122"/>
                <a:ea typeface="微软雅黑" panose="020B0503020204020204" pitchFamily="34" charset="-122"/>
              </a:rPr>
              <a:t>系统性</a:t>
            </a:r>
            <a:r>
              <a:rPr lang="zh-CN" altLang="en-US" sz="1000" dirty="0">
                <a:latin typeface="微软雅黑" panose="020B0503020204020204" pitchFamily="34" charset="-122"/>
                <a:ea typeface="微软雅黑" panose="020B0503020204020204" pitchFamily="34" charset="-122"/>
              </a:rPr>
              <a:t>和</a:t>
            </a:r>
            <a:r>
              <a:rPr lang="zh-CN" altLang="en-US" sz="1000" b="1" dirty="0">
                <a:latin typeface="微软雅黑" panose="020B0503020204020204" pitchFamily="34" charset="-122"/>
                <a:ea typeface="微软雅黑" panose="020B0503020204020204" pitchFamily="34" charset="-122"/>
              </a:rPr>
              <a:t>综合性</a:t>
            </a:r>
            <a:endParaRPr lang="en-US" altLang="zh-CN" sz="1000" b="1" dirty="0">
              <a:latin typeface="微软雅黑" panose="020B0503020204020204" pitchFamily="34" charset="-122"/>
              <a:ea typeface="微软雅黑" panose="020B0503020204020204" pitchFamily="34" charset="-122"/>
            </a:endParaRPr>
          </a:p>
          <a:p>
            <a:pPr eaLnBrk="1" hangingPunct="1">
              <a:spcBef>
                <a:spcPct val="0"/>
              </a:spcBef>
            </a:pPr>
            <a:r>
              <a:rPr lang="zh-CN" altLang="zh-CN"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信息分析的系统性体现在信息分析的各个过程中，包括信息分析数据系统化的采集与处理、信息分析程序及方法的结构化以及信息分析理论、方法和知识的系统化应用。信息分析的综合性则体现在其对不同来源、不同格式数据的整合、定量及定性分析方法的综合应用以及政治、经济、科技等诸多领域的综合考量。</a:t>
            </a:r>
            <a:r>
              <a:rPr lang="zh-CN" altLang="en-US"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000" b="1" dirty="0">
                <a:latin typeface="微软雅黑" panose="020B0503020204020204" pitchFamily="34" charset="-122"/>
                <a:ea typeface="微软雅黑" panose="020B0503020204020204" pitchFamily="34" charset="-122"/>
              </a:rPr>
              <a:t>③科学性</a:t>
            </a:r>
            <a:r>
              <a:rPr lang="zh-CN" altLang="en-US" sz="1000" dirty="0">
                <a:latin typeface="微软雅黑" panose="020B0503020204020204" pitchFamily="34" charset="-122"/>
                <a:ea typeface="微软雅黑" panose="020B0503020204020204" pitchFamily="34" charset="-122"/>
              </a:rPr>
              <a:t>和</a:t>
            </a:r>
            <a:r>
              <a:rPr lang="zh-CN" altLang="en-US" sz="1000" b="1" dirty="0">
                <a:latin typeface="微软雅黑" panose="020B0503020204020204" pitchFamily="34" charset="-122"/>
                <a:ea typeface="微软雅黑" panose="020B0503020204020204" pitchFamily="34" charset="-122"/>
              </a:rPr>
              <a:t>创造性</a:t>
            </a:r>
            <a:endParaRPr lang="en-US" altLang="zh-CN" sz="1000" b="1" dirty="0">
              <a:latin typeface="微软雅黑" panose="020B0503020204020204" pitchFamily="34" charset="-122"/>
              <a:ea typeface="微软雅黑" panose="020B0503020204020204"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信息分析是科学技术发展的产物。因此，信息分析工作建立在科学理论和方法论基础上，具有科学研究活动的一般特性。此外，信息分析工作在认识事物特性的同时，也致力于挖掘事物发展的规律。这个过程依靠研究人员知识水平、敏锐的洞察力和准确的判断力，产生新的智力劳动成果，因此，信息分析具有创造性。</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77</a:t>
            </a:fld>
            <a:endParaRPr lang="zh-CN" altLang="en-US">
              <a:solidFill>
                <a:prstClr val="black"/>
              </a:solidFill>
            </a:endParaRPr>
          </a:p>
        </p:txBody>
      </p:sp>
    </p:spTree>
    <p:extLst>
      <p:ext uri="{BB962C8B-B14F-4D97-AF65-F5344CB8AC3E}">
        <p14:creationId xmlns:p14="http://schemas.microsoft.com/office/powerpoint/2010/main" val="91858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案例研究结论：</a:t>
            </a:r>
            <a:endParaRPr lang="en-US" altLang="zh-CN" dirty="0"/>
          </a:p>
          <a:p>
            <a:pPr marL="171450" indent="-171450">
              <a:buFont typeface="Wingdings" panose="05000000000000000000" pitchFamily="2" charset="2"/>
              <a:buChar char="Ø"/>
            </a:pPr>
            <a:r>
              <a:rPr lang="zh-CN" altLang="en-US" dirty="0"/>
              <a:t>能进入高校求学或任职的视障师生</a:t>
            </a:r>
            <a:r>
              <a:rPr lang="en-US" altLang="zh-CN" dirty="0"/>
              <a:t>,</a:t>
            </a:r>
            <a:r>
              <a:rPr lang="zh-CN" altLang="en-US" dirty="0"/>
              <a:t>在信息素养、文献需求等方面与其他在校师生无异</a:t>
            </a:r>
            <a:r>
              <a:rPr lang="en-US" altLang="zh-CN" dirty="0"/>
              <a:t>,</a:t>
            </a:r>
            <a:r>
              <a:rPr lang="zh-CN" altLang="en-US" dirty="0"/>
              <a:t>面对视力缺失引发的障碍，也普遍拥有一定的解决能力和应对方法。</a:t>
            </a:r>
            <a:endParaRPr lang="en-US" altLang="zh-CN" dirty="0"/>
          </a:p>
          <a:p>
            <a:pPr marL="171450" indent="-171450">
              <a:buFont typeface="Wingdings" panose="05000000000000000000" pitchFamily="2" charset="2"/>
              <a:buChar char="Ø"/>
            </a:pPr>
            <a:r>
              <a:rPr lang="zh-CN" altLang="en-US" dirty="0"/>
              <a:t>高校图书馆通过适当的设备、人员等方面的改进，可为视障师生利用馆藏资源提供有效协助。</a:t>
            </a:r>
            <a:endParaRPr lang="en-US" altLang="zh-CN" dirty="0"/>
          </a:p>
          <a:p>
            <a:pPr marL="171450" indent="-171450">
              <a:buFont typeface="Wingdings" panose="05000000000000000000" pitchFamily="2" charset="2"/>
              <a:buChar char="Ø"/>
            </a:pPr>
            <a:r>
              <a:rPr lang="zh-CN" altLang="en-US" dirty="0"/>
              <a:t>作为远期目标，高校图书馆应配合学校规划，从馆舍建设、软硬件配备、人员培训等方面加强无障碍建设，并进一步推进相关政策的制定与实施，促进高等融合教育不断发展，让包括视力障碍者在内的残疾人享有平等接受高等教育的机会。</a:t>
            </a:r>
          </a:p>
        </p:txBody>
      </p:sp>
      <p:sp>
        <p:nvSpPr>
          <p:cNvPr id="4" name="灯片编号占位符 3"/>
          <p:cNvSpPr>
            <a:spLocks noGrp="1"/>
          </p:cNvSpPr>
          <p:nvPr>
            <p:ph type="sldNum" sz="quarter" idx="5"/>
          </p:nvPr>
        </p:nvSpPr>
        <p:spPr/>
        <p:txBody>
          <a:bodyPr/>
          <a:lstStyle/>
          <a:p>
            <a:fld id="{83CD84F4-6D94-4782-A51D-C62AC67B3A10}" type="slidenum">
              <a:rPr lang="zh-CN" altLang="en-US" smtClean="0"/>
              <a:t>78</a:t>
            </a:fld>
            <a:endParaRPr lang="zh-CN" altLang="en-US"/>
          </a:p>
        </p:txBody>
      </p:sp>
    </p:spTree>
    <p:extLst>
      <p:ext uri="{BB962C8B-B14F-4D97-AF65-F5344CB8AC3E}">
        <p14:creationId xmlns:p14="http://schemas.microsoft.com/office/powerpoint/2010/main" val="32156407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民族志的概念</a:t>
            </a: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79</a:t>
            </a:fld>
            <a:endParaRPr lang="zh-CN" altLang="en-US">
              <a:solidFill>
                <a:prstClr val="black"/>
              </a:solidFill>
            </a:endParaRPr>
          </a:p>
        </p:txBody>
      </p:sp>
    </p:spTree>
    <p:extLst>
      <p:ext uri="{BB962C8B-B14F-4D97-AF65-F5344CB8AC3E}">
        <p14:creationId xmlns:p14="http://schemas.microsoft.com/office/powerpoint/2010/main" val="656152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gn="l">
              <a:lnSpc>
                <a:spcPct val="150000"/>
              </a:lnSpc>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cs typeface="Segoe UI" panose="020B0502040204020203" pitchFamily="34" charset="0"/>
              </a:rPr>
              <a:t>一是</a:t>
            </a:r>
            <a:r>
              <a:rPr lang="zh-CN" altLang="en-US" sz="1200" b="0" dirty="0">
                <a:latin typeface="楷体" panose="02010609060101010101" pitchFamily="49" charset="-122"/>
                <a:ea typeface="楷体" panose="02010609060101010101" pitchFamily="49" charset="-122"/>
                <a:cs typeface="Segoe UI" panose="020B0502040204020203" pitchFamily="34" charset="0"/>
              </a:rPr>
              <a:t>追求“整体性把握”原则。所谓“整体性把握”，就是研究者把文化看作是一个相对固定、密切相关的整体，对任何问题都应置于整个社会和文化结构中考察，而不是孤立对待。理想型的民族志研究，要求研究者综合考虑生物的、社会的、文化的、语言的乃至历史的和当代的各种因素。</a:t>
            </a:r>
          </a:p>
          <a:p>
            <a:pPr marL="285750" indent="-285750" algn="l">
              <a:lnSpc>
                <a:spcPct val="150000"/>
              </a:lnSpc>
              <a:buFont typeface="Wingdings" panose="05000000000000000000" pitchFamily="2" charset="2"/>
              <a:buChar char="Ø"/>
            </a:pPr>
            <a:r>
              <a:rPr lang="zh-CN" altLang="en-US" sz="1200" b="0" dirty="0">
                <a:latin typeface="楷体" panose="02010609060101010101" pitchFamily="49" charset="-122"/>
                <a:ea typeface="楷体" panose="02010609060101010101" pitchFamily="49" charset="-122"/>
                <a:cs typeface="Segoe UI" panose="020B0502040204020203" pitchFamily="34" charset="0"/>
              </a:rPr>
              <a:t>二是强调“当地人观点”的原则。所谓“当地人观点”，就是研究者以外来者身份进入社区，却尽量以“当地人”的思维方式、价值观去理解当地人如此行动的意义。该原则促进研究者以更全面客观的态度去发现事物的整体形态。</a:t>
            </a:r>
          </a:p>
          <a:p>
            <a:pPr marL="285750" indent="-285750" algn="l">
              <a:lnSpc>
                <a:spcPct val="150000"/>
              </a:lnSpc>
              <a:buFont typeface="Wingdings" panose="05000000000000000000" pitchFamily="2" charset="2"/>
              <a:buChar char="Ø"/>
            </a:pPr>
            <a:r>
              <a:rPr lang="zh-CN" altLang="en-US" sz="1200" b="0" dirty="0">
                <a:latin typeface="楷体" panose="02010609060101010101" pitchFamily="49" charset="-122"/>
                <a:ea typeface="楷体" panose="02010609060101010101" pitchFamily="49" charset="-122"/>
                <a:cs typeface="Segoe UI" panose="020B0502040204020203" pitchFamily="34" charset="0"/>
              </a:rPr>
              <a:t>三是持以开放的思维。民族志研究者开展田野调查前预先准备问题、理论和方案，但在调查过程中，随时会遇到方案中不曾预料的丰富的现实资料，开放思维使得民族志研究者去发掘那些尚未使用过的资料，并驱动其对方案予以适当的调整。</a:t>
            </a:r>
            <a:endParaRPr lang="en-US" altLang="zh-CN" sz="1200" b="0" dirty="0">
              <a:latin typeface="楷体" panose="02010609060101010101" pitchFamily="49" charset="-122"/>
              <a:ea typeface="楷体" panose="02010609060101010101" pitchFamily="49" charset="-122"/>
              <a:cs typeface="Segoe UI" panose="020B0502040204020203" pitchFamily="34" charset="0"/>
            </a:endParaRPr>
          </a:p>
          <a:p>
            <a:pPr marL="285750" indent="-285750" algn="l">
              <a:lnSpc>
                <a:spcPct val="150000"/>
              </a:lnSpc>
              <a:buFont typeface="Wingdings" panose="05000000000000000000" pitchFamily="2" charset="2"/>
              <a:buChar char="Ø"/>
            </a:pPr>
            <a:r>
              <a:rPr lang="zh-CN" altLang="en-US" sz="1200" b="0" dirty="0">
                <a:latin typeface="楷体" panose="02010609060101010101" pitchFamily="49" charset="-122"/>
                <a:ea typeface="楷体" panose="02010609060101010101" pitchFamily="49" charset="-122"/>
                <a:cs typeface="Segoe UI" panose="020B0502040204020203" pitchFamily="34" charset="0"/>
              </a:rPr>
              <a:t>四是成熟的方法体系。民族志研究历经一个半多世纪，一直保持开放、持续的发展状态，从马林诺夫斯基开创“科学的民族志”起，一代代民族志研究者在实地调查中积累经验，对民族志研究方法不断予以规范。具体而言，民族志方法包括</a:t>
            </a:r>
            <a:r>
              <a:rPr lang="en-US" altLang="zh-CN" sz="1200" b="0" dirty="0">
                <a:latin typeface="楷体" panose="02010609060101010101" pitchFamily="49" charset="-122"/>
                <a:ea typeface="楷体" panose="02010609060101010101" pitchFamily="49" charset="-122"/>
                <a:cs typeface="Segoe UI" panose="020B0502040204020203" pitchFamily="34" charset="0"/>
              </a:rPr>
              <a:t>: </a:t>
            </a:r>
            <a:r>
              <a:rPr lang="zh-CN" altLang="en-US" sz="1200" b="0" dirty="0">
                <a:latin typeface="楷体" panose="02010609060101010101" pitchFamily="49" charset="-122"/>
                <a:ea typeface="楷体" panose="02010609060101010101" pitchFamily="49" charset="-122"/>
                <a:cs typeface="Segoe UI" panose="020B0502040204020203" pitchFamily="34" charset="0"/>
              </a:rPr>
              <a:t>如何进入社区并融入当地文化，如何通过参与观察和深度访谈收集资料，如何找到新颖的分析角度，如何对独特的发现予以表述与呈现，等等。民族志丰富而成熟的方法体系已影响到许多学科和领域。</a:t>
            </a:r>
            <a:endParaRPr lang="id-ID" altLang="zh-CN" sz="1200" b="0" dirty="0">
              <a:latin typeface="楷体" panose="02010609060101010101" pitchFamily="49" charset="-122"/>
              <a:ea typeface="楷体" panose="02010609060101010101" pitchFamily="49" charset="-122"/>
              <a:cs typeface="Segoe UI" panose="020B0502040204020203" pitchFamily="34" charset="0"/>
            </a:endParaRPr>
          </a:p>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80</a:t>
            </a:fld>
            <a:endParaRPr lang="zh-CN" altLang="en-US">
              <a:solidFill>
                <a:prstClr val="black"/>
              </a:solidFill>
            </a:endParaRPr>
          </a:p>
        </p:txBody>
      </p:sp>
    </p:spTree>
    <p:extLst>
      <p:ext uri="{BB962C8B-B14F-4D97-AF65-F5344CB8AC3E}">
        <p14:creationId xmlns:p14="http://schemas.microsoft.com/office/powerpoint/2010/main" val="16194544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适用场景解释：</a:t>
            </a:r>
            <a:endParaRPr lang="en-US" altLang="zh-CN" dirty="0"/>
          </a:p>
          <a:p>
            <a:r>
              <a:rPr lang="zh-CN" altLang="en-US" sz="1200" dirty="0">
                <a:latin typeface="+mn-ea"/>
              </a:rPr>
              <a:t>（</a:t>
            </a:r>
            <a:r>
              <a:rPr lang="en-US" altLang="zh-CN" sz="1200" dirty="0">
                <a:latin typeface="+mn-ea"/>
              </a:rPr>
              <a:t>1</a:t>
            </a:r>
            <a:r>
              <a:rPr lang="zh-CN" altLang="en-US" sz="1200" dirty="0">
                <a:latin typeface="+mn-ea"/>
              </a:rPr>
              <a:t>）受试者可能出于顾虑不愿意报告一些数据；另外有很多受试者自身未意识到的需求等。如，</a:t>
            </a:r>
            <a:r>
              <a:rPr lang="en-US" altLang="zh-CN" sz="1200" dirty="0">
                <a:latin typeface="+mn-ea"/>
              </a:rPr>
              <a:t>ERIAL </a:t>
            </a:r>
            <a:r>
              <a:rPr lang="zh-CN" altLang="en-US" sz="1200" dirty="0">
                <a:latin typeface="+mn-ea"/>
              </a:rPr>
              <a:t>项目的研究揭示：学生在研究中报告的反馈与其实际的研究行为存在差异。</a:t>
            </a:r>
            <a:endParaRPr lang="en-US" altLang="zh-CN" sz="1200" dirty="0">
              <a:latin typeface="+mn-ea"/>
            </a:endParaRPr>
          </a:p>
          <a:p>
            <a:r>
              <a:rPr lang="zh-CN" altLang="en-US" sz="1200" dirty="0">
                <a:latin typeface="+mn-ea"/>
              </a:rPr>
              <a:t>（</a:t>
            </a:r>
            <a:r>
              <a:rPr lang="en-US" altLang="zh-CN" sz="1200" dirty="0">
                <a:latin typeface="+mn-ea"/>
              </a:rPr>
              <a:t>2</a:t>
            </a:r>
            <a:r>
              <a:rPr lang="zh-CN" altLang="en-US" sz="1200" dirty="0">
                <a:latin typeface="+mn-ea"/>
              </a:rPr>
              <a:t>）图书馆新服务的推出，不能仅凭决策者想当然；信息系统和数据库平台的开发，也需要对用户深入了解；图书馆开展的信息素质教育和参考咨询服务的效果评估中，用户也是重要的利益相关者。</a:t>
            </a:r>
            <a:endParaRPr lang="en-US" altLang="zh-CN" sz="1200" dirty="0">
              <a:latin typeface="+mn-ea"/>
            </a:endParaRPr>
          </a:p>
          <a:p>
            <a:r>
              <a:rPr lang="zh-CN" altLang="en-US" sz="1200" dirty="0">
                <a:latin typeface="+mn-ea"/>
              </a:rPr>
              <a:t>（</a:t>
            </a:r>
            <a:r>
              <a:rPr lang="en-US" altLang="zh-CN" sz="1200" dirty="0">
                <a:latin typeface="+mn-ea"/>
              </a:rPr>
              <a:t>3</a:t>
            </a:r>
            <a:r>
              <a:rPr lang="zh-CN" altLang="en-US" sz="1200" dirty="0">
                <a:latin typeface="+mn-ea"/>
              </a:rPr>
              <a:t>）如</a:t>
            </a:r>
            <a:r>
              <a:rPr lang="en-US" altLang="zh-CN" sz="1200" dirty="0">
                <a:latin typeface="+mn-ea"/>
              </a:rPr>
              <a:t>Schultze</a:t>
            </a:r>
            <a:r>
              <a:rPr lang="zh-CN" altLang="en-US" sz="1200" dirty="0">
                <a:latin typeface="+mn-ea"/>
              </a:rPr>
              <a:t>在一家财富 </a:t>
            </a:r>
            <a:r>
              <a:rPr lang="en-US" altLang="zh-CN" sz="1200" dirty="0">
                <a:latin typeface="+mn-ea"/>
              </a:rPr>
              <a:t>500 </a:t>
            </a:r>
            <a:r>
              <a:rPr lang="zh-CN" altLang="en-US" sz="1200" dirty="0">
                <a:latin typeface="+mn-ea"/>
              </a:rPr>
              <a:t>强制造公司，围绕计算机系统管理者、图书馆员和竞争情报分析师等 </a:t>
            </a:r>
            <a:r>
              <a:rPr lang="en-US" altLang="zh-CN" sz="1200" dirty="0">
                <a:latin typeface="+mn-ea"/>
              </a:rPr>
              <a:t>3 </a:t>
            </a:r>
            <a:r>
              <a:rPr lang="zh-CN" altLang="en-US" sz="1200" dirty="0">
                <a:latin typeface="+mn-ea"/>
              </a:rPr>
              <a:t>组知识工作者，研究了其工作实践。</a:t>
            </a:r>
            <a:r>
              <a:rPr lang="en-US" altLang="zh-CN" sz="1200" dirty="0">
                <a:latin typeface="+mn-ea"/>
              </a:rPr>
              <a:t>Jonsson </a:t>
            </a:r>
            <a:r>
              <a:rPr lang="zh-CN" altLang="en-US" sz="1200" dirty="0">
                <a:latin typeface="+mn-ea"/>
              </a:rPr>
              <a:t>针对组织中的知识分享，在一家专业服务公司进行了为期一年的研究。</a:t>
            </a:r>
            <a:endParaRPr lang="en-US" altLang="zh-CN" sz="1200" dirty="0">
              <a:latin typeface="+mn-ea"/>
            </a:endParaRP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如新入职的员工如何迅速适应工作环境；在变革的信息环境中，图书馆员需要什么样的技能；图书馆员的职业倦怠等。如王子舟指出，这种青睐日常生活、非正统知识的取向，可使我们获得规范化科学研究 （如问卷调查） 或脱离情景的文献研究 （如文本批评） 等无法获得的理解。</a:t>
            </a:r>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81</a:t>
            </a:fld>
            <a:endParaRPr lang="zh-CN" altLang="en-US"/>
          </a:p>
        </p:txBody>
      </p:sp>
    </p:spTree>
    <p:extLst>
      <p:ext uri="{BB962C8B-B14F-4D97-AF65-F5344CB8AC3E}">
        <p14:creationId xmlns:p14="http://schemas.microsoft.com/office/powerpoint/2010/main" val="35534185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z="1200" dirty="0">
                <a:latin typeface="楷体" panose="02010609060101010101" pitchFamily="49" charset="-122"/>
                <a:ea typeface="楷体" panose="02010609060101010101" pitchFamily="49" charset="-122"/>
              </a:rPr>
              <a:t>案例研究方法概念内涵</a:t>
            </a:r>
            <a:endParaRPr lang="en-US" altLang="zh-CN" sz="1200" dirty="0">
              <a:latin typeface="楷体" panose="02010609060101010101" pitchFamily="49" charset="-122"/>
              <a:ea typeface="楷体" panose="02010609060101010101" pitchFamily="49" charset="-122"/>
            </a:endParaRPr>
          </a:p>
          <a:p>
            <a:pPr eaLnBrk="1" hangingPunct="1">
              <a:spcBef>
                <a:spcPct val="0"/>
              </a:spcBef>
            </a:pPr>
            <a:endParaRPr lang="en-US" altLang="zh-CN" sz="1200" dirty="0">
              <a:latin typeface="楷体" panose="02010609060101010101" pitchFamily="49" charset="-122"/>
              <a:ea typeface="楷体" panose="02010609060101010101" pitchFamily="49" charset="-122"/>
            </a:endParaRPr>
          </a:p>
          <a:p>
            <a:pPr eaLnBrk="1" hangingPunct="1">
              <a:spcBef>
                <a:spcPct val="0"/>
              </a:spcBef>
            </a:pPr>
            <a:r>
              <a:rPr lang="zh-CN" altLang="en-US" sz="1200" dirty="0">
                <a:latin typeface="楷体" panose="02010609060101010101" pitchFamily="49" charset="-122"/>
                <a:ea typeface="楷体" panose="02010609060101010101" pitchFamily="49" charset="-122"/>
              </a:rPr>
              <a:t>源于哈佛大学的案例学派和早期的经验学派。案例研究法在社会科学研究领域的应用</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其源头大约可以追述到</a:t>
            </a:r>
            <a:r>
              <a:rPr lang="en-US" altLang="zh-CN" sz="1200" dirty="0">
                <a:latin typeface="楷体" panose="02010609060101010101" pitchFamily="49" charset="-122"/>
                <a:ea typeface="楷体" panose="02010609060101010101" pitchFamily="49" charset="-122"/>
              </a:rPr>
              <a:t>20</a:t>
            </a:r>
            <a:r>
              <a:rPr lang="zh-CN" altLang="en-US" sz="1200" dirty="0">
                <a:latin typeface="楷体" panose="02010609060101010101" pitchFamily="49" charset="-122"/>
                <a:ea typeface="楷体" panose="02010609060101010101" pitchFamily="49" charset="-122"/>
              </a:rPr>
              <a:t>世纪初期人类学和社会学的研究。例如</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英国人类学家马林诺斯基对太平洋上特洛布里安岛 </a:t>
            </a:r>
            <a:r>
              <a:rPr lang="en-US" altLang="zh-CN" sz="1200" dirty="0">
                <a:latin typeface="楷体" panose="02010609060101010101" pitchFamily="49" charset="-122"/>
                <a:ea typeface="楷体" panose="02010609060101010101" pitchFamily="49" charset="-122"/>
              </a:rPr>
              <a:t>(Trobriand) </a:t>
            </a:r>
            <a:r>
              <a:rPr lang="zh-CN" altLang="en-US" sz="1200" dirty="0">
                <a:latin typeface="楷体" panose="02010609060101010101" pitchFamily="49" charset="-122"/>
                <a:ea typeface="楷体" panose="02010609060101010101" pitchFamily="49" charset="-122"/>
              </a:rPr>
              <a:t>原住民文化的研究</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就是案例研究方法的先驱。从马林诺斯基之后</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案例研究法逐步发展成为一套规范的研究体系</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出现了许多有重大影响的研究成果。</a:t>
            </a: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82</a:t>
            </a:fld>
            <a:endParaRPr lang="zh-CN" altLang="en-US">
              <a:solidFill>
                <a:prstClr val="black"/>
              </a:solidFill>
            </a:endParaRPr>
          </a:p>
        </p:txBody>
      </p:sp>
    </p:spTree>
    <p:extLst>
      <p:ext uri="{BB962C8B-B14F-4D97-AF65-F5344CB8AC3E}">
        <p14:creationId xmlns:p14="http://schemas.microsoft.com/office/powerpoint/2010/main" val="2491306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83</a:t>
            </a:fld>
            <a:endParaRPr lang="zh-CN" altLang="en-US">
              <a:solidFill>
                <a:prstClr val="black"/>
              </a:solidFill>
            </a:endParaRPr>
          </a:p>
        </p:txBody>
      </p:sp>
    </p:spTree>
    <p:extLst>
      <p:ext uri="{BB962C8B-B14F-4D97-AF65-F5344CB8AC3E}">
        <p14:creationId xmlns:p14="http://schemas.microsoft.com/office/powerpoint/2010/main" val="24453807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84</a:t>
            </a:fld>
            <a:endParaRPr lang="zh-CN" altLang="en-US">
              <a:solidFill>
                <a:prstClr val="black"/>
              </a:solidFill>
            </a:endParaRPr>
          </a:p>
        </p:txBody>
      </p:sp>
    </p:spTree>
    <p:extLst>
      <p:ext uri="{BB962C8B-B14F-4D97-AF65-F5344CB8AC3E}">
        <p14:creationId xmlns:p14="http://schemas.microsoft.com/office/powerpoint/2010/main" val="8566401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85</a:t>
            </a:fld>
            <a:endParaRPr lang="zh-CN" altLang="en-US">
              <a:solidFill>
                <a:prstClr val="black"/>
              </a:solidFill>
            </a:endParaRPr>
          </a:p>
        </p:txBody>
      </p:sp>
    </p:spTree>
    <p:extLst>
      <p:ext uri="{BB962C8B-B14F-4D97-AF65-F5344CB8AC3E}">
        <p14:creationId xmlns:p14="http://schemas.microsoft.com/office/powerpoint/2010/main" val="3670192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en-US" altLang="zh-CN" b="0" dirty="0"/>
              <a:t>2</a:t>
            </a:r>
            <a:r>
              <a:rPr lang="zh-CN" altLang="en-US" b="0" dirty="0"/>
              <a:t>、</a:t>
            </a:r>
            <a:r>
              <a:rPr lang="zh-CN" altLang="en-US" sz="1200" dirty="0">
                <a:latin typeface="楷体" panose="02010609060101010101" pitchFamily="49" charset="-122"/>
                <a:ea typeface="楷体" panose="02010609060101010101" pitchFamily="49" charset="-122"/>
              </a:rPr>
              <a:t>四所高校在研究生高质量发展实践上具有代表性，这四所学校均为 “</a:t>
            </a:r>
            <a:r>
              <a:rPr lang="en-US" altLang="zh-CN" sz="1200" dirty="0">
                <a:latin typeface="楷体" panose="02010609060101010101" pitchFamily="49" charset="-122"/>
                <a:ea typeface="楷体" panose="02010609060101010101" pitchFamily="49" charset="-122"/>
              </a:rPr>
              <a:t>211 </a:t>
            </a:r>
            <a:r>
              <a:rPr lang="zh-CN" altLang="en-US" sz="1200" dirty="0">
                <a:latin typeface="楷体" panose="02010609060101010101" pitchFamily="49" charset="-122"/>
                <a:ea typeface="楷体" panose="02010609060101010101" pitchFamily="49" charset="-122"/>
              </a:rPr>
              <a:t>工程”建设高校，其中南京大学、东南大学为 “</a:t>
            </a:r>
            <a:r>
              <a:rPr lang="en-US" altLang="zh-CN" sz="1200" dirty="0">
                <a:latin typeface="楷体" panose="02010609060101010101" pitchFamily="49" charset="-122"/>
                <a:ea typeface="楷体" panose="02010609060101010101" pitchFamily="49" charset="-122"/>
              </a:rPr>
              <a:t>985 </a:t>
            </a:r>
            <a:r>
              <a:rPr lang="zh-CN" altLang="en-US" sz="1200" dirty="0">
                <a:latin typeface="楷体" panose="02010609060101010101" pitchFamily="49" charset="-122"/>
                <a:ea typeface="楷体" panose="02010609060101010101" pitchFamily="49" charset="-122"/>
              </a:rPr>
              <a:t>工程”重点建设高校，在研究生教育上具有丰富的实践经验；其次，这四所学校在院校类型上具有代表性，分别为全国综合性大学、工科大学、全国师范类大学、农林类大学的典型代表。</a:t>
            </a:r>
          </a:p>
          <a:p>
            <a:pPr eaLnBrk="1" hangingPunct="1">
              <a:spcBef>
                <a:spcPct val="0"/>
              </a:spcBef>
            </a:pPr>
            <a:endParaRPr lang="zh-CN" altLang="en-US" b="0"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86</a:t>
            </a:fld>
            <a:endParaRPr lang="zh-CN" altLang="en-US">
              <a:solidFill>
                <a:prstClr val="black"/>
              </a:solidFill>
            </a:endParaRPr>
          </a:p>
        </p:txBody>
      </p:sp>
    </p:spTree>
    <p:extLst>
      <p:ext uri="{BB962C8B-B14F-4D97-AF65-F5344CB8AC3E}">
        <p14:creationId xmlns:p14="http://schemas.microsoft.com/office/powerpoint/2010/main" val="1523821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信息分析具有整理、评价、预测和反馈四项基本功能： </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a:t>
            </a:fld>
            <a:endParaRPr lang="zh-CN" altLang="en-US">
              <a:solidFill>
                <a:prstClr val="black"/>
              </a:solidFill>
            </a:endParaRPr>
          </a:p>
        </p:txBody>
      </p:sp>
    </p:spTree>
    <p:extLst>
      <p:ext uri="{BB962C8B-B14F-4D97-AF65-F5344CB8AC3E}">
        <p14:creationId xmlns:p14="http://schemas.microsoft.com/office/powerpoint/2010/main" val="2503540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补充读物：</a:t>
            </a:r>
            <a:endParaRPr lang="en-US" altLang="zh-CN" dirty="0"/>
          </a:p>
          <a:p>
            <a:r>
              <a:rPr lang="en-US" altLang="zh-CN" dirty="0"/>
              <a:t>QCA</a:t>
            </a:r>
            <a:r>
              <a:rPr lang="zh-CN" altLang="en-US" dirty="0"/>
              <a:t>是一种基于布尔代数的集合论组态分析方法，通过考察前因条件和结果之间的充分与必要子集关系，能够从整体上探寻多重并发因果诱致的复杂社会问题“如何”发生。近年来，该方法在社会科学领域受到越来越多的关注和认可。在组织与管理研究中，</a:t>
            </a:r>
            <a:r>
              <a:rPr lang="en-US" altLang="zh-CN" dirty="0"/>
              <a:t>QCA</a:t>
            </a:r>
            <a:r>
              <a:rPr lang="zh-CN" altLang="en-US" dirty="0"/>
              <a:t>为解释组织实践的并发因果、等效性和非对称性等复杂因果关系提供了新的研究思路和方法。</a:t>
            </a:r>
            <a:endParaRPr lang="en-US" altLang="zh-CN" dirty="0"/>
          </a:p>
          <a:p>
            <a:endParaRPr lang="en-US" altLang="zh-CN" dirty="0"/>
          </a:p>
          <a:p>
            <a:r>
              <a:rPr lang="zh-CN" altLang="en-US" sz="1200" b="0" i="0" kern="1200" dirty="0">
                <a:solidFill>
                  <a:schemeClr val="tx1"/>
                </a:solidFill>
                <a:effectLst/>
                <a:latin typeface="+mn-lt"/>
                <a:ea typeface="+mn-ea"/>
                <a:cs typeface="+mn-cs"/>
              </a:rPr>
              <a:t>推荐重庆大学万卷丛书系列中定性研究系列入门书籍，详细的介绍了定性研究的来龙去脉，对定性研究文本记录范式、结论解释说明等做了比较详细的说明，可以提升对定性研究的深度认识。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3CD84F4-6D94-4782-A51D-C62AC67B3A10}" type="slidenum">
              <a:rPr lang="zh-CN" altLang="en-US" smtClean="0"/>
              <a:t>87</a:t>
            </a:fld>
            <a:endParaRPr lang="zh-CN" altLang="en-US"/>
          </a:p>
        </p:txBody>
      </p:sp>
    </p:spTree>
    <p:extLst>
      <p:ext uri="{BB962C8B-B14F-4D97-AF65-F5344CB8AC3E}">
        <p14:creationId xmlns:p14="http://schemas.microsoft.com/office/powerpoint/2010/main" val="2226940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89</a:t>
            </a:fld>
            <a:endParaRPr lang="zh-CN" altLang="en-US">
              <a:solidFill>
                <a:prstClr val="black"/>
              </a:solidFill>
            </a:endParaRPr>
          </a:p>
        </p:txBody>
      </p:sp>
    </p:spTree>
    <p:extLst>
      <p:ext uri="{BB962C8B-B14F-4D97-AF65-F5344CB8AC3E}">
        <p14:creationId xmlns:p14="http://schemas.microsoft.com/office/powerpoint/2010/main" val="27847268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zh-CN" sz="1200" kern="1200" dirty="0">
                <a:solidFill>
                  <a:schemeClr val="tx1"/>
                </a:solidFill>
                <a:effectLst/>
                <a:latin typeface="+mn-lt"/>
                <a:ea typeface="+mn-ea"/>
                <a:cs typeface="+mn-cs"/>
              </a:rPr>
              <a:t>在信息分析过程中，我们经常会发现事物间往往存在某种相互联系、相互影响和相互制约的相关关系，这种相关关系体现为当研究对象的一个或多个变量的变化会引起另一个或多个变量的变化。</a:t>
            </a:r>
            <a:endParaRPr lang="en-US" altLang="zh-CN" sz="1200" kern="1200" dirty="0">
              <a:solidFill>
                <a:schemeClr val="tx1"/>
              </a:solidFill>
              <a:effectLst/>
              <a:latin typeface="+mn-lt"/>
              <a:ea typeface="+mn-ea"/>
              <a:cs typeface="+mn-cs"/>
            </a:endParaRPr>
          </a:p>
          <a:p>
            <a:pPr eaLnBrk="1" hangingPunct="1">
              <a:spcBef>
                <a:spcPct val="0"/>
              </a:spcBef>
            </a:pPr>
            <a:r>
              <a:rPr lang="zh-CN" altLang="en-US" sz="1200" kern="1200" dirty="0">
                <a:solidFill>
                  <a:schemeClr val="tx1"/>
                </a:solidFill>
                <a:effectLst/>
                <a:latin typeface="+mn-lt"/>
                <a:ea typeface="+mn-ea"/>
                <a:cs typeface="+mn-cs"/>
              </a:rPr>
              <a:t>这种相关关系分为确定性和不确定性两种，</a:t>
            </a:r>
            <a:r>
              <a:rPr lang="zh-CN" altLang="en-US" sz="1200" b="1" kern="1200" dirty="0">
                <a:solidFill>
                  <a:schemeClr val="tx1"/>
                </a:solidFill>
                <a:effectLst/>
                <a:latin typeface="+mn-lt"/>
                <a:ea typeface="+mn-ea"/>
                <a:cs typeface="+mn-cs"/>
              </a:rPr>
              <a:t>确定性关系</a:t>
            </a:r>
            <a:r>
              <a:rPr lang="zh-CN" altLang="zh-CN" sz="1200" kern="1200" dirty="0">
                <a:solidFill>
                  <a:schemeClr val="tx1"/>
                </a:solidFill>
                <a:effectLst/>
                <a:latin typeface="+mn-lt"/>
                <a:ea typeface="+mn-ea"/>
                <a:cs typeface="+mn-cs"/>
              </a:rPr>
              <a:t>指事物间确定的函数关系</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kern="1200" dirty="0">
                <a:solidFill>
                  <a:schemeClr val="tx1"/>
                </a:solidFill>
                <a:effectLst/>
                <a:latin typeface="+mn-lt"/>
                <a:ea typeface="+mn-ea"/>
                <a:cs typeface="+mn-cs"/>
              </a:rPr>
              <a:t>不确定性</a:t>
            </a:r>
            <a:r>
              <a:rPr lang="zh-CN" altLang="en-US" sz="1200" kern="1200" dirty="0">
                <a:solidFill>
                  <a:schemeClr val="tx1"/>
                </a:solidFill>
                <a:effectLst/>
                <a:latin typeface="+mn-lt"/>
                <a:ea typeface="+mn-ea"/>
                <a:cs typeface="+mn-cs"/>
              </a:rPr>
              <a:t>关系</a:t>
            </a:r>
            <a:r>
              <a:rPr lang="zh-CN" altLang="zh-CN" sz="1200" kern="1200" dirty="0">
                <a:solidFill>
                  <a:schemeClr val="tx1"/>
                </a:solidFill>
                <a:effectLst/>
                <a:latin typeface="+mn-lt"/>
                <a:ea typeface="+mn-ea"/>
                <a:cs typeface="+mn-cs"/>
              </a:rPr>
              <a:t>，我们无法基于自变量的确定值求出因变量的确定值，只能运用</a:t>
            </a:r>
            <a:r>
              <a:rPr lang="zh-CN" altLang="en-US" sz="1200" kern="1200" dirty="0">
                <a:solidFill>
                  <a:schemeClr val="tx1"/>
                </a:solidFill>
                <a:effectLst/>
                <a:latin typeface="+mn-lt"/>
                <a:ea typeface="+mn-ea"/>
                <a:cs typeface="+mn-cs"/>
              </a:rPr>
              <a:t>数理</a:t>
            </a:r>
            <a:r>
              <a:rPr lang="zh-CN" altLang="zh-CN" sz="1200" kern="1200" dirty="0">
                <a:solidFill>
                  <a:schemeClr val="tx1"/>
                </a:solidFill>
                <a:effectLst/>
                <a:latin typeface="+mn-lt"/>
                <a:ea typeface="+mn-ea"/>
                <a:cs typeface="+mn-cs"/>
              </a:rPr>
              <a:t>统计方法，从大量历史数据中排除随机因素找到其中的统计规律性，从而实现对因变量近似值的预测。回归分析法便是这样一种有效的分析工具。</a:t>
            </a:r>
            <a:r>
              <a:rPr lang="zh-CN" altLang="en-US" sz="1200" kern="1200" dirty="0">
                <a:solidFill>
                  <a:schemeClr val="tx1"/>
                </a:solidFill>
                <a:effectLst/>
                <a:latin typeface="+mn-lt"/>
                <a:ea typeface="+mn-ea"/>
                <a:cs typeface="+mn-cs"/>
              </a:rPr>
              <a:t>上述案例就是回归问题的由来。</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90</a:t>
            </a:fld>
            <a:endParaRPr lang="zh-CN" altLang="en-US">
              <a:solidFill>
                <a:prstClr val="black"/>
              </a:solidFill>
            </a:endParaRPr>
          </a:p>
        </p:txBody>
      </p:sp>
    </p:spTree>
    <p:extLst>
      <p:ext uri="{BB962C8B-B14F-4D97-AF65-F5344CB8AC3E}">
        <p14:creationId xmlns:p14="http://schemas.microsoft.com/office/powerpoint/2010/main" val="40981422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a:t>回归分析模型的分类</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91</a:t>
            </a:fld>
            <a:endParaRPr lang="zh-CN" altLang="en-US">
              <a:solidFill>
                <a:prstClr val="black"/>
              </a:solidFill>
            </a:endParaRPr>
          </a:p>
        </p:txBody>
      </p:sp>
    </p:spTree>
    <p:extLst>
      <p:ext uri="{BB962C8B-B14F-4D97-AF65-F5344CB8AC3E}">
        <p14:creationId xmlns:p14="http://schemas.microsoft.com/office/powerpoint/2010/main" val="34561018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回归分析的步骤</a:t>
            </a: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92</a:t>
            </a:fld>
            <a:endParaRPr lang="zh-CN" altLang="en-US">
              <a:solidFill>
                <a:prstClr val="black"/>
              </a:solidFill>
            </a:endParaRPr>
          </a:p>
        </p:txBody>
      </p:sp>
    </p:spTree>
    <p:extLst>
      <p:ext uri="{BB962C8B-B14F-4D97-AF65-F5344CB8AC3E}">
        <p14:creationId xmlns:p14="http://schemas.microsoft.com/office/powerpoint/2010/main" val="1588723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zh-CN" sz="1200" kern="1200" dirty="0">
                <a:solidFill>
                  <a:schemeClr val="tx1"/>
                </a:solidFill>
                <a:effectLst/>
                <a:latin typeface="+mn-lt"/>
                <a:ea typeface="+mn-ea"/>
                <a:cs typeface="+mn-cs"/>
              </a:rPr>
              <a:t>在实际研究中，仅含有一个自变量的模型往往难以较好的解释和描述我们所要研究的问题，因为因变量往往受到多个因素的影响</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kern="1200" dirty="0">
                <a:solidFill>
                  <a:schemeClr val="tx1"/>
                </a:solidFill>
                <a:effectLst/>
                <a:latin typeface="+mn-lt"/>
                <a:ea typeface="+mn-ea"/>
                <a:cs typeface="+mn-cs"/>
              </a:rPr>
              <a:t>例如，当我们要考虑家庭消费支出的影响因素时，除了要考虑家庭收入的影响外，家庭成员的年龄、身体健康情况以及消费习惯等因素也会对消费支出产生影响，如果忽略了这些因素对因变量的影响，就会不可避免的产生遗漏变量偏误（</a:t>
            </a:r>
            <a:r>
              <a:rPr lang="en-US" altLang="zh-CN" sz="1200" kern="1200" dirty="0" err="1">
                <a:solidFill>
                  <a:schemeClr val="tx1"/>
                </a:solidFill>
                <a:effectLst/>
                <a:latin typeface="+mn-lt"/>
                <a:ea typeface="+mn-ea"/>
                <a:cs typeface="+mn-cs"/>
              </a:rPr>
              <a:t>OmittedVariableBias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OVB</a:t>
            </a:r>
            <a:r>
              <a:rPr lang="zh-CN" altLang="zh-CN" sz="1200" kern="1200" dirty="0">
                <a:solidFill>
                  <a:schemeClr val="tx1"/>
                </a:solidFill>
                <a:effectLst/>
                <a:latin typeface="+mn-lt"/>
                <a:ea typeface="+mn-ea"/>
                <a:cs typeface="+mn-cs"/>
              </a:rPr>
              <a:t>）问题，导致研究结果存在偏误。</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kern="1200" dirty="0">
                <a:solidFill>
                  <a:schemeClr val="tx1"/>
                </a:solidFill>
                <a:effectLst/>
                <a:latin typeface="+mn-lt"/>
                <a:ea typeface="+mn-ea"/>
                <a:cs typeface="+mn-cs"/>
              </a:rPr>
              <a:t>因此，为更好的解决实际问题，需要采用多元回归分析方法。</a:t>
            </a: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93</a:t>
            </a:fld>
            <a:endParaRPr lang="zh-CN" altLang="en-US">
              <a:solidFill>
                <a:prstClr val="black"/>
              </a:solidFill>
            </a:endParaRPr>
          </a:p>
        </p:txBody>
      </p:sp>
    </p:spTree>
    <p:extLst>
      <p:ext uri="{BB962C8B-B14F-4D97-AF65-F5344CB8AC3E}">
        <p14:creationId xmlns:p14="http://schemas.microsoft.com/office/powerpoint/2010/main" val="18537405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94</a:t>
            </a:fld>
            <a:endParaRPr lang="zh-CN" altLang="en-US">
              <a:solidFill>
                <a:prstClr val="black"/>
              </a:solidFill>
            </a:endParaRPr>
          </a:p>
        </p:txBody>
      </p:sp>
    </p:spTree>
    <p:extLst>
      <p:ext uri="{BB962C8B-B14F-4D97-AF65-F5344CB8AC3E}">
        <p14:creationId xmlns:p14="http://schemas.microsoft.com/office/powerpoint/2010/main" val="20783221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95</a:t>
            </a:fld>
            <a:endParaRPr lang="zh-CN" altLang="en-US">
              <a:solidFill>
                <a:prstClr val="black"/>
              </a:solidFill>
            </a:endParaRPr>
          </a:p>
        </p:txBody>
      </p:sp>
    </p:spTree>
    <p:extLst>
      <p:ext uri="{BB962C8B-B14F-4D97-AF65-F5344CB8AC3E}">
        <p14:creationId xmlns:p14="http://schemas.microsoft.com/office/powerpoint/2010/main" val="24706657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zh-CN" sz="1200" kern="1200">
                <a:solidFill>
                  <a:schemeClr val="tx1"/>
                </a:solidFill>
                <a:effectLst/>
                <a:latin typeface="+mn-lt"/>
                <a:ea typeface="+mn-ea"/>
                <a:cs typeface="+mn-cs"/>
              </a:rPr>
              <a:t>在基于最小二乘法求得总体参数的估计值，确定多元回归模型后，还需进行各种统计检验，来保证模型有效性。</a:t>
            </a: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96</a:t>
            </a:fld>
            <a:endParaRPr lang="zh-CN" altLang="en-US">
              <a:solidFill>
                <a:prstClr val="black"/>
              </a:solidFill>
            </a:endParaRPr>
          </a:p>
        </p:txBody>
      </p:sp>
    </p:spTree>
    <p:extLst>
      <p:ext uri="{BB962C8B-B14F-4D97-AF65-F5344CB8AC3E}">
        <p14:creationId xmlns:p14="http://schemas.microsoft.com/office/powerpoint/2010/main" val="22549359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97</a:t>
            </a:fld>
            <a:endParaRPr lang="zh-CN" altLang="en-US">
              <a:solidFill>
                <a:prstClr val="black"/>
              </a:solidFill>
            </a:endParaRPr>
          </a:p>
        </p:txBody>
      </p:sp>
    </p:spTree>
    <p:extLst>
      <p:ext uri="{BB962C8B-B14F-4D97-AF65-F5344CB8AC3E}">
        <p14:creationId xmlns:p14="http://schemas.microsoft.com/office/powerpoint/2010/main" val="3255012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a:t>
            </a:fld>
            <a:endParaRPr lang="zh-CN" altLang="en-US">
              <a:solidFill>
                <a:prstClr val="black"/>
              </a:solidFill>
            </a:endParaRPr>
          </a:p>
        </p:txBody>
      </p:sp>
    </p:spTree>
    <p:extLst>
      <p:ext uri="{BB962C8B-B14F-4D97-AF65-F5344CB8AC3E}">
        <p14:creationId xmlns:p14="http://schemas.microsoft.com/office/powerpoint/2010/main" val="20724881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1200" b="0" i="0" u="none" strike="noStrike" kern="1200" baseline="0" dirty="0">
                <a:solidFill>
                  <a:schemeClr val="tx1"/>
                </a:solidFill>
                <a:latin typeface="+mn-lt"/>
                <a:ea typeface="+mn-ea"/>
                <a:cs typeface="+mn-cs"/>
              </a:rPr>
              <a:t>根据</a:t>
            </a:r>
            <a:r>
              <a:rPr lang="en-US" altLang="zh-CN" sz="1200" b="0" i="0" u="none" strike="noStrike" kern="1200" baseline="0" dirty="0">
                <a:solidFill>
                  <a:schemeClr val="tx1"/>
                </a:solidFill>
                <a:latin typeface="+mn-lt"/>
                <a:ea typeface="+mn-ea"/>
                <a:cs typeface="+mn-cs"/>
              </a:rPr>
              <a:t>VIF</a:t>
            </a:r>
            <a:r>
              <a:rPr lang="zh-CN" altLang="en-US" sz="1200" b="0" i="0" u="none" strike="noStrike" kern="1200" baseline="0" dirty="0">
                <a:solidFill>
                  <a:schemeClr val="tx1"/>
                </a:solidFill>
                <a:latin typeface="+mn-lt"/>
                <a:ea typeface="+mn-ea"/>
                <a:cs typeface="+mn-cs"/>
              </a:rPr>
              <a:t>值大小采用逐步回归方法，依次将变量加入模型中，表</a:t>
            </a:r>
            <a:r>
              <a:rPr lang="en-US" altLang="zh-CN" sz="1200" b="0" i="0" u="none" strike="noStrike" kern="1200" baseline="0" dirty="0">
                <a:solidFill>
                  <a:schemeClr val="tx1"/>
                </a:solidFill>
                <a:latin typeface="+mn-lt"/>
                <a:ea typeface="+mn-ea"/>
                <a:cs typeface="+mn-cs"/>
              </a:rPr>
              <a:t>4</a:t>
            </a:r>
            <a:r>
              <a:rPr lang="zh-CN" altLang="en-US" sz="1200" b="0" i="0" u="none" strike="noStrike" kern="1200" baseline="0" dirty="0">
                <a:solidFill>
                  <a:schemeClr val="tx1"/>
                </a:solidFill>
                <a:latin typeface="+mn-lt"/>
                <a:ea typeface="+mn-ea"/>
                <a:cs typeface="+mn-cs"/>
              </a:rPr>
              <a:t>为专利知识吸收对扩散广度影响结果。</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模型</a:t>
            </a:r>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显示吸收专利数量、质量对专利扩散广度显著负相关，即引用专利数量越多、质量越高，则扩散广度越窄；模型</a:t>
            </a:r>
            <a:r>
              <a:rPr lang="en-US" altLang="zh-CN" sz="1200" b="0" i="0" u="none" strike="noStrike" kern="1200" baseline="0" dirty="0">
                <a:solidFill>
                  <a:schemeClr val="tx1"/>
                </a:solidFill>
                <a:latin typeface="+mn-lt"/>
                <a:ea typeface="+mn-ea"/>
                <a:cs typeface="+mn-cs"/>
              </a:rPr>
              <a:t>3</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5</a:t>
            </a:r>
            <a:r>
              <a:rPr lang="zh-CN" altLang="en-US" sz="1200" b="0" i="0" u="none" strike="noStrike" kern="1200" baseline="0" dirty="0">
                <a:solidFill>
                  <a:schemeClr val="tx1"/>
                </a:solidFill>
                <a:latin typeface="+mn-lt"/>
                <a:ea typeface="+mn-ea"/>
                <a:cs typeface="+mn-cs"/>
              </a:rPr>
              <a:t>显示吸收专利或论文知识构件越多，则扩散广度越广；</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模型</a:t>
            </a:r>
            <a:r>
              <a:rPr lang="en-US" altLang="zh-CN" sz="1200" b="0" i="0" u="none" strike="noStrike" kern="1200" baseline="0" dirty="0">
                <a:solidFill>
                  <a:schemeClr val="tx1"/>
                </a:solidFill>
                <a:latin typeface="+mn-lt"/>
                <a:ea typeface="+mn-ea"/>
                <a:cs typeface="+mn-cs"/>
              </a:rPr>
              <a:t>7</a:t>
            </a:r>
            <a:r>
              <a:rPr lang="zh-CN" altLang="en-US" sz="1200" b="0" i="0" u="none" strike="noStrike" kern="1200" baseline="0" dirty="0">
                <a:solidFill>
                  <a:schemeClr val="tx1"/>
                </a:solidFill>
                <a:latin typeface="+mn-lt"/>
                <a:ea typeface="+mn-ea"/>
                <a:cs typeface="+mn-cs"/>
              </a:rPr>
              <a:t>显示吸收论文数量、质量对专利扩散广度显著负相关；</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模型</a:t>
            </a:r>
            <a:r>
              <a:rPr lang="en-US" altLang="zh-CN" sz="1200" b="0" i="0" u="none" strike="noStrike" kern="1200" baseline="0" dirty="0">
                <a:solidFill>
                  <a:schemeClr val="tx1"/>
                </a:solidFill>
                <a:latin typeface="+mn-lt"/>
                <a:ea typeface="+mn-ea"/>
                <a:cs typeface="+mn-cs"/>
              </a:rPr>
              <a:t>6</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8</a:t>
            </a:r>
            <a:r>
              <a:rPr lang="zh-CN" altLang="en-US" sz="1200" b="0" i="0" u="none" strike="noStrike" kern="1200" baseline="0" dirty="0">
                <a:solidFill>
                  <a:schemeClr val="tx1"/>
                </a:solidFill>
                <a:latin typeface="+mn-lt"/>
                <a:ea typeface="+mn-ea"/>
                <a:cs typeface="+mn-cs"/>
              </a:rPr>
              <a:t>显示吸收专利或论文新颖性回归系数不显著，说明引用专利或论文新颖性对专利扩散广度没有显著的直接影响。</a:t>
            </a:r>
            <a:endParaRPr lang="zh-CN" altLang="en-US" b="1"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98</a:t>
            </a:fld>
            <a:endParaRPr lang="zh-CN" altLang="en-US">
              <a:solidFill>
                <a:prstClr val="black"/>
              </a:solidFill>
            </a:endParaRPr>
          </a:p>
        </p:txBody>
      </p:sp>
    </p:spTree>
    <p:extLst>
      <p:ext uri="{BB962C8B-B14F-4D97-AF65-F5344CB8AC3E}">
        <p14:creationId xmlns:p14="http://schemas.microsoft.com/office/powerpoint/2010/main" val="39771339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99</a:t>
            </a:fld>
            <a:endParaRPr lang="zh-CN" altLang="en-US">
              <a:solidFill>
                <a:prstClr val="black"/>
              </a:solidFill>
            </a:endParaRPr>
          </a:p>
        </p:txBody>
      </p:sp>
    </p:spTree>
    <p:extLst>
      <p:ext uri="{BB962C8B-B14F-4D97-AF65-F5344CB8AC3E}">
        <p14:creationId xmlns:p14="http://schemas.microsoft.com/office/powerpoint/2010/main" val="27076649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100</a:t>
            </a:fld>
            <a:endParaRPr lang="zh-CN" altLang="en-US">
              <a:solidFill>
                <a:prstClr val="black"/>
              </a:solidFill>
            </a:endParaRPr>
          </a:p>
        </p:txBody>
      </p:sp>
    </p:spTree>
    <p:extLst>
      <p:ext uri="{BB962C8B-B14F-4D97-AF65-F5344CB8AC3E}">
        <p14:creationId xmlns:p14="http://schemas.microsoft.com/office/powerpoint/2010/main" val="37205170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101</a:t>
            </a:fld>
            <a:endParaRPr lang="zh-CN" altLang="en-US">
              <a:solidFill>
                <a:prstClr val="black"/>
              </a:solidFill>
            </a:endParaRPr>
          </a:p>
        </p:txBody>
      </p:sp>
    </p:spTree>
    <p:extLst>
      <p:ext uri="{BB962C8B-B14F-4D97-AF65-F5344CB8AC3E}">
        <p14:creationId xmlns:p14="http://schemas.microsoft.com/office/powerpoint/2010/main" val="37690926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102</a:t>
            </a:fld>
            <a:endParaRPr lang="zh-CN" altLang="en-US">
              <a:solidFill>
                <a:prstClr val="black"/>
              </a:solidFill>
            </a:endParaRPr>
          </a:p>
        </p:txBody>
      </p:sp>
    </p:spTree>
    <p:extLst>
      <p:ext uri="{BB962C8B-B14F-4D97-AF65-F5344CB8AC3E}">
        <p14:creationId xmlns:p14="http://schemas.microsoft.com/office/powerpoint/2010/main" val="41630807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103</a:t>
            </a:fld>
            <a:endParaRPr lang="zh-CN" altLang="en-US">
              <a:solidFill>
                <a:prstClr val="black"/>
              </a:solidFill>
            </a:endParaRPr>
          </a:p>
        </p:txBody>
      </p:sp>
    </p:spTree>
    <p:extLst>
      <p:ext uri="{BB962C8B-B14F-4D97-AF65-F5344CB8AC3E}">
        <p14:creationId xmlns:p14="http://schemas.microsoft.com/office/powerpoint/2010/main" val="5494287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104</a:t>
            </a:fld>
            <a:endParaRPr lang="zh-CN" altLang="en-US">
              <a:solidFill>
                <a:prstClr val="black"/>
              </a:solidFill>
            </a:endParaRPr>
          </a:p>
        </p:txBody>
      </p:sp>
    </p:spTree>
    <p:extLst>
      <p:ext uri="{BB962C8B-B14F-4D97-AF65-F5344CB8AC3E}">
        <p14:creationId xmlns:p14="http://schemas.microsoft.com/office/powerpoint/2010/main" val="24092996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105</a:t>
            </a:fld>
            <a:endParaRPr lang="zh-CN" altLang="en-US">
              <a:solidFill>
                <a:prstClr val="black"/>
              </a:solidFill>
            </a:endParaRPr>
          </a:p>
        </p:txBody>
      </p:sp>
    </p:spTree>
    <p:extLst>
      <p:ext uri="{BB962C8B-B14F-4D97-AF65-F5344CB8AC3E}">
        <p14:creationId xmlns:p14="http://schemas.microsoft.com/office/powerpoint/2010/main" val="38269855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106</a:t>
            </a:fld>
            <a:endParaRPr lang="zh-CN" altLang="en-US">
              <a:solidFill>
                <a:prstClr val="black"/>
              </a:solidFill>
            </a:endParaRPr>
          </a:p>
        </p:txBody>
      </p:sp>
    </p:spTree>
    <p:extLst>
      <p:ext uri="{BB962C8B-B14F-4D97-AF65-F5344CB8AC3E}">
        <p14:creationId xmlns:p14="http://schemas.microsoft.com/office/powerpoint/2010/main" val="24535493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107</a:t>
            </a:fld>
            <a:endParaRPr lang="zh-CN" altLang="en-US">
              <a:solidFill>
                <a:prstClr val="black"/>
              </a:solidFill>
            </a:endParaRPr>
          </a:p>
        </p:txBody>
      </p:sp>
    </p:spTree>
    <p:extLst>
      <p:ext uri="{BB962C8B-B14F-4D97-AF65-F5344CB8AC3E}">
        <p14:creationId xmlns:p14="http://schemas.microsoft.com/office/powerpoint/2010/main" val="206907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2"/>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39531" indent="0" algn="ctr">
              <a:buNone/>
              <a:defRPr>
                <a:solidFill>
                  <a:schemeClr val="tx1">
                    <a:tint val="75000"/>
                  </a:schemeClr>
                </a:solidFill>
              </a:defRPr>
            </a:lvl2pPr>
            <a:lvl3pPr marL="879061" indent="0" algn="ctr">
              <a:buNone/>
              <a:defRPr>
                <a:solidFill>
                  <a:schemeClr val="tx1">
                    <a:tint val="75000"/>
                  </a:schemeClr>
                </a:solidFill>
              </a:defRPr>
            </a:lvl3pPr>
            <a:lvl4pPr marL="1318592" indent="0" algn="ctr">
              <a:buNone/>
              <a:defRPr>
                <a:solidFill>
                  <a:schemeClr val="tx1">
                    <a:tint val="75000"/>
                  </a:schemeClr>
                </a:solidFill>
              </a:defRPr>
            </a:lvl4pPr>
            <a:lvl5pPr marL="1758122" indent="0" algn="ctr">
              <a:buNone/>
              <a:defRPr>
                <a:solidFill>
                  <a:schemeClr val="tx1">
                    <a:tint val="75000"/>
                  </a:schemeClr>
                </a:solidFill>
              </a:defRPr>
            </a:lvl5pPr>
            <a:lvl6pPr marL="2197653" indent="0" algn="ctr">
              <a:buNone/>
              <a:defRPr>
                <a:solidFill>
                  <a:schemeClr val="tx1">
                    <a:tint val="75000"/>
                  </a:schemeClr>
                </a:solidFill>
              </a:defRPr>
            </a:lvl6pPr>
            <a:lvl7pPr marL="2637184" indent="0" algn="ctr">
              <a:buNone/>
              <a:defRPr>
                <a:solidFill>
                  <a:schemeClr val="tx1">
                    <a:tint val="75000"/>
                  </a:schemeClr>
                </a:solidFill>
              </a:defRPr>
            </a:lvl7pPr>
            <a:lvl8pPr marL="3076714" indent="0" algn="ctr">
              <a:buNone/>
              <a:defRPr>
                <a:solidFill>
                  <a:schemeClr val="tx1">
                    <a:tint val="75000"/>
                  </a:schemeClr>
                </a:solidFill>
              </a:defRPr>
            </a:lvl8pPr>
            <a:lvl9pPr marL="351624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1"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9"/>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5800" spc="-37"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3341717"/>
            <a:ext cx="7543800" cy="857250"/>
          </a:xfrm>
        </p:spPr>
        <p:txBody>
          <a:bodyPr lIns="65930" rIns="65930">
            <a:normAutofit/>
          </a:bodyPr>
          <a:lstStyle>
            <a:lvl1pPr marL="0" indent="0" algn="l">
              <a:buNone/>
              <a:defRPr sz="1700" cap="all" spc="144" baseline="0">
                <a:solidFill>
                  <a:schemeClr val="tx2"/>
                </a:solidFill>
                <a:latin typeface="+mj-lt"/>
              </a:defRPr>
            </a:lvl1pPr>
            <a:lvl2pPr marL="329648" indent="0" algn="ctr">
              <a:buNone/>
              <a:defRPr sz="1700"/>
            </a:lvl2pPr>
            <a:lvl3pPr marL="659296" indent="0" algn="ctr">
              <a:buNone/>
              <a:defRPr sz="1700"/>
            </a:lvl3pPr>
            <a:lvl4pPr marL="988946" indent="0" algn="ctr">
              <a:buNone/>
              <a:defRPr sz="1400"/>
            </a:lvl4pPr>
            <a:lvl5pPr marL="1318592" indent="0" algn="ctr">
              <a:buNone/>
              <a:defRPr sz="1400"/>
            </a:lvl5pPr>
            <a:lvl6pPr marL="1648240" indent="0" algn="ctr">
              <a:buNone/>
              <a:defRPr sz="1400"/>
            </a:lvl6pPr>
            <a:lvl7pPr marL="1977889" indent="0" algn="ctr">
              <a:buNone/>
              <a:defRPr sz="1400"/>
            </a:lvl7pPr>
            <a:lvl8pPr marL="2307536" indent="0" algn="ctr">
              <a:buNone/>
              <a:defRPr sz="1400"/>
            </a:lvl8pPr>
            <a:lvl9pPr marL="2637184" indent="0" algn="ctr">
              <a:buNone/>
              <a:defRPr sz="14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cxnSp>
        <p:nvCxnSpPr>
          <p:cNvPr id="9" name="Straight Connector 8"/>
          <p:cNvCxnSpPr/>
          <p:nvPr/>
        </p:nvCxnSpPr>
        <p:spPr>
          <a:xfrm>
            <a:off x="905745"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4031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ACE60949-047D-4EB5-89A6-A4958CCE797D}" type="slidenum">
              <a:rPr lang="zh-CN" altLang="en-US" smtClean="0"/>
              <a:pPr>
                <a:defRPr/>
              </a:pPr>
              <a:t>‹#›</a:t>
            </a:fld>
            <a:endParaRPr lang="zh-CN" altLang="en-US" dirty="0"/>
          </a:p>
        </p:txBody>
      </p:sp>
      <p:cxnSp>
        <p:nvCxnSpPr>
          <p:cNvPr id="7" name="直接连接符 7"/>
          <p:cNvCxnSpPr/>
          <p:nvPr userDrawn="1"/>
        </p:nvCxnSpPr>
        <p:spPr>
          <a:xfrm>
            <a:off x="0" y="782242"/>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8"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Tree>
    <p:extLst>
      <p:ext uri="{BB962C8B-B14F-4D97-AF65-F5344CB8AC3E}">
        <p14:creationId xmlns:p14="http://schemas.microsoft.com/office/powerpoint/2010/main" val="625409628"/>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58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3339846"/>
            <a:ext cx="7543800" cy="857250"/>
          </a:xfrm>
        </p:spPr>
        <p:txBody>
          <a:bodyPr lIns="65930" rIns="65930" anchor="t" anchorCtr="0">
            <a:normAutofit/>
          </a:bodyPr>
          <a:lstStyle>
            <a:lvl1pPr marL="0" indent="0">
              <a:buNone/>
              <a:defRPr sz="1700" cap="all" spc="144" baseline="0">
                <a:solidFill>
                  <a:schemeClr val="tx2"/>
                </a:solidFill>
                <a:latin typeface="+mj-lt"/>
              </a:defRPr>
            </a:lvl1pPr>
            <a:lvl2pPr marL="329648" indent="0">
              <a:buNone/>
              <a:defRPr sz="1300">
                <a:solidFill>
                  <a:schemeClr val="tx1">
                    <a:tint val="75000"/>
                  </a:schemeClr>
                </a:solidFill>
              </a:defRPr>
            </a:lvl2pPr>
            <a:lvl3pPr marL="659296" indent="0">
              <a:buNone/>
              <a:defRPr sz="1200">
                <a:solidFill>
                  <a:schemeClr val="tx1">
                    <a:tint val="75000"/>
                  </a:schemeClr>
                </a:solidFill>
              </a:defRPr>
            </a:lvl3pPr>
            <a:lvl4pPr marL="988946" indent="0">
              <a:buNone/>
              <a:defRPr sz="1100">
                <a:solidFill>
                  <a:schemeClr val="tx1">
                    <a:tint val="75000"/>
                  </a:schemeClr>
                </a:solidFill>
              </a:defRPr>
            </a:lvl4pPr>
            <a:lvl5pPr marL="1318592" indent="0">
              <a:buNone/>
              <a:defRPr sz="1100">
                <a:solidFill>
                  <a:schemeClr val="tx1">
                    <a:tint val="75000"/>
                  </a:schemeClr>
                </a:solidFill>
              </a:defRPr>
            </a:lvl5pPr>
            <a:lvl6pPr marL="1648240" indent="0">
              <a:buNone/>
              <a:defRPr sz="1100">
                <a:solidFill>
                  <a:schemeClr val="tx1">
                    <a:tint val="75000"/>
                  </a:schemeClr>
                </a:solidFill>
              </a:defRPr>
            </a:lvl6pPr>
            <a:lvl7pPr marL="1977889" indent="0">
              <a:buNone/>
              <a:defRPr sz="1100">
                <a:solidFill>
                  <a:schemeClr val="tx1">
                    <a:tint val="75000"/>
                  </a:schemeClr>
                </a:solidFill>
              </a:defRPr>
            </a:lvl7pPr>
            <a:lvl8pPr marL="2307536" indent="0">
              <a:buNone/>
              <a:defRPr sz="1100">
                <a:solidFill>
                  <a:schemeClr val="tx1">
                    <a:tint val="75000"/>
                  </a:schemeClr>
                </a:solidFill>
              </a:defRPr>
            </a:lvl8pPr>
            <a:lvl9pPr marL="2637184" indent="0">
              <a:buNone/>
              <a:defRPr sz="11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F06C7C20-20D4-484C-86A7-6EDA4AB727D2}" type="slidenum">
              <a:rPr lang="zh-CN" altLang="en-US" smtClean="0"/>
              <a:pPr>
                <a:defRPr/>
              </a:pPr>
              <a:t>‹#›</a:t>
            </a:fld>
            <a:endParaRPr lang="zh-CN" altLang="en-US" dirty="0"/>
          </a:p>
        </p:txBody>
      </p:sp>
      <p:cxnSp>
        <p:nvCxnSpPr>
          <p:cNvPr id="9" name="Straight Connector 8"/>
          <p:cNvCxnSpPr/>
          <p:nvPr/>
        </p:nvCxnSpPr>
        <p:spPr>
          <a:xfrm>
            <a:off x="905745"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140517"/>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5"/>
            <a:ext cx="7543800" cy="108806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384307"/>
            <a:ext cx="3703320" cy="301751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F7DAF934-81E4-46F9-A011-0D2CF8F6CDBA}" type="slidenum">
              <a:rPr lang="zh-CN" altLang="en-US" smtClean="0"/>
              <a:pPr>
                <a:defRPr/>
              </a:pPr>
              <a:t>‹#›</a:t>
            </a:fld>
            <a:endParaRPr lang="zh-CN" altLang="en-US" dirty="0"/>
          </a:p>
        </p:txBody>
      </p:sp>
    </p:spTree>
    <p:extLst>
      <p:ext uri="{BB962C8B-B14F-4D97-AF65-F5344CB8AC3E}">
        <p14:creationId xmlns:p14="http://schemas.microsoft.com/office/powerpoint/2010/main" val="1398880239"/>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5"/>
            <a:ext cx="7543800" cy="108806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540"/>
            <a:ext cx="3703320" cy="552212"/>
          </a:xfrm>
        </p:spPr>
        <p:txBody>
          <a:bodyPr lIns="65930" rIns="65930" anchor="ctr">
            <a:normAutofit/>
          </a:bodyPr>
          <a:lstStyle>
            <a:lvl1pPr marL="0" indent="0">
              <a:buNone/>
              <a:defRPr sz="1400" b="0" cap="all" baseline="0">
                <a:solidFill>
                  <a:schemeClr val="tx2"/>
                </a:solidFill>
              </a:defRPr>
            </a:lvl1pPr>
            <a:lvl2pPr marL="329648" indent="0">
              <a:buNone/>
              <a:defRPr sz="1400" b="1"/>
            </a:lvl2pPr>
            <a:lvl3pPr marL="659296" indent="0">
              <a:buNone/>
              <a:defRPr sz="1300" b="1"/>
            </a:lvl3pPr>
            <a:lvl4pPr marL="988946" indent="0">
              <a:buNone/>
              <a:defRPr sz="1200" b="1"/>
            </a:lvl4pPr>
            <a:lvl5pPr marL="1318592" indent="0">
              <a:buNone/>
              <a:defRPr sz="1200" b="1"/>
            </a:lvl5pPr>
            <a:lvl6pPr marL="1648240" indent="0">
              <a:buNone/>
              <a:defRPr sz="1200" b="1"/>
            </a:lvl6pPr>
            <a:lvl7pPr marL="1977889" indent="0">
              <a:buNone/>
              <a:defRPr sz="1200" b="1"/>
            </a:lvl7pPr>
            <a:lvl8pPr marL="2307536" indent="0">
              <a:buNone/>
              <a:defRPr sz="1200" b="1"/>
            </a:lvl8pPr>
            <a:lvl9pPr marL="2637184"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82296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384540"/>
            <a:ext cx="3703320" cy="552212"/>
          </a:xfrm>
        </p:spPr>
        <p:txBody>
          <a:bodyPr lIns="65930" rIns="65930" anchor="ctr">
            <a:normAutofit/>
          </a:bodyPr>
          <a:lstStyle>
            <a:lvl1pPr marL="0" indent="0">
              <a:buNone/>
              <a:defRPr sz="1400" b="0" cap="all" baseline="0">
                <a:solidFill>
                  <a:schemeClr val="tx2"/>
                </a:solidFill>
              </a:defRPr>
            </a:lvl1pPr>
            <a:lvl2pPr marL="329648" indent="0">
              <a:buNone/>
              <a:defRPr sz="1400" b="1"/>
            </a:lvl2pPr>
            <a:lvl3pPr marL="659296" indent="0">
              <a:buNone/>
              <a:defRPr sz="1300" b="1"/>
            </a:lvl3pPr>
            <a:lvl4pPr marL="988946" indent="0">
              <a:buNone/>
              <a:defRPr sz="1200" b="1"/>
            </a:lvl4pPr>
            <a:lvl5pPr marL="1318592" indent="0">
              <a:buNone/>
              <a:defRPr sz="1200" b="1"/>
            </a:lvl5pPr>
            <a:lvl6pPr marL="1648240" indent="0">
              <a:buNone/>
              <a:defRPr sz="1200" b="1"/>
            </a:lvl6pPr>
            <a:lvl7pPr marL="1977889" indent="0">
              <a:buNone/>
              <a:defRPr sz="1200" b="1"/>
            </a:lvl7pPr>
            <a:lvl8pPr marL="2307536" indent="0">
              <a:buNone/>
              <a:defRPr sz="1200" b="1"/>
            </a:lvl8pPr>
            <a:lvl9pPr marL="2637184"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6344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5EDAC19F-51A0-4593-9193-6A95BA1639D4}" type="slidenum">
              <a:rPr lang="zh-CN" altLang="en-US" smtClean="0"/>
              <a:pPr>
                <a:defRPr/>
              </a:pPr>
              <a:t>‹#›</a:t>
            </a:fld>
            <a:endParaRPr lang="zh-CN" altLang="en-US" dirty="0"/>
          </a:p>
        </p:txBody>
      </p:sp>
    </p:spTree>
    <p:extLst>
      <p:ext uri="{BB962C8B-B14F-4D97-AF65-F5344CB8AC3E}">
        <p14:creationId xmlns:p14="http://schemas.microsoft.com/office/powerpoint/2010/main" val="2737089672"/>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BE323C5E-71B4-4CE1-8CCD-0D0D90543403}" type="slidenum">
              <a:rPr lang="zh-CN" altLang="en-US" smtClean="0"/>
              <a:pPr>
                <a:defRPr/>
              </a:pPr>
              <a:t>‹#›</a:t>
            </a:fld>
            <a:endParaRPr lang="zh-CN" altLang="en-US" dirty="0"/>
          </a:p>
        </p:txBody>
      </p:sp>
    </p:spTree>
    <p:extLst>
      <p:ext uri="{BB962C8B-B14F-4D97-AF65-F5344CB8AC3E}">
        <p14:creationId xmlns:p14="http://schemas.microsoft.com/office/powerpoint/2010/main" val="3975746965"/>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2C69FBB6-E99C-45BC-A8D0-F20B296B0ADB}" type="slidenum">
              <a:rPr lang="zh-CN" altLang="en-US" smtClean="0"/>
              <a:pPr>
                <a:defRPr/>
              </a:pPr>
              <a:t>‹#›</a:t>
            </a:fld>
            <a:endParaRPr lang="zh-CN" altLang="en-US" dirty="0"/>
          </a:p>
        </p:txBody>
      </p:sp>
    </p:spTree>
    <p:extLst>
      <p:ext uri="{BB962C8B-B14F-4D97-AF65-F5344CB8AC3E}">
        <p14:creationId xmlns:p14="http://schemas.microsoft.com/office/powerpoint/2010/main" val="709618844"/>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8"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70"/>
            <a:ext cx="2400300" cy="1714500"/>
          </a:xfrm>
        </p:spPr>
        <p:txBody>
          <a:bodyPr anchor="b">
            <a:normAutofit/>
          </a:bodyPr>
          <a:lstStyle>
            <a:lvl1pPr>
              <a:defRPr sz="2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548641"/>
            <a:ext cx="4869180" cy="39433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194562"/>
            <a:ext cx="2400300" cy="2534343"/>
          </a:xfrm>
        </p:spPr>
        <p:txBody>
          <a:bodyPr lIns="65930" rIns="65930">
            <a:normAutofit/>
          </a:bodyPr>
          <a:lstStyle>
            <a:lvl1pPr marL="0" indent="0">
              <a:buNone/>
              <a:defRPr sz="1100">
                <a:solidFill>
                  <a:srgbClr val="FFFFFF"/>
                </a:solidFill>
              </a:defRPr>
            </a:lvl1pPr>
            <a:lvl2pPr marL="329648" indent="0">
              <a:buNone/>
              <a:defRPr sz="900"/>
            </a:lvl2pPr>
            <a:lvl3pPr marL="659296" indent="0">
              <a:buNone/>
              <a:defRPr sz="800"/>
            </a:lvl3pPr>
            <a:lvl4pPr marL="988946" indent="0">
              <a:buNone/>
              <a:defRPr sz="700"/>
            </a:lvl4pPr>
            <a:lvl5pPr marL="1318592" indent="0">
              <a:buNone/>
              <a:defRPr sz="700"/>
            </a:lvl5pPr>
            <a:lvl6pPr marL="1648240" indent="0">
              <a:buNone/>
              <a:defRPr sz="700"/>
            </a:lvl6pPr>
            <a:lvl7pPr marL="1977889" indent="0">
              <a:buNone/>
              <a:defRPr sz="700"/>
            </a:lvl7pPr>
            <a:lvl8pPr marL="2307536" indent="0">
              <a:buNone/>
              <a:defRPr sz="700"/>
            </a:lvl8pPr>
            <a:lvl9pPr marL="2637184" indent="0">
              <a:buNone/>
              <a:defRPr sz="700"/>
            </a:lvl9pPr>
          </a:lstStyle>
          <a:p>
            <a:pPr lvl="0"/>
            <a:r>
              <a:rPr lang="zh-CN" altLang="en-US"/>
              <a:t>编辑母版文本样式</a:t>
            </a:r>
          </a:p>
        </p:txBody>
      </p:sp>
      <p:sp>
        <p:nvSpPr>
          <p:cNvPr id="5" name="Date Placeholder 4"/>
          <p:cNvSpPr>
            <a:spLocks noGrp="1"/>
          </p:cNvSpPr>
          <p:nvPr>
            <p:ph type="dt" sz="half" idx="10"/>
          </p:nvPr>
        </p:nvSpPr>
        <p:spPr>
          <a:xfrm>
            <a:off x="349139" y="4844841"/>
            <a:ext cx="1963883" cy="273844"/>
          </a:xfrm>
        </p:spPr>
        <p:txBody>
          <a:bodyPr/>
          <a:lstStyle>
            <a:lvl1pPr algn="l">
              <a:defRPr/>
            </a:lvl1pPr>
          </a:lstStyle>
          <a:p>
            <a:pPr>
              <a:defRPr/>
            </a:pPr>
            <a:endParaRPr lang="zh-CN" alt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pPr>
              <a:defRPr/>
            </a:pPr>
            <a:endParaRPr lang="zh-CN" altLang="en-US">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28FC285-AD96-481C-BD96-3654506F4F5D}" type="slidenum">
              <a:rPr lang="zh-CN" altLang="en-US" smtClean="0">
                <a:solidFill>
                  <a:srgbClr val="344068"/>
                </a:solidFill>
              </a:rPr>
              <a:pPr>
                <a:defRPr/>
              </a:pPr>
              <a:t>‹#›</a:t>
            </a:fld>
            <a:endParaRPr lang="zh-CN" altLang="en-US" dirty="0">
              <a:solidFill>
                <a:srgbClr val="344068"/>
              </a:solidFill>
            </a:endParaRPr>
          </a:p>
        </p:txBody>
      </p:sp>
    </p:spTree>
    <p:extLst>
      <p:ext uri="{BB962C8B-B14F-4D97-AF65-F5344CB8AC3E}">
        <p14:creationId xmlns:p14="http://schemas.microsoft.com/office/powerpoint/2010/main" val="4017270807"/>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5"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3686308"/>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6" y="2"/>
            <a:ext cx="9143989" cy="3686307"/>
          </a:xfrm>
          <a:solidFill>
            <a:schemeClr val="bg2">
              <a:lumMod val="90000"/>
            </a:schemeClr>
          </a:solidFill>
        </p:spPr>
        <p:txBody>
          <a:bodyPr lIns="329648" tIns="329648" anchor="t"/>
          <a:lstStyle>
            <a:lvl1pPr marL="0" indent="0">
              <a:buNone/>
              <a:defRPr sz="2300"/>
            </a:lvl1pPr>
            <a:lvl2pPr marL="329648" indent="0">
              <a:buNone/>
              <a:defRPr sz="2000"/>
            </a:lvl2pPr>
            <a:lvl3pPr marL="659296" indent="0">
              <a:buNone/>
              <a:defRPr sz="1700"/>
            </a:lvl3pPr>
            <a:lvl4pPr marL="988946" indent="0">
              <a:buNone/>
              <a:defRPr sz="1400"/>
            </a:lvl4pPr>
            <a:lvl5pPr marL="1318592" indent="0">
              <a:buNone/>
              <a:defRPr sz="1400"/>
            </a:lvl5pPr>
            <a:lvl6pPr marL="1648240" indent="0">
              <a:buNone/>
              <a:defRPr sz="1400"/>
            </a:lvl6pPr>
            <a:lvl7pPr marL="1977889" indent="0">
              <a:buNone/>
              <a:defRPr sz="1400"/>
            </a:lvl7pPr>
            <a:lvl8pPr marL="2307536" indent="0">
              <a:buNone/>
              <a:defRPr sz="1400"/>
            </a:lvl8pPr>
            <a:lvl9pPr marL="2637184" indent="0">
              <a:buNone/>
              <a:defRPr sz="14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4430268"/>
            <a:ext cx="7584948" cy="445770"/>
          </a:xfrm>
        </p:spPr>
        <p:txBody>
          <a:bodyPr lIns="65930" tIns="0" rIns="65930" bIns="0">
            <a:normAutofit/>
          </a:bodyPr>
          <a:lstStyle>
            <a:lvl1pPr marL="0" indent="0">
              <a:spcBef>
                <a:spcPts val="0"/>
              </a:spcBef>
              <a:spcAft>
                <a:spcPts val="433"/>
              </a:spcAft>
              <a:buNone/>
              <a:defRPr sz="1100">
                <a:solidFill>
                  <a:srgbClr val="FFFFFF"/>
                </a:solidFill>
              </a:defRPr>
            </a:lvl1pPr>
            <a:lvl2pPr marL="329648" indent="0">
              <a:buNone/>
              <a:defRPr sz="900"/>
            </a:lvl2pPr>
            <a:lvl3pPr marL="659296" indent="0">
              <a:buNone/>
              <a:defRPr sz="800"/>
            </a:lvl3pPr>
            <a:lvl4pPr marL="988946" indent="0">
              <a:buNone/>
              <a:defRPr sz="700"/>
            </a:lvl4pPr>
            <a:lvl5pPr marL="1318592" indent="0">
              <a:buNone/>
              <a:defRPr sz="700"/>
            </a:lvl5pPr>
            <a:lvl6pPr marL="1648240" indent="0">
              <a:buNone/>
              <a:defRPr sz="700"/>
            </a:lvl6pPr>
            <a:lvl7pPr marL="1977889" indent="0">
              <a:buNone/>
              <a:defRPr sz="700"/>
            </a:lvl7pPr>
            <a:lvl8pPr marL="2307536" indent="0">
              <a:buNone/>
              <a:defRPr sz="700"/>
            </a:lvl8pPr>
            <a:lvl9pPr marL="2637184"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1C8B00C9-8B73-4519-903B-694A9A6358D9}" type="slidenum">
              <a:rPr lang="zh-CN" altLang="en-US" smtClean="0"/>
              <a:pPr>
                <a:defRPr/>
              </a:pPr>
              <a:t>‹#›</a:t>
            </a:fld>
            <a:endParaRPr lang="zh-CN" altLang="en-US" dirty="0"/>
          </a:p>
        </p:txBody>
      </p:sp>
    </p:spTree>
    <p:extLst>
      <p:ext uri="{BB962C8B-B14F-4D97-AF65-F5344CB8AC3E}">
        <p14:creationId xmlns:p14="http://schemas.microsoft.com/office/powerpoint/2010/main" val="3871608468"/>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32966" tIns="0" rIns="32966"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A24D93A8-A571-4D88-ABDB-B99C10449EE0}" type="slidenum">
              <a:rPr lang="zh-CN" altLang="en-US" smtClean="0"/>
              <a:pPr>
                <a:defRPr/>
              </a:pPr>
              <a:t>‹#›</a:t>
            </a:fld>
            <a:endParaRPr lang="zh-CN" altLang="en-US" dirty="0"/>
          </a:p>
        </p:txBody>
      </p:sp>
    </p:spTree>
    <p:extLst>
      <p:ext uri="{BB962C8B-B14F-4D97-AF65-F5344CB8AC3E}">
        <p14:creationId xmlns:p14="http://schemas.microsoft.com/office/powerpoint/2010/main" val="930581095"/>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7" y="309227"/>
            <a:ext cx="1971675" cy="431992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5" y="309227"/>
            <a:ext cx="5800725" cy="4319925"/>
          </a:xfrm>
        </p:spPr>
        <p:txBody>
          <a:bodyPr vert="eaVert" lIns="32966" tIns="0" rIns="32966"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spTree>
    <p:extLst>
      <p:ext uri="{BB962C8B-B14F-4D97-AF65-F5344CB8AC3E}">
        <p14:creationId xmlns:p14="http://schemas.microsoft.com/office/powerpoint/2010/main" val="285355525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4" name="直接连接符 7"/>
          <p:cNvCxnSpPr/>
          <p:nvPr userDrawn="1"/>
        </p:nvCxnSpPr>
        <p:spPr>
          <a:xfrm>
            <a:off x="0" y="750094"/>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
        <p:nvSpPr>
          <p:cNvPr id="12" name="Content Placeholder 2"/>
          <p:cNvSpPr>
            <a:spLocks noGrp="1"/>
          </p:cNvSpPr>
          <p:nvPr>
            <p:ph idx="1"/>
          </p:nvPr>
        </p:nvSpPr>
        <p:spPr>
          <a:xfrm>
            <a:off x="123825" y="835567"/>
            <a:ext cx="8923338" cy="4093622"/>
          </a:xfrm>
        </p:spPr>
        <p:txBody>
          <a:bodyPr/>
          <a:lstStyle>
            <a:lvl1pPr marL="164825" indent="-164825">
              <a:lnSpc>
                <a:spcPct val="150000"/>
              </a:lnSpc>
              <a:spcBef>
                <a:spcPts val="0"/>
              </a:spcBef>
              <a:buSzPct val="60000"/>
              <a:buFont typeface="Wingdings" panose="05000000000000000000" pitchFamily="2" charset="2"/>
              <a:buChar char="u"/>
              <a:defRPr sz="2300" b="1">
                <a:solidFill>
                  <a:schemeClr val="tx1"/>
                </a:solidFill>
                <a:latin typeface="楷体" panose="02010609060101010101" pitchFamily="49" charset="-122"/>
                <a:ea typeface="楷体" panose="02010609060101010101" pitchFamily="49" charset="-122"/>
              </a:defRPr>
            </a:lvl1pPr>
            <a:lvl2pPr marL="494473" indent="-164825">
              <a:lnSpc>
                <a:spcPct val="150000"/>
              </a:lnSpc>
              <a:spcBef>
                <a:spcPts val="0"/>
              </a:spcBef>
              <a:buSzPct val="60000"/>
              <a:buFont typeface="Wingdings" panose="05000000000000000000" pitchFamily="2" charset="2"/>
              <a:buChar char="p"/>
              <a:defRPr sz="2000" b="1">
                <a:solidFill>
                  <a:schemeClr val="accent1">
                    <a:lumMod val="50000"/>
                  </a:schemeClr>
                </a:solidFill>
                <a:latin typeface="楷体" panose="02010609060101010101" pitchFamily="49" charset="-122"/>
                <a:ea typeface="楷体" panose="02010609060101010101" pitchFamily="49" charset="-122"/>
              </a:defRPr>
            </a:lvl2pPr>
            <a:lvl3pPr marL="824120" indent="-164825">
              <a:lnSpc>
                <a:spcPct val="150000"/>
              </a:lnSpc>
              <a:spcBef>
                <a:spcPts val="0"/>
              </a:spcBef>
              <a:buSzPct val="60000"/>
              <a:buFont typeface="Wingdings" panose="05000000000000000000" pitchFamily="2" charset="2"/>
              <a:buChar char="l"/>
              <a:defRPr sz="2000" b="1">
                <a:solidFill>
                  <a:srgbClr val="7B3D7B"/>
                </a:solidFill>
                <a:latin typeface="楷体" panose="02010609060101010101" pitchFamily="49" charset="-122"/>
                <a:ea typeface="楷体" panose="02010609060101010101" pitchFamily="49" charset="-122"/>
              </a:defRPr>
            </a:lvl3pPr>
            <a:lvl4pPr>
              <a:lnSpc>
                <a:spcPct val="150000"/>
              </a:lnSpc>
              <a:spcBef>
                <a:spcPts val="0"/>
              </a:spcBef>
              <a:defRPr sz="1400" b="1">
                <a:latin typeface="楷体" panose="02010609060101010101" pitchFamily="49" charset="-122"/>
                <a:ea typeface="楷体" panose="02010609060101010101" pitchFamily="49" charset="-122"/>
              </a:defRPr>
            </a:lvl4pPr>
            <a:lvl5pPr>
              <a:lnSpc>
                <a:spcPct val="150000"/>
              </a:lnSpc>
              <a:spcBef>
                <a:spcPts val="0"/>
              </a:spcBef>
              <a:defRPr sz="14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标题 1"/>
          <p:cNvSpPr>
            <a:spLocks noGrp="1"/>
          </p:cNvSpPr>
          <p:nvPr>
            <p:ph type="title"/>
          </p:nvPr>
        </p:nvSpPr>
        <p:spPr>
          <a:xfrm>
            <a:off x="2232002" y="70717"/>
            <a:ext cx="6202389" cy="608537"/>
          </a:xfrm>
        </p:spPr>
        <p:txBody>
          <a:bodyPr>
            <a:normAutofit/>
          </a:bodyPr>
          <a:lstStyle>
            <a:lvl1pPr>
              <a:defRPr sz="23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42" y="4787905"/>
            <a:ext cx="219075" cy="501650"/>
          </a:xfrm>
        </p:spPr>
        <p:txBody>
          <a:bodyPr/>
          <a:lstStyle>
            <a:lvl1pPr algn="ctr">
              <a:defRPr sz="1400" b="1">
                <a:solidFill>
                  <a:schemeClr val="bg1"/>
                </a:solidFill>
                <a:latin typeface="Times New Roman" panose="02020603050405020304" pitchFamily="18" charset="0"/>
                <a:cs typeface="Times New Roman" panose="02020603050405020304" pitchFamily="18" charset="0"/>
              </a:defRPr>
            </a:lvl1pPr>
          </a:lstStyle>
          <a:p>
            <a:pPr>
              <a:defRPr/>
            </a:pPr>
            <a:fld id="{EBBFFBFF-86DF-4712-9C2F-35F045562DF8}"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1270222076"/>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2"/>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7"/>
            <a:ext cx="8923338" cy="4093622"/>
          </a:xfrm>
        </p:spPr>
        <p:txBody>
          <a:bodyPr/>
          <a:lstStyle>
            <a:lvl1pPr marL="164825" indent="-164825">
              <a:lnSpc>
                <a:spcPct val="150000"/>
              </a:lnSpc>
              <a:spcBef>
                <a:spcPts val="0"/>
              </a:spcBef>
              <a:buSzPct val="60000"/>
              <a:buFont typeface="Wingdings" panose="05000000000000000000" pitchFamily="2" charset="2"/>
              <a:buChar char="u"/>
              <a:defRPr sz="2300" b="1">
                <a:solidFill>
                  <a:schemeClr val="tx1"/>
                </a:solidFill>
                <a:latin typeface="楷体" panose="02010609060101010101" pitchFamily="49" charset="-122"/>
                <a:ea typeface="楷体" panose="02010609060101010101" pitchFamily="49" charset="-122"/>
              </a:defRPr>
            </a:lvl1pPr>
            <a:lvl2pPr marL="494473" indent="-164825">
              <a:lnSpc>
                <a:spcPct val="150000"/>
              </a:lnSpc>
              <a:spcBef>
                <a:spcPts val="0"/>
              </a:spcBef>
              <a:buSzPct val="60000"/>
              <a:buFont typeface="Wingdings" panose="05000000000000000000" pitchFamily="2" charset="2"/>
              <a:buChar char="p"/>
              <a:defRPr sz="2000" b="1">
                <a:solidFill>
                  <a:schemeClr val="accent1">
                    <a:lumMod val="50000"/>
                  </a:schemeClr>
                </a:solidFill>
                <a:latin typeface="楷体" panose="02010609060101010101" pitchFamily="49" charset="-122"/>
                <a:ea typeface="楷体" panose="02010609060101010101" pitchFamily="49" charset="-122"/>
              </a:defRPr>
            </a:lvl2pPr>
            <a:lvl3pPr marL="824120" indent="-164825">
              <a:lnSpc>
                <a:spcPct val="150000"/>
              </a:lnSpc>
              <a:spcBef>
                <a:spcPts val="0"/>
              </a:spcBef>
              <a:buSzPct val="60000"/>
              <a:buFont typeface="Wingdings" panose="05000000000000000000" pitchFamily="2" charset="2"/>
              <a:buChar char="l"/>
              <a:defRPr lang="zh-CN" altLang="en-US" sz="20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400" b="1">
                <a:latin typeface="楷体" panose="02010609060101010101" pitchFamily="49" charset="-122"/>
                <a:ea typeface="楷体" panose="02010609060101010101" pitchFamily="49" charset="-122"/>
              </a:defRPr>
            </a:lvl4pPr>
            <a:lvl5pPr>
              <a:lnSpc>
                <a:spcPct val="150000"/>
              </a:lnSpc>
              <a:spcBef>
                <a:spcPts val="0"/>
              </a:spcBef>
              <a:defRPr sz="14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698602" y="114772"/>
            <a:ext cx="6202389" cy="608537"/>
          </a:xfrm>
        </p:spPr>
        <p:txBody>
          <a:bodyPr>
            <a:normAutofit/>
          </a:bodyPr>
          <a:lstStyle>
            <a:lvl1pPr>
              <a:defRPr sz="23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42" y="4787905"/>
            <a:ext cx="219075" cy="501650"/>
          </a:xfrm>
        </p:spPr>
        <p:txBody>
          <a:bodyPr/>
          <a:lstStyle>
            <a:lvl1pPr algn="ctr">
              <a:defRPr sz="1400" b="1">
                <a:solidFill>
                  <a:schemeClr val="bg1"/>
                </a:solidFill>
                <a:latin typeface="Times New Roman" panose="02020603050405020304" pitchFamily="18" charset="0"/>
                <a:cs typeface="Times New Roman" panose="02020603050405020304" pitchFamily="18" charset="0"/>
              </a:defRPr>
            </a:lvl1pPr>
          </a:lstStyle>
          <a:p>
            <a:pPr>
              <a:defRPr/>
            </a:pPr>
            <a:fld id="{443228D7-96AD-482D-8E5E-270AC832542B}"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367384567"/>
      </p:ext>
    </p:extLst>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2"/>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93" y="88108"/>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7"/>
            <a:ext cx="8923338" cy="4093622"/>
          </a:xfrm>
        </p:spPr>
        <p:txBody>
          <a:bodyPr/>
          <a:lstStyle>
            <a:lvl1pPr marL="164825" indent="-164825">
              <a:lnSpc>
                <a:spcPct val="150000"/>
              </a:lnSpc>
              <a:spcBef>
                <a:spcPts val="0"/>
              </a:spcBef>
              <a:buSzPct val="60000"/>
              <a:buFont typeface="Wingdings" panose="05000000000000000000" pitchFamily="2" charset="2"/>
              <a:buChar char="u"/>
              <a:defRPr sz="2300" b="1">
                <a:solidFill>
                  <a:schemeClr val="tx1"/>
                </a:solidFill>
                <a:latin typeface="楷体" panose="02010609060101010101" pitchFamily="49" charset="-122"/>
                <a:ea typeface="楷体" panose="02010609060101010101" pitchFamily="49" charset="-122"/>
              </a:defRPr>
            </a:lvl1pPr>
            <a:lvl2pPr marL="494473" indent="-164825">
              <a:lnSpc>
                <a:spcPct val="150000"/>
              </a:lnSpc>
              <a:spcBef>
                <a:spcPts val="0"/>
              </a:spcBef>
              <a:buSzPct val="60000"/>
              <a:buFont typeface="Wingdings" panose="05000000000000000000" pitchFamily="2" charset="2"/>
              <a:buChar char="p"/>
              <a:defRPr sz="2000" b="1">
                <a:solidFill>
                  <a:schemeClr val="accent1">
                    <a:lumMod val="50000"/>
                  </a:schemeClr>
                </a:solidFill>
                <a:latin typeface="楷体" panose="02010609060101010101" pitchFamily="49" charset="-122"/>
                <a:ea typeface="楷体" panose="02010609060101010101" pitchFamily="49" charset="-122"/>
              </a:defRPr>
            </a:lvl2pPr>
            <a:lvl3pPr marL="824120" indent="-164825">
              <a:lnSpc>
                <a:spcPct val="150000"/>
              </a:lnSpc>
              <a:spcBef>
                <a:spcPts val="0"/>
              </a:spcBef>
              <a:buSzPct val="60000"/>
              <a:buFont typeface="Wingdings" panose="05000000000000000000" pitchFamily="2" charset="2"/>
              <a:buChar char="l"/>
              <a:defRPr lang="zh-CN" altLang="en-US" sz="20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400" b="1">
                <a:latin typeface="楷体" panose="02010609060101010101" pitchFamily="49" charset="-122"/>
                <a:ea typeface="楷体" panose="02010609060101010101" pitchFamily="49" charset="-122"/>
              </a:defRPr>
            </a:lvl4pPr>
            <a:lvl5pPr>
              <a:lnSpc>
                <a:spcPct val="150000"/>
              </a:lnSpc>
              <a:spcBef>
                <a:spcPts val="0"/>
              </a:spcBef>
              <a:defRPr sz="14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470811" y="88108"/>
            <a:ext cx="5183995" cy="608537"/>
          </a:xfrm>
        </p:spPr>
        <p:txBody>
          <a:bodyPr>
            <a:normAutofit/>
          </a:bodyPr>
          <a:lstStyle>
            <a:lvl1pPr>
              <a:defRPr sz="23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42" y="4787905"/>
            <a:ext cx="219075" cy="501650"/>
          </a:xfrm>
        </p:spPr>
        <p:txBody>
          <a:bodyPr/>
          <a:lstStyle>
            <a:lvl1pPr algn="ctr">
              <a:defRPr sz="1400" b="1">
                <a:solidFill>
                  <a:schemeClr val="bg1"/>
                </a:solidFill>
                <a:latin typeface="Times New Roman" panose="02020603050405020304" pitchFamily="18" charset="0"/>
                <a:cs typeface="Times New Roman" panose="02020603050405020304" pitchFamily="18" charset="0"/>
              </a:defRPr>
            </a:lvl1pPr>
          </a:lstStyle>
          <a:p>
            <a:pPr>
              <a:defRPr/>
            </a:pPr>
            <a:fld id="{ACE60949-047D-4EB5-89A6-A4958CCE797D}"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289172347"/>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3341716"/>
            <a:ext cx="7543800" cy="857250"/>
          </a:xfrm>
        </p:spPr>
        <p:txBody>
          <a:bodyPr lIns="68580" rIns="6858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40556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ACE60949-047D-4EB5-89A6-A4958CCE797D}" type="slidenum">
              <a:rPr lang="zh-CN" altLang="en-US" smtClean="0"/>
              <a:pPr>
                <a:defRPr/>
              </a:pPr>
              <a:t>‹#›</a:t>
            </a:fld>
            <a:endParaRPr lang="zh-CN" altLang="en-US" dirty="0"/>
          </a:p>
        </p:txBody>
      </p:sp>
      <p:cxnSp>
        <p:nvCxnSpPr>
          <p:cNvPr id="7" name="直接连接符 7"/>
          <p:cNvCxnSpPr/>
          <p:nvPr userDrawn="1"/>
        </p:nvCxnSpPr>
        <p:spPr>
          <a:xfrm>
            <a:off x="0" y="782241"/>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8"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Tree>
    <p:extLst>
      <p:ext uri="{BB962C8B-B14F-4D97-AF65-F5344CB8AC3E}">
        <p14:creationId xmlns:p14="http://schemas.microsoft.com/office/powerpoint/2010/main" val="3387673209"/>
      </p:ext>
    </p:extLst>
  </p:cSld>
  <p:clrMapOvr>
    <a:masterClrMapping/>
  </p:clrMapOvr>
  <p:transition>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3339846"/>
            <a:ext cx="7543800" cy="857250"/>
          </a:xfrm>
        </p:spPr>
        <p:txBody>
          <a:bodyPr lIns="68580" rIns="68580" anchor="t" anchorCtr="0">
            <a:normAutofit/>
          </a:bodyPr>
          <a:lstStyle>
            <a:lvl1pPr marL="0" indent="0">
              <a:buNone/>
              <a:defRPr sz="1800" cap="all" spc="150" baseline="0">
                <a:solidFill>
                  <a:schemeClr val="tx2"/>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F06C7C20-20D4-484C-86A7-6EDA4AB727D2}" type="slidenum">
              <a:rPr lang="zh-CN" altLang="en-US" smtClean="0"/>
              <a:pPr>
                <a:defRPr/>
              </a:pPr>
              <a:t>‹#›</a:t>
            </a:fld>
            <a:endParaRPr lang="zh-CN" alt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19415"/>
      </p:ext>
    </p:extLst>
  </p:cSld>
  <p:clrMapOvr>
    <a:masterClrMapping/>
  </p:clrMapOvr>
  <p:transition>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F7DAF934-81E4-46F9-A011-0D2CF8F6CDBA}" type="slidenum">
              <a:rPr lang="zh-CN" altLang="en-US" smtClean="0"/>
              <a:pPr>
                <a:defRPr/>
              </a:pPr>
              <a:t>‹#›</a:t>
            </a:fld>
            <a:endParaRPr lang="zh-CN" altLang="en-US" dirty="0"/>
          </a:p>
        </p:txBody>
      </p:sp>
    </p:spTree>
    <p:extLst>
      <p:ext uri="{BB962C8B-B14F-4D97-AF65-F5344CB8AC3E}">
        <p14:creationId xmlns:p14="http://schemas.microsoft.com/office/powerpoint/2010/main" val="3642831421"/>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3800" b="1" cap="all"/>
            </a:lvl1pPr>
          </a:lstStyle>
          <a:p>
            <a:r>
              <a:rPr lang="zh-CN" altLang="en-US"/>
              <a:t>单击此处编辑母版标题样式</a:t>
            </a:r>
          </a:p>
        </p:txBody>
      </p:sp>
      <p:sp>
        <p:nvSpPr>
          <p:cNvPr id="3" name="文本占位符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39531" indent="0">
              <a:buNone/>
              <a:defRPr sz="1700">
                <a:solidFill>
                  <a:schemeClr val="tx1">
                    <a:tint val="75000"/>
                  </a:schemeClr>
                </a:solidFill>
              </a:defRPr>
            </a:lvl2pPr>
            <a:lvl3pPr marL="879061" indent="0">
              <a:buNone/>
              <a:defRPr sz="1600">
                <a:solidFill>
                  <a:schemeClr val="tx1">
                    <a:tint val="75000"/>
                  </a:schemeClr>
                </a:solidFill>
              </a:defRPr>
            </a:lvl3pPr>
            <a:lvl4pPr marL="1318592" indent="0">
              <a:buNone/>
              <a:defRPr sz="1300">
                <a:solidFill>
                  <a:schemeClr val="tx1">
                    <a:tint val="75000"/>
                  </a:schemeClr>
                </a:solidFill>
              </a:defRPr>
            </a:lvl4pPr>
            <a:lvl5pPr marL="1758122" indent="0">
              <a:buNone/>
              <a:defRPr sz="1300">
                <a:solidFill>
                  <a:schemeClr val="tx1">
                    <a:tint val="75000"/>
                  </a:schemeClr>
                </a:solidFill>
              </a:defRPr>
            </a:lvl5pPr>
            <a:lvl6pPr marL="2197653" indent="0">
              <a:buNone/>
              <a:defRPr sz="1300">
                <a:solidFill>
                  <a:schemeClr val="tx1">
                    <a:tint val="75000"/>
                  </a:schemeClr>
                </a:solidFill>
              </a:defRPr>
            </a:lvl6pPr>
            <a:lvl7pPr marL="2637184" indent="0">
              <a:buNone/>
              <a:defRPr sz="1300">
                <a:solidFill>
                  <a:schemeClr val="tx1">
                    <a:tint val="75000"/>
                  </a:schemeClr>
                </a:solidFill>
              </a:defRPr>
            </a:lvl7pPr>
            <a:lvl8pPr marL="3076714" indent="0">
              <a:buNone/>
              <a:defRPr sz="1300">
                <a:solidFill>
                  <a:schemeClr val="tx1">
                    <a:tint val="75000"/>
                  </a:schemeClr>
                </a:solidFill>
              </a:defRPr>
            </a:lvl8pPr>
            <a:lvl9pPr marL="3516245" indent="0">
              <a:buNone/>
              <a:defRPr sz="13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539"/>
            <a:ext cx="3703320" cy="552212"/>
          </a:xfrm>
        </p:spPr>
        <p:txBody>
          <a:bodyPr lIns="68580" rIns="68580" anchor="ctr">
            <a:normAutofit/>
          </a:bodyPr>
          <a:lstStyle>
            <a:lvl1pPr marL="0" indent="0">
              <a:buNone/>
              <a:defRPr sz="1500" b="0" cap="all" baseline="0">
                <a:solidFill>
                  <a:schemeClr val="tx2"/>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82296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384539"/>
            <a:ext cx="3703320" cy="552212"/>
          </a:xfrm>
        </p:spPr>
        <p:txBody>
          <a:bodyPr lIns="68580" rIns="68580" anchor="ctr">
            <a:normAutofit/>
          </a:bodyPr>
          <a:lstStyle>
            <a:lvl1pPr marL="0" indent="0">
              <a:buNone/>
              <a:defRPr sz="1500" b="0" cap="all" baseline="0">
                <a:solidFill>
                  <a:schemeClr val="tx2"/>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63440" y="1936751"/>
            <a:ext cx="3703320" cy="246507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5EDAC19F-51A0-4593-9193-6A95BA1639D4}" type="slidenum">
              <a:rPr lang="zh-CN" altLang="en-US" smtClean="0"/>
              <a:pPr>
                <a:defRPr/>
              </a:pPr>
              <a:t>‹#›</a:t>
            </a:fld>
            <a:endParaRPr lang="zh-CN" altLang="en-US" dirty="0"/>
          </a:p>
        </p:txBody>
      </p:sp>
    </p:spTree>
    <p:extLst>
      <p:ext uri="{BB962C8B-B14F-4D97-AF65-F5344CB8AC3E}">
        <p14:creationId xmlns:p14="http://schemas.microsoft.com/office/powerpoint/2010/main" val="277227332"/>
      </p:ext>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BE323C5E-71B4-4CE1-8CCD-0D0D90543403}" type="slidenum">
              <a:rPr lang="zh-CN" altLang="en-US" smtClean="0"/>
              <a:pPr>
                <a:defRPr/>
              </a:pPr>
              <a:t>‹#›</a:t>
            </a:fld>
            <a:endParaRPr lang="zh-CN" altLang="en-US" dirty="0"/>
          </a:p>
        </p:txBody>
      </p:sp>
    </p:spTree>
    <p:extLst>
      <p:ext uri="{BB962C8B-B14F-4D97-AF65-F5344CB8AC3E}">
        <p14:creationId xmlns:p14="http://schemas.microsoft.com/office/powerpoint/2010/main" val="1163034777"/>
      </p:ext>
    </p:extLst>
  </p:cSld>
  <p:clrMapOvr>
    <a:masterClrMapping/>
  </p:clrMapOvr>
  <p:transition>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2C69FBB6-E99C-45BC-A8D0-F20B296B0ADB}" type="slidenum">
              <a:rPr lang="zh-CN" altLang="en-US" smtClean="0"/>
              <a:pPr>
                <a:defRPr/>
              </a:pPr>
              <a:t>‹#›</a:t>
            </a:fld>
            <a:endParaRPr lang="zh-CN" altLang="en-US" dirty="0"/>
          </a:p>
        </p:txBody>
      </p:sp>
    </p:spTree>
    <p:extLst>
      <p:ext uri="{BB962C8B-B14F-4D97-AF65-F5344CB8AC3E}">
        <p14:creationId xmlns:p14="http://schemas.microsoft.com/office/powerpoint/2010/main" val="375125011"/>
      </p:ext>
    </p:extLst>
  </p:cSld>
  <p:clrMapOvr>
    <a:masterClrMapping/>
  </p:clrMapOvr>
  <p:transition>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194560"/>
            <a:ext cx="2400300" cy="2534343"/>
          </a:xfrm>
        </p:spPr>
        <p:txBody>
          <a:bodyPr lIns="68580" rIns="68580">
            <a:normAutofit/>
          </a:bodyPr>
          <a:lstStyle>
            <a:lvl1pPr marL="0" indent="0">
              <a:buNone/>
              <a:defRPr sz="1100">
                <a:solidFill>
                  <a:srgbClr val="FFFFFF"/>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编辑母版文本样式</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pPr>
              <a:defRPr/>
            </a:pPr>
            <a:endParaRPr lang="zh-CN" alt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pPr>
              <a:defRPr/>
            </a:pPr>
            <a:endParaRPr lang="zh-CN" altLang="en-US">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28FC285-AD96-481C-BD96-3654506F4F5D}" type="slidenum">
              <a:rPr lang="zh-CN" altLang="en-US" smtClean="0">
                <a:solidFill>
                  <a:srgbClr val="344068"/>
                </a:solidFill>
              </a:rPr>
              <a:pPr>
                <a:defRPr/>
              </a:pPr>
              <a:t>‹#›</a:t>
            </a:fld>
            <a:endParaRPr lang="zh-CN" altLang="en-US" dirty="0">
              <a:solidFill>
                <a:srgbClr val="344068"/>
              </a:solidFill>
            </a:endParaRPr>
          </a:p>
        </p:txBody>
      </p:sp>
    </p:spTree>
    <p:extLst>
      <p:ext uri="{BB962C8B-B14F-4D97-AF65-F5344CB8AC3E}">
        <p14:creationId xmlns:p14="http://schemas.microsoft.com/office/powerpoint/2010/main" val="607578046"/>
      </p:ext>
    </p:extLst>
  </p:cSld>
  <p:clrMapOvr>
    <a:masterClrMapping/>
  </p:clrMapOvr>
  <p:transition>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342900" tIns="3429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4430268"/>
            <a:ext cx="7584948" cy="445770"/>
          </a:xfrm>
        </p:spPr>
        <p:txBody>
          <a:bodyPr lIns="68580" tIns="0" rIns="68580" bIns="0">
            <a:normAutofit/>
          </a:bodyPr>
          <a:lstStyle>
            <a:lvl1pPr marL="0" indent="0">
              <a:spcBef>
                <a:spcPts val="0"/>
              </a:spcBef>
              <a:spcAft>
                <a:spcPts val="450"/>
              </a:spcAft>
              <a:buNone/>
              <a:defRPr sz="1100">
                <a:solidFill>
                  <a:srgbClr val="FFFFFF"/>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1C8B00C9-8B73-4519-903B-694A9A6358D9}" type="slidenum">
              <a:rPr lang="zh-CN" altLang="en-US" smtClean="0"/>
              <a:pPr>
                <a:defRPr/>
              </a:pPr>
              <a:t>‹#›</a:t>
            </a:fld>
            <a:endParaRPr lang="zh-CN" altLang="en-US" dirty="0"/>
          </a:p>
        </p:txBody>
      </p:sp>
    </p:spTree>
    <p:extLst>
      <p:ext uri="{BB962C8B-B14F-4D97-AF65-F5344CB8AC3E}">
        <p14:creationId xmlns:p14="http://schemas.microsoft.com/office/powerpoint/2010/main" val="2574020473"/>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34290" tIns="0" rIns="3429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A24D93A8-A571-4D88-ABDB-B99C10449EE0}" type="slidenum">
              <a:rPr lang="zh-CN" altLang="en-US" smtClean="0"/>
              <a:pPr>
                <a:defRPr/>
              </a:pPr>
              <a:t>‹#›</a:t>
            </a:fld>
            <a:endParaRPr lang="zh-CN" altLang="en-US" dirty="0"/>
          </a:p>
        </p:txBody>
      </p:sp>
    </p:spTree>
    <p:extLst>
      <p:ext uri="{BB962C8B-B14F-4D97-AF65-F5344CB8AC3E}">
        <p14:creationId xmlns:p14="http://schemas.microsoft.com/office/powerpoint/2010/main" val="1260603410"/>
      </p:ext>
    </p:extLst>
  </p:cSld>
  <p:clrMapOvr>
    <a:masterClrMapping/>
  </p:clrMapOvr>
  <p:transition>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34290" tIns="0" rIns="3429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3BED89E-2848-48DC-83CE-D905AD249AFE}" type="slidenum">
              <a:rPr lang="zh-CN" altLang="en-US" smtClean="0"/>
              <a:pPr>
                <a:defRPr/>
              </a:pPr>
              <a:t>‹#›</a:t>
            </a:fld>
            <a:endParaRPr lang="zh-CN" altLang="en-US" dirty="0"/>
          </a:p>
        </p:txBody>
      </p:sp>
    </p:spTree>
    <p:extLst>
      <p:ext uri="{BB962C8B-B14F-4D97-AF65-F5344CB8AC3E}">
        <p14:creationId xmlns:p14="http://schemas.microsoft.com/office/powerpoint/2010/main" val="299080655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4" name="直接连接符 7"/>
          <p:cNvCxnSpPr/>
          <p:nvPr userDrawn="1"/>
        </p:nvCxnSpPr>
        <p:spPr>
          <a:xfrm>
            <a:off x="0" y="750094"/>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
        <p:nvSpPr>
          <p:cNvPr id="12" name="Content Placeholder 2"/>
          <p:cNvSpPr>
            <a:spLocks noGrp="1"/>
          </p:cNvSpPr>
          <p:nvPr>
            <p:ph idx="1"/>
          </p:nvPr>
        </p:nvSpPr>
        <p:spPr>
          <a:xfrm>
            <a:off x="123825" y="835566"/>
            <a:ext cx="8923338" cy="4093622"/>
          </a:xfrm>
        </p:spPr>
        <p:txBody>
          <a:bodyPr/>
          <a:lstStyle>
            <a:lvl1pPr marL="171450" indent="-171450">
              <a:lnSpc>
                <a:spcPct val="150000"/>
              </a:lnSpc>
              <a:spcBef>
                <a:spcPts val="0"/>
              </a:spcBef>
              <a:buSzPct val="60000"/>
              <a:buFont typeface="Wingdings" panose="05000000000000000000" pitchFamily="2" charset="2"/>
              <a:buChar char="u"/>
              <a:defRPr sz="2400" b="1">
                <a:solidFill>
                  <a:schemeClr val="tx1"/>
                </a:solidFill>
                <a:latin typeface="楷体" panose="02010609060101010101" pitchFamily="49" charset="-122"/>
                <a:ea typeface="楷体" panose="02010609060101010101" pitchFamily="49" charset="-122"/>
              </a:defRPr>
            </a:lvl1pPr>
            <a:lvl2pPr marL="514350" indent="-171450">
              <a:lnSpc>
                <a:spcPct val="150000"/>
              </a:lnSpc>
              <a:spcBef>
                <a:spcPts val="0"/>
              </a:spcBef>
              <a:buSzPct val="60000"/>
              <a:buFont typeface="Wingdings" panose="05000000000000000000" pitchFamily="2" charset="2"/>
              <a:buChar char="p"/>
              <a:defRPr sz="2100" b="1">
                <a:solidFill>
                  <a:schemeClr val="accent1">
                    <a:lumMod val="50000"/>
                  </a:schemeClr>
                </a:solidFill>
                <a:latin typeface="楷体" panose="02010609060101010101" pitchFamily="49" charset="-122"/>
                <a:ea typeface="楷体" panose="02010609060101010101" pitchFamily="49" charset="-122"/>
              </a:defRPr>
            </a:lvl2pPr>
            <a:lvl3pPr marL="857250" indent="-171450">
              <a:lnSpc>
                <a:spcPct val="150000"/>
              </a:lnSpc>
              <a:spcBef>
                <a:spcPts val="0"/>
              </a:spcBef>
              <a:buSzPct val="60000"/>
              <a:buFont typeface="Wingdings" panose="05000000000000000000" pitchFamily="2" charset="2"/>
              <a:buChar char="l"/>
              <a:defRPr sz="2100" b="1">
                <a:solidFill>
                  <a:srgbClr val="7B3D7B"/>
                </a:solidFill>
                <a:latin typeface="楷体" panose="02010609060101010101" pitchFamily="49" charset="-122"/>
                <a:ea typeface="楷体" panose="02010609060101010101" pitchFamily="49" charset="-122"/>
              </a:defRPr>
            </a:lvl3pPr>
            <a:lvl4pPr>
              <a:lnSpc>
                <a:spcPct val="150000"/>
              </a:lnSpc>
              <a:spcBef>
                <a:spcPts val="0"/>
              </a:spcBef>
              <a:defRPr sz="1500" b="1">
                <a:latin typeface="楷体" panose="02010609060101010101" pitchFamily="49" charset="-122"/>
                <a:ea typeface="楷体" panose="02010609060101010101" pitchFamily="49" charset="-122"/>
              </a:defRPr>
            </a:lvl4pPr>
            <a:lvl5pPr>
              <a:lnSpc>
                <a:spcPct val="150000"/>
              </a:lnSpc>
              <a:spcBef>
                <a:spcPts val="0"/>
              </a:spcBef>
              <a:defRPr sz="15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标题 1"/>
          <p:cNvSpPr>
            <a:spLocks noGrp="1"/>
          </p:cNvSpPr>
          <p:nvPr>
            <p:ph type="title"/>
          </p:nvPr>
        </p:nvSpPr>
        <p:spPr>
          <a:xfrm>
            <a:off x="2231999" y="70714"/>
            <a:ext cx="6202389" cy="608537"/>
          </a:xfrm>
        </p:spPr>
        <p:txBody>
          <a:bodyPr>
            <a:normAutofit/>
          </a:bodyPr>
          <a:lstStyle>
            <a:lvl1pPr>
              <a:defRPr sz="24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38" y="4787901"/>
            <a:ext cx="219075" cy="501650"/>
          </a:xfrm>
        </p:spPr>
        <p:txBody>
          <a:bodyPr/>
          <a:lstStyle>
            <a:lvl1pPr algn="ctr">
              <a:defRPr sz="1500" b="1">
                <a:solidFill>
                  <a:schemeClr val="bg1"/>
                </a:solidFill>
                <a:latin typeface="Times New Roman" panose="02020603050405020304" pitchFamily="18" charset="0"/>
                <a:cs typeface="Times New Roman" panose="02020603050405020304" pitchFamily="18" charset="0"/>
              </a:defRPr>
            </a:lvl1pPr>
          </a:lstStyle>
          <a:p>
            <a:pPr>
              <a:defRPr/>
            </a:pPr>
            <a:fld id="{EBBFFBFF-86DF-4712-9C2F-35F045562DF8}"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3860510764"/>
      </p:ext>
    </p:extLst>
  </p:cSld>
  <p:clrMapOvr>
    <a:masterClrMapping/>
  </p:clrMapOvr>
  <p:transition>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1"/>
            <a:ext cx="9144000" cy="0"/>
          </a:xfrm>
          <a:prstGeom prst="line">
            <a:avLst/>
          </a:prstGeom>
          <a:ln w="82550">
            <a:solidFill>
              <a:srgbClr val="670749"/>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6"/>
            <a:ext cx="8923338" cy="4093622"/>
          </a:xfrm>
        </p:spPr>
        <p:txBody>
          <a:bodyPr/>
          <a:lstStyle>
            <a:lvl1pPr marL="171450" indent="-171450">
              <a:lnSpc>
                <a:spcPct val="150000"/>
              </a:lnSpc>
              <a:spcBef>
                <a:spcPts val="0"/>
              </a:spcBef>
              <a:buSzPct val="60000"/>
              <a:buFont typeface="Wingdings" panose="05000000000000000000" pitchFamily="2" charset="2"/>
              <a:buChar char="u"/>
              <a:defRPr sz="2400" b="1">
                <a:solidFill>
                  <a:schemeClr val="tx1"/>
                </a:solidFill>
                <a:latin typeface="楷体" panose="02010609060101010101" pitchFamily="49" charset="-122"/>
                <a:ea typeface="楷体" panose="02010609060101010101" pitchFamily="49" charset="-122"/>
              </a:defRPr>
            </a:lvl1pPr>
            <a:lvl2pPr marL="514350" indent="-171450">
              <a:lnSpc>
                <a:spcPct val="150000"/>
              </a:lnSpc>
              <a:spcBef>
                <a:spcPts val="0"/>
              </a:spcBef>
              <a:buSzPct val="60000"/>
              <a:buFont typeface="Wingdings" panose="05000000000000000000" pitchFamily="2" charset="2"/>
              <a:buChar char="p"/>
              <a:defRPr sz="2100" b="1">
                <a:solidFill>
                  <a:schemeClr val="accent1">
                    <a:lumMod val="50000"/>
                  </a:schemeClr>
                </a:solidFill>
                <a:latin typeface="楷体" panose="02010609060101010101" pitchFamily="49" charset="-122"/>
                <a:ea typeface="楷体" panose="02010609060101010101" pitchFamily="49" charset="-122"/>
              </a:defRPr>
            </a:lvl2pPr>
            <a:lvl3pPr marL="857250" indent="-171450">
              <a:lnSpc>
                <a:spcPct val="150000"/>
              </a:lnSpc>
              <a:spcBef>
                <a:spcPts val="0"/>
              </a:spcBef>
              <a:buSzPct val="60000"/>
              <a:buFont typeface="Wingdings" panose="05000000000000000000" pitchFamily="2" charset="2"/>
              <a:buChar char="l"/>
              <a:defRPr lang="zh-CN" altLang="en-US" sz="21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500" b="1">
                <a:latin typeface="楷体" panose="02010609060101010101" pitchFamily="49" charset="-122"/>
                <a:ea typeface="楷体" panose="02010609060101010101" pitchFamily="49" charset="-122"/>
              </a:defRPr>
            </a:lvl4pPr>
            <a:lvl5pPr>
              <a:lnSpc>
                <a:spcPct val="150000"/>
              </a:lnSpc>
              <a:spcBef>
                <a:spcPts val="0"/>
              </a:spcBef>
              <a:defRPr sz="15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698599" y="114769"/>
            <a:ext cx="6202389" cy="608537"/>
          </a:xfrm>
        </p:spPr>
        <p:txBody>
          <a:bodyPr>
            <a:normAutofit/>
          </a:bodyPr>
          <a:lstStyle>
            <a:lvl1pPr>
              <a:defRPr sz="24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38" y="4787901"/>
            <a:ext cx="219075" cy="501650"/>
          </a:xfrm>
        </p:spPr>
        <p:txBody>
          <a:bodyPr/>
          <a:lstStyle>
            <a:lvl1pPr algn="ctr">
              <a:defRPr sz="1500" b="1">
                <a:solidFill>
                  <a:schemeClr val="bg1"/>
                </a:solidFill>
                <a:latin typeface="Times New Roman" panose="02020603050405020304" pitchFamily="18" charset="0"/>
                <a:cs typeface="Times New Roman" panose="02020603050405020304" pitchFamily="18" charset="0"/>
              </a:defRPr>
            </a:lvl1pPr>
          </a:lstStyle>
          <a:p>
            <a:pPr>
              <a:defRPr/>
            </a:pPr>
            <a:fld id="{443228D7-96AD-482D-8E5E-270AC832542B}"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2029581326"/>
      </p:ext>
    </p:extLst>
  </p:cSld>
  <p:clrMapOvr>
    <a:masterClrMapping/>
  </p:clrMapOvr>
  <p:transition>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cxnSp>
        <p:nvCxnSpPr>
          <p:cNvPr id="4" name="直接连接符 7"/>
          <p:cNvCxnSpPr/>
          <p:nvPr userDrawn="1"/>
        </p:nvCxnSpPr>
        <p:spPr>
          <a:xfrm>
            <a:off x="0" y="782241"/>
            <a:ext cx="9144000" cy="0"/>
          </a:xfrm>
          <a:prstGeom prst="line">
            <a:avLst/>
          </a:prstGeom>
          <a:ln w="82550">
            <a:solidFill>
              <a:srgbClr val="6D0D4F"/>
            </a:solidFill>
          </a:ln>
        </p:spPr>
        <p:style>
          <a:lnRef idx="1">
            <a:schemeClr val="accent1"/>
          </a:lnRef>
          <a:fillRef idx="0">
            <a:schemeClr val="accent1"/>
          </a:fillRef>
          <a:effectRef idx="0">
            <a:schemeClr val="accent1"/>
          </a:effectRef>
          <a:fontRef idx="minor">
            <a:schemeClr val="tx1"/>
          </a:fontRef>
        </p:style>
      </p:cxnSp>
      <p:pic>
        <p:nvPicPr>
          <p:cNvPr id="5"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sp>
        <p:nvSpPr>
          <p:cNvPr id="13" name="Content Placeholder 2"/>
          <p:cNvSpPr>
            <a:spLocks noGrp="1"/>
          </p:cNvSpPr>
          <p:nvPr>
            <p:ph idx="1"/>
          </p:nvPr>
        </p:nvSpPr>
        <p:spPr>
          <a:xfrm>
            <a:off x="123825" y="835566"/>
            <a:ext cx="8923338" cy="4093622"/>
          </a:xfrm>
        </p:spPr>
        <p:txBody>
          <a:bodyPr/>
          <a:lstStyle>
            <a:lvl1pPr marL="171450" indent="-171450">
              <a:lnSpc>
                <a:spcPct val="150000"/>
              </a:lnSpc>
              <a:spcBef>
                <a:spcPts val="0"/>
              </a:spcBef>
              <a:buSzPct val="60000"/>
              <a:buFont typeface="Wingdings" panose="05000000000000000000" pitchFamily="2" charset="2"/>
              <a:buChar char="u"/>
              <a:defRPr sz="2400" b="1">
                <a:solidFill>
                  <a:schemeClr val="tx1"/>
                </a:solidFill>
                <a:latin typeface="楷体" panose="02010609060101010101" pitchFamily="49" charset="-122"/>
                <a:ea typeface="楷体" panose="02010609060101010101" pitchFamily="49" charset="-122"/>
              </a:defRPr>
            </a:lvl1pPr>
            <a:lvl2pPr marL="514350" indent="-171450">
              <a:lnSpc>
                <a:spcPct val="150000"/>
              </a:lnSpc>
              <a:spcBef>
                <a:spcPts val="0"/>
              </a:spcBef>
              <a:buSzPct val="60000"/>
              <a:buFont typeface="Wingdings" panose="05000000000000000000" pitchFamily="2" charset="2"/>
              <a:buChar char="p"/>
              <a:defRPr sz="2100" b="1">
                <a:solidFill>
                  <a:schemeClr val="accent1">
                    <a:lumMod val="50000"/>
                  </a:schemeClr>
                </a:solidFill>
                <a:latin typeface="楷体" panose="02010609060101010101" pitchFamily="49" charset="-122"/>
                <a:ea typeface="楷体" panose="02010609060101010101" pitchFamily="49" charset="-122"/>
              </a:defRPr>
            </a:lvl2pPr>
            <a:lvl3pPr marL="857250" indent="-171450">
              <a:lnSpc>
                <a:spcPct val="150000"/>
              </a:lnSpc>
              <a:spcBef>
                <a:spcPts val="0"/>
              </a:spcBef>
              <a:buSzPct val="60000"/>
              <a:buFont typeface="Wingdings" panose="05000000000000000000" pitchFamily="2" charset="2"/>
              <a:buChar char="l"/>
              <a:defRPr lang="zh-CN" altLang="en-US" sz="2100" b="1" kern="1200" dirty="0" smtClean="0">
                <a:solidFill>
                  <a:srgbClr val="7B3D7B"/>
                </a:solidFill>
                <a:latin typeface="楷体" panose="02010609060101010101" pitchFamily="49" charset="-122"/>
                <a:ea typeface="楷体" panose="02010609060101010101" pitchFamily="49" charset="-122"/>
                <a:cs typeface="+mn-cs"/>
              </a:defRPr>
            </a:lvl3pPr>
            <a:lvl4pPr>
              <a:lnSpc>
                <a:spcPct val="150000"/>
              </a:lnSpc>
              <a:spcBef>
                <a:spcPts val="0"/>
              </a:spcBef>
              <a:defRPr sz="1500" b="1">
                <a:latin typeface="楷体" panose="02010609060101010101" pitchFamily="49" charset="-122"/>
                <a:ea typeface="楷体" panose="02010609060101010101" pitchFamily="49" charset="-122"/>
              </a:defRPr>
            </a:lvl4pPr>
            <a:lvl5pPr>
              <a:lnSpc>
                <a:spcPct val="150000"/>
              </a:lnSpc>
              <a:spcBef>
                <a:spcPts val="0"/>
              </a:spcBef>
              <a:defRPr sz="1500"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5" name="标题 1"/>
          <p:cNvSpPr>
            <a:spLocks noGrp="1"/>
          </p:cNvSpPr>
          <p:nvPr>
            <p:ph type="title"/>
          </p:nvPr>
        </p:nvSpPr>
        <p:spPr>
          <a:xfrm>
            <a:off x="1470806" y="88106"/>
            <a:ext cx="5183995" cy="608537"/>
          </a:xfrm>
        </p:spPr>
        <p:txBody>
          <a:bodyPr>
            <a:normAutofit/>
          </a:bodyPr>
          <a:lstStyle>
            <a:lvl1pPr>
              <a:defRPr sz="2400" b="1">
                <a:solidFill>
                  <a:srgbClr val="6E0F6C"/>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7" name="灯片编号占位符 5"/>
          <p:cNvSpPr>
            <a:spLocks noGrp="1"/>
          </p:cNvSpPr>
          <p:nvPr>
            <p:ph type="sldNum" sz="quarter" idx="10"/>
          </p:nvPr>
        </p:nvSpPr>
        <p:spPr>
          <a:xfrm rot="16200000" flipV="1">
            <a:off x="8783638" y="4787901"/>
            <a:ext cx="219075" cy="501650"/>
          </a:xfrm>
        </p:spPr>
        <p:txBody>
          <a:bodyPr/>
          <a:lstStyle>
            <a:lvl1pPr algn="ctr">
              <a:defRPr sz="1500" b="1">
                <a:solidFill>
                  <a:schemeClr val="bg1"/>
                </a:solidFill>
                <a:latin typeface="Times New Roman" panose="02020603050405020304" pitchFamily="18" charset="0"/>
                <a:cs typeface="Times New Roman" panose="02020603050405020304" pitchFamily="18" charset="0"/>
              </a:defRPr>
            </a:lvl1pPr>
          </a:lstStyle>
          <a:p>
            <a:pPr>
              <a:defRPr/>
            </a:pPr>
            <a:fld id="{ACE60949-047D-4EB5-89A6-A4958CCE797D}" type="slidenum">
              <a:rPr lang="zh-CN" altLang="en-US">
                <a:solidFill>
                  <a:prstClr val="white"/>
                </a:solidFill>
              </a:rPr>
              <a:pPr>
                <a:defRPr/>
              </a:pPr>
              <a:t>‹#›</a:t>
            </a:fld>
            <a:endParaRPr lang="zh-CN" altLang="en-US" dirty="0">
              <a:solidFill>
                <a:prstClr val="white"/>
              </a:solidFill>
            </a:endParaRPr>
          </a:p>
        </p:txBody>
      </p:sp>
    </p:spTree>
    <p:extLst>
      <p:ext uri="{BB962C8B-B14F-4D97-AF65-F5344CB8AC3E}">
        <p14:creationId xmlns:p14="http://schemas.microsoft.com/office/powerpoint/2010/main" val="47990460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1" y="1200154"/>
            <a:ext cx="4038600" cy="3394472"/>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4"/>
            <a:ext cx="4038600" cy="3394472"/>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300" b="1"/>
            </a:lvl1pPr>
            <a:lvl2pPr marL="439531" indent="0">
              <a:buNone/>
              <a:defRPr sz="2000" b="1"/>
            </a:lvl2pPr>
            <a:lvl3pPr marL="879061" indent="0">
              <a:buNone/>
              <a:defRPr sz="1700" b="1"/>
            </a:lvl3pPr>
            <a:lvl4pPr marL="1318592" indent="0">
              <a:buNone/>
              <a:defRPr sz="1600" b="1"/>
            </a:lvl4pPr>
            <a:lvl5pPr marL="1758122" indent="0">
              <a:buNone/>
              <a:defRPr sz="1600" b="1"/>
            </a:lvl5pPr>
            <a:lvl6pPr marL="2197653" indent="0">
              <a:buNone/>
              <a:defRPr sz="1600" b="1"/>
            </a:lvl6pPr>
            <a:lvl7pPr marL="2637184" indent="0">
              <a:buNone/>
              <a:defRPr sz="1600" b="1"/>
            </a:lvl7pPr>
            <a:lvl8pPr marL="3076714" indent="0">
              <a:buNone/>
              <a:defRPr sz="1600" b="1"/>
            </a:lvl8pPr>
            <a:lvl9pPr marL="3516245"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3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9" y="1151335"/>
            <a:ext cx="4041775" cy="479822"/>
          </a:xfrm>
        </p:spPr>
        <p:txBody>
          <a:bodyPr anchor="b"/>
          <a:lstStyle>
            <a:lvl1pPr marL="0" indent="0">
              <a:buNone/>
              <a:defRPr sz="2300" b="1"/>
            </a:lvl1pPr>
            <a:lvl2pPr marL="439531" indent="0">
              <a:buNone/>
              <a:defRPr sz="2000" b="1"/>
            </a:lvl2pPr>
            <a:lvl3pPr marL="879061" indent="0">
              <a:buNone/>
              <a:defRPr sz="1700" b="1"/>
            </a:lvl3pPr>
            <a:lvl4pPr marL="1318592" indent="0">
              <a:buNone/>
              <a:defRPr sz="1600" b="1"/>
            </a:lvl4pPr>
            <a:lvl5pPr marL="1758122" indent="0">
              <a:buNone/>
              <a:defRPr sz="1600" b="1"/>
            </a:lvl5pPr>
            <a:lvl6pPr marL="2197653" indent="0">
              <a:buNone/>
              <a:defRPr sz="1600" b="1"/>
            </a:lvl6pPr>
            <a:lvl7pPr marL="2637184" indent="0">
              <a:buNone/>
              <a:defRPr sz="1600" b="1"/>
            </a:lvl7pPr>
            <a:lvl8pPr marL="3076714" indent="0">
              <a:buNone/>
              <a:defRPr sz="1600" b="1"/>
            </a:lvl8pPr>
            <a:lvl9pPr marL="3516245"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1631156"/>
            <a:ext cx="4041775" cy="2963466"/>
          </a:xfrm>
        </p:spPr>
        <p:txBody>
          <a:bodyPr/>
          <a:lstStyle>
            <a:lvl1pPr>
              <a:defRPr sz="23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0"/>
            <a:ext cx="5111750" cy="4389834"/>
          </a:xfrm>
        </p:spPr>
        <p:txBody>
          <a:bodyPr/>
          <a:lstStyle>
            <a:lvl1pPr>
              <a:defRPr sz="31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5" y="1076328"/>
            <a:ext cx="3008313" cy="3518297"/>
          </a:xfrm>
        </p:spPr>
        <p:txBody>
          <a:bodyPr/>
          <a:lstStyle>
            <a:lvl1pPr marL="0" indent="0">
              <a:buNone/>
              <a:defRPr sz="1300"/>
            </a:lvl1pPr>
            <a:lvl2pPr marL="439531" indent="0">
              <a:buNone/>
              <a:defRPr sz="1200"/>
            </a:lvl2pPr>
            <a:lvl3pPr marL="879061" indent="0">
              <a:buNone/>
              <a:defRPr sz="900"/>
            </a:lvl3pPr>
            <a:lvl4pPr marL="1318592" indent="0">
              <a:buNone/>
              <a:defRPr sz="900"/>
            </a:lvl4pPr>
            <a:lvl5pPr marL="1758122" indent="0">
              <a:buNone/>
              <a:defRPr sz="900"/>
            </a:lvl5pPr>
            <a:lvl6pPr marL="2197653" indent="0">
              <a:buNone/>
              <a:defRPr sz="900"/>
            </a:lvl6pPr>
            <a:lvl7pPr marL="2637184" indent="0">
              <a:buNone/>
              <a:defRPr sz="900"/>
            </a:lvl7pPr>
            <a:lvl8pPr marL="3076714" indent="0">
              <a:buNone/>
              <a:defRPr sz="900"/>
            </a:lvl8pPr>
            <a:lvl9pPr marL="351624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100"/>
            </a:lvl1pPr>
            <a:lvl2pPr marL="439531" indent="0">
              <a:buNone/>
              <a:defRPr sz="2700"/>
            </a:lvl2pPr>
            <a:lvl3pPr marL="879061" indent="0">
              <a:buNone/>
              <a:defRPr sz="2300"/>
            </a:lvl3pPr>
            <a:lvl4pPr marL="1318592" indent="0">
              <a:buNone/>
              <a:defRPr sz="2000"/>
            </a:lvl4pPr>
            <a:lvl5pPr marL="1758122" indent="0">
              <a:buNone/>
              <a:defRPr sz="2000"/>
            </a:lvl5pPr>
            <a:lvl6pPr marL="2197653" indent="0">
              <a:buNone/>
              <a:defRPr sz="2000"/>
            </a:lvl6pPr>
            <a:lvl7pPr marL="2637184" indent="0">
              <a:buNone/>
              <a:defRPr sz="2000"/>
            </a:lvl7pPr>
            <a:lvl8pPr marL="3076714" indent="0">
              <a:buNone/>
              <a:defRPr sz="2000"/>
            </a:lvl8pPr>
            <a:lvl9pPr marL="3516245" indent="0">
              <a:buNone/>
              <a:defRPr sz="2000"/>
            </a:lvl9pPr>
          </a:lstStyle>
          <a:p>
            <a:endParaRPr lang="zh-CN" altLang="en-US"/>
          </a:p>
        </p:txBody>
      </p:sp>
      <p:sp>
        <p:nvSpPr>
          <p:cNvPr id="4" name="文本占位符 3"/>
          <p:cNvSpPr>
            <a:spLocks noGrp="1"/>
          </p:cNvSpPr>
          <p:nvPr>
            <p:ph type="body" sz="half" idx="2"/>
          </p:nvPr>
        </p:nvSpPr>
        <p:spPr>
          <a:xfrm>
            <a:off x="1792288" y="4025506"/>
            <a:ext cx="5486400" cy="603647"/>
          </a:xfrm>
        </p:spPr>
        <p:txBody>
          <a:bodyPr/>
          <a:lstStyle>
            <a:lvl1pPr marL="0" indent="0">
              <a:buNone/>
              <a:defRPr sz="1300"/>
            </a:lvl1pPr>
            <a:lvl2pPr marL="439531" indent="0">
              <a:buNone/>
              <a:defRPr sz="1200"/>
            </a:lvl2pPr>
            <a:lvl3pPr marL="879061" indent="0">
              <a:buNone/>
              <a:defRPr sz="900"/>
            </a:lvl3pPr>
            <a:lvl4pPr marL="1318592" indent="0">
              <a:buNone/>
              <a:defRPr sz="900"/>
            </a:lvl4pPr>
            <a:lvl5pPr marL="1758122" indent="0">
              <a:buNone/>
              <a:defRPr sz="900"/>
            </a:lvl5pPr>
            <a:lvl6pPr marL="2197653" indent="0">
              <a:buNone/>
              <a:defRPr sz="900"/>
            </a:lvl6pPr>
            <a:lvl7pPr marL="2637184" indent="0">
              <a:buNone/>
              <a:defRPr sz="900"/>
            </a:lvl7pPr>
            <a:lvl8pPr marL="3076714" indent="0">
              <a:buNone/>
              <a:defRPr sz="900"/>
            </a:lvl8pPr>
            <a:lvl9pPr marL="351624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80"/>
            <a:ext cx="8229600" cy="857250"/>
          </a:xfrm>
          <a:prstGeom prst="rect">
            <a:avLst/>
          </a:prstGeom>
        </p:spPr>
        <p:txBody>
          <a:bodyPr vert="horz" lIns="87906" tIns="43953" rIns="87906" bIns="43953"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4"/>
            <a:ext cx="8229600" cy="3394472"/>
          </a:xfrm>
          <a:prstGeom prst="rect">
            <a:avLst/>
          </a:prstGeom>
        </p:spPr>
        <p:txBody>
          <a:bodyPr vert="horz" lIns="87906" tIns="43953" rIns="87906" bIns="43953"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87906" tIns="43953" rIns="87906" bIns="43953" rtlCol="0" anchor="ctr"/>
          <a:lstStyle>
            <a:lvl1pPr algn="l">
              <a:defRPr sz="1200">
                <a:solidFill>
                  <a:schemeClr val="tx1">
                    <a:tint val="75000"/>
                  </a:schemeClr>
                </a:solidFill>
              </a:defRPr>
            </a:lvl1pPr>
          </a:lstStyle>
          <a:p>
            <a:fld id="{530820CF-B880-4189-942D-D702A7CBA730}" type="datetimeFigureOut">
              <a:rPr lang="zh-CN" altLang="en-US" smtClean="0"/>
              <a:t>2021/11/30</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87906" tIns="43953" rIns="87906" bIns="43953"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87906" tIns="43953" rIns="87906" bIns="43953"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79061" rtl="0" eaLnBrk="1" latinLnBrk="0" hangingPunct="1">
        <a:spcBef>
          <a:spcPct val="0"/>
        </a:spcBef>
        <a:buNone/>
        <a:defRPr sz="4200" kern="1200">
          <a:solidFill>
            <a:schemeClr val="tx1"/>
          </a:solidFill>
          <a:latin typeface="+mj-lt"/>
          <a:ea typeface="+mj-ea"/>
          <a:cs typeface="+mj-cs"/>
        </a:defRPr>
      </a:lvl1pPr>
    </p:titleStyle>
    <p:bodyStyle>
      <a:lvl1pPr marL="329648" indent="-329648" algn="l" defTabSz="879061" rtl="0" eaLnBrk="1" latinLnBrk="0" hangingPunct="1">
        <a:spcBef>
          <a:spcPct val="20000"/>
        </a:spcBef>
        <a:buFont typeface="Arial" pitchFamily="34" charset="0"/>
        <a:buChar char="•"/>
        <a:defRPr sz="3100" kern="1200">
          <a:solidFill>
            <a:schemeClr val="tx1"/>
          </a:solidFill>
          <a:latin typeface="+mn-lt"/>
          <a:ea typeface="+mn-ea"/>
          <a:cs typeface="+mn-cs"/>
        </a:defRPr>
      </a:lvl1pPr>
      <a:lvl2pPr marL="714237" indent="-274706" algn="l" defTabSz="879061" rtl="0" eaLnBrk="1" latinLnBrk="0" hangingPunct="1">
        <a:spcBef>
          <a:spcPct val="20000"/>
        </a:spcBef>
        <a:buFont typeface="Arial" pitchFamily="34" charset="0"/>
        <a:buChar char="–"/>
        <a:defRPr sz="2700" kern="1200">
          <a:solidFill>
            <a:schemeClr val="tx1"/>
          </a:solidFill>
          <a:latin typeface="+mn-lt"/>
          <a:ea typeface="+mn-ea"/>
          <a:cs typeface="+mn-cs"/>
        </a:defRPr>
      </a:lvl2pPr>
      <a:lvl3pPr marL="1098827" indent="-219764" algn="l" defTabSz="879061"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538357"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1977889"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417420"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6950"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480"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012" indent="-219764" algn="l" defTabSz="8790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879061" rtl="0" eaLnBrk="1" latinLnBrk="0" hangingPunct="1">
        <a:defRPr sz="1700" kern="1200">
          <a:solidFill>
            <a:schemeClr val="tx1"/>
          </a:solidFill>
          <a:latin typeface="+mn-lt"/>
          <a:ea typeface="+mn-ea"/>
          <a:cs typeface="+mn-cs"/>
        </a:defRPr>
      </a:lvl1pPr>
      <a:lvl2pPr marL="439531" algn="l" defTabSz="879061" rtl="0" eaLnBrk="1" latinLnBrk="0" hangingPunct="1">
        <a:defRPr sz="1700" kern="1200">
          <a:solidFill>
            <a:schemeClr val="tx1"/>
          </a:solidFill>
          <a:latin typeface="+mn-lt"/>
          <a:ea typeface="+mn-ea"/>
          <a:cs typeface="+mn-cs"/>
        </a:defRPr>
      </a:lvl2pPr>
      <a:lvl3pPr marL="879061" algn="l" defTabSz="879061" rtl="0" eaLnBrk="1" latinLnBrk="0" hangingPunct="1">
        <a:defRPr sz="1700" kern="1200">
          <a:solidFill>
            <a:schemeClr val="tx1"/>
          </a:solidFill>
          <a:latin typeface="+mn-lt"/>
          <a:ea typeface="+mn-ea"/>
          <a:cs typeface="+mn-cs"/>
        </a:defRPr>
      </a:lvl3pPr>
      <a:lvl4pPr marL="1318592" algn="l" defTabSz="879061" rtl="0" eaLnBrk="1" latinLnBrk="0" hangingPunct="1">
        <a:defRPr sz="1700" kern="1200">
          <a:solidFill>
            <a:schemeClr val="tx1"/>
          </a:solidFill>
          <a:latin typeface="+mn-lt"/>
          <a:ea typeface="+mn-ea"/>
          <a:cs typeface="+mn-cs"/>
        </a:defRPr>
      </a:lvl4pPr>
      <a:lvl5pPr marL="1758122" algn="l" defTabSz="879061" rtl="0" eaLnBrk="1" latinLnBrk="0" hangingPunct="1">
        <a:defRPr sz="1700" kern="1200">
          <a:solidFill>
            <a:schemeClr val="tx1"/>
          </a:solidFill>
          <a:latin typeface="+mn-lt"/>
          <a:ea typeface="+mn-ea"/>
          <a:cs typeface="+mn-cs"/>
        </a:defRPr>
      </a:lvl5pPr>
      <a:lvl6pPr marL="2197653" algn="l" defTabSz="879061" rtl="0" eaLnBrk="1" latinLnBrk="0" hangingPunct="1">
        <a:defRPr sz="1700" kern="1200">
          <a:solidFill>
            <a:schemeClr val="tx1"/>
          </a:solidFill>
          <a:latin typeface="+mn-lt"/>
          <a:ea typeface="+mn-ea"/>
          <a:cs typeface="+mn-cs"/>
        </a:defRPr>
      </a:lvl6pPr>
      <a:lvl7pPr marL="2637184" algn="l" defTabSz="879061" rtl="0" eaLnBrk="1" latinLnBrk="0" hangingPunct="1">
        <a:defRPr sz="1700" kern="1200">
          <a:solidFill>
            <a:schemeClr val="tx1"/>
          </a:solidFill>
          <a:latin typeface="+mn-lt"/>
          <a:ea typeface="+mn-ea"/>
          <a:cs typeface="+mn-cs"/>
        </a:defRPr>
      </a:lvl7pPr>
      <a:lvl8pPr marL="3076714" algn="l" defTabSz="879061" rtl="0" eaLnBrk="1" latinLnBrk="0" hangingPunct="1">
        <a:defRPr sz="1700" kern="1200">
          <a:solidFill>
            <a:schemeClr val="tx1"/>
          </a:solidFill>
          <a:latin typeface="+mn-lt"/>
          <a:ea typeface="+mn-ea"/>
          <a:cs typeface="+mn-cs"/>
        </a:defRPr>
      </a:lvl8pPr>
      <a:lvl9pPr marL="3516245" algn="l" defTabSz="879061"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7"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5"/>
            <a:ext cx="7543800" cy="1088068"/>
          </a:xfrm>
          <a:prstGeom prst="rect">
            <a:avLst/>
          </a:prstGeom>
        </p:spPr>
        <p:txBody>
          <a:bodyPr vert="horz" lIns="65930" tIns="32966" rIns="65930" bIns="32966"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32966" rIns="0" bIns="32966"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5" y="4844841"/>
            <a:ext cx="1854203" cy="273844"/>
          </a:xfrm>
          <a:prstGeom prst="rect">
            <a:avLst/>
          </a:prstGeom>
        </p:spPr>
        <p:txBody>
          <a:bodyPr vert="horz" lIns="65930" tIns="32966" rIns="65930" bIns="32966" rtlCol="0" anchor="ctr"/>
          <a:lstStyle>
            <a:lvl1pPr algn="l">
              <a:defRPr sz="700">
                <a:solidFill>
                  <a:srgbClr val="FFFFFF"/>
                </a:solidFill>
              </a:defRPr>
            </a:lvl1pPr>
          </a:lstStyle>
          <a:p>
            <a:pPr defTabSz="329648">
              <a:defRPr/>
            </a:pPr>
            <a:endParaRPr lang="zh-CN" altLang="en-US"/>
          </a:p>
        </p:txBody>
      </p:sp>
      <p:sp>
        <p:nvSpPr>
          <p:cNvPr id="5" name="Footer Placeholder 4"/>
          <p:cNvSpPr>
            <a:spLocks noGrp="1"/>
          </p:cNvSpPr>
          <p:nvPr>
            <p:ph type="ftr" sz="quarter" idx="3"/>
          </p:nvPr>
        </p:nvSpPr>
        <p:spPr>
          <a:xfrm>
            <a:off x="2764643" y="4844841"/>
            <a:ext cx="3617103" cy="273844"/>
          </a:xfrm>
          <a:prstGeom prst="rect">
            <a:avLst/>
          </a:prstGeom>
        </p:spPr>
        <p:txBody>
          <a:bodyPr vert="horz" lIns="65930" tIns="32966" rIns="65930" bIns="32966" rtlCol="0" anchor="ctr"/>
          <a:lstStyle>
            <a:lvl1pPr algn="ctr">
              <a:defRPr sz="700" cap="all" baseline="0">
                <a:solidFill>
                  <a:srgbClr val="FFFFFF"/>
                </a:solidFill>
              </a:defRPr>
            </a:lvl1pPr>
          </a:lstStyle>
          <a:p>
            <a:pPr defTabSz="329648">
              <a:defRPr/>
            </a:pPr>
            <a:endParaRPr lang="zh-CN" altLang="en-US"/>
          </a:p>
        </p:txBody>
      </p:sp>
      <p:sp>
        <p:nvSpPr>
          <p:cNvPr id="6" name="Slide Number Placeholder 5"/>
          <p:cNvSpPr>
            <a:spLocks noGrp="1"/>
          </p:cNvSpPr>
          <p:nvPr>
            <p:ph type="sldNum" sz="quarter" idx="4"/>
          </p:nvPr>
        </p:nvSpPr>
        <p:spPr>
          <a:xfrm>
            <a:off x="7425349" y="4844841"/>
            <a:ext cx="984019" cy="273844"/>
          </a:xfrm>
          <a:prstGeom prst="rect">
            <a:avLst/>
          </a:prstGeom>
        </p:spPr>
        <p:txBody>
          <a:bodyPr vert="horz" lIns="65930" tIns="32966" rIns="65930" bIns="32966" rtlCol="0" anchor="ctr"/>
          <a:lstStyle>
            <a:lvl1pPr algn="r">
              <a:defRPr sz="800">
                <a:solidFill>
                  <a:srgbClr val="FFFFFF"/>
                </a:solidFill>
              </a:defRPr>
            </a:lvl1pPr>
          </a:lstStyle>
          <a:p>
            <a:pPr defTabSz="329648">
              <a:defRPr/>
            </a:pPr>
            <a:fld id="{73BED89E-2848-48DC-83CE-D905AD249AFE}" type="slidenum">
              <a:rPr lang="zh-CN" altLang="en-US" smtClean="0"/>
              <a:pPr defTabSz="329648">
                <a:defRPr/>
              </a:pPr>
              <a:t>‹#›</a:t>
            </a:fld>
            <a:endParaRPr lang="zh-CN" altLang="en-US" dirty="0"/>
          </a:p>
        </p:txBody>
      </p:sp>
      <p:cxnSp>
        <p:nvCxnSpPr>
          <p:cNvPr id="10" name="Straight Connector 9"/>
          <p:cNvCxnSpPr/>
          <p:nvPr/>
        </p:nvCxnSpPr>
        <p:spPr>
          <a:xfrm>
            <a:off x="895150"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27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wipe/>
  </p:transition>
  <p:hf hdr="0" ftr="0" dt="0"/>
  <p:txStyles>
    <p:titleStyle>
      <a:lvl1pPr algn="l" defTabSz="659296" rtl="0" eaLnBrk="1" latinLnBrk="0" hangingPunct="1">
        <a:lnSpc>
          <a:spcPct val="85000"/>
        </a:lnSpc>
        <a:spcBef>
          <a:spcPct val="0"/>
        </a:spcBef>
        <a:buNone/>
        <a:defRPr sz="3400" kern="1200" spc="-37" baseline="0">
          <a:solidFill>
            <a:schemeClr val="tx1">
              <a:lumMod val="75000"/>
              <a:lumOff val="25000"/>
            </a:schemeClr>
          </a:solidFill>
          <a:latin typeface="+mj-lt"/>
          <a:ea typeface="+mj-ea"/>
          <a:cs typeface="+mj-cs"/>
        </a:defRPr>
      </a:lvl1pPr>
    </p:titleStyle>
    <p:bodyStyle>
      <a:lvl1pPr marL="65930" indent="-65930" algn="l" defTabSz="659296" rtl="0" eaLnBrk="1" latinLnBrk="0" hangingPunct="1">
        <a:lnSpc>
          <a:spcPct val="90000"/>
        </a:lnSpc>
        <a:spcBef>
          <a:spcPts val="865"/>
        </a:spcBef>
        <a:spcAft>
          <a:spcPts val="144"/>
        </a:spcAft>
        <a:buClr>
          <a:schemeClr val="accent1"/>
        </a:buClr>
        <a:buSzPct val="100000"/>
        <a:buFont typeface="Calibri" panose="020F0502020204030204" pitchFamily="34" charset="0"/>
        <a:buChar char=" "/>
        <a:defRPr sz="1400" kern="1200">
          <a:solidFill>
            <a:schemeClr val="tx1">
              <a:lumMod val="75000"/>
              <a:lumOff val="25000"/>
            </a:schemeClr>
          </a:solidFill>
          <a:latin typeface="+mn-lt"/>
          <a:ea typeface="+mn-ea"/>
          <a:cs typeface="+mn-cs"/>
        </a:defRPr>
      </a:lvl1pPr>
      <a:lvl2pPr marL="276904" indent="-131859" algn="l" defTabSz="659296" rtl="0" eaLnBrk="1" latinLnBrk="0" hangingPunct="1">
        <a:lnSpc>
          <a:spcPct val="90000"/>
        </a:lnSpc>
        <a:spcBef>
          <a:spcPts val="144"/>
        </a:spcBef>
        <a:spcAft>
          <a:spcPts val="288"/>
        </a:spcAft>
        <a:buClr>
          <a:schemeClr val="accent1"/>
        </a:buClr>
        <a:buFont typeface="Calibri" pitchFamily="34" charset="0"/>
        <a:buChar char="◦"/>
        <a:defRPr sz="1300" kern="1200">
          <a:solidFill>
            <a:schemeClr val="tx1">
              <a:lumMod val="75000"/>
              <a:lumOff val="25000"/>
            </a:schemeClr>
          </a:solidFill>
          <a:latin typeface="+mn-lt"/>
          <a:ea typeface="+mn-ea"/>
          <a:cs typeface="+mn-cs"/>
        </a:defRPr>
      </a:lvl2pPr>
      <a:lvl3pPr marL="408764" indent="-131859"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40623" indent="-131859"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72483" indent="-131859"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793116"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37319"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081522"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25727" indent="-164825" algn="l" defTabSz="659296" rtl="0" eaLnBrk="1" latinLnBrk="0" hangingPunct="1">
        <a:lnSpc>
          <a:spcPct val="90000"/>
        </a:lnSpc>
        <a:spcBef>
          <a:spcPts val="144"/>
        </a:spcBef>
        <a:spcAft>
          <a:spcPts val="288"/>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p:bodyStyle>
    <p:otherStyle>
      <a:defPPr>
        <a:defRPr lang="en-US"/>
      </a:defPPr>
      <a:lvl1pPr marL="0" algn="l" defTabSz="659296" rtl="0" eaLnBrk="1" latinLnBrk="0" hangingPunct="1">
        <a:defRPr sz="1300" kern="1200">
          <a:solidFill>
            <a:schemeClr val="tx1"/>
          </a:solidFill>
          <a:latin typeface="+mn-lt"/>
          <a:ea typeface="+mn-ea"/>
          <a:cs typeface="+mn-cs"/>
        </a:defRPr>
      </a:lvl1pPr>
      <a:lvl2pPr marL="329648" algn="l" defTabSz="659296" rtl="0" eaLnBrk="1" latinLnBrk="0" hangingPunct="1">
        <a:defRPr sz="1300" kern="1200">
          <a:solidFill>
            <a:schemeClr val="tx1"/>
          </a:solidFill>
          <a:latin typeface="+mn-lt"/>
          <a:ea typeface="+mn-ea"/>
          <a:cs typeface="+mn-cs"/>
        </a:defRPr>
      </a:lvl2pPr>
      <a:lvl3pPr marL="659296" algn="l" defTabSz="659296" rtl="0" eaLnBrk="1" latinLnBrk="0" hangingPunct="1">
        <a:defRPr sz="1300" kern="1200">
          <a:solidFill>
            <a:schemeClr val="tx1"/>
          </a:solidFill>
          <a:latin typeface="+mn-lt"/>
          <a:ea typeface="+mn-ea"/>
          <a:cs typeface="+mn-cs"/>
        </a:defRPr>
      </a:lvl3pPr>
      <a:lvl4pPr marL="988946" algn="l" defTabSz="659296" rtl="0" eaLnBrk="1" latinLnBrk="0" hangingPunct="1">
        <a:defRPr sz="1300" kern="1200">
          <a:solidFill>
            <a:schemeClr val="tx1"/>
          </a:solidFill>
          <a:latin typeface="+mn-lt"/>
          <a:ea typeface="+mn-ea"/>
          <a:cs typeface="+mn-cs"/>
        </a:defRPr>
      </a:lvl4pPr>
      <a:lvl5pPr marL="1318592" algn="l" defTabSz="659296" rtl="0" eaLnBrk="1" latinLnBrk="0" hangingPunct="1">
        <a:defRPr sz="1300" kern="1200">
          <a:solidFill>
            <a:schemeClr val="tx1"/>
          </a:solidFill>
          <a:latin typeface="+mn-lt"/>
          <a:ea typeface="+mn-ea"/>
          <a:cs typeface="+mn-cs"/>
        </a:defRPr>
      </a:lvl5pPr>
      <a:lvl6pPr marL="1648240" algn="l" defTabSz="659296" rtl="0" eaLnBrk="1" latinLnBrk="0" hangingPunct="1">
        <a:defRPr sz="1300" kern="1200">
          <a:solidFill>
            <a:schemeClr val="tx1"/>
          </a:solidFill>
          <a:latin typeface="+mn-lt"/>
          <a:ea typeface="+mn-ea"/>
          <a:cs typeface="+mn-cs"/>
        </a:defRPr>
      </a:lvl6pPr>
      <a:lvl7pPr marL="1977889" algn="l" defTabSz="659296" rtl="0" eaLnBrk="1" latinLnBrk="0" hangingPunct="1">
        <a:defRPr sz="1300" kern="1200">
          <a:solidFill>
            <a:schemeClr val="tx1"/>
          </a:solidFill>
          <a:latin typeface="+mn-lt"/>
          <a:ea typeface="+mn-ea"/>
          <a:cs typeface="+mn-cs"/>
        </a:defRPr>
      </a:lvl7pPr>
      <a:lvl8pPr marL="2307536" algn="l" defTabSz="659296" rtl="0" eaLnBrk="1" latinLnBrk="0" hangingPunct="1">
        <a:defRPr sz="1300" kern="1200">
          <a:solidFill>
            <a:schemeClr val="tx1"/>
          </a:solidFill>
          <a:latin typeface="+mn-lt"/>
          <a:ea typeface="+mn-ea"/>
          <a:cs typeface="+mn-cs"/>
        </a:defRPr>
      </a:lvl8pPr>
      <a:lvl9pPr marL="2637184" algn="l" defTabSz="659296"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68580" tIns="34290" rIns="68580" bIns="3429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34290" rIns="0" bIns="3429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68580" tIns="34290" rIns="68580" bIns="34290" rtlCol="0" anchor="ctr"/>
          <a:lstStyle>
            <a:lvl1pPr algn="l">
              <a:defRPr sz="700">
                <a:solidFill>
                  <a:srgbClr val="FFFFFF"/>
                </a:solidFill>
              </a:defRPr>
            </a:lvl1pPr>
          </a:lstStyle>
          <a:p>
            <a:pPr defTabSz="342900">
              <a:defRPr/>
            </a:pPr>
            <a:endParaRPr lang="zh-CN" alt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68580" tIns="34290" rIns="68580" bIns="34290" rtlCol="0" anchor="ctr"/>
          <a:lstStyle>
            <a:lvl1pPr algn="ctr">
              <a:defRPr sz="700" cap="all" baseline="0">
                <a:solidFill>
                  <a:srgbClr val="FFFFFF"/>
                </a:solidFill>
              </a:defRPr>
            </a:lvl1pPr>
          </a:lstStyle>
          <a:p>
            <a:pPr defTabSz="342900">
              <a:defRPr/>
            </a:pPr>
            <a:endParaRPr lang="zh-CN" alt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68580" tIns="34290" rIns="68580" bIns="34290" rtlCol="0" anchor="ctr"/>
          <a:lstStyle>
            <a:lvl1pPr algn="r">
              <a:defRPr sz="800">
                <a:solidFill>
                  <a:srgbClr val="FFFFFF"/>
                </a:solidFill>
              </a:defRPr>
            </a:lvl1pPr>
          </a:lstStyle>
          <a:p>
            <a:pPr defTabSz="342900">
              <a:defRPr/>
            </a:pPr>
            <a:fld id="{73BED89E-2848-48DC-83CE-D905AD249AFE}" type="slidenum">
              <a:rPr lang="zh-CN" altLang="en-US" smtClean="0"/>
              <a:pPr defTabSz="342900">
                <a:defRPr/>
              </a:pPr>
              <a:t>‹#›</a:t>
            </a:fld>
            <a:endParaRPr lang="zh-CN" alt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0558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p:wipe/>
  </p:transition>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96.xml"/><Relationship Id="rId7" Type="http://schemas.openxmlformats.org/officeDocument/2006/relationships/oleObject" Target="../embeddings/oleObject2.bin"/><Relationship Id="rId2" Type="http://schemas.openxmlformats.org/officeDocument/2006/relationships/slideLayout" Target="../slideLayouts/slideLayout32.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oleObject" Target="../embeddings/oleObject1.bin"/><Relationship Id="rId10" Type="http://schemas.openxmlformats.org/officeDocument/2006/relationships/image" Target="../media/image31.wmf"/><Relationship Id="rId4" Type="http://schemas.openxmlformats.org/officeDocument/2006/relationships/image" Target="../media/image3.png"/><Relationship Id="rId9" Type="http://schemas.openxmlformats.org/officeDocument/2006/relationships/oleObject" Target="../embeddings/oleObject3.bin"/></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32.xml"/><Relationship Id="rId4" Type="http://schemas.openxmlformats.org/officeDocument/2006/relationships/image" Target="../media/image131.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32.xml"/><Relationship Id="rId5" Type="http://schemas.openxmlformats.org/officeDocument/2006/relationships/image" Target="../media/image32.png"/><Relationship Id="rId4" Type="http://schemas.openxmlformats.org/officeDocument/2006/relationships/image" Target="../media/image149.png"/></Relationships>
</file>

<file path=ppt/slides/_rels/slide107.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8.bin"/><Relationship Id="rId18" Type="http://schemas.openxmlformats.org/officeDocument/2006/relationships/image" Target="../media/image39.wmf"/><Relationship Id="rId26" Type="http://schemas.openxmlformats.org/officeDocument/2006/relationships/oleObject" Target="../embeddings/oleObject15.bin"/><Relationship Id="rId3" Type="http://schemas.openxmlformats.org/officeDocument/2006/relationships/notesSlide" Target="../notesSlides/notesSlide99.xml"/><Relationship Id="rId21" Type="http://schemas.openxmlformats.org/officeDocument/2006/relationships/oleObject" Target="../embeddings/oleObject12.bin"/><Relationship Id="rId7" Type="http://schemas.openxmlformats.org/officeDocument/2006/relationships/oleObject" Target="../embeddings/oleObject5.bin"/><Relationship Id="rId12" Type="http://schemas.openxmlformats.org/officeDocument/2006/relationships/image" Target="../media/image36.wmf"/><Relationship Id="rId17" Type="http://schemas.openxmlformats.org/officeDocument/2006/relationships/oleObject" Target="../embeddings/oleObject10.bin"/><Relationship Id="rId25" Type="http://schemas.openxmlformats.org/officeDocument/2006/relationships/image" Target="../media/image42.wmf"/><Relationship Id="rId2" Type="http://schemas.openxmlformats.org/officeDocument/2006/relationships/slideLayout" Target="../slideLayouts/slideLayout32.xml"/><Relationship Id="rId16" Type="http://schemas.openxmlformats.org/officeDocument/2006/relationships/image" Target="../media/image38.wmf"/><Relationship Id="rId20" Type="http://schemas.openxmlformats.org/officeDocument/2006/relationships/image" Target="../media/image40.wmf"/><Relationship Id="rId29" Type="http://schemas.openxmlformats.org/officeDocument/2006/relationships/image" Target="../media/image44.wmf"/><Relationship Id="rId1" Type="http://schemas.openxmlformats.org/officeDocument/2006/relationships/vmlDrawing" Target="../drawings/vmlDrawing2.vml"/><Relationship Id="rId6" Type="http://schemas.openxmlformats.org/officeDocument/2006/relationships/image" Target="../media/image33.wmf"/><Relationship Id="rId11" Type="http://schemas.openxmlformats.org/officeDocument/2006/relationships/oleObject" Target="../embeddings/oleObject7.bin"/><Relationship Id="rId24" Type="http://schemas.openxmlformats.org/officeDocument/2006/relationships/oleObject" Target="../embeddings/oleObject14.bin"/><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image" Target="../media/image41.wmf"/><Relationship Id="rId28" Type="http://schemas.openxmlformats.org/officeDocument/2006/relationships/oleObject" Target="../embeddings/oleObject16.bin"/><Relationship Id="rId10" Type="http://schemas.openxmlformats.org/officeDocument/2006/relationships/image" Target="../media/image35.wmf"/><Relationship Id="rId19" Type="http://schemas.openxmlformats.org/officeDocument/2006/relationships/oleObject" Target="../embeddings/oleObject11.bin"/><Relationship Id="rId4" Type="http://schemas.openxmlformats.org/officeDocument/2006/relationships/image" Target="../media/image3.png"/><Relationship Id="rId9" Type="http://schemas.openxmlformats.org/officeDocument/2006/relationships/oleObject" Target="../embeddings/oleObject6.bin"/><Relationship Id="rId14" Type="http://schemas.openxmlformats.org/officeDocument/2006/relationships/image" Target="../media/image37.wmf"/><Relationship Id="rId22" Type="http://schemas.openxmlformats.org/officeDocument/2006/relationships/oleObject" Target="../embeddings/oleObject13.bin"/><Relationship Id="rId27" Type="http://schemas.openxmlformats.org/officeDocument/2006/relationships/image" Target="../media/image43.wmf"/></Relationships>
</file>

<file path=ppt/slides/_rels/slide108.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21.bin"/><Relationship Id="rId18" Type="http://schemas.openxmlformats.org/officeDocument/2006/relationships/image" Target="../media/image51.wmf"/><Relationship Id="rId3" Type="http://schemas.openxmlformats.org/officeDocument/2006/relationships/notesSlide" Target="../notesSlides/notesSlide100.xml"/><Relationship Id="rId21" Type="http://schemas.openxmlformats.org/officeDocument/2006/relationships/oleObject" Target="../embeddings/oleObject25.bin"/><Relationship Id="rId7" Type="http://schemas.openxmlformats.org/officeDocument/2006/relationships/oleObject" Target="../embeddings/oleObject18.bin"/><Relationship Id="rId12" Type="http://schemas.openxmlformats.org/officeDocument/2006/relationships/image" Target="../media/image48.wmf"/><Relationship Id="rId17" Type="http://schemas.openxmlformats.org/officeDocument/2006/relationships/oleObject" Target="../embeddings/oleObject23.bin"/><Relationship Id="rId2" Type="http://schemas.openxmlformats.org/officeDocument/2006/relationships/slideLayout" Target="../slideLayouts/slideLayout32.xml"/><Relationship Id="rId16" Type="http://schemas.openxmlformats.org/officeDocument/2006/relationships/image" Target="../media/image50.wmf"/><Relationship Id="rId20" Type="http://schemas.openxmlformats.org/officeDocument/2006/relationships/image" Target="../media/image52.wmf"/><Relationship Id="rId1" Type="http://schemas.openxmlformats.org/officeDocument/2006/relationships/vmlDrawing" Target="../drawings/vmlDrawing3.vml"/><Relationship Id="rId6" Type="http://schemas.openxmlformats.org/officeDocument/2006/relationships/image" Target="../media/image45.wmf"/><Relationship Id="rId11" Type="http://schemas.openxmlformats.org/officeDocument/2006/relationships/oleObject" Target="../embeddings/oleObject20.bin"/><Relationship Id="rId24" Type="http://schemas.openxmlformats.org/officeDocument/2006/relationships/image" Target="../media/image54.wmf"/><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oleObject" Target="../embeddings/oleObject26.bin"/><Relationship Id="rId10" Type="http://schemas.openxmlformats.org/officeDocument/2006/relationships/image" Target="../media/image47.wmf"/><Relationship Id="rId19" Type="http://schemas.openxmlformats.org/officeDocument/2006/relationships/oleObject" Target="../embeddings/oleObject24.bin"/><Relationship Id="rId4" Type="http://schemas.openxmlformats.org/officeDocument/2006/relationships/image" Target="../media/image3.png"/><Relationship Id="rId9" Type="http://schemas.openxmlformats.org/officeDocument/2006/relationships/oleObject" Target="../embeddings/oleObject19.bin"/><Relationship Id="rId14" Type="http://schemas.openxmlformats.org/officeDocument/2006/relationships/image" Target="../media/image49.wmf"/><Relationship Id="rId22" Type="http://schemas.openxmlformats.org/officeDocument/2006/relationships/image" Target="../media/image53.wmf"/></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32.xml"/><Relationship Id="rId4" Type="http://schemas.openxmlformats.org/officeDocument/2006/relationships/image" Target="../media/image55.tm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32.xml"/><Relationship Id="rId4" Type="http://schemas.openxmlformats.org/officeDocument/2006/relationships/image" Target="../media/image56.tmp"/></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32.xml"/><Relationship Id="rId6" Type="http://schemas.openxmlformats.org/officeDocument/2006/relationships/image" Target="../media/image59.tmp"/><Relationship Id="rId5" Type="http://schemas.openxmlformats.org/officeDocument/2006/relationships/image" Target="../media/image58.tmp"/><Relationship Id="rId4" Type="http://schemas.openxmlformats.org/officeDocument/2006/relationships/image" Target="../media/image57.tmp"/></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32.xml"/><Relationship Id="rId4" Type="http://schemas.openxmlformats.org/officeDocument/2006/relationships/image" Target="../media/image60.tmp"/></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32.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32.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32.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3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2.xml"/><Relationship Id="rId1" Type="http://schemas.openxmlformats.org/officeDocument/2006/relationships/vmlDrawing" Target="../drawings/vmlDrawing4.vml"/><Relationship Id="rId6" Type="http://schemas.openxmlformats.org/officeDocument/2006/relationships/image" Target="../media/image61.wmf"/><Relationship Id="rId5" Type="http://schemas.openxmlformats.org/officeDocument/2006/relationships/oleObject" Target="../embeddings/oleObject27.bin"/><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2.xml"/><Relationship Id="rId1" Type="http://schemas.openxmlformats.org/officeDocument/2006/relationships/slideLayout" Target="../slideLayouts/slideLayout32.xml"/><Relationship Id="rId4" Type="http://schemas.openxmlformats.org/officeDocument/2006/relationships/image" Target="../media/image62.jpe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32.xml"/><Relationship Id="rId5" Type="http://schemas.openxmlformats.org/officeDocument/2006/relationships/image" Target="../media/image64.jpeg"/><Relationship Id="rId4" Type="http://schemas.openxmlformats.org/officeDocument/2006/relationships/image" Target="../media/image63.jp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32.xml"/><Relationship Id="rId4" Type="http://schemas.openxmlformats.org/officeDocument/2006/relationships/image" Target="../media/image65.jpe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32.xml"/><Relationship Id="rId4" Type="http://schemas.openxmlformats.org/officeDocument/2006/relationships/image" Target="../media/image66.jpe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32.xml"/></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32.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32.xml"/><Relationship Id="rId4" Type="http://schemas.openxmlformats.org/officeDocument/2006/relationships/image" Target="../media/image67.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32.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32.xml"/><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32.xml"/><Relationship Id="rId5" Type="http://schemas.openxmlformats.org/officeDocument/2006/relationships/image" Target="../media/image70.jpeg"/><Relationship Id="rId4" Type="http://schemas.openxmlformats.org/officeDocument/2006/relationships/image" Target="../media/image69.jpe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32.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32.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32.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32.xm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32.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32.xml"/></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32.xml"/></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32.xm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1.xml"/><Relationship Id="rId1" Type="http://schemas.openxmlformats.org/officeDocument/2006/relationships/slideLayout" Target="../slideLayouts/slideLayout32.xml"/><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32.xml"/><Relationship Id="rId4" Type="http://schemas.openxmlformats.org/officeDocument/2006/relationships/image" Target="../media/image73.pn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32.xml"/><Relationship Id="rId4" Type="http://schemas.openxmlformats.org/officeDocument/2006/relationships/image" Target="../media/image74.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32.xml"/><Relationship Id="rId4" Type="http://schemas.openxmlformats.org/officeDocument/2006/relationships/image" Target="../media/image75.png"/></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5.xml"/><Relationship Id="rId1" Type="http://schemas.openxmlformats.org/officeDocument/2006/relationships/slideLayout" Target="../slideLayouts/slideLayout32.xml"/><Relationship Id="rId4" Type="http://schemas.openxmlformats.org/officeDocument/2006/relationships/image" Target="../media/image76.png"/></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6.xml"/><Relationship Id="rId1" Type="http://schemas.openxmlformats.org/officeDocument/2006/relationships/slideLayout" Target="../slideLayouts/slideLayout32.xml"/></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7.xml"/><Relationship Id="rId1" Type="http://schemas.openxmlformats.org/officeDocument/2006/relationships/slideLayout" Target="../slideLayouts/slideLayout32.xml"/></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8.xml"/><Relationship Id="rId1" Type="http://schemas.openxmlformats.org/officeDocument/2006/relationships/slideLayout" Target="../slideLayouts/slideLayout32.xml"/><Relationship Id="rId4" Type="http://schemas.openxmlformats.org/officeDocument/2006/relationships/image" Target="../media/image77.tmp"/></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9.xml"/><Relationship Id="rId1" Type="http://schemas.openxmlformats.org/officeDocument/2006/relationships/slideLayout" Target="../slideLayouts/slideLayout32.xml"/><Relationship Id="rId4" Type="http://schemas.openxmlformats.org/officeDocument/2006/relationships/image" Target="../media/image60.png"/></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0.xml"/><Relationship Id="rId1" Type="http://schemas.openxmlformats.org/officeDocument/2006/relationships/slideLayout" Target="../slideLayouts/slideLayout32.xml"/><Relationship Id="rId4" Type="http://schemas.openxmlformats.org/officeDocument/2006/relationships/image" Target="../media/image78.tmp"/></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1.xml"/><Relationship Id="rId1" Type="http://schemas.openxmlformats.org/officeDocument/2006/relationships/slideLayout" Target="../slideLayouts/slideLayout32.xml"/><Relationship Id="rId4" Type="http://schemas.openxmlformats.org/officeDocument/2006/relationships/image" Target="../media/image79.tm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2.xml"/><Relationship Id="rId1" Type="http://schemas.openxmlformats.org/officeDocument/2006/relationships/slideLayout" Target="../slideLayouts/slideLayout32.xml"/></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3.xml"/><Relationship Id="rId1" Type="http://schemas.openxmlformats.org/officeDocument/2006/relationships/slideLayout" Target="../slideLayouts/slideLayout32.xml"/></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4.xml"/><Relationship Id="rId1" Type="http://schemas.openxmlformats.org/officeDocument/2006/relationships/slideLayout" Target="../slideLayouts/slideLayout32.xml"/></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5.xml"/><Relationship Id="rId1" Type="http://schemas.openxmlformats.org/officeDocument/2006/relationships/slideLayout" Target="../slideLayouts/slideLayout32.xml"/></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6.xml"/><Relationship Id="rId1" Type="http://schemas.openxmlformats.org/officeDocument/2006/relationships/slideLayout" Target="../slideLayouts/slideLayout32.xml"/></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7.xml"/><Relationship Id="rId1" Type="http://schemas.openxmlformats.org/officeDocument/2006/relationships/slideLayout" Target="../slideLayouts/slideLayout32.xml"/></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8.xml"/><Relationship Id="rId1" Type="http://schemas.openxmlformats.org/officeDocument/2006/relationships/slideLayout" Target="../slideLayouts/slideLayout32.xml"/></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9.xml"/><Relationship Id="rId1" Type="http://schemas.openxmlformats.org/officeDocument/2006/relationships/slideLayout" Target="../slideLayouts/slideLayout32.xml"/></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0.xml"/><Relationship Id="rId1" Type="http://schemas.openxmlformats.org/officeDocument/2006/relationships/slideLayout" Target="../slideLayouts/slideLayout32.xml"/></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1.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2.xml"/><Relationship Id="rId1" Type="http://schemas.openxmlformats.org/officeDocument/2006/relationships/slideLayout" Target="../slideLayouts/slideLayout32.xml"/><Relationship Id="rId4" Type="http://schemas.openxmlformats.org/officeDocument/2006/relationships/image" Target="../media/image80.png"/></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3.xml"/><Relationship Id="rId1" Type="http://schemas.openxmlformats.org/officeDocument/2006/relationships/slideLayout" Target="../slideLayouts/slideLayout32.xml"/></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4.xml"/><Relationship Id="rId1" Type="http://schemas.openxmlformats.org/officeDocument/2006/relationships/slideLayout" Target="../slideLayouts/slideLayout32.xml"/></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5.xml"/><Relationship Id="rId1" Type="http://schemas.openxmlformats.org/officeDocument/2006/relationships/slideLayout" Target="../slideLayouts/slideLayout3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32.xml"/><Relationship Id="rId1" Type="http://schemas.openxmlformats.org/officeDocument/2006/relationships/tags" Target="../tags/tag3.xml"/><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7.xml"/><Relationship Id="rId1" Type="http://schemas.openxmlformats.org/officeDocument/2006/relationships/slideLayout" Target="../slideLayouts/slideLayout32.xml"/></Relationships>
</file>

<file path=ppt/slides/_rels/slide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8.xml"/><Relationship Id="rId1" Type="http://schemas.openxmlformats.org/officeDocument/2006/relationships/slideLayout" Target="../slideLayouts/slideLayout32.xml"/></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9.xml"/><Relationship Id="rId1" Type="http://schemas.openxmlformats.org/officeDocument/2006/relationships/slideLayout" Target="../slideLayouts/slideLayout32.xml"/><Relationship Id="rId4" Type="http://schemas.openxmlformats.org/officeDocument/2006/relationships/image" Target="../media/image81.png"/></Relationships>
</file>

<file path=ppt/slides/_rels/slide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0.xml"/><Relationship Id="rId1" Type="http://schemas.openxmlformats.org/officeDocument/2006/relationships/slideLayout" Target="../slideLayouts/slideLayout32.xml"/><Relationship Id="rId4" Type="http://schemas.openxmlformats.org/officeDocument/2006/relationships/image" Target="../media/image82.png"/></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1.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2.xml"/><Relationship Id="rId1" Type="http://schemas.openxmlformats.org/officeDocument/2006/relationships/slideLayout" Target="../slideLayouts/slideLayout32.xml"/><Relationship Id="rId4" Type="http://schemas.openxmlformats.org/officeDocument/2006/relationships/image" Target="../media/image83.png"/></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3.xml"/><Relationship Id="rId1" Type="http://schemas.openxmlformats.org/officeDocument/2006/relationships/slideLayout" Target="../slideLayouts/slideLayout32.xml"/><Relationship Id="rId5" Type="http://schemas.openxmlformats.org/officeDocument/2006/relationships/image" Target="../media/image85.png"/><Relationship Id="rId4" Type="http://schemas.openxmlformats.org/officeDocument/2006/relationships/image" Target="../media/image84.png"/></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4.xml"/><Relationship Id="rId1" Type="http://schemas.openxmlformats.org/officeDocument/2006/relationships/slideLayout" Target="../slideLayouts/slideLayout32.xml"/><Relationship Id="rId4" Type="http://schemas.openxmlformats.org/officeDocument/2006/relationships/image" Target="../media/image86.png"/></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5.xml"/><Relationship Id="rId1" Type="http://schemas.openxmlformats.org/officeDocument/2006/relationships/slideLayout" Target="../slideLayouts/slideLayout32.xml"/><Relationship Id="rId4" Type="http://schemas.openxmlformats.org/officeDocument/2006/relationships/image" Target="../media/image87.png"/></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6.xml"/><Relationship Id="rId1" Type="http://schemas.openxmlformats.org/officeDocument/2006/relationships/slideLayout" Target="../slideLayouts/slideLayout32.xml"/><Relationship Id="rId4" Type="http://schemas.openxmlformats.org/officeDocument/2006/relationships/image" Target="../media/image88.png"/></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7.xml"/><Relationship Id="rId1" Type="http://schemas.openxmlformats.org/officeDocument/2006/relationships/slideLayout" Target="../slideLayouts/slideLayout32.xml"/></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8.xml"/><Relationship Id="rId1" Type="http://schemas.openxmlformats.org/officeDocument/2006/relationships/slideLayout" Target="../slideLayouts/slideLayout32.xml"/></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9.xml"/><Relationship Id="rId1" Type="http://schemas.openxmlformats.org/officeDocument/2006/relationships/slideLayout" Target="../slideLayouts/slideLayout32.xml"/><Relationship Id="rId4" Type="http://schemas.openxmlformats.org/officeDocument/2006/relationships/image" Target="../media/image89.png"/></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0.xml"/><Relationship Id="rId1" Type="http://schemas.openxmlformats.org/officeDocument/2006/relationships/slideLayout" Target="../slideLayouts/slideLayout32.xml"/><Relationship Id="rId5" Type="http://schemas.openxmlformats.org/officeDocument/2006/relationships/image" Target="../media/image91.png"/><Relationship Id="rId4" Type="http://schemas.openxmlformats.org/officeDocument/2006/relationships/image" Target="../media/image90.png"/></Relationships>
</file>

<file path=ppt/slides/_rels/slide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7.wdp"/><Relationship Id="rId3" Type="http://schemas.openxmlformats.org/officeDocument/2006/relationships/image" Target="../media/image3.png"/><Relationship Id="rId7" Type="http://schemas.microsoft.com/office/2007/relationships/hdphoto" Target="../media/hdphoto4.wdp"/><Relationship Id="rId12" Type="http://schemas.openxmlformats.org/officeDocument/2006/relationships/image" Target="../media/image11.png"/><Relationship Id="rId17" Type="http://schemas.microsoft.com/office/2007/relationships/hdphoto" Target="../media/hdphoto9.wdp"/><Relationship Id="rId2" Type="http://schemas.openxmlformats.org/officeDocument/2006/relationships/notesSlide" Target="../notesSlides/notesSlide17.xml"/><Relationship Id="rId16" Type="http://schemas.openxmlformats.org/officeDocument/2006/relationships/image" Target="../media/image13.png"/><Relationship Id="rId1" Type="http://schemas.openxmlformats.org/officeDocument/2006/relationships/slideLayout" Target="../slideLayouts/slideLayout32.xml"/><Relationship Id="rId6" Type="http://schemas.openxmlformats.org/officeDocument/2006/relationships/image" Target="../media/image8.png"/><Relationship Id="rId11" Type="http://schemas.microsoft.com/office/2007/relationships/hdphoto" Target="../media/hdphoto6.wdp"/><Relationship Id="rId5" Type="http://schemas.microsoft.com/office/2007/relationships/hdphoto" Target="../media/hdphoto3.wdp"/><Relationship Id="rId15" Type="http://schemas.microsoft.com/office/2007/relationships/hdphoto" Target="../media/hdphoto8.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5.wdp"/><Relationship Id="rId1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1.xml"/><Relationship Id="rId1" Type="http://schemas.openxmlformats.org/officeDocument/2006/relationships/slideLayout" Target="../slideLayouts/slideLayout32.xml"/><Relationship Id="rId4" Type="http://schemas.openxmlformats.org/officeDocument/2006/relationships/image" Target="../media/image92.png"/></Relationships>
</file>

<file path=ppt/slides/_rels/slide18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172.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173.xml"/><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4.xml"/><Relationship Id="rId1" Type="http://schemas.openxmlformats.org/officeDocument/2006/relationships/slideLayout" Target="../slideLayouts/slideLayout3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5.xml"/><Relationship Id="rId1" Type="http://schemas.openxmlformats.org/officeDocument/2006/relationships/slideLayout" Target="../slideLayouts/slideLayout32.xml"/><Relationship Id="rId4" Type="http://schemas.openxmlformats.org/officeDocument/2006/relationships/image" Target="../media/image93.png"/></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6.xml"/><Relationship Id="rId1" Type="http://schemas.openxmlformats.org/officeDocument/2006/relationships/slideLayout" Target="../slideLayouts/slideLayout32.xml"/></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7.xml"/><Relationship Id="rId1" Type="http://schemas.openxmlformats.org/officeDocument/2006/relationships/slideLayout" Target="../slideLayouts/slideLayout32.xml"/><Relationship Id="rId4" Type="http://schemas.openxmlformats.org/officeDocument/2006/relationships/image" Target="../media/image94.png"/></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8.xml"/><Relationship Id="rId1" Type="http://schemas.openxmlformats.org/officeDocument/2006/relationships/slideLayout" Target="../slideLayouts/slideLayout32.xml"/><Relationship Id="rId4" Type="http://schemas.openxmlformats.org/officeDocument/2006/relationships/image" Target="../media/image95.png"/></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9.xml"/><Relationship Id="rId1" Type="http://schemas.openxmlformats.org/officeDocument/2006/relationships/slideLayout" Target="../slideLayouts/slideLayout32.xml"/></Relationships>
</file>

<file path=ppt/slides/_rels/slide18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0.xml"/><Relationship Id="rId1" Type="http://schemas.openxmlformats.org/officeDocument/2006/relationships/slideLayout" Target="../slideLayouts/slideLayout3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240.png"/><Relationship Id="rId7" Type="http://schemas.openxmlformats.org/officeDocument/2006/relationships/diagramColors" Target="../diagrams/colors7.xml"/><Relationship Id="rId2" Type="http://schemas.openxmlformats.org/officeDocument/2006/relationships/notesSlide" Target="../notesSlides/notesSlide181.xml"/><Relationship Id="rId1" Type="http://schemas.openxmlformats.org/officeDocument/2006/relationships/slideLayout" Target="../slideLayouts/slideLayout3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3.png"/></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2.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3.xml"/><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4.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5.xml"/><Relationship Id="rId1" Type="http://schemas.openxmlformats.org/officeDocument/2006/relationships/slideLayout" Target="../slideLayouts/slideLayout32.xml"/></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6.xml"/><Relationship Id="rId1" Type="http://schemas.openxmlformats.org/officeDocument/2006/relationships/slideLayout" Target="../slideLayouts/slideLayout32.xml"/></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7.xml"/><Relationship Id="rId1" Type="http://schemas.openxmlformats.org/officeDocument/2006/relationships/slideLayout" Target="../slideLayouts/slideLayout32.xml"/></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8.xml"/><Relationship Id="rId1" Type="http://schemas.openxmlformats.org/officeDocument/2006/relationships/slideLayout" Target="../slideLayouts/slideLayout32.xml"/><Relationship Id="rId4" Type="http://schemas.openxmlformats.org/officeDocument/2006/relationships/image" Target="../media/image96.jpeg"/></Relationships>
</file>

<file path=ppt/slides/_rels/slide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9.xml"/><Relationship Id="rId1" Type="http://schemas.openxmlformats.org/officeDocument/2006/relationships/slideLayout" Target="../slideLayouts/slideLayout32.xml"/><Relationship Id="rId4" Type="http://schemas.openxmlformats.org/officeDocument/2006/relationships/image" Target="../media/image97.png"/></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0.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1.xml"/><Relationship Id="rId1" Type="http://schemas.openxmlformats.org/officeDocument/2006/relationships/slideLayout" Target="../slideLayouts/slideLayout32.xml"/></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2.xml"/><Relationship Id="rId1" Type="http://schemas.openxmlformats.org/officeDocument/2006/relationships/slideLayout" Target="../slideLayouts/slideLayout32.xml"/></Relationships>
</file>

<file path=ppt/slides/_rels/slide20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notesSlide" Target="../notesSlides/notesSlide193.xml"/><Relationship Id="rId1" Type="http://schemas.openxmlformats.org/officeDocument/2006/relationships/slideLayout" Target="../slideLayouts/slideLayout3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4.xml"/><Relationship Id="rId1" Type="http://schemas.openxmlformats.org/officeDocument/2006/relationships/slideLayout" Target="../slideLayouts/slideLayout32.xml"/></Relationships>
</file>

<file path=ppt/slides/_rels/slide20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png"/><Relationship Id="rId7" Type="http://schemas.openxmlformats.org/officeDocument/2006/relationships/diagramColors" Target="../diagrams/colors9.xml"/><Relationship Id="rId2" Type="http://schemas.openxmlformats.org/officeDocument/2006/relationships/notesSlide" Target="../notesSlides/notesSlide195.xml"/><Relationship Id="rId1" Type="http://schemas.openxmlformats.org/officeDocument/2006/relationships/slideLayout" Target="../slideLayouts/slideLayout3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6.xml"/><Relationship Id="rId1" Type="http://schemas.openxmlformats.org/officeDocument/2006/relationships/slideLayout" Target="../slideLayouts/slideLayout32.xml"/></Relationships>
</file>

<file path=ppt/slides/_rels/slide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7.xml"/><Relationship Id="rId1" Type="http://schemas.openxmlformats.org/officeDocument/2006/relationships/slideLayout" Target="../slideLayouts/slideLayout32.xml"/><Relationship Id="rId6" Type="http://schemas.openxmlformats.org/officeDocument/2006/relationships/image" Target="../media/image100.jpg"/><Relationship Id="rId5" Type="http://schemas.openxmlformats.org/officeDocument/2006/relationships/image" Target="../media/image99.jpg"/><Relationship Id="rId4" Type="http://schemas.openxmlformats.org/officeDocument/2006/relationships/image" Target="../media/image98.jpg"/></Relationships>
</file>

<file path=ppt/slides/_rels/slide2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8.xml"/><Relationship Id="rId1" Type="http://schemas.openxmlformats.org/officeDocument/2006/relationships/slideLayout" Target="../slideLayouts/slideLayout32.xml"/><Relationship Id="rId4" Type="http://schemas.openxmlformats.org/officeDocument/2006/relationships/image" Target="../media/image101.png"/></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9.xml"/><Relationship Id="rId1" Type="http://schemas.openxmlformats.org/officeDocument/2006/relationships/slideLayout" Target="../slideLayouts/slideLayout32.xml"/><Relationship Id="rId5" Type="http://schemas.openxmlformats.org/officeDocument/2006/relationships/image" Target="../media/image103.png"/><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0.xml"/><Relationship Id="rId1" Type="http://schemas.openxmlformats.org/officeDocument/2006/relationships/slideLayout" Target="../slideLayouts/slideLayout32.xml"/><Relationship Id="rId4" Type="http://schemas.openxmlformats.org/officeDocument/2006/relationships/image" Target="../media/image104.jpeg"/></Relationships>
</file>

<file path=ppt/slides/_rels/slide2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1.xml"/><Relationship Id="rId1" Type="http://schemas.openxmlformats.org/officeDocument/2006/relationships/slideLayout" Target="../slideLayouts/slideLayout32.xml"/></Relationships>
</file>

<file path=ppt/slides/_rels/slide2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2.xml"/><Relationship Id="rId1" Type="http://schemas.openxmlformats.org/officeDocument/2006/relationships/slideLayout" Target="../slideLayouts/slideLayout32.xml"/></Relationships>
</file>

<file path=ppt/slides/_rels/slide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3.xml"/><Relationship Id="rId1" Type="http://schemas.openxmlformats.org/officeDocument/2006/relationships/slideLayout" Target="../slideLayouts/slideLayout32.xml"/></Relationships>
</file>

<file path=ppt/slides/_rels/slide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4.xml"/><Relationship Id="rId1" Type="http://schemas.openxmlformats.org/officeDocument/2006/relationships/slideLayout" Target="../slideLayouts/slideLayout32.xml"/><Relationship Id="rId5" Type="http://schemas.openxmlformats.org/officeDocument/2006/relationships/image" Target="../media/image106.png"/><Relationship Id="rId4" Type="http://schemas.openxmlformats.org/officeDocument/2006/relationships/image" Target="../media/image105.png"/></Relationships>
</file>

<file path=ppt/slides/_rels/slide21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3.png"/><Relationship Id="rId7" Type="http://schemas.openxmlformats.org/officeDocument/2006/relationships/image" Target="../media/image110.png"/><Relationship Id="rId2" Type="http://schemas.openxmlformats.org/officeDocument/2006/relationships/notesSlide" Target="../notesSlides/notesSlide205.xml"/><Relationship Id="rId1" Type="http://schemas.openxmlformats.org/officeDocument/2006/relationships/slideLayout" Target="../slideLayouts/slideLayout32.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6.xml"/><Relationship Id="rId1" Type="http://schemas.openxmlformats.org/officeDocument/2006/relationships/slideLayout" Target="../slideLayouts/slideLayout32.xml"/><Relationship Id="rId5" Type="http://schemas.openxmlformats.org/officeDocument/2006/relationships/image" Target="../media/image115.png"/><Relationship Id="rId4" Type="http://schemas.openxmlformats.org/officeDocument/2006/relationships/image" Target="../media/image114.png"/></Relationships>
</file>

<file path=ppt/slides/_rels/slide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7.xml"/><Relationship Id="rId1" Type="http://schemas.openxmlformats.org/officeDocument/2006/relationships/slideLayout" Target="../slideLayouts/slideLayout32.xml"/><Relationship Id="rId4" Type="http://schemas.openxmlformats.org/officeDocument/2006/relationships/image" Target="../media/image116.png"/></Relationships>
</file>

<file path=ppt/slides/_rels/slide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8.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32.xm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32.xml"/><Relationship Id="rId5" Type="http://schemas.microsoft.com/office/2007/relationships/hdphoto" Target="../media/hdphoto10.wdp"/><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3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61.xml"/><Relationship Id="rId1" Type="http://schemas.openxmlformats.org/officeDocument/2006/relationships/slideLayout" Target="../slideLayouts/slideLayout3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1.svg"/><Relationship Id="rId4" Type="http://schemas.openxmlformats.org/officeDocument/2006/relationships/diagramData" Target="../diagrams/data2.xml"/><Relationship Id="rId9"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1.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190.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32.xml"/><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32.xml"/><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3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2.xml"/><Relationship Id="rId1" Type="http://schemas.openxmlformats.org/officeDocument/2006/relationships/tags" Target="../tags/tag2.xml"/><Relationship Id="rId5" Type="http://schemas.openxmlformats.org/officeDocument/2006/relationships/image" Target="../media/image27.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32.xml"/><Relationship Id="rId4" Type="http://schemas.openxmlformats.org/officeDocument/2006/relationships/image" Target="../media/image28.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8"/>
          <p:cNvPicPr>
            <a:picLocks noChangeAspect="1"/>
          </p:cNvPicPr>
          <p:nvPr/>
        </p:nvPicPr>
        <p:blipFill>
          <a:blip r:embed="rId3" cstate="print"/>
          <a:srcRect/>
          <a:stretch>
            <a:fillRect/>
          </a:stretch>
        </p:blipFill>
        <p:spPr bwMode="auto">
          <a:xfrm>
            <a:off x="3779" y="0"/>
            <a:ext cx="9144000" cy="5143500"/>
          </a:xfrm>
          <a:prstGeom prst="rect">
            <a:avLst/>
          </a:prstGeom>
          <a:noFill/>
          <a:ln w="9525">
            <a:noFill/>
            <a:miter lim="800000"/>
            <a:headEnd/>
            <a:tailEnd/>
          </a:ln>
        </p:spPr>
      </p:pic>
      <p:pic>
        <p:nvPicPr>
          <p:cNvPr id="8" name="图片 9"/>
          <p:cNvPicPr>
            <a:picLocks noChangeAspect="1"/>
          </p:cNvPicPr>
          <p:nvPr/>
        </p:nvPicPr>
        <p:blipFill>
          <a:blip r:embed="rId4" cstate="print"/>
          <a:srcRect/>
          <a:stretch>
            <a:fillRect/>
          </a:stretch>
        </p:blipFill>
        <p:spPr bwMode="auto">
          <a:xfrm>
            <a:off x="2915816" y="419564"/>
            <a:ext cx="720080" cy="909411"/>
          </a:xfrm>
          <a:prstGeom prst="rect">
            <a:avLst/>
          </a:prstGeom>
          <a:noFill/>
          <a:ln w="9525">
            <a:noFill/>
            <a:miter lim="800000"/>
            <a:headEnd/>
            <a:tailEnd/>
          </a:ln>
        </p:spPr>
      </p:pic>
      <p:sp>
        <p:nvSpPr>
          <p:cNvPr id="2" name="标题 1"/>
          <p:cNvSpPr>
            <a:spLocks noGrp="1"/>
          </p:cNvSpPr>
          <p:nvPr>
            <p:ph type="ctrTitle"/>
          </p:nvPr>
        </p:nvSpPr>
        <p:spPr>
          <a:xfrm>
            <a:off x="559372" y="1419622"/>
            <a:ext cx="8025256" cy="957023"/>
          </a:xfrm>
        </p:spPr>
        <p:txBody>
          <a:bodyPr rtlCol="0" anchor="ctr">
            <a:noAutofit/>
          </a:bodyPr>
          <a:lstStyle/>
          <a:p>
            <a:pPr algn="ctr">
              <a:lnSpc>
                <a:spcPct val="150000"/>
              </a:lnSpc>
              <a:defRPr/>
            </a:pPr>
            <a:r>
              <a:rPr lang="zh-CN" altLang="en-US" sz="3200" b="1" dirty="0">
                <a:solidFill>
                  <a:srgbClr val="6964A0"/>
                </a:solidFill>
                <a:latin typeface="黑体" panose="02010609060101010101" pitchFamily="49" charset="-122"/>
                <a:ea typeface="黑体" panose="02010609060101010101" pitchFamily="49" charset="-122"/>
              </a:rPr>
              <a:t>第六章 信息分析</a:t>
            </a:r>
            <a:endParaRPr lang="zh-CN" altLang="en-US" sz="3400" b="1" dirty="0">
              <a:ln w="12700">
                <a:gradFill flip="none" rotWithShape="1">
                  <a:gsLst>
                    <a:gs pos="0">
                      <a:prstClr val="white">
                        <a:alpha val="11000"/>
                      </a:prstClr>
                    </a:gs>
                    <a:gs pos="50000">
                      <a:prstClr val="white">
                        <a:alpha val="50000"/>
                      </a:prstClr>
                    </a:gs>
                    <a:gs pos="100000">
                      <a:prstClr val="white"/>
                    </a:gs>
                  </a:gsLst>
                  <a:lin ang="5400000" scaled="1"/>
                  <a:tileRect/>
                </a:gradFill>
              </a:ln>
              <a:solidFill>
                <a:srgbClr val="6964A0"/>
              </a:solidFill>
              <a:effectLst>
                <a:innerShdw blurRad="127000" dist="50800" dir="16200000">
                  <a:prstClr val="black">
                    <a:alpha val="61000"/>
                  </a:prstClr>
                </a:innerShdw>
              </a:effectLst>
              <a:latin typeface="黑体" panose="02010609060101010101" pitchFamily="49" charset="-122"/>
              <a:ea typeface="黑体" panose="02010609060101010101" pitchFamily="49" charset="-122"/>
              <a:cs typeface="+mn-cs"/>
            </a:endParaRPr>
          </a:p>
        </p:txBody>
      </p:sp>
      <p:pic>
        <p:nvPicPr>
          <p:cNvPr id="10" name="图片 9">
            <a:extLst>
              <a:ext uri="{FF2B5EF4-FFF2-40B4-BE49-F238E27FC236}">
                <a16:creationId xmlns:a16="http://schemas.microsoft.com/office/drawing/2014/main" id="{9DA98DC2-5726-4CE3-A66B-CCE7F7F17543}"/>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6375" t="64163" r="26375" b="9614"/>
          <a:stretch/>
        </p:blipFill>
        <p:spPr>
          <a:xfrm>
            <a:off x="3707904" y="405332"/>
            <a:ext cx="2643969" cy="917465"/>
          </a:xfrm>
          <a:prstGeom prst="rect">
            <a:avLst/>
          </a:prstGeom>
          <a:noFill/>
        </p:spPr>
      </p:pic>
    </p:spTree>
    <p:extLst>
      <p:ext uri="{BB962C8B-B14F-4D97-AF65-F5344CB8AC3E}">
        <p14:creationId xmlns:p14="http://schemas.microsoft.com/office/powerpoint/2010/main" val="3336023608"/>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grpSp>
        <p:nvGrpSpPr>
          <p:cNvPr id="9" name="组合 8">
            <a:extLst>
              <a:ext uri="{FF2B5EF4-FFF2-40B4-BE49-F238E27FC236}">
                <a16:creationId xmlns:a16="http://schemas.microsoft.com/office/drawing/2014/main" id="{0A662EA8-81BB-4C5D-994E-6372D3E9B746}"/>
              </a:ext>
            </a:extLst>
          </p:cNvPr>
          <p:cNvGrpSpPr/>
          <p:nvPr/>
        </p:nvGrpSpPr>
        <p:grpSpPr>
          <a:xfrm>
            <a:off x="2099984" y="1635646"/>
            <a:ext cx="4888816" cy="553779"/>
            <a:chOff x="769130" y="2510399"/>
            <a:chExt cx="4888816" cy="553779"/>
          </a:xfrm>
        </p:grpSpPr>
        <p:sp>
          <p:nvSpPr>
            <p:cNvPr id="12" name="六边形 11">
              <a:extLst>
                <a:ext uri="{FF2B5EF4-FFF2-40B4-BE49-F238E27FC236}">
                  <a16:creationId xmlns:a16="http://schemas.microsoft.com/office/drawing/2014/main" id="{DC05F546-0692-4C27-A07E-F5D72C030D33}"/>
                </a:ext>
              </a:extLst>
            </p:cNvPr>
            <p:cNvSpPr/>
            <p:nvPr/>
          </p:nvSpPr>
          <p:spPr>
            <a:xfrm rot="16200000">
              <a:off x="742861" y="2536668"/>
              <a:ext cx="553779" cy="501242"/>
            </a:xfrm>
            <a:prstGeom prst="hexagon">
              <a:avLst/>
            </a:prstGeom>
            <a:solidFill>
              <a:schemeClr val="accent2">
                <a:lumMod val="50000"/>
              </a:schemeClr>
            </a:solidFill>
            <a:ln w="1587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231815"/>
                </a:solidFill>
              </a:endParaRPr>
            </a:p>
          </p:txBody>
        </p:sp>
        <p:pic>
          <p:nvPicPr>
            <p:cNvPr id="13" name="图片 12">
              <a:extLst>
                <a:ext uri="{FF2B5EF4-FFF2-40B4-BE49-F238E27FC236}">
                  <a16:creationId xmlns:a16="http://schemas.microsoft.com/office/drawing/2014/main" id="{5B206E9D-3E24-44EA-8EBC-ECC84D0B6195}"/>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93575" y="2668183"/>
              <a:ext cx="252352" cy="235301"/>
            </a:xfrm>
            <a:prstGeom prst="rect">
              <a:avLst/>
            </a:prstGeom>
          </p:spPr>
        </p:pic>
        <p:sp>
          <p:nvSpPr>
            <p:cNvPr id="14" name="矩形 13">
              <a:extLst>
                <a:ext uri="{FF2B5EF4-FFF2-40B4-BE49-F238E27FC236}">
                  <a16:creationId xmlns:a16="http://schemas.microsoft.com/office/drawing/2014/main" id="{8B2EE2AD-2EF2-4B51-98B4-6F14B4A73A25}"/>
                </a:ext>
              </a:extLst>
            </p:cNvPr>
            <p:cNvSpPr/>
            <p:nvPr/>
          </p:nvSpPr>
          <p:spPr>
            <a:xfrm>
              <a:off x="1394818" y="2575314"/>
              <a:ext cx="4263128" cy="400110"/>
            </a:xfrm>
            <a:prstGeom prst="rect">
              <a:avLst/>
            </a:prstGeom>
          </p:spPr>
          <p:txBody>
            <a:bodyPr wrap="square">
              <a:spAutoFit/>
            </a:bodyPr>
            <a:lstStyle/>
            <a:p>
              <a:r>
                <a:rPr lang="zh-CN" altLang="en-US" sz="2000" b="1" dirty="0">
                  <a:solidFill>
                    <a:schemeClr val="accent2">
                      <a:lumMod val="50000"/>
                    </a:schemeClr>
                  </a:solidFill>
                  <a:latin typeface="微软雅黑" panose="020B0503020204020204" pitchFamily="34" charset="-122"/>
                  <a:ea typeface="微软雅黑" panose="020B0503020204020204" pitchFamily="34" charset="-122"/>
                </a:rPr>
                <a:t>在科学研究中实现信息鉴别和筛选</a:t>
              </a:r>
            </a:p>
          </p:txBody>
        </p:sp>
      </p:grpSp>
      <p:grpSp>
        <p:nvGrpSpPr>
          <p:cNvPr id="15" name="组合 14">
            <a:extLst>
              <a:ext uri="{FF2B5EF4-FFF2-40B4-BE49-F238E27FC236}">
                <a16:creationId xmlns:a16="http://schemas.microsoft.com/office/drawing/2014/main" id="{0346EB29-38CC-4334-9592-AAFCBCF0637A}"/>
              </a:ext>
            </a:extLst>
          </p:cNvPr>
          <p:cNvGrpSpPr/>
          <p:nvPr/>
        </p:nvGrpSpPr>
        <p:grpSpPr>
          <a:xfrm>
            <a:off x="2099984" y="2608379"/>
            <a:ext cx="4672791" cy="536526"/>
            <a:chOff x="766935" y="3482694"/>
            <a:chExt cx="4672791" cy="536526"/>
          </a:xfrm>
        </p:grpSpPr>
        <p:sp>
          <p:nvSpPr>
            <p:cNvPr id="16" name="六边形 15">
              <a:extLst>
                <a:ext uri="{FF2B5EF4-FFF2-40B4-BE49-F238E27FC236}">
                  <a16:creationId xmlns:a16="http://schemas.microsoft.com/office/drawing/2014/main" id="{05EDF822-0E3C-411E-93EB-C43D6A2D19D5}"/>
                </a:ext>
              </a:extLst>
            </p:cNvPr>
            <p:cNvSpPr/>
            <p:nvPr/>
          </p:nvSpPr>
          <p:spPr>
            <a:xfrm rot="16200000">
              <a:off x="749293" y="3500336"/>
              <a:ext cx="536526" cy="501241"/>
            </a:xfrm>
            <a:prstGeom prst="hexagon">
              <a:avLst/>
            </a:prstGeom>
            <a:solidFill>
              <a:schemeClr val="accent2">
                <a:lumMod val="50000"/>
              </a:schemeClr>
            </a:solidFill>
            <a:ln w="1587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231815"/>
                </a:solidFill>
              </a:endParaRPr>
            </a:p>
          </p:txBody>
        </p:sp>
        <p:pic>
          <p:nvPicPr>
            <p:cNvPr id="18" name="图片 17">
              <a:extLst>
                <a:ext uri="{FF2B5EF4-FFF2-40B4-BE49-F238E27FC236}">
                  <a16:creationId xmlns:a16="http://schemas.microsoft.com/office/drawing/2014/main" id="{FFA086E8-B64D-4122-9480-9D7033426F78}"/>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77838" y="3616566"/>
              <a:ext cx="279436" cy="291586"/>
            </a:xfrm>
            <a:prstGeom prst="rect">
              <a:avLst/>
            </a:prstGeom>
          </p:spPr>
        </p:pic>
        <p:sp>
          <p:nvSpPr>
            <p:cNvPr id="20" name="矩形 19">
              <a:extLst>
                <a:ext uri="{FF2B5EF4-FFF2-40B4-BE49-F238E27FC236}">
                  <a16:creationId xmlns:a16="http://schemas.microsoft.com/office/drawing/2014/main" id="{404F32EF-47F3-454A-B67E-33866347CF7A}"/>
                </a:ext>
              </a:extLst>
            </p:cNvPr>
            <p:cNvSpPr/>
            <p:nvPr/>
          </p:nvSpPr>
          <p:spPr>
            <a:xfrm>
              <a:off x="1397335" y="3532788"/>
              <a:ext cx="4042391" cy="400110"/>
            </a:xfrm>
            <a:prstGeom prst="rect">
              <a:avLst/>
            </a:prstGeom>
          </p:spPr>
          <p:txBody>
            <a:bodyPr wrap="square">
              <a:spAutoFit/>
            </a:bodyPr>
            <a:lstStyle/>
            <a:p>
              <a:r>
                <a:rPr lang="zh-CN" altLang="en-US" sz="2000" b="1" dirty="0">
                  <a:solidFill>
                    <a:schemeClr val="accent2">
                      <a:lumMod val="50000"/>
                    </a:schemeClr>
                  </a:solidFill>
                  <a:latin typeface="微软雅黑" panose="020B0503020204020204" pitchFamily="34" charset="-122"/>
                  <a:ea typeface="微软雅黑" panose="020B0503020204020204" pitchFamily="34" charset="-122"/>
                </a:rPr>
                <a:t>在产品选择中实现背景行业评价</a:t>
              </a:r>
            </a:p>
          </p:txBody>
        </p:sp>
      </p:grpSp>
      <p:grpSp>
        <p:nvGrpSpPr>
          <p:cNvPr id="21" name="组合 20">
            <a:extLst>
              <a:ext uri="{FF2B5EF4-FFF2-40B4-BE49-F238E27FC236}">
                <a16:creationId xmlns:a16="http://schemas.microsoft.com/office/drawing/2014/main" id="{37E1F615-0576-4040-AF26-07CB1E4B6059}"/>
              </a:ext>
            </a:extLst>
          </p:cNvPr>
          <p:cNvGrpSpPr/>
          <p:nvPr/>
        </p:nvGrpSpPr>
        <p:grpSpPr>
          <a:xfrm>
            <a:off x="2120186" y="3616491"/>
            <a:ext cx="4724598" cy="801409"/>
            <a:chOff x="766935" y="3482694"/>
            <a:chExt cx="4724598" cy="801409"/>
          </a:xfrm>
        </p:grpSpPr>
        <p:sp>
          <p:nvSpPr>
            <p:cNvPr id="22" name="六边形 21">
              <a:extLst>
                <a:ext uri="{FF2B5EF4-FFF2-40B4-BE49-F238E27FC236}">
                  <a16:creationId xmlns:a16="http://schemas.microsoft.com/office/drawing/2014/main" id="{4526F73C-15F2-44EE-B8CE-1D904FF01CC4}"/>
                </a:ext>
              </a:extLst>
            </p:cNvPr>
            <p:cNvSpPr/>
            <p:nvPr/>
          </p:nvSpPr>
          <p:spPr>
            <a:xfrm rot="16200000">
              <a:off x="749293" y="3500336"/>
              <a:ext cx="536526" cy="501241"/>
            </a:xfrm>
            <a:prstGeom prst="hexagon">
              <a:avLst/>
            </a:prstGeom>
            <a:solidFill>
              <a:schemeClr val="accent2">
                <a:lumMod val="50000"/>
              </a:schemeClr>
            </a:solidFill>
            <a:ln w="1587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231815"/>
                </a:solidFill>
              </a:endParaRPr>
            </a:p>
          </p:txBody>
        </p:sp>
        <p:sp>
          <p:nvSpPr>
            <p:cNvPr id="23" name="矩形 22">
              <a:extLst>
                <a:ext uri="{FF2B5EF4-FFF2-40B4-BE49-F238E27FC236}">
                  <a16:creationId xmlns:a16="http://schemas.microsoft.com/office/drawing/2014/main" id="{451AA788-C9AA-4F19-89D8-2B7CCE4DFD4E}"/>
                </a:ext>
              </a:extLst>
            </p:cNvPr>
            <p:cNvSpPr/>
            <p:nvPr/>
          </p:nvSpPr>
          <p:spPr>
            <a:xfrm>
              <a:off x="1390006" y="3576217"/>
              <a:ext cx="4101527" cy="707886"/>
            </a:xfrm>
            <a:prstGeom prst="rect">
              <a:avLst/>
            </a:prstGeom>
          </p:spPr>
          <p:txBody>
            <a:bodyPr wrap="square">
              <a:spAutoFit/>
            </a:bodyPr>
            <a:lstStyle/>
            <a:p>
              <a:r>
                <a:rPr lang="zh-CN" altLang="en-US" sz="2000" b="1" dirty="0">
                  <a:solidFill>
                    <a:schemeClr val="accent2">
                      <a:lumMod val="50000"/>
                    </a:schemeClr>
                  </a:solidFill>
                  <a:latin typeface="微软雅黑" panose="020B0503020204020204" pitchFamily="34" charset="-122"/>
                  <a:ea typeface="微软雅黑" panose="020B0503020204020204" pitchFamily="34" charset="-122"/>
                </a:rPr>
                <a:t>在市场开拓中实现风险规避和导航</a:t>
              </a:r>
            </a:p>
            <a:p>
              <a:endParaRPr lang="zh-CN" altLang="en-US" sz="2000" b="1" dirty="0">
                <a:solidFill>
                  <a:schemeClr val="accent2">
                    <a:lumMod val="50000"/>
                  </a:schemeClr>
                </a:solidFill>
                <a:latin typeface="微软雅黑" panose="020B0503020204020204" pitchFamily="34" charset="-122"/>
                <a:ea typeface="微软雅黑" panose="020B0503020204020204" pitchFamily="34" charset="-122"/>
              </a:endParaRPr>
            </a:p>
          </p:txBody>
        </p:sp>
      </p:grpSp>
      <p:sp>
        <p:nvSpPr>
          <p:cNvPr id="24" name="wifi_99535">
            <a:extLst>
              <a:ext uri="{FF2B5EF4-FFF2-40B4-BE49-F238E27FC236}">
                <a16:creationId xmlns:a16="http://schemas.microsoft.com/office/drawing/2014/main" id="{69A01CD5-7E68-4FAB-A0FA-0E0F0EA523F3}"/>
              </a:ext>
            </a:extLst>
          </p:cNvPr>
          <p:cNvSpPr>
            <a:spLocks noChangeAspect="1"/>
          </p:cNvSpPr>
          <p:nvPr/>
        </p:nvSpPr>
        <p:spPr bwMode="auto">
          <a:xfrm>
            <a:off x="2242576" y="3756745"/>
            <a:ext cx="256462" cy="289489"/>
          </a:xfrm>
          <a:custGeom>
            <a:avLst/>
            <a:gdLst>
              <a:gd name="connsiteX0" fmla="*/ 211268 w 536440"/>
              <a:gd name="connsiteY0" fmla="*/ 520202 h 605522"/>
              <a:gd name="connsiteX1" fmla="*/ 191678 w 536440"/>
              <a:gd name="connsiteY1" fmla="*/ 539755 h 605522"/>
              <a:gd name="connsiteX2" fmla="*/ 211268 w 536440"/>
              <a:gd name="connsiteY2" fmla="*/ 559308 h 605522"/>
              <a:gd name="connsiteX3" fmla="*/ 230858 w 536440"/>
              <a:gd name="connsiteY3" fmla="*/ 539755 h 605522"/>
              <a:gd name="connsiteX4" fmla="*/ 211268 w 536440"/>
              <a:gd name="connsiteY4" fmla="*/ 520202 h 605522"/>
              <a:gd name="connsiteX5" fmla="*/ 211268 w 536440"/>
              <a:gd name="connsiteY5" fmla="*/ 502426 h 605522"/>
              <a:gd name="connsiteX6" fmla="*/ 248668 w 536440"/>
              <a:gd name="connsiteY6" fmla="*/ 539755 h 605522"/>
              <a:gd name="connsiteX7" fmla="*/ 211268 w 536440"/>
              <a:gd name="connsiteY7" fmla="*/ 577084 h 605522"/>
              <a:gd name="connsiteX8" fmla="*/ 173869 w 536440"/>
              <a:gd name="connsiteY8" fmla="*/ 539755 h 605522"/>
              <a:gd name="connsiteX9" fmla="*/ 211268 w 536440"/>
              <a:gd name="connsiteY9" fmla="*/ 502426 h 605522"/>
              <a:gd name="connsiteX10" fmla="*/ 347548 w 536440"/>
              <a:gd name="connsiteY10" fmla="*/ 464751 h 605522"/>
              <a:gd name="connsiteX11" fmla="*/ 354225 w 536440"/>
              <a:gd name="connsiteY11" fmla="*/ 475416 h 605522"/>
              <a:gd name="connsiteX12" fmla="*/ 319951 w 536440"/>
              <a:gd name="connsiteY12" fmla="*/ 567663 h 605522"/>
              <a:gd name="connsiteX13" fmla="*/ 268228 w 536440"/>
              <a:gd name="connsiteY13" fmla="*/ 605522 h 605522"/>
              <a:gd name="connsiteX14" fmla="*/ 238583 w 536440"/>
              <a:gd name="connsiteY14" fmla="*/ 594147 h 605522"/>
              <a:gd name="connsiteX15" fmla="*/ 237248 w 536440"/>
              <a:gd name="connsiteY15" fmla="*/ 581616 h 605522"/>
              <a:gd name="connsiteX16" fmla="*/ 249800 w 536440"/>
              <a:gd name="connsiteY16" fmla="*/ 580283 h 605522"/>
              <a:gd name="connsiteX17" fmla="*/ 268228 w 536440"/>
              <a:gd name="connsiteY17" fmla="*/ 587748 h 605522"/>
              <a:gd name="connsiteX18" fmla="*/ 336865 w 536440"/>
              <a:gd name="connsiteY18" fmla="*/ 471417 h 605522"/>
              <a:gd name="connsiteX19" fmla="*/ 347548 w 536440"/>
              <a:gd name="connsiteY19" fmla="*/ 464751 h 605522"/>
              <a:gd name="connsiteX20" fmla="*/ 184951 w 536440"/>
              <a:gd name="connsiteY20" fmla="*/ 373636 h 605522"/>
              <a:gd name="connsiteX21" fmla="*/ 192250 w 536440"/>
              <a:gd name="connsiteY21" fmla="*/ 434160 h 605522"/>
              <a:gd name="connsiteX22" fmla="*/ 248322 w 536440"/>
              <a:gd name="connsiteY22" fmla="*/ 410253 h 605522"/>
              <a:gd name="connsiteX23" fmla="*/ 216281 w 536440"/>
              <a:gd name="connsiteY23" fmla="*/ 392566 h 605522"/>
              <a:gd name="connsiteX24" fmla="*/ 184951 w 536440"/>
              <a:gd name="connsiteY24" fmla="*/ 373636 h 605522"/>
              <a:gd name="connsiteX25" fmla="*/ 102445 w 536440"/>
              <a:gd name="connsiteY25" fmla="*/ 314355 h 605522"/>
              <a:gd name="connsiteX26" fmla="*/ 21095 w 536440"/>
              <a:gd name="connsiteY26" fmla="*/ 445270 h 605522"/>
              <a:gd name="connsiteX27" fmla="*/ 119711 w 536440"/>
              <a:gd name="connsiteY27" fmla="*/ 456024 h 605522"/>
              <a:gd name="connsiteX28" fmla="*/ 175250 w 536440"/>
              <a:gd name="connsiteY28" fmla="*/ 440293 h 605522"/>
              <a:gd name="connsiteX29" fmla="*/ 166261 w 536440"/>
              <a:gd name="connsiteY29" fmla="*/ 361548 h 605522"/>
              <a:gd name="connsiteX30" fmla="*/ 102445 w 536440"/>
              <a:gd name="connsiteY30" fmla="*/ 314355 h 605522"/>
              <a:gd name="connsiteX31" fmla="*/ 268226 w 536440"/>
              <a:gd name="connsiteY31" fmla="*/ 284379 h 605522"/>
              <a:gd name="connsiteX32" fmla="*/ 286562 w 536440"/>
              <a:gd name="connsiteY32" fmla="*/ 302793 h 605522"/>
              <a:gd name="connsiteX33" fmla="*/ 277661 w 536440"/>
              <a:gd name="connsiteY33" fmla="*/ 311688 h 605522"/>
              <a:gd name="connsiteX34" fmla="*/ 268760 w 536440"/>
              <a:gd name="connsiteY34" fmla="*/ 302793 h 605522"/>
              <a:gd name="connsiteX35" fmla="*/ 268226 w 536440"/>
              <a:gd name="connsiteY35" fmla="*/ 302170 h 605522"/>
              <a:gd name="connsiteX36" fmla="*/ 259324 w 536440"/>
              <a:gd name="connsiteY36" fmla="*/ 293274 h 605522"/>
              <a:gd name="connsiteX37" fmla="*/ 268226 w 536440"/>
              <a:gd name="connsiteY37" fmla="*/ 284379 h 605522"/>
              <a:gd name="connsiteX38" fmla="*/ 268259 w 536440"/>
              <a:gd name="connsiteY38" fmla="*/ 264192 h 605522"/>
              <a:gd name="connsiteX39" fmla="*/ 229633 w 536440"/>
              <a:gd name="connsiteY39" fmla="*/ 302769 h 605522"/>
              <a:gd name="connsiteX40" fmla="*/ 268259 w 536440"/>
              <a:gd name="connsiteY40" fmla="*/ 341258 h 605522"/>
              <a:gd name="connsiteX41" fmla="*/ 306796 w 536440"/>
              <a:gd name="connsiteY41" fmla="*/ 302769 h 605522"/>
              <a:gd name="connsiteX42" fmla="*/ 268259 w 536440"/>
              <a:gd name="connsiteY42" fmla="*/ 264192 h 605522"/>
              <a:gd name="connsiteX43" fmla="*/ 268259 w 536440"/>
              <a:gd name="connsiteY43" fmla="*/ 246414 h 605522"/>
              <a:gd name="connsiteX44" fmla="*/ 324596 w 536440"/>
              <a:gd name="connsiteY44" fmla="*/ 302769 h 605522"/>
              <a:gd name="connsiteX45" fmla="*/ 268259 w 536440"/>
              <a:gd name="connsiteY45" fmla="*/ 359036 h 605522"/>
              <a:gd name="connsiteX46" fmla="*/ 211833 w 536440"/>
              <a:gd name="connsiteY46" fmla="*/ 302769 h 605522"/>
              <a:gd name="connsiteX47" fmla="*/ 268259 w 536440"/>
              <a:gd name="connsiteY47" fmla="*/ 246414 h 605522"/>
              <a:gd name="connsiteX48" fmla="*/ 40394 w 536440"/>
              <a:gd name="connsiteY48" fmla="*/ 216841 h 605522"/>
              <a:gd name="connsiteX49" fmla="*/ 20822 w 536440"/>
              <a:gd name="connsiteY49" fmla="*/ 236394 h 605522"/>
              <a:gd name="connsiteX50" fmla="*/ 40394 w 536440"/>
              <a:gd name="connsiteY50" fmla="*/ 255947 h 605522"/>
              <a:gd name="connsiteX51" fmla="*/ 59966 w 536440"/>
              <a:gd name="connsiteY51" fmla="*/ 236394 h 605522"/>
              <a:gd name="connsiteX52" fmla="*/ 40394 w 536440"/>
              <a:gd name="connsiteY52" fmla="*/ 216841 h 605522"/>
              <a:gd name="connsiteX53" fmla="*/ 40394 w 536440"/>
              <a:gd name="connsiteY53" fmla="*/ 199065 h 605522"/>
              <a:gd name="connsiteX54" fmla="*/ 77759 w 536440"/>
              <a:gd name="connsiteY54" fmla="*/ 236394 h 605522"/>
              <a:gd name="connsiteX55" fmla="*/ 40394 w 536440"/>
              <a:gd name="connsiteY55" fmla="*/ 273723 h 605522"/>
              <a:gd name="connsiteX56" fmla="*/ 3030 w 536440"/>
              <a:gd name="connsiteY56" fmla="*/ 236394 h 605522"/>
              <a:gd name="connsiteX57" fmla="*/ 40394 w 536440"/>
              <a:gd name="connsiteY57" fmla="*/ 199065 h 605522"/>
              <a:gd name="connsiteX58" fmla="*/ 344180 w 536440"/>
              <a:gd name="connsiteY58" fmla="*/ 171442 h 605522"/>
              <a:gd name="connsiteX59" fmla="*/ 288108 w 536440"/>
              <a:gd name="connsiteY59" fmla="*/ 195350 h 605522"/>
              <a:gd name="connsiteX60" fmla="*/ 320149 w 536440"/>
              <a:gd name="connsiteY60" fmla="*/ 212947 h 605522"/>
              <a:gd name="connsiteX61" fmla="*/ 351479 w 536440"/>
              <a:gd name="connsiteY61" fmla="*/ 231878 h 605522"/>
              <a:gd name="connsiteX62" fmla="*/ 344180 w 536440"/>
              <a:gd name="connsiteY62" fmla="*/ 171442 h 605522"/>
              <a:gd name="connsiteX63" fmla="*/ 429598 w 536440"/>
              <a:gd name="connsiteY63" fmla="*/ 122001 h 605522"/>
              <a:gd name="connsiteX64" fmla="*/ 410008 w 536440"/>
              <a:gd name="connsiteY64" fmla="*/ 141554 h 605522"/>
              <a:gd name="connsiteX65" fmla="*/ 429598 w 536440"/>
              <a:gd name="connsiteY65" fmla="*/ 161107 h 605522"/>
              <a:gd name="connsiteX66" fmla="*/ 449188 w 536440"/>
              <a:gd name="connsiteY66" fmla="*/ 141554 h 605522"/>
              <a:gd name="connsiteX67" fmla="*/ 429598 w 536440"/>
              <a:gd name="connsiteY67" fmla="*/ 122001 h 605522"/>
              <a:gd name="connsiteX68" fmla="*/ 429598 w 536440"/>
              <a:gd name="connsiteY68" fmla="*/ 104225 h 605522"/>
              <a:gd name="connsiteX69" fmla="*/ 466997 w 536440"/>
              <a:gd name="connsiteY69" fmla="*/ 141554 h 605522"/>
              <a:gd name="connsiteX70" fmla="*/ 429598 w 536440"/>
              <a:gd name="connsiteY70" fmla="*/ 178883 h 605522"/>
              <a:gd name="connsiteX71" fmla="*/ 392198 w 536440"/>
              <a:gd name="connsiteY71" fmla="*/ 141554 h 605522"/>
              <a:gd name="connsiteX72" fmla="*/ 429598 w 536440"/>
              <a:gd name="connsiteY72" fmla="*/ 104225 h 605522"/>
              <a:gd name="connsiteX73" fmla="*/ 268260 w 536440"/>
              <a:gd name="connsiteY73" fmla="*/ 0 h 605522"/>
              <a:gd name="connsiteX74" fmla="*/ 312228 w 536440"/>
              <a:gd name="connsiteY74" fmla="*/ 26574 h 605522"/>
              <a:gd name="connsiteX75" fmla="*/ 343824 w 536440"/>
              <a:gd name="connsiteY75" fmla="*/ 92254 h 605522"/>
              <a:gd name="connsiteX76" fmla="*/ 357976 w 536440"/>
              <a:gd name="connsiteY76" fmla="*/ 147623 h 605522"/>
              <a:gd name="connsiteX77" fmla="*/ 373374 w 536440"/>
              <a:gd name="connsiteY77" fmla="*/ 142557 h 605522"/>
              <a:gd name="connsiteX78" fmla="*/ 384499 w 536440"/>
              <a:gd name="connsiteY78" fmla="*/ 148423 h 605522"/>
              <a:gd name="connsiteX79" fmla="*/ 378625 w 536440"/>
              <a:gd name="connsiteY79" fmla="*/ 159622 h 605522"/>
              <a:gd name="connsiteX80" fmla="*/ 361180 w 536440"/>
              <a:gd name="connsiteY80" fmla="*/ 165310 h 605522"/>
              <a:gd name="connsiteX81" fmla="*/ 370169 w 536440"/>
              <a:gd name="connsiteY81" fmla="*/ 243965 h 605522"/>
              <a:gd name="connsiteX82" fmla="*/ 433985 w 536440"/>
              <a:gd name="connsiteY82" fmla="*/ 291159 h 605522"/>
              <a:gd name="connsiteX83" fmla="*/ 515424 w 536440"/>
              <a:gd name="connsiteY83" fmla="*/ 160244 h 605522"/>
              <a:gd name="connsiteX84" fmla="*/ 485252 w 536440"/>
              <a:gd name="connsiteY84" fmla="*/ 144513 h 605522"/>
              <a:gd name="connsiteX85" fmla="*/ 477775 w 536440"/>
              <a:gd name="connsiteY85" fmla="*/ 134381 h 605522"/>
              <a:gd name="connsiteX86" fmla="*/ 487922 w 536440"/>
              <a:gd name="connsiteY86" fmla="*/ 126915 h 605522"/>
              <a:gd name="connsiteX87" fmla="*/ 530822 w 536440"/>
              <a:gd name="connsiteY87" fmla="*/ 151356 h 605522"/>
              <a:gd name="connsiteX88" fmla="*/ 508571 w 536440"/>
              <a:gd name="connsiteY88" fmla="*/ 238633 h 605522"/>
              <a:gd name="connsiteX89" fmla="*/ 447692 w 536440"/>
              <a:gd name="connsiteY89" fmla="*/ 302801 h 605522"/>
              <a:gd name="connsiteX90" fmla="*/ 488634 w 536440"/>
              <a:gd name="connsiteY90" fmla="*/ 342618 h 605522"/>
              <a:gd name="connsiteX91" fmla="*/ 529754 w 536440"/>
              <a:gd name="connsiteY91" fmla="*/ 402787 h 605522"/>
              <a:gd name="connsiteX92" fmla="*/ 530822 w 536440"/>
              <a:gd name="connsiteY92" fmla="*/ 454157 h 605522"/>
              <a:gd name="connsiteX93" fmla="*/ 485697 w 536440"/>
              <a:gd name="connsiteY93" fmla="*/ 478954 h 605522"/>
              <a:gd name="connsiteX94" fmla="*/ 467718 w 536440"/>
              <a:gd name="connsiteY94" fmla="*/ 480020 h 605522"/>
              <a:gd name="connsiteX95" fmla="*/ 412980 w 536440"/>
              <a:gd name="connsiteY95" fmla="*/ 473444 h 605522"/>
              <a:gd name="connsiteX96" fmla="*/ 268260 w 536440"/>
              <a:gd name="connsiteY96" fmla="*/ 420385 h 605522"/>
              <a:gd name="connsiteX97" fmla="*/ 195454 w 536440"/>
              <a:gd name="connsiteY97" fmla="*/ 451936 h 605522"/>
              <a:gd name="connsiteX98" fmla="*/ 201862 w 536440"/>
              <a:gd name="connsiteY98" fmla="*/ 480731 h 605522"/>
              <a:gd name="connsiteX99" fmla="*/ 195365 w 536440"/>
              <a:gd name="connsiteY99" fmla="*/ 491485 h 605522"/>
              <a:gd name="connsiteX100" fmla="*/ 193229 w 536440"/>
              <a:gd name="connsiteY100" fmla="*/ 491841 h 605522"/>
              <a:gd name="connsiteX101" fmla="*/ 184595 w 536440"/>
              <a:gd name="connsiteY101" fmla="*/ 485086 h 605522"/>
              <a:gd name="connsiteX102" fmla="*/ 178543 w 536440"/>
              <a:gd name="connsiteY102" fmla="*/ 457979 h 605522"/>
              <a:gd name="connsiteX103" fmla="*/ 123450 w 536440"/>
              <a:gd name="connsiteY103" fmla="*/ 473444 h 605522"/>
              <a:gd name="connsiteX104" fmla="*/ 68712 w 536440"/>
              <a:gd name="connsiteY104" fmla="*/ 480020 h 605522"/>
              <a:gd name="connsiteX105" fmla="*/ 50733 w 536440"/>
              <a:gd name="connsiteY105" fmla="*/ 478954 h 605522"/>
              <a:gd name="connsiteX106" fmla="*/ 5608 w 536440"/>
              <a:gd name="connsiteY106" fmla="*/ 454157 h 605522"/>
              <a:gd name="connsiteX107" fmla="*/ 27859 w 536440"/>
              <a:gd name="connsiteY107" fmla="*/ 366881 h 605522"/>
              <a:gd name="connsiteX108" fmla="*/ 88738 w 536440"/>
              <a:gd name="connsiteY108" fmla="*/ 302712 h 605522"/>
              <a:gd name="connsiteX109" fmla="*/ 72183 w 536440"/>
              <a:gd name="connsiteY109" fmla="*/ 287692 h 605522"/>
              <a:gd name="connsiteX110" fmla="*/ 71916 w 536440"/>
              <a:gd name="connsiteY110" fmla="*/ 275161 h 605522"/>
              <a:gd name="connsiteX111" fmla="*/ 84466 w 536440"/>
              <a:gd name="connsiteY111" fmla="*/ 274805 h 605522"/>
              <a:gd name="connsiteX112" fmla="*/ 102534 w 536440"/>
              <a:gd name="connsiteY112" fmla="*/ 291070 h 605522"/>
              <a:gd name="connsiteX113" fmla="*/ 139559 w 536440"/>
              <a:gd name="connsiteY113" fmla="*/ 262540 h 605522"/>
              <a:gd name="connsiteX114" fmla="*/ 152020 w 536440"/>
              <a:gd name="connsiteY114" fmla="*/ 264496 h 605522"/>
              <a:gd name="connsiteX115" fmla="*/ 150062 w 536440"/>
              <a:gd name="connsiteY115" fmla="*/ 276938 h 605522"/>
              <a:gd name="connsiteX116" fmla="*/ 116329 w 536440"/>
              <a:gd name="connsiteY116" fmla="*/ 302712 h 605522"/>
              <a:gd name="connsiteX117" fmla="*/ 165104 w 536440"/>
              <a:gd name="connsiteY117" fmla="*/ 339329 h 605522"/>
              <a:gd name="connsiteX118" fmla="*/ 164392 w 536440"/>
              <a:gd name="connsiteY118" fmla="*/ 302801 h 605522"/>
              <a:gd name="connsiteX119" fmla="*/ 171868 w 536440"/>
              <a:gd name="connsiteY119" fmla="*/ 187795 h 605522"/>
              <a:gd name="connsiteX120" fmla="*/ 181836 w 536440"/>
              <a:gd name="connsiteY120" fmla="*/ 180241 h 605522"/>
              <a:gd name="connsiteX121" fmla="*/ 189491 w 536440"/>
              <a:gd name="connsiteY121" fmla="*/ 190195 h 605522"/>
              <a:gd name="connsiteX122" fmla="*/ 182192 w 536440"/>
              <a:gd name="connsiteY122" fmla="*/ 302801 h 605522"/>
              <a:gd name="connsiteX123" fmla="*/ 183527 w 536440"/>
              <a:gd name="connsiteY123" fmla="*/ 351594 h 605522"/>
              <a:gd name="connsiteX124" fmla="*/ 225181 w 536440"/>
              <a:gd name="connsiteY124" fmla="*/ 377191 h 605522"/>
              <a:gd name="connsiteX125" fmla="*/ 268260 w 536440"/>
              <a:gd name="connsiteY125" fmla="*/ 400476 h 605522"/>
              <a:gd name="connsiteX126" fmla="*/ 311249 w 536440"/>
              <a:gd name="connsiteY126" fmla="*/ 377191 h 605522"/>
              <a:gd name="connsiteX127" fmla="*/ 321840 w 536440"/>
              <a:gd name="connsiteY127" fmla="*/ 370969 h 605522"/>
              <a:gd name="connsiteX128" fmla="*/ 334034 w 536440"/>
              <a:gd name="connsiteY128" fmla="*/ 374080 h 605522"/>
              <a:gd name="connsiteX129" fmla="*/ 330919 w 536440"/>
              <a:gd name="connsiteY129" fmla="*/ 386256 h 605522"/>
              <a:gd name="connsiteX130" fmla="*/ 320149 w 536440"/>
              <a:gd name="connsiteY130" fmla="*/ 392566 h 605522"/>
              <a:gd name="connsiteX131" fmla="*/ 288108 w 536440"/>
              <a:gd name="connsiteY131" fmla="*/ 410253 h 605522"/>
              <a:gd name="connsiteX132" fmla="*/ 416718 w 536440"/>
              <a:gd name="connsiteY132" fmla="*/ 456024 h 605522"/>
              <a:gd name="connsiteX133" fmla="*/ 515424 w 536440"/>
              <a:gd name="connsiteY133" fmla="*/ 445270 h 605522"/>
              <a:gd name="connsiteX134" fmla="*/ 475372 w 536440"/>
              <a:gd name="connsiteY134" fmla="*/ 354616 h 605522"/>
              <a:gd name="connsiteX135" fmla="*/ 433985 w 536440"/>
              <a:gd name="connsiteY135" fmla="*/ 314444 h 605522"/>
              <a:gd name="connsiteX136" fmla="*/ 396871 w 536440"/>
              <a:gd name="connsiteY136" fmla="*/ 343062 h 605522"/>
              <a:gd name="connsiteX137" fmla="*/ 391619 w 536440"/>
              <a:gd name="connsiteY137" fmla="*/ 344751 h 605522"/>
              <a:gd name="connsiteX138" fmla="*/ 384410 w 536440"/>
              <a:gd name="connsiteY138" fmla="*/ 341018 h 605522"/>
              <a:gd name="connsiteX139" fmla="*/ 386457 w 536440"/>
              <a:gd name="connsiteY139" fmla="*/ 328664 h 605522"/>
              <a:gd name="connsiteX140" fmla="*/ 420101 w 536440"/>
              <a:gd name="connsiteY140" fmla="*/ 302801 h 605522"/>
              <a:gd name="connsiteX141" fmla="*/ 371326 w 536440"/>
              <a:gd name="connsiteY141" fmla="*/ 266273 h 605522"/>
              <a:gd name="connsiteX142" fmla="*/ 372038 w 536440"/>
              <a:gd name="connsiteY142" fmla="*/ 302801 h 605522"/>
              <a:gd name="connsiteX143" fmla="*/ 364562 w 536440"/>
              <a:gd name="connsiteY143" fmla="*/ 417718 h 605522"/>
              <a:gd name="connsiteX144" fmla="*/ 355840 w 536440"/>
              <a:gd name="connsiteY144" fmla="*/ 425450 h 605522"/>
              <a:gd name="connsiteX145" fmla="*/ 354594 w 536440"/>
              <a:gd name="connsiteY145" fmla="*/ 425362 h 605522"/>
              <a:gd name="connsiteX146" fmla="*/ 346939 w 536440"/>
              <a:gd name="connsiteY146" fmla="*/ 415319 h 605522"/>
              <a:gd name="connsiteX147" fmla="*/ 354238 w 536440"/>
              <a:gd name="connsiteY147" fmla="*/ 302801 h 605522"/>
              <a:gd name="connsiteX148" fmla="*/ 352903 w 536440"/>
              <a:gd name="connsiteY148" fmla="*/ 253919 h 605522"/>
              <a:gd name="connsiteX149" fmla="*/ 311249 w 536440"/>
              <a:gd name="connsiteY149" fmla="*/ 228412 h 605522"/>
              <a:gd name="connsiteX150" fmla="*/ 268260 w 536440"/>
              <a:gd name="connsiteY150" fmla="*/ 205126 h 605522"/>
              <a:gd name="connsiteX151" fmla="*/ 225181 w 536440"/>
              <a:gd name="connsiteY151" fmla="*/ 228412 h 605522"/>
              <a:gd name="connsiteX152" fmla="*/ 206401 w 536440"/>
              <a:gd name="connsiteY152" fmla="*/ 239521 h 605522"/>
              <a:gd name="connsiteX153" fmla="*/ 201773 w 536440"/>
              <a:gd name="connsiteY153" fmla="*/ 240855 h 605522"/>
              <a:gd name="connsiteX154" fmla="*/ 194119 w 536440"/>
              <a:gd name="connsiteY154" fmla="*/ 236589 h 605522"/>
              <a:gd name="connsiteX155" fmla="*/ 197145 w 536440"/>
              <a:gd name="connsiteY155" fmla="*/ 224324 h 605522"/>
              <a:gd name="connsiteX156" fmla="*/ 216281 w 536440"/>
              <a:gd name="connsiteY156" fmla="*/ 212947 h 605522"/>
              <a:gd name="connsiteX157" fmla="*/ 248322 w 536440"/>
              <a:gd name="connsiteY157" fmla="*/ 195350 h 605522"/>
              <a:gd name="connsiteX158" fmla="*/ 119711 w 536440"/>
              <a:gd name="connsiteY158" fmla="*/ 149490 h 605522"/>
              <a:gd name="connsiteX159" fmla="*/ 21095 w 536440"/>
              <a:gd name="connsiteY159" fmla="*/ 160244 h 605522"/>
              <a:gd name="connsiteX160" fmla="*/ 19849 w 536440"/>
              <a:gd name="connsiteY160" fmla="*/ 186640 h 605522"/>
              <a:gd name="connsiteX161" fmla="*/ 13708 w 536440"/>
              <a:gd name="connsiteY161" fmla="*/ 197572 h 605522"/>
              <a:gd name="connsiteX162" fmla="*/ 2671 w 536440"/>
              <a:gd name="connsiteY162" fmla="*/ 191439 h 605522"/>
              <a:gd name="connsiteX163" fmla="*/ 5608 w 536440"/>
              <a:gd name="connsiteY163" fmla="*/ 151356 h 605522"/>
              <a:gd name="connsiteX164" fmla="*/ 50733 w 536440"/>
              <a:gd name="connsiteY164" fmla="*/ 126649 h 605522"/>
              <a:gd name="connsiteX165" fmla="*/ 123450 w 536440"/>
              <a:gd name="connsiteY165" fmla="*/ 132159 h 605522"/>
              <a:gd name="connsiteX166" fmla="*/ 268260 w 536440"/>
              <a:gd name="connsiteY166" fmla="*/ 185218 h 605522"/>
              <a:gd name="connsiteX167" fmla="*/ 340976 w 536440"/>
              <a:gd name="connsiteY167" fmla="*/ 153667 h 605522"/>
              <a:gd name="connsiteX168" fmla="*/ 326913 w 536440"/>
              <a:gd name="connsiteY168" fmla="*/ 97675 h 605522"/>
              <a:gd name="connsiteX169" fmla="*/ 268260 w 536440"/>
              <a:gd name="connsiteY169" fmla="*/ 17775 h 605522"/>
              <a:gd name="connsiteX170" fmla="*/ 200883 w 536440"/>
              <a:gd name="connsiteY170" fmla="*/ 128515 h 605522"/>
              <a:gd name="connsiteX171" fmla="*/ 190203 w 536440"/>
              <a:gd name="connsiteY171" fmla="*/ 135092 h 605522"/>
              <a:gd name="connsiteX172" fmla="*/ 183616 w 536440"/>
              <a:gd name="connsiteY172" fmla="*/ 124338 h 605522"/>
              <a:gd name="connsiteX173" fmla="*/ 217527 w 536440"/>
              <a:gd name="connsiteY173" fmla="*/ 36173 h 605522"/>
              <a:gd name="connsiteX174" fmla="*/ 268260 w 536440"/>
              <a:gd name="connsiteY174"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36440" h="605522">
                <a:moveTo>
                  <a:pt x="211268" y="520202"/>
                </a:moveTo>
                <a:cubicBezTo>
                  <a:pt x="200405" y="520202"/>
                  <a:pt x="191678" y="529001"/>
                  <a:pt x="191678" y="539755"/>
                </a:cubicBezTo>
                <a:cubicBezTo>
                  <a:pt x="191678" y="550598"/>
                  <a:pt x="200405" y="559308"/>
                  <a:pt x="211268" y="559308"/>
                </a:cubicBezTo>
                <a:cubicBezTo>
                  <a:pt x="222043" y="559308"/>
                  <a:pt x="230858" y="550598"/>
                  <a:pt x="230858" y="539755"/>
                </a:cubicBezTo>
                <a:cubicBezTo>
                  <a:pt x="230858" y="529001"/>
                  <a:pt x="222043" y="520202"/>
                  <a:pt x="211268" y="520202"/>
                </a:cubicBezTo>
                <a:close/>
                <a:moveTo>
                  <a:pt x="211268" y="502426"/>
                </a:moveTo>
                <a:cubicBezTo>
                  <a:pt x="231838" y="502426"/>
                  <a:pt x="248668" y="519224"/>
                  <a:pt x="248668" y="539755"/>
                </a:cubicBezTo>
                <a:cubicBezTo>
                  <a:pt x="248668" y="560375"/>
                  <a:pt x="231838" y="577084"/>
                  <a:pt x="211268" y="577084"/>
                </a:cubicBezTo>
                <a:cubicBezTo>
                  <a:pt x="190609" y="577084"/>
                  <a:pt x="173869" y="560375"/>
                  <a:pt x="173869" y="539755"/>
                </a:cubicBezTo>
                <a:cubicBezTo>
                  <a:pt x="173869" y="519224"/>
                  <a:pt x="190609" y="502426"/>
                  <a:pt x="211268" y="502426"/>
                </a:cubicBezTo>
                <a:close/>
                <a:moveTo>
                  <a:pt x="347548" y="464751"/>
                </a:moveTo>
                <a:cubicBezTo>
                  <a:pt x="352266" y="465907"/>
                  <a:pt x="355293" y="470617"/>
                  <a:pt x="354225" y="475416"/>
                </a:cubicBezTo>
                <a:cubicBezTo>
                  <a:pt x="345323" y="513630"/>
                  <a:pt x="333482" y="545535"/>
                  <a:pt x="319951" y="567663"/>
                </a:cubicBezTo>
                <a:cubicBezTo>
                  <a:pt x="304461" y="592814"/>
                  <a:pt x="287101" y="605522"/>
                  <a:pt x="268228" y="605522"/>
                </a:cubicBezTo>
                <a:cubicBezTo>
                  <a:pt x="257990" y="605522"/>
                  <a:pt x="248019" y="601701"/>
                  <a:pt x="238583" y="594147"/>
                </a:cubicBezTo>
                <a:cubicBezTo>
                  <a:pt x="234755" y="591036"/>
                  <a:pt x="234132" y="585437"/>
                  <a:pt x="237248" y="581616"/>
                </a:cubicBezTo>
                <a:cubicBezTo>
                  <a:pt x="240363" y="577794"/>
                  <a:pt x="245972" y="577172"/>
                  <a:pt x="249800" y="580283"/>
                </a:cubicBezTo>
                <a:cubicBezTo>
                  <a:pt x="255943" y="585260"/>
                  <a:pt x="262175" y="587748"/>
                  <a:pt x="268228" y="587748"/>
                </a:cubicBezTo>
                <a:cubicBezTo>
                  <a:pt x="293956" y="587748"/>
                  <a:pt x="320307" y="543224"/>
                  <a:pt x="336865" y="471417"/>
                </a:cubicBezTo>
                <a:cubicBezTo>
                  <a:pt x="337934" y="466618"/>
                  <a:pt x="342741" y="463685"/>
                  <a:pt x="347548" y="464751"/>
                </a:cubicBezTo>
                <a:close/>
                <a:moveTo>
                  <a:pt x="184951" y="373636"/>
                </a:moveTo>
                <a:cubicBezTo>
                  <a:pt x="186643" y="394610"/>
                  <a:pt x="189135" y="414874"/>
                  <a:pt x="192250" y="434160"/>
                </a:cubicBezTo>
                <a:cubicBezTo>
                  <a:pt x="210496" y="427228"/>
                  <a:pt x="229275" y="419229"/>
                  <a:pt x="248322" y="410253"/>
                </a:cubicBezTo>
                <a:cubicBezTo>
                  <a:pt x="237642" y="404653"/>
                  <a:pt x="226961" y="398699"/>
                  <a:pt x="216281" y="392566"/>
                </a:cubicBezTo>
                <a:cubicBezTo>
                  <a:pt x="205600" y="386434"/>
                  <a:pt x="195187" y="380124"/>
                  <a:pt x="184951" y="373636"/>
                </a:cubicBezTo>
                <a:close/>
                <a:moveTo>
                  <a:pt x="102445" y="314355"/>
                </a:moveTo>
                <a:cubicBezTo>
                  <a:pt x="33556" y="373991"/>
                  <a:pt x="8456" y="423406"/>
                  <a:pt x="21095" y="445270"/>
                </a:cubicBezTo>
                <a:cubicBezTo>
                  <a:pt x="31330" y="463045"/>
                  <a:pt x="68178" y="467045"/>
                  <a:pt x="119711" y="456024"/>
                </a:cubicBezTo>
                <a:cubicBezTo>
                  <a:pt x="137156" y="452291"/>
                  <a:pt x="155847" y="446959"/>
                  <a:pt x="175250" y="440293"/>
                </a:cubicBezTo>
                <a:cubicBezTo>
                  <a:pt x="171067" y="415407"/>
                  <a:pt x="168041" y="389011"/>
                  <a:pt x="166261" y="361548"/>
                </a:cubicBezTo>
                <a:cubicBezTo>
                  <a:pt x="143298" y="346262"/>
                  <a:pt x="121937" y="330442"/>
                  <a:pt x="102445" y="314355"/>
                </a:cubicBezTo>
                <a:close/>
                <a:moveTo>
                  <a:pt x="268226" y="284379"/>
                </a:moveTo>
                <a:cubicBezTo>
                  <a:pt x="278373" y="284379"/>
                  <a:pt x="286562" y="292652"/>
                  <a:pt x="286562" y="302793"/>
                </a:cubicBezTo>
                <a:cubicBezTo>
                  <a:pt x="286562" y="307685"/>
                  <a:pt x="282557" y="311688"/>
                  <a:pt x="277661" y="311688"/>
                </a:cubicBezTo>
                <a:cubicBezTo>
                  <a:pt x="272765" y="311688"/>
                  <a:pt x="268760" y="307685"/>
                  <a:pt x="268760" y="302793"/>
                </a:cubicBezTo>
                <a:cubicBezTo>
                  <a:pt x="268760" y="302437"/>
                  <a:pt x="268493" y="302170"/>
                  <a:pt x="268226" y="302170"/>
                </a:cubicBezTo>
                <a:cubicBezTo>
                  <a:pt x="263241" y="302170"/>
                  <a:pt x="259324" y="298167"/>
                  <a:pt x="259324" y="293274"/>
                </a:cubicBezTo>
                <a:cubicBezTo>
                  <a:pt x="259324" y="288382"/>
                  <a:pt x="263241" y="284379"/>
                  <a:pt x="268226" y="284379"/>
                </a:cubicBezTo>
                <a:close/>
                <a:moveTo>
                  <a:pt x="268259" y="264192"/>
                </a:moveTo>
                <a:cubicBezTo>
                  <a:pt x="246988" y="264192"/>
                  <a:pt x="229633" y="281525"/>
                  <a:pt x="229633" y="302769"/>
                </a:cubicBezTo>
                <a:cubicBezTo>
                  <a:pt x="229633" y="324014"/>
                  <a:pt x="246988" y="341258"/>
                  <a:pt x="268259" y="341258"/>
                </a:cubicBezTo>
                <a:cubicBezTo>
                  <a:pt x="289441" y="341258"/>
                  <a:pt x="306796" y="324014"/>
                  <a:pt x="306796" y="302769"/>
                </a:cubicBezTo>
                <a:cubicBezTo>
                  <a:pt x="306796" y="281525"/>
                  <a:pt x="289441" y="264192"/>
                  <a:pt x="268259" y="264192"/>
                </a:cubicBezTo>
                <a:close/>
                <a:moveTo>
                  <a:pt x="268259" y="246414"/>
                </a:moveTo>
                <a:cubicBezTo>
                  <a:pt x="299320" y="246414"/>
                  <a:pt x="324596" y="271658"/>
                  <a:pt x="324596" y="302769"/>
                </a:cubicBezTo>
                <a:cubicBezTo>
                  <a:pt x="324596" y="333792"/>
                  <a:pt x="299320" y="359036"/>
                  <a:pt x="268259" y="359036"/>
                </a:cubicBezTo>
                <a:cubicBezTo>
                  <a:pt x="237109" y="359036"/>
                  <a:pt x="211833" y="333792"/>
                  <a:pt x="211833" y="302769"/>
                </a:cubicBezTo>
                <a:cubicBezTo>
                  <a:pt x="211833" y="271658"/>
                  <a:pt x="237109" y="246414"/>
                  <a:pt x="268259" y="246414"/>
                </a:cubicBezTo>
                <a:close/>
                <a:moveTo>
                  <a:pt x="40394" y="216841"/>
                </a:moveTo>
                <a:cubicBezTo>
                  <a:pt x="29541" y="216841"/>
                  <a:pt x="20822" y="225640"/>
                  <a:pt x="20822" y="236394"/>
                </a:cubicBezTo>
                <a:cubicBezTo>
                  <a:pt x="20822" y="247148"/>
                  <a:pt x="29541" y="255947"/>
                  <a:pt x="40394" y="255947"/>
                </a:cubicBezTo>
                <a:cubicBezTo>
                  <a:pt x="51159" y="255947"/>
                  <a:pt x="59966" y="247148"/>
                  <a:pt x="59966" y="236394"/>
                </a:cubicBezTo>
                <a:cubicBezTo>
                  <a:pt x="59966" y="225640"/>
                  <a:pt x="51159" y="216841"/>
                  <a:pt x="40394" y="216841"/>
                </a:cubicBezTo>
                <a:close/>
                <a:moveTo>
                  <a:pt x="40394" y="199065"/>
                </a:moveTo>
                <a:cubicBezTo>
                  <a:pt x="60945" y="199065"/>
                  <a:pt x="77759" y="215774"/>
                  <a:pt x="77759" y="236394"/>
                </a:cubicBezTo>
                <a:cubicBezTo>
                  <a:pt x="77759" y="257014"/>
                  <a:pt x="60945" y="273723"/>
                  <a:pt x="40394" y="273723"/>
                </a:cubicBezTo>
                <a:cubicBezTo>
                  <a:pt x="19755" y="273723"/>
                  <a:pt x="3030" y="257014"/>
                  <a:pt x="3030" y="236394"/>
                </a:cubicBezTo>
                <a:cubicBezTo>
                  <a:pt x="3030" y="215774"/>
                  <a:pt x="19755" y="199065"/>
                  <a:pt x="40394" y="199065"/>
                </a:cubicBezTo>
                <a:close/>
                <a:moveTo>
                  <a:pt x="344180" y="171442"/>
                </a:moveTo>
                <a:cubicBezTo>
                  <a:pt x="325934" y="178375"/>
                  <a:pt x="307155" y="186373"/>
                  <a:pt x="288108" y="195350"/>
                </a:cubicBezTo>
                <a:cubicBezTo>
                  <a:pt x="298788" y="200949"/>
                  <a:pt x="309469" y="206815"/>
                  <a:pt x="320149" y="212947"/>
                </a:cubicBezTo>
                <a:cubicBezTo>
                  <a:pt x="330830" y="219169"/>
                  <a:pt x="341243" y="225390"/>
                  <a:pt x="351479" y="231878"/>
                </a:cubicBezTo>
                <a:cubicBezTo>
                  <a:pt x="349787" y="210903"/>
                  <a:pt x="347295" y="190639"/>
                  <a:pt x="344180" y="171442"/>
                </a:cubicBezTo>
                <a:close/>
                <a:moveTo>
                  <a:pt x="429598" y="122001"/>
                </a:moveTo>
                <a:cubicBezTo>
                  <a:pt x="418823" y="122001"/>
                  <a:pt x="410008" y="130800"/>
                  <a:pt x="410008" y="141554"/>
                </a:cubicBezTo>
                <a:cubicBezTo>
                  <a:pt x="410008" y="152397"/>
                  <a:pt x="418823" y="161107"/>
                  <a:pt x="429598" y="161107"/>
                </a:cubicBezTo>
                <a:cubicBezTo>
                  <a:pt x="440372" y="161107"/>
                  <a:pt x="449188" y="152397"/>
                  <a:pt x="449188" y="141554"/>
                </a:cubicBezTo>
                <a:cubicBezTo>
                  <a:pt x="449188" y="130800"/>
                  <a:pt x="440372" y="122001"/>
                  <a:pt x="429598" y="122001"/>
                </a:cubicBezTo>
                <a:close/>
                <a:moveTo>
                  <a:pt x="429598" y="104225"/>
                </a:moveTo>
                <a:cubicBezTo>
                  <a:pt x="450167" y="104225"/>
                  <a:pt x="466997" y="121023"/>
                  <a:pt x="466997" y="141554"/>
                </a:cubicBezTo>
                <a:cubicBezTo>
                  <a:pt x="466997" y="162174"/>
                  <a:pt x="450167" y="178883"/>
                  <a:pt x="429598" y="178883"/>
                </a:cubicBezTo>
                <a:cubicBezTo>
                  <a:pt x="408939" y="178883"/>
                  <a:pt x="392198" y="162174"/>
                  <a:pt x="392198" y="141554"/>
                </a:cubicBezTo>
                <a:cubicBezTo>
                  <a:pt x="392198" y="121023"/>
                  <a:pt x="408939" y="104225"/>
                  <a:pt x="429598" y="104225"/>
                </a:cubicBezTo>
                <a:close/>
                <a:moveTo>
                  <a:pt x="268260" y="0"/>
                </a:moveTo>
                <a:cubicBezTo>
                  <a:pt x="283924" y="0"/>
                  <a:pt x="298788" y="8976"/>
                  <a:pt x="312228" y="26574"/>
                </a:cubicBezTo>
                <a:cubicBezTo>
                  <a:pt x="324154" y="42216"/>
                  <a:pt x="334835" y="64258"/>
                  <a:pt x="343824" y="92254"/>
                </a:cubicBezTo>
                <a:cubicBezTo>
                  <a:pt x="349253" y="109140"/>
                  <a:pt x="353971" y="127715"/>
                  <a:pt x="357976" y="147623"/>
                </a:cubicBezTo>
                <a:cubicBezTo>
                  <a:pt x="363138" y="145846"/>
                  <a:pt x="368300" y="144157"/>
                  <a:pt x="373374" y="142557"/>
                </a:cubicBezTo>
                <a:cubicBezTo>
                  <a:pt x="378002" y="141135"/>
                  <a:pt x="382986" y="143802"/>
                  <a:pt x="384499" y="148423"/>
                </a:cubicBezTo>
                <a:cubicBezTo>
                  <a:pt x="385923" y="153134"/>
                  <a:pt x="383342" y="158111"/>
                  <a:pt x="378625" y="159622"/>
                </a:cubicBezTo>
                <a:cubicBezTo>
                  <a:pt x="372839" y="161310"/>
                  <a:pt x="367054" y="163266"/>
                  <a:pt x="361180" y="165310"/>
                </a:cubicBezTo>
                <a:cubicBezTo>
                  <a:pt x="365363" y="190017"/>
                  <a:pt x="368389" y="216502"/>
                  <a:pt x="370169" y="243965"/>
                </a:cubicBezTo>
                <a:cubicBezTo>
                  <a:pt x="393132" y="259252"/>
                  <a:pt x="414582" y="275161"/>
                  <a:pt x="433985" y="291159"/>
                </a:cubicBezTo>
                <a:cubicBezTo>
                  <a:pt x="502963" y="231523"/>
                  <a:pt x="528063" y="182107"/>
                  <a:pt x="515424" y="160244"/>
                </a:cubicBezTo>
                <a:cubicBezTo>
                  <a:pt x="510618" y="152067"/>
                  <a:pt x="500471" y="146735"/>
                  <a:pt x="485252" y="144513"/>
                </a:cubicBezTo>
                <a:cubicBezTo>
                  <a:pt x="480445" y="143802"/>
                  <a:pt x="477063" y="139269"/>
                  <a:pt x="477775" y="134381"/>
                </a:cubicBezTo>
                <a:cubicBezTo>
                  <a:pt x="478487" y="129493"/>
                  <a:pt x="483027" y="126204"/>
                  <a:pt x="487922" y="126915"/>
                </a:cubicBezTo>
                <a:cubicBezTo>
                  <a:pt x="508749" y="130026"/>
                  <a:pt x="523167" y="138203"/>
                  <a:pt x="530822" y="151356"/>
                </a:cubicBezTo>
                <a:cubicBezTo>
                  <a:pt x="542926" y="172420"/>
                  <a:pt x="535272" y="202549"/>
                  <a:pt x="508571" y="238633"/>
                </a:cubicBezTo>
                <a:cubicBezTo>
                  <a:pt x="493440" y="259163"/>
                  <a:pt x="472791" y="280849"/>
                  <a:pt x="447692" y="302801"/>
                </a:cubicBezTo>
                <a:cubicBezTo>
                  <a:pt x="462912" y="316133"/>
                  <a:pt x="476707" y="329464"/>
                  <a:pt x="488634" y="342618"/>
                </a:cubicBezTo>
                <a:cubicBezTo>
                  <a:pt x="508304" y="364481"/>
                  <a:pt x="522188" y="384656"/>
                  <a:pt x="529754" y="402787"/>
                </a:cubicBezTo>
                <a:cubicBezTo>
                  <a:pt x="538298" y="423229"/>
                  <a:pt x="538654" y="440559"/>
                  <a:pt x="530822" y="454157"/>
                </a:cubicBezTo>
                <a:cubicBezTo>
                  <a:pt x="522900" y="467756"/>
                  <a:pt x="507770" y="476110"/>
                  <a:pt x="485697" y="478954"/>
                </a:cubicBezTo>
                <a:cubicBezTo>
                  <a:pt x="480089" y="479665"/>
                  <a:pt x="474126" y="480020"/>
                  <a:pt x="467718" y="480020"/>
                </a:cubicBezTo>
                <a:cubicBezTo>
                  <a:pt x="451786" y="480020"/>
                  <a:pt x="433540" y="477799"/>
                  <a:pt x="412980" y="473444"/>
                </a:cubicBezTo>
                <a:cubicBezTo>
                  <a:pt x="369635" y="464112"/>
                  <a:pt x="319526" y="445714"/>
                  <a:pt x="268260" y="420385"/>
                </a:cubicBezTo>
                <a:cubicBezTo>
                  <a:pt x="243427" y="432561"/>
                  <a:pt x="219040" y="443137"/>
                  <a:pt x="195454" y="451936"/>
                </a:cubicBezTo>
                <a:cubicBezTo>
                  <a:pt x="197412" y="461801"/>
                  <a:pt x="199548" y="471488"/>
                  <a:pt x="201862" y="480731"/>
                </a:cubicBezTo>
                <a:cubicBezTo>
                  <a:pt x="203019" y="485531"/>
                  <a:pt x="200171" y="490330"/>
                  <a:pt x="195365" y="491485"/>
                </a:cubicBezTo>
                <a:cubicBezTo>
                  <a:pt x="194653" y="491752"/>
                  <a:pt x="193941" y="491841"/>
                  <a:pt x="193229" y="491841"/>
                </a:cubicBezTo>
                <a:cubicBezTo>
                  <a:pt x="189224" y="491841"/>
                  <a:pt x="185574" y="489086"/>
                  <a:pt x="184595" y="485086"/>
                </a:cubicBezTo>
                <a:cubicBezTo>
                  <a:pt x="182370" y="476288"/>
                  <a:pt x="180323" y="467222"/>
                  <a:pt x="178543" y="457979"/>
                </a:cubicBezTo>
                <a:cubicBezTo>
                  <a:pt x="159318" y="464467"/>
                  <a:pt x="140805" y="469711"/>
                  <a:pt x="123450" y="473444"/>
                </a:cubicBezTo>
                <a:cubicBezTo>
                  <a:pt x="102979" y="477799"/>
                  <a:pt x="84644" y="480020"/>
                  <a:pt x="68712" y="480020"/>
                </a:cubicBezTo>
                <a:cubicBezTo>
                  <a:pt x="62304" y="480020"/>
                  <a:pt x="56341" y="479665"/>
                  <a:pt x="50733" y="478954"/>
                </a:cubicBezTo>
                <a:cubicBezTo>
                  <a:pt x="28660" y="476110"/>
                  <a:pt x="13530" y="467756"/>
                  <a:pt x="5608" y="454157"/>
                </a:cubicBezTo>
                <a:cubicBezTo>
                  <a:pt x="-6496" y="433094"/>
                  <a:pt x="1158" y="402965"/>
                  <a:pt x="27859" y="366881"/>
                </a:cubicBezTo>
                <a:cubicBezTo>
                  <a:pt x="43079" y="346351"/>
                  <a:pt x="63728" y="324665"/>
                  <a:pt x="88738" y="302712"/>
                </a:cubicBezTo>
                <a:cubicBezTo>
                  <a:pt x="83042" y="297735"/>
                  <a:pt x="77524" y="292758"/>
                  <a:pt x="72183" y="287692"/>
                </a:cubicBezTo>
                <a:cubicBezTo>
                  <a:pt x="68623" y="284315"/>
                  <a:pt x="68534" y="278716"/>
                  <a:pt x="71916" y="275161"/>
                </a:cubicBezTo>
                <a:cubicBezTo>
                  <a:pt x="75298" y="271606"/>
                  <a:pt x="80906" y="271428"/>
                  <a:pt x="84466" y="274805"/>
                </a:cubicBezTo>
                <a:cubicBezTo>
                  <a:pt x="90251" y="280227"/>
                  <a:pt x="96214" y="285648"/>
                  <a:pt x="102534" y="291070"/>
                </a:cubicBezTo>
                <a:cubicBezTo>
                  <a:pt x="114104" y="281560"/>
                  <a:pt x="126476" y="272050"/>
                  <a:pt x="139559" y="262540"/>
                </a:cubicBezTo>
                <a:cubicBezTo>
                  <a:pt x="143565" y="259607"/>
                  <a:pt x="149083" y="260496"/>
                  <a:pt x="152020" y="264496"/>
                </a:cubicBezTo>
                <a:cubicBezTo>
                  <a:pt x="154868" y="268495"/>
                  <a:pt x="153978" y="274005"/>
                  <a:pt x="150062" y="276938"/>
                </a:cubicBezTo>
                <a:cubicBezTo>
                  <a:pt x="137957" y="285648"/>
                  <a:pt x="126743" y="294269"/>
                  <a:pt x="116329" y="302712"/>
                </a:cubicBezTo>
                <a:cubicBezTo>
                  <a:pt x="131460" y="315155"/>
                  <a:pt x="147748" y="327331"/>
                  <a:pt x="165104" y="339329"/>
                </a:cubicBezTo>
                <a:cubicBezTo>
                  <a:pt x="164659" y="327242"/>
                  <a:pt x="164392" y="315066"/>
                  <a:pt x="164392" y="302801"/>
                </a:cubicBezTo>
                <a:cubicBezTo>
                  <a:pt x="164392" y="262896"/>
                  <a:pt x="166884" y="224235"/>
                  <a:pt x="171868" y="187795"/>
                </a:cubicBezTo>
                <a:cubicBezTo>
                  <a:pt x="172491" y="182996"/>
                  <a:pt x="176941" y="179530"/>
                  <a:pt x="181836" y="180241"/>
                </a:cubicBezTo>
                <a:cubicBezTo>
                  <a:pt x="186732" y="180863"/>
                  <a:pt x="190114" y="185307"/>
                  <a:pt x="189491" y="190195"/>
                </a:cubicBezTo>
                <a:cubicBezTo>
                  <a:pt x="184595" y="225834"/>
                  <a:pt x="182192" y="263696"/>
                  <a:pt x="182192" y="302801"/>
                </a:cubicBezTo>
                <a:cubicBezTo>
                  <a:pt x="182192" y="319332"/>
                  <a:pt x="182637" y="335597"/>
                  <a:pt x="183527" y="351594"/>
                </a:cubicBezTo>
                <a:cubicBezTo>
                  <a:pt x="196967" y="360393"/>
                  <a:pt x="210852" y="368925"/>
                  <a:pt x="225181" y="377191"/>
                </a:cubicBezTo>
                <a:cubicBezTo>
                  <a:pt x="239511" y="385456"/>
                  <a:pt x="253930" y="393188"/>
                  <a:pt x="268260" y="400476"/>
                </a:cubicBezTo>
                <a:cubicBezTo>
                  <a:pt x="282500" y="393188"/>
                  <a:pt x="296919" y="385456"/>
                  <a:pt x="311249" y="377191"/>
                </a:cubicBezTo>
                <a:cubicBezTo>
                  <a:pt x="314720" y="375147"/>
                  <a:pt x="318280" y="373102"/>
                  <a:pt x="321840" y="370969"/>
                </a:cubicBezTo>
                <a:cubicBezTo>
                  <a:pt x="326023" y="368481"/>
                  <a:pt x="331542" y="369814"/>
                  <a:pt x="334034" y="374080"/>
                </a:cubicBezTo>
                <a:cubicBezTo>
                  <a:pt x="336526" y="378257"/>
                  <a:pt x="335191" y="383768"/>
                  <a:pt x="330919" y="386256"/>
                </a:cubicBezTo>
                <a:cubicBezTo>
                  <a:pt x="327358" y="388389"/>
                  <a:pt x="323709" y="390522"/>
                  <a:pt x="320149" y="392566"/>
                </a:cubicBezTo>
                <a:cubicBezTo>
                  <a:pt x="309469" y="398699"/>
                  <a:pt x="298788" y="404653"/>
                  <a:pt x="288108" y="410253"/>
                </a:cubicBezTo>
                <a:cubicBezTo>
                  <a:pt x="333856" y="431938"/>
                  <a:pt x="378091" y="447758"/>
                  <a:pt x="416718" y="456024"/>
                </a:cubicBezTo>
                <a:cubicBezTo>
                  <a:pt x="468252" y="467045"/>
                  <a:pt x="505100" y="463045"/>
                  <a:pt x="515424" y="445270"/>
                </a:cubicBezTo>
                <a:cubicBezTo>
                  <a:pt x="525659" y="427495"/>
                  <a:pt x="510707" y="393544"/>
                  <a:pt x="475372" y="354616"/>
                </a:cubicBezTo>
                <a:cubicBezTo>
                  <a:pt x="463446" y="341285"/>
                  <a:pt x="449472" y="327864"/>
                  <a:pt x="433985" y="314444"/>
                </a:cubicBezTo>
                <a:cubicBezTo>
                  <a:pt x="422415" y="323954"/>
                  <a:pt x="409954" y="333552"/>
                  <a:pt x="396871" y="343062"/>
                </a:cubicBezTo>
                <a:cubicBezTo>
                  <a:pt x="395269" y="344129"/>
                  <a:pt x="393488" y="344751"/>
                  <a:pt x="391619" y="344751"/>
                </a:cubicBezTo>
                <a:cubicBezTo>
                  <a:pt x="388860" y="344751"/>
                  <a:pt x="386190" y="343418"/>
                  <a:pt x="384410" y="341018"/>
                </a:cubicBezTo>
                <a:cubicBezTo>
                  <a:pt x="381562" y="337107"/>
                  <a:pt x="382452" y="331508"/>
                  <a:pt x="386457" y="328664"/>
                </a:cubicBezTo>
                <a:cubicBezTo>
                  <a:pt x="398562" y="319865"/>
                  <a:pt x="409776" y="311245"/>
                  <a:pt x="420101" y="302801"/>
                </a:cubicBezTo>
                <a:cubicBezTo>
                  <a:pt x="405059" y="290447"/>
                  <a:pt x="388682" y="278183"/>
                  <a:pt x="371326" y="266273"/>
                </a:cubicBezTo>
                <a:cubicBezTo>
                  <a:pt x="371860" y="278271"/>
                  <a:pt x="372038" y="290447"/>
                  <a:pt x="372038" y="302801"/>
                </a:cubicBezTo>
                <a:cubicBezTo>
                  <a:pt x="372038" y="342618"/>
                  <a:pt x="369546" y="381279"/>
                  <a:pt x="364562" y="417718"/>
                </a:cubicBezTo>
                <a:cubicBezTo>
                  <a:pt x="364028" y="422162"/>
                  <a:pt x="360201" y="425450"/>
                  <a:pt x="355840" y="425450"/>
                </a:cubicBezTo>
                <a:cubicBezTo>
                  <a:pt x="355395" y="425450"/>
                  <a:pt x="355039" y="425362"/>
                  <a:pt x="354594" y="425362"/>
                </a:cubicBezTo>
                <a:cubicBezTo>
                  <a:pt x="349698" y="424651"/>
                  <a:pt x="346316" y="420207"/>
                  <a:pt x="346939" y="415319"/>
                </a:cubicBezTo>
                <a:cubicBezTo>
                  <a:pt x="351835" y="379679"/>
                  <a:pt x="354238" y="341818"/>
                  <a:pt x="354238" y="302801"/>
                </a:cubicBezTo>
                <a:cubicBezTo>
                  <a:pt x="354238" y="286270"/>
                  <a:pt x="353793" y="269917"/>
                  <a:pt x="352903" y="253919"/>
                </a:cubicBezTo>
                <a:cubicBezTo>
                  <a:pt x="339552" y="245209"/>
                  <a:pt x="325578" y="236677"/>
                  <a:pt x="311249" y="228412"/>
                </a:cubicBezTo>
                <a:cubicBezTo>
                  <a:pt x="296919" y="220146"/>
                  <a:pt x="282500" y="212325"/>
                  <a:pt x="268260" y="205126"/>
                </a:cubicBezTo>
                <a:cubicBezTo>
                  <a:pt x="253930" y="212325"/>
                  <a:pt x="239511" y="220146"/>
                  <a:pt x="225181" y="228412"/>
                </a:cubicBezTo>
                <a:cubicBezTo>
                  <a:pt x="218862" y="231967"/>
                  <a:pt x="212543" y="235789"/>
                  <a:pt x="206401" y="239521"/>
                </a:cubicBezTo>
                <a:cubicBezTo>
                  <a:pt x="204977" y="240410"/>
                  <a:pt x="203375" y="240855"/>
                  <a:pt x="201773" y="240855"/>
                </a:cubicBezTo>
                <a:cubicBezTo>
                  <a:pt x="198747" y="240855"/>
                  <a:pt x="195810" y="239255"/>
                  <a:pt x="194119" y="236589"/>
                </a:cubicBezTo>
                <a:cubicBezTo>
                  <a:pt x="191627" y="232322"/>
                  <a:pt x="192962" y="226901"/>
                  <a:pt x="197145" y="224324"/>
                </a:cubicBezTo>
                <a:cubicBezTo>
                  <a:pt x="203464" y="220502"/>
                  <a:pt x="209873" y="216680"/>
                  <a:pt x="216281" y="212947"/>
                </a:cubicBezTo>
                <a:cubicBezTo>
                  <a:pt x="226961" y="206815"/>
                  <a:pt x="237642" y="200949"/>
                  <a:pt x="248322" y="195350"/>
                </a:cubicBezTo>
                <a:cubicBezTo>
                  <a:pt x="202574" y="173664"/>
                  <a:pt x="158339" y="157755"/>
                  <a:pt x="119711" y="149490"/>
                </a:cubicBezTo>
                <a:cubicBezTo>
                  <a:pt x="68178" y="138469"/>
                  <a:pt x="31330" y="142469"/>
                  <a:pt x="21095" y="160244"/>
                </a:cubicBezTo>
                <a:cubicBezTo>
                  <a:pt x="17179" y="166910"/>
                  <a:pt x="16823" y="175797"/>
                  <a:pt x="19849" y="186640"/>
                </a:cubicBezTo>
                <a:cubicBezTo>
                  <a:pt x="21184" y="191351"/>
                  <a:pt x="18425" y="196239"/>
                  <a:pt x="13708" y="197572"/>
                </a:cubicBezTo>
                <a:cubicBezTo>
                  <a:pt x="8990" y="198905"/>
                  <a:pt x="4006" y="196150"/>
                  <a:pt x="2671" y="191439"/>
                </a:cubicBezTo>
                <a:cubicBezTo>
                  <a:pt x="-1690" y="175886"/>
                  <a:pt x="-711" y="162377"/>
                  <a:pt x="5608" y="151356"/>
                </a:cubicBezTo>
                <a:cubicBezTo>
                  <a:pt x="13530" y="137758"/>
                  <a:pt x="28660" y="129404"/>
                  <a:pt x="50733" y="126649"/>
                </a:cubicBezTo>
                <a:cubicBezTo>
                  <a:pt x="70225" y="124071"/>
                  <a:pt x="94701" y="125938"/>
                  <a:pt x="123450" y="132159"/>
                </a:cubicBezTo>
                <a:cubicBezTo>
                  <a:pt x="166884" y="141402"/>
                  <a:pt x="216904" y="159888"/>
                  <a:pt x="268260" y="185218"/>
                </a:cubicBezTo>
                <a:cubicBezTo>
                  <a:pt x="292914" y="173042"/>
                  <a:pt x="317390" y="162466"/>
                  <a:pt x="340976" y="153667"/>
                </a:cubicBezTo>
                <a:cubicBezTo>
                  <a:pt x="337149" y="133492"/>
                  <a:pt x="332343" y="114739"/>
                  <a:pt x="326913" y="97675"/>
                </a:cubicBezTo>
                <a:cubicBezTo>
                  <a:pt x="310715" y="47638"/>
                  <a:pt x="288820" y="17775"/>
                  <a:pt x="268260" y="17775"/>
                </a:cubicBezTo>
                <a:cubicBezTo>
                  <a:pt x="243249" y="17775"/>
                  <a:pt x="217527" y="60169"/>
                  <a:pt x="200883" y="128515"/>
                </a:cubicBezTo>
                <a:cubicBezTo>
                  <a:pt x="199726" y="133314"/>
                  <a:pt x="194920" y="136247"/>
                  <a:pt x="190203" y="135092"/>
                </a:cubicBezTo>
                <a:cubicBezTo>
                  <a:pt x="185396" y="133936"/>
                  <a:pt x="182459" y="129137"/>
                  <a:pt x="183616" y="124338"/>
                </a:cubicBezTo>
                <a:cubicBezTo>
                  <a:pt x="192517" y="87721"/>
                  <a:pt x="204265" y="57236"/>
                  <a:pt x="217527" y="36173"/>
                </a:cubicBezTo>
                <a:cubicBezTo>
                  <a:pt x="232747" y="12176"/>
                  <a:pt x="249746" y="0"/>
                  <a:pt x="268260" y="0"/>
                </a:cubicBezTo>
                <a:close/>
              </a:path>
            </a:pathLst>
          </a:custGeom>
          <a:solidFill>
            <a:schemeClr val="bg1"/>
          </a:solidFill>
          <a:ln>
            <a:solidFill>
              <a:schemeClr val="bg1"/>
            </a:solidFill>
          </a:ln>
        </p:spPr>
        <p:txBody>
          <a:bodyPr/>
          <a:lstStyle/>
          <a:p>
            <a:endParaRPr lang="zh-CN" altLang="en-US" sz="2398"/>
          </a:p>
        </p:txBody>
      </p:sp>
      <p:sp>
        <p:nvSpPr>
          <p:cNvPr id="25" name="矩形 1">
            <a:extLst>
              <a:ext uri="{FF2B5EF4-FFF2-40B4-BE49-F238E27FC236}">
                <a16:creationId xmlns:a16="http://schemas.microsoft.com/office/drawing/2014/main" id="{B253D45E-99BB-4B8B-8638-EDE81DC7EC61}"/>
              </a:ext>
            </a:extLst>
          </p:cNvPr>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26" name="矩形 25">
            <a:extLst>
              <a:ext uri="{FF2B5EF4-FFF2-40B4-BE49-F238E27FC236}">
                <a16:creationId xmlns:a16="http://schemas.microsoft.com/office/drawing/2014/main" id="{CD8A0426-0C48-474C-A5B5-25D9260608C1}"/>
              </a:ext>
            </a:extLst>
          </p:cNvPr>
          <p:cNvSpPr/>
          <p:nvPr/>
        </p:nvSpPr>
        <p:spPr>
          <a:xfrm>
            <a:off x="914770" y="916493"/>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作用：</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矩形 26">
            <a:extLst>
              <a:ext uri="{FF2B5EF4-FFF2-40B4-BE49-F238E27FC236}">
                <a16:creationId xmlns:a16="http://schemas.microsoft.com/office/drawing/2014/main" id="{0170A2B0-D318-4612-9B92-8FDA3A3C6862}"/>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8" name="矩形 27">
            <a:extLst>
              <a:ext uri="{FF2B5EF4-FFF2-40B4-BE49-F238E27FC236}">
                <a16:creationId xmlns:a16="http://schemas.microsoft.com/office/drawing/2014/main" id="{94449C73-1147-48FA-8B37-572E50093B42}"/>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9" name="矩形 28">
            <a:extLst>
              <a:ext uri="{FF2B5EF4-FFF2-40B4-BE49-F238E27FC236}">
                <a16:creationId xmlns:a16="http://schemas.microsoft.com/office/drawing/2014/main" id="{16FA95BB-A3FC-4BB9-BA1D-E54C0A303177}"/>
              </a:ext>
            </a:extLst>
          </p:cNvPr>
          <p:cNvSpPr/>
          <p:nvPr/>
        </p:nvSpPr>
        <p:spPr>
          <a:xfrm>
            <a:off x="858310" y="405737"/>
            <a:ext cx="393120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信息分析的作用与抽象工作目标</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3786105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59" name="矩形 58">
            <a:extLst>
              <a:ext uri="{FF2B5EF4-FFF2-40B4-BE49-F238E27FC236}">
                <a16:creationId xmlns:a16="http://schemas.microsoft.com/office/drawing/2014/main" id="{3FD40759-F7B7-412F-BB77-D718819DCCA6}"/>
              </a:ext>
            </a:extLst>
          </p:cNvPr>
          <p:cNvSpPr/>
          <p:nvPr/>
        </p:nvSpPr>
        <p:spPr>
          <a:xfrm>
            <a:off x="792660" y="1347614"/>
            <a:ext cx="7595764" cy="1526187"/>
          </a:xfrm>
          <a:prstGeom prst="rect">
            <a:avLst/>
          </a:prstGeom>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层次分析法根据问题的性质和要达到的总目标，将问题</a:t>
            </a:r>
            <a:r>
              <a:rPr lang="zh-CN" altLang="en-US" sz="1600" b="1" dirty="0">
                <a:latin typeface="微软雅黑" panose="020B0503020204020204" pitchFamily="34" charset="-122"/>
                <a:ea typeface="微软雅黑" panose="020B0503020204020204" pitchFamily="34" charset="-122"/>
              </a:rPr>
              <a:t>分解为不同的组成因素</a:t>
            </a:r>
            <a:r>
              <a:rPr lang="zh-CN" altLang="en-US" sz="1600" dirty="0">
                <a:latin typeface="微软雅黑" panose="020B0503020204020204" pitchFamily="34" charset="-122"/>
                <a:ea typeface="微软雅黑" panose="020B0503020204020204" pitchFamily="34" charset="-122"/>
              </a:rPr>
              <a:t>，并按照因素间的相互关联影响以及隶属关系将因素按不同层次聚集组合，形成一个</a:t>
            </a:r>
            <a:r>
              <a:rPr lang="zh-CN" altLang="en-US" sz="1600" b="1" dirty="0">
                <a:solidFill>
                  <a:srgbClr val="FF0000"/>
                </a:solidFill>
                <a:latin typeface="微软雅黑" panose="020B0503020204020204" pitchFamily="34" charset="-122"/>
                <a:ea typeface="微软雅黑" panose="020B0503020204020204" pitchFamily="34" charset="-122"/>
              </a:rPr>
              <a:t>多层次</a:t>
            </a:r>
            <a:r>
              <a:rPr lang="zh-CN" altLang="en-US" sz="1600" b="1" dirty="0">
                <a:latin typeface="微软雅黑" panose="020B0503020204020204" pitchFamily="34" charset="-122"/>
                <a:ea typeface="微软雅黑" panose="020B0503020204020204" pitchFamily="34" charset="-122"/>
              </a:rPr>
              <a:t>的分析结构模型</a:t>
            </a:r>
            <a:r>
              <a:rPr lang="zh-CN" altLang="en-US" sz="1600" dirty="0">
                <a:latin typeface="微软雅黑" panose="020B0503020204020204" pitchFamily="34" charset="-122"/>
                <a:ea typeface="微软雅黑" panose="020B0503020204020204" pitchFamily="34" charset="-122"/>
              </a:rPr>
              <a:t>，从而最终使问题归结为最低层（供决策的方案、措施等）相对于最高层（总目标）</a:t>
            </a:r>
            <a:r>
              <a:rPr lang="zh-CN" altLang="en-US" sz="1600" b="1" dirty="0">
                <a:solidFill>
                  <a:srgbClr val="FF0000"/>
                </a:solidFill>
                <a:latin typeface="微软雅黑" panose="020B0503020204020204" pitchFamily="34" charset="-122"/>
                <a:ea typeface="微软雅黑" panose="020B0503020204020204" pitchFamily="34" charset="-122"/>
              </a:rPr>
              <a:t>相对重要权值</a:t>
            </a:r>
            <a:r>
              <a:rPr lang="zh-CN" altLang="en-US" sz="1600" b="1" dirty="0">
                <a:latin typeface="微软雅黑" panose="020B0503020204020204" pitchFamily="34" charset="-122"/>
                <a:ea typeface="微软雅黑" panose="020B0503020204020204" pitchFamily="34" charset="-122"/>
              </a:rPr>
              <a:t>的确定或相对优劣次序的排定</a:t>
            </a:r>
            <a:r>
              <a:rPr lang="zh-CN" altLang="en-US" sz="1600" dirty="0">
                <a:latin typeface="微软雅黑" panose="020B0503020204020204" pitchFamily="34" charset="-122"/>
                <a:ea typeface="微软雅黑" panose="020B0503020204020204" pitchFamily="34" charset="-122"/>
              </a:rPr>
              <a:t>。</a:t>
            </a:r>
          </a:p>
        </p:txBody>
      </p:sp>
      <p:grpSp>
        <p:nvGrpSpPr>
          <p:cNvPr id="60" name="组合 59">
            <a:extLst>
              <a:ext uri="{FF2B5EF4-FFF2-40B4-BE49-F238E27FC236}">
                <a16:creationId xmlns:a16="http://schemas.microsoft.com/office/drawing/2014/main" id="{F9D022E4-5EFA-4B27-A961-AA515024C426}"/>
              </a:ext>
            </a:extLst>
          </p:cNvPr>
          <p:cNvGrpSpPr/>
          <p:nvPr/>
        </p:nvGrpSpPr>
        <p:grpSpPr>
          <a:xfrm>
            <a:off x="1537270" y="3035619"/>
            <a:ext cx="5360064" cy="1624362"/>
            <a:chOff x="981733" y="4385429"/>
            <a:chExt cx="7919426" cy="2401542"/>
          </a:xfrm>
        </p:grpSpPr>
        <p:sp>
          <p:nvSpPr>
            <p:cNvPr id="61" name="Text Box 6">
              <a:extLst>
                <a:ext uri="{FF2B5EF4-FFF2-40B4-BE49-F238E27FC236}">
                  <a16:creationId xmlns:a16="http://schemas.microsoft.com/office/drawing/2014/main" id="{1F284E66-6ED1-409F-9927-734A1156E4D4}"/>
                </a:ext>
              </a:extLst>
            </p:cNvPr>
            <p:cNvSpPr txBox="1">
              <a:spLocks noChangeArrowheads="1"/>
            </p:cNvSpPr>
            <p:nvPr/>
          </p:nvSpPr>
          <p:spPr bwMode="auto">
            <a:xfrm>
              <a:off x="3213146" y="4385429"/>
              <a:ext cx="936625" cy="4265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75" b="1" dirty="0">
                  <a:latin typeface="微软雅黑" panose="020B0503020204020204" pitchFamily="34" charset="-122"/>
                  <a:ea typeface="微软雅黑" panose="020B0503020204020204" pitchFamily="34" charset="-122"/>
                </a:rPr>
                <a:t>分解</a:t>
              </a:r>
            </a:p>
          </p:txBody>
        </p:sp>
        <p:sp>
          <p:nvSpPr>
            <p:cNvPr id="62" name="Text Box 10">
              <a:extLst>
                <a:ext uri="{FF2B5EF4-FFF2-40B4-BE49-F238E27FC236}">
                  <a16:creationId xmlns:a16="http://schemas.microsoft.com/office/drawing/2014/main" id="{046617C7-1AE8-449D-A6E6-20116C42834E}"/>
                </a:ext>
              </a:extLst>
            </p:cNvPr>
            <p:cNvSpPr txBox="1">
              <a:spLocks noChangeArrowheads="1"/>
            </p:cNvSpPr>
            <p:nvPr/>
          </p:nvSpPr>
          <p:spPr bwMode="auto">
            <a:xfrm>
              <a:off x="5850152" y="4385429"/>
              <a:ext cx="1079499" cy="4265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75" b="1" dirty="0">
                  <a:latin typeface="微软雅黑" panose="020B0503020204020204" pitchFamily="34" charset="-122"/>
                  <a:ea typeface="微软雅黑" panose="020B0503020204020204" pitchFamily="34" charset="-122"/>
                </a:rPr>
                <a:t>建立</a:t>
              </a:r>
            </a:p>
          </p:txBody>
        </p:sp>
        <p:sp>
          <p:nvSpPr>
            <p:cNvPr id="63" name="Text Box 11">
              <a:extLst>
                <a:ext uri="{FF2B5EF4-FFF2-40B4-BE49-F238E27FC236}">
                  <a16:creationId xmlns:a16="http://schemas.microsoft.com/office/drawing/2014/main" id="{49BD1583-37EB-49AE-B5F1-CFFA1BCC9FB0}"/>
                </a:ext>
              </a:extLst>
            </p:cNvPr>
            <p:cNvSpPr txBox="1">
              <a:spLocks noChangeArrowheads="1"/>
            </p:cNvSpPr>
            <p:nvPr/>
          </p:nvSpPr>
          <p:spPr bwMode="auto">
            <a:xfrm>
              <a:off x="981733" y="6007692"/>
              <a:ext cx="1081088" cy="4265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75" b="1" dirty="0">
                  <a:latin typeface="微软雅黑" panose="020B0503020204020204" pitchFamily="34" charset="-122"/>
                  <a:ea typeface="微软雅黑" panose="020B0503020204020204" pitchFamily="34" charset="-122"/>
                </a:rPr>
                <a:t>确定</a:t>
              </a:r>
            </a:p>
          </p:txBody>
        </p:sp>
        <p:sp>
          <p:nvSpPr>
            <p:cNvPr id="64" name="Line 16">
              <a:extLst>
                <a:ext uri="{FF2B5EF4-FFF2-40B4-BE49-F238E27FC236}">
                  <a16:creationId xmlns:a16="http://schemas.microsoft.com/office/drawing/2014/main" id="{CA35BFD3-8BD0-4792-9085-F44F75C886F0}"/>
                </a:ext>
              </a:extLst>
            </p:cNvPr>
            <p:cNvSpPr>
              <a:spLocks noChangeShapeType="1"/>
            </p:cNvSpPr>
            <p:nvPr/>
          </p:nvSpPr>
          <p:spPr bwMode="auto">
            <a:xfrm>
              <a:off x="6237334" y="6355171"/>
              <a:ext cx="1152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75">
                <a:latin typeface="微软雅黑" panose="020B0503020204020204" pitchFamily="34" charset="-122"/>
                <a:ea typeface="微软雅黑" panose="020B0503020204020204" pitchFamily="34" charset="-122"/>
              </a:endParaRPr>
            </a:p>
          </p:txBody>
        </p:sp>
        <p:sp>
          <p:nvSpPr>
            <p:cNvPr id="65" name="Text Box 18">
              <a:extLst>
                <a:ext uri="{FF2B5EF4-FFF2-40B4-BE49-F238E27FC236}">
                  <a16:creationId xmlns:a16="http://schemas.microsoft.com/office/drawing/2014/main" id="{57420CFD-7660-47CA-A6CA-5C5BBC7B8EF2}"/>
                </a:ext>
              </a:extLst>
            </p:cNvPr>
            <p:cNvSpPr txBox="1">
              <a:spLocks noChangeArrowheads="1"/>
            </p:cNvSpPr>
            <p:nvPr/>
          </p:nvSpPr>
          <p:spPr bwMode="auto">
            <a:xfrm>
              <a:off x="3862432" y="5992204"/>
              <a:ext cx="935038" cy="4265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75" b="1" dirty="0">
                  <a:latin typeface="微软雅黑" panose="020B0503020204020204" pitchFamily="34" charset="-122"/>
                  <a:ea typeface="微软雅黑" panose="020B0503020204020204" pitchFamily="34" charset="-122"/>
                </a:rPr>
                <a:t>计算</a:t>
              </a:r>
            </a:p>
          </p:txBody>
        </p:sp>
        <p:sp>
          <p:nvSpPr>
            <p:cNvPr id="66" name="Text Box 19">
              <a:extLst>
                <a:ext uri="{FF2B5EF4-FFF2-40B4-BE49-F238E27FC236}">
                  <a16:creationId xmlns:a16="http://schemas.microsoft.com/office/drawing/2014/main" id="{6635F2F3-9046-4F15-8E73-1133C04F8029}"/>
                </a:ext>
              </a:extLst>
            </p:cNvPr>
            <p:cNvSpPr txBox="1">
              <a:spLocks noChangeArrowheads="1"/>
            </p:cNvSpPr>
            <p:nvPr/>
          </p:nvSpPr>
          <p:spPr bwMode="auto">
            <a:xfrm>
              <a:off x="6308770" y="5970843"/>
              <a:ext cx="863600" cy="4265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75" b="1">
                  <a:latin typeface="微软雅黑" panose="020B0503020204020204" pitchFamily="34" charset="-122"/>
                  <a:ea typeface="微软雅黑" panose="020B0503020204020204" pitchFamily="34" charset="-122"/>
                </a:rPr>
                <a:t>判断</a:t>
              </a:r>
            </a:p>
          </p:txBody>
        </p:sp>
        <p:sp>
          <p:nvSpPr>
            <p:cNvPr id="67" name="AutoShape 20">
              <a:extLst>
                <a:ext uri="{FF2B5EF4-FFF2-40B4-BE49-F238E27FC236}">
                  <a16:creationId xmlns:a16="http://schemas.microsoft.com/office/drawing/2014/main" id="{D8474F37-AAF4-43B3-B287-B8BB06D64CE7}"/>
                </a:ext>
              </a:extLst>
            </p:cNvPr>
            <p:cNvSpPr>
              <a:spLocks noChangeArrowheads="1"/>
            </p:cNvSpPr>
            <p:nvPr/>
          </p:nvSpPr>
          <p:spPr bwMode="auto">
            <a:xfrm>
              <a:off x="1628821" y="4481921"/>
              <a:ext cx="1512888" cy="576262"/>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pPr>
              <a:r>
                <a:rPr lang="zh-CN" altLang="en-US" sz="1275" b="1" dirty="0">
                  <a:latin typeface="微软雅黑" panose="020B0503020204020204" pitchFamily="34" charset="-122"/>
                  <a:ea typeface="微软雅黑" panose="020B0503020204020204" pitchFamily="34" charset="-122"/>
                </a:rPr>
                <a:t>实际问题</a:t>
              </a:r>
              <a:endParaRPr lang="zh-CN" altLang="en-US" sz="1275" dirty="0">
                <a:latin typeface="微软雅黑" panose="020B0503020204020204" pitchFamily="34" charset="-122"/>
                <a:ea typeface="微软雅黑" panose="020B0503020204020204" pitchFamily="34" charset="-122"/>
              </a:endParaRPr>
            </a:p>
          </p:txBody>
        </p:sp>
        <p:sp>
          <p:nvSpPr>
            <p:cNvPr id="68" name="AutoShape 21">
              <a:extLst>
                <a:ext uri="{FF2B5EF4-FFF2-40B4-BE49-F238E27FC236}">
                  <a16:creationId xmlns:a16="http://schemas.microsoft.com/office/drawing/2014/main" id="{73DD46E2-9BD4-4BCC-A7D2-A70D4C71B7D5}"/>
                </a:ext>
              </a:extLst>
            </p:cNvPr>
            <p:cNvSpPr>
              <a:spLocks noChangeArrowheads="1"/>
            </p:cNvSpPr>
            <p:nvPr/>
          </p:nvSpPr>
          <p:spPr bwMode="auto">
            <a:xfrm>
              <a:off x="6958059" y="4481921"/>
              <a:ext cx="1584325" cy="576262"/>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75" b="1" dirty="0">
                  <a:latin typeface="微软雅黑" panose="020B0503020204020204" pitchFamily="34" charset="-122"/>
                  <a:ea typeface="微软雅黑" panose="020B0503020204020204" pitchFamily="34" charset="-122"/>
                </a:rPr>
                <a:t>层次结构</a:t>
              </a:r>
            </a:p>
          </p:txBody>
        </p:sp>
        <p:sp>
          <p:nvSpPr>
            <p:cNvPr id="69" name="AutoShape 22">
              <a:extLst>
                <a:ext uri="{FF2B5EF4-FFF2-40B4-BE49-F238E27FC236}">
                  <a16:creationId xmlns:a16="http://schemas.microsoft.com/office/drawing/2014/main" id="{F212DB7D-801B-4106-84DE-F32C59C93CED}"/>
                </a:ext>
              </a:extLst>
            </p:cNvPr>
            <p:cNvSpPr>
              <a:spLocks noChangeArrowheads="1"/>
            </p:cNvSpPr>
            <p:nvPr/>
          </p:nvSpPr>
          <p:spPr bwMode="auto">
            <a:xfrm>
              <a:off x="4292646" y="4481921"/>
              <a:ext cx="1511300" cy="576262"/>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pPr>
              <a:r>
                <a:rPr lang="zh-CN" altLang="en-US" sz="1275" b="1" dirty="0">
                  <a:latin typeface="微软雅黑" panose="020B0503020204020204" pitchFamily="34" charset="-122"/>
                  <a:ea typeface="微软雅黑" panose="020B0503020204020204" pitchFamily="34" charset="-122"/>
                </a:rPr>
                <a:t>多个因素</a:t>
              </a:r>
              <a:endParaRPr lang="zh-CN" altLang="en-US" sz="1275" dirty="0">
                <a:latin typeface="微软雅黑" panose="020B0503020204020204" pitchFamily="34" charset="-122"/>
                <a:ea typeface="微软雅黑" panose="020B0503020204020204" pitchFamily="34" charset="-122"/>
              </a:endParaRPr>
            </a:p>
          </p:txBody>
        </p:sp>
        <p:cxnSp>
          <p:nvCxnSpPr>
            <p:cNvPr id="70" name="AutoShape 23">
              <a:extLst>
                <a:ext uri="{FF2B5EF4-FFF2-40B4-BE49-F238E27FC236}">
                  <a16:creationId xmlns:a16="http://schemas.microsoft.com/office/drawing/2014/main" id="{CEBE1820-BA5F-4163-91F8-0E449D3B9643}"/>
                </a:ext>
              </a:extLst>
            </p:cNvPr>
            <p:cNvCxnSpPr>
              <a:cxnSpLocks noChangeShapeType="1"/>
              <a:stCxn id="67" idx="3"/>
              <a:endCxn id="69" idx="1"/>
            </p:cNvCxnSpPr>
            <p:nvPr/>
          </p:nvCxnSpPr>
          <p:spPr bwMode="auto">
            <a:xfrm>
              <a:off x="3141709" y="4770846"/>
              <a:ext cx="1150937"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AutoShape 24">
              <a:extLst>
                <a:ext uri="{FF2B5EF4-FFF2-40B4-BE49-F238E27FC236}">
                  <a16:creationId xmlns:a16="http://schemas.microsoft.com/office/drawing/2014/main" id="{3A62C61E-7AF3-4ED3-B558-E5D8AC8ED727}"/>
                </a:ext>
              </a:extLst>
            </p:cNvPr>
            <p:cNvCxnSpPr>
              <a:cxnSpLocks noChangeShapeType="1"/>
              <a:endCxn id="68" idx="1"/>
            </p:cNvCxnSpPr>
            <p:nvPr/>
          </p:nvCxnSpPr>
          <p:spPr bwMode="auto">
            <a:xfrm>
              <a:off x="5805534" y="4769258"/>
              <a:ext cx="1152525" cy="15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AutoShape 25">
              <a:extLst>
                <a:ext uri="{FF2B5EF4-FFF2-40B4-BE49-F238E27FC236}">
                  <a16:creationId xmlns:a16="http://schemas.microsoft.com/office/drawing/2014/main" id="{3B8FBBC3-BDCB-445A-8782-9A3D05CFBA46}"/>
                </a:ext>
              </a:extLst>
            </p:cNvPr>
            <p:cNvSpPr>
              <a:spLocks noChangeArrowheads="1"/>
            </p:cNvSpPr>
            <p:nvPr/>
          </p:nvSpPr>
          <p:spPr bwMode="auto">
            <a:xfrm>
              <a:off x="1989184" y="5921783"/>
              <a:ext cx="1727200" cy="865188"/>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75" b="1" dirty="0">
                  <a:latin typeface="微软雅黑" panose="020B0503020204020204" pitchFamily="34" charset="-122"/>
                  <a:ea typeface="微软雅黑" panose="020B0503020204020204" pitchFamily="34" charset="-122"/>
                </a:rPr>
                <a:t>诸因素的相</a:t>
              </a:r>
            </a:p>
            <a:p>
              <a:pPr algn="ctr"/>
              <a:r>
                <a:rPr lang="zh-CN" altLang="en-US" sz="1275" b="1" dirty="0">
                  <a:latin typeface="微软雅黑" panose="020B0503020204020204" pitchFamily="34" charset="-122"/>
                  <a:ea typeface="微软雅黑" panose="020B0503020204020204" pitchFamily="34" charset="-122"/>
                </a:rPr>
                <a:t>对重要性</a:t>
              </a:r>
              <a:endParaRPr lang="zh-CN" altLang="en-US" sz="1275" dirty="0">
                <a:latin typeface="微软雅黑" panose="020B0503020204020204" pitchFamily="34" charset="-122"/>
                <a:ea typeface="微软雅黑" panose="020B0503020204020204" pitchFamily="34" charset="-122"/>
              </a:endParaRPr>
            </a:p>
          </p:txBody>
        </p:sp>
        <p:sp>
          <p:nvSpPr>
            <p:cNvPr id="73" name="AutoShape 27">
              <a:extLst>
                <a:ext uri="{FF2B5EF4-FFF2-40B4-BE49-F238E27FC236}">
                  <a16:creationId xmlns:a16="http://schemas.microsoft.com/office/drawing/2014/main" id="{6107D107-0D52-4060-A400-7C2FC1531D48}"/>
                </a:ext>
              </a:extLst>
            </p:cNvPr>
            <p:cNvSpPr>
              <a:spLocks noChangeArrowheads="1"/>
            </p:cNvSpPr>
            <p:nvPr/>
          </p:nvSpPr>
          <p:spPr bwMode="auto">
            <a:xfrm>
              <a:off x="4941934" y="6066246"/>
              <a:ext cx="1295400" cy="576262"/>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75" b="1">
                  <a:latin typeface="微软雅黑" panose="020B0503020204020204" pitchFamily="34" charset="-122"/>
                  <a:ea typeface="微软雅黑" panose="020B0503020204020204" pitchFamily="34" charset="-122"/>
                </a:rPr>
                <a:t>权向量</a:t>
              </a:r>
            </a:p>
          </p:txBody>
        </p:sp>
        <p:sp>
          <p:nvSpPr>
            <p:cNvPr id="74" name="AutoShape 29">
              <a:extLst>
                <a:ext uri="{FF2B5EF4-FFF2-40B4-BE49-F238E27FC236}">
                  <a16:creationId xmlns:a16="http://schemas.microsoft.com/office/drawing/2014/main" id="{A93B428E-7B23-4DB1-B11E-673645F1731E}"/>
                </a:ext>
              </a:extLst>
            </p:cNvPr>
            <p:cNvSpPr>
              <a:spLocks noChangeArrowheads="1"/>
            </p:cNvSpPr>
            <p:nvPr/>
          </p:nvSpPr>
          <p:spPr bwMode="auto">
            <a:xfrm>
              <a:off x="7389859" y="6066246"/>
              <a:ext cx="1511300" cy="576262"/>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75" b="1">
                  <a:latin typeface="微软雅黑" panose="020B0503020204020204" pitchFamily="34" charset="-122"/>
                  <a:ea typeface="微软雅黑" panose="020B0503020204020204" pitchFamily="34" charset="-122"/>
                </a:rPr>
                <a:t>综合决策</a:t>
              </a:r>
            </a:p>
          </p:txBody>
        </p:sp>
        <p:sp>
          <p:nvSpPr>
            <p:cNvPr id="75" name="Line 32">
              <a:extLst>
                <a:ext uri="{FF2B5EF4-FFF2-40B4-BE49-F238E27FC236}">
                  <a16:creationId xmlns:a16="http://schemas.microsoft.com/office/drawing/2014/main" id="{4B37ED31-1EEE-4CC1-8232-10EBC79C6E2B}"/>
                </a:ext>
              </a:extLst>
            </p:cNvPr>
            <p:cNvSpPr>
              <a:spLocks noChangeShapeType="1"/>
            </p:cNvSpPr>
            <p:nvPr/>
          </p:nvSpPr>
          <p:spPr bwMode="auto">
            <a:xfrm>
              <a:off x="3717971" y="6355171"/>
              <a:ext cx="12239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75">
                <a:latin typeface="微软雅黑" panose="020B0503020204020204" pitchFamily="34" charset="-122"/>
                <a:ea typeface="微软雅黑" panose="020B0503020204020204" pitchFamily="34" charset="-122"/>
              </a:endParaRPr>
            </a:p>
          </p:txBody>
        </p:sp>
        <p:sp>
          <p:nvSpPr>
            <p:cNvPr id="76" name="Line 33">
              <a:extLst>
                <a:ext uri="{FF2B5EF4-FFF2-40B4-BE49-F238E27FC236}">
                  <a16:creationId xmlns:a16="http://schemas.microsoft.com/office/drawing/2014/main" id="{A66C0EEC-15EA-4673-A0BF-72E507E1A771}"/>
                </a:ext>
              </a:extLst>
            </p:cNvPr>
            <p:cNvSpPr>
              <a:spLocks noChangeShapeType="1"/>
            </p:cNvSpPr>
            <p:nvPr/>
          </p:nvSpPr>
          <p:spPr bwMode="auto">
            <a:xfrm>
              <a:off x="983320" y="6352776"/>
              <a:ext cx="1005864" cy="23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75">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63D43D6C-FA6D-4569-9C2D-640844B04BFC}"/>
              </a:ext>
            </a:extLst>
          </p:cNvPr>
          <p:cNvSpPr/>
          <p:nvPr/>
        </p:nvSpPr>
        <p:spPr>
          <a:xfrm>
            <a:off x="792660" y="915566"/>
            <a:ext cx="2507418"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层次分析法基本原理</a:t>
            </a:r>
          </a:p>
        </p:txBody>
      </p:sp>
      <p:sp>
        <p:nvSpPr>
          <p:cNvPr id="26" name="矩形 25">
            <a:extLst>
              <a:ext uri="{FF2B5EF4-FFF2-40B4-BE49-F238E27FC236}">
                <a16:creationId xmlns:a16="http://schemas.microsoft.com/office/drawing/2014/main" id="{3F46EADA-99D7-4E04-A049-B4AC5257F088}"/>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EA0E6A5D-84CD-4B92-BAA0-825A5B714E17}"/>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3" name="直接箭头连接符 2">
            <a:extLst>
              <a:ext uri="{FF2B5EF4-FFF2-40B4-BE49-F238E27FC236}">
                <a16:creationId xmlns:a16="http://schemas.microsoft.com/office/drawing/2014/main" id="{825D8EBA-4D7A-4624-8ED8-105E3B9EF0F8}"/>
              </a:ext>
            </a:extLst>
          </p:cNvPr>
          <p:cNvCxnSpPr>
            <a:stCxn id="68" idx="3"/>
          </p:cNvCxnSpPr>
          <p:nvPr/>
        </p:nvCxnSpPr>
        <p:spPr>
          <a:xfrm>
            <a:off x="6654506" y="3295772"/>
            <a:ext cx="3460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573397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101</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18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8" name="文本框 3">
            <a:extLst>
              <a:ext uri="{FF2B5EF4-FFF2-40B4-BE49-F238E27FC236}">
                <a16:creationId xmlns:a16="http://schemas.microsoft.com/office/drawing/2014/main" id="{7CBA95EB-6BBF-44B8-B28C-655DA6CE07BA}"/>
              </a:ext>
            </a:extLst>
          </p:cNvPr>
          <p:cNvSpPr txBox="1">
            <a:spLocks noChangeArrowheads="1"/>
          </p:cNvSpPr>
          <p:nvPr/>
        </p:nvSpPr>
        <p:spPr bwMode="auto">
          <a:xfrm>
            <a:off x="633675" y="1260218"/>
            <a:ext cx="56959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eaLnBrk="0" hangingPunct="0">
              <a:lnSpc>
                <a:spcPct val="20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）建立层次分析模型</a:t>
            </a:r>
          </a:p>
        </p:txBody>
      </p:sp>
      <p:sp>
        <p:nvSpPr>
          <p:cNvPr id="22" name="矩形 21">
            <a:extLst>
              <a:ext uri="{FF2B5EF4-FFF2-40B4-BE49-F238E27FC236}">
                <a16:creationId xmlns:a16="http://schemas.microsoft.com/office/drawing/2014/main" id="{7B80258D-FD2D-44ED-B7A9-390BC2E98B0E}"/>
              </a:ext>
            </a:extLst>
          </p:cNvPr>
          <p:cNvSpPr/>
          <p:nvPr/>
        </p:nvSpPr>
        <p:spPr>
          <a:xfrm>
            <a:off x="815805" y="1850149"/>
            <a:ext cx="7593557" cy="338554"/>
          </a:xfrm>
          <a:prstGeom prst="rect">
            <a:avLst/>
          </a:prstGeom>
        </p:spPr>
        <p:txBody>
          <a:bodyPr wrap="square">
            <a:spAutoFit/>
          </a:bodyPr>
          <a:lstStyle/>
          <a:p>
            <a:pPr>
              <a:spcBef>
                <a:spcPct val="50000"/>
              </a:spcBef>
            </a:pPr>
            <a:r>
              <a:rPr lang="zh-CN" altLang="en-US" sz="1600" dirty="0">
                <a:latin typeface="微软雅黑" panose="020B0503020204020204" pitchFamily="34" charset="-122"/>
                <a:ea typeface="微软雅黑" panose="020B0503020204020204" pitchFamily="34" charset="-122"/>
              </a:rPr>
              <a:t>将决策问题分为三层，最上面为</a:t>
            </a:r>
            <a:r>
              <a:rPr lang="zh-CN" altLang="en-US" sz="1600" b="1" dirty="0">
                <a:latin typeface="微软雅黑" panose="020B0503020204020204" pitchFamily="34" charset="-122"/>
                <a:ea typeface="微软雅黑" panose="020B0503020204020204" pitchFamily="34" charset="-122"/>
              </a:rPr>
              <a:t>目标层</a:t>
            </a:r>
            <a:r>
              <a:rPr lang="zh-CN" altLang="en-US" sz="1600" dirty="0">
                <a:latin typeface="微软雅黑" panose="020B0503020204020204" pitchFamily="34" charset="-122"/>
                <a:ea typeface="微软雅黑" panose="020B0503020204020204" pitchFamily="34" charset="-122"/>
              </a:rPr>
              <a:t>，最下面为</a:t>
            </a:r>
            <a:r>
              <a:rPr lang="zh-CN" altLang="en-US" sz="1600" b="1" dirty="0">
                <a:latin typeface="微软雅黑" panose="020B0503020204020204" pitchFamily="34" charset="-122"/>
                <a:ea typeface="微软雅黑" panose="020B0503020204020204" pitchFamily="34" charset="-122"/>
              </a:rPr>
              <a:t>方案层</a:t>
            </a:r>
            <a:r>
              <a:rPr lang="zh-CN" altLang="en-US" sz="1600" dirty="0">
                <a:latin typeface="微软雅黑" panose="020B0503020204020204" pitchFamily="34" charset="-122"/>
                <a:ea typeface="微软雅黑" panose="020B0503020204020204" pitchFamily="34" charset="-122"/>
              </a:rPr>
              <a:t>，中间是</a:t>
            </a:r>
            <a:r>
              <a:rPr lang="zh-CN" altLang="en-US" sz="1600" b="1" dirty="0">
                <a:latin typeface="微软雅黑" panose="020B0503020204020204" pitchFamily="34" charset="-122"/>
                <a:ea typeface="微软雅黑" panose="020B0503020204020204" pitchFamily="34" charset="-122"/>
              </a:rPr>
              <a:t>准则层或指标层</a:t>
            </a:r>
            <a:r>
              <a:rPr lang="zh-CN" altLang="en-US" sz="1600" dirty="0">
                <a:latin typeface="微软雅黑" panose="020B0503020204020204" pitchFamily="34" charset="-122"/>
                <a:ea typeface="微软雅黑" panose="020B0503020204020204" pitchFamily="34" charset="-122"/>
              </a:rPr>
              <a:t>。</a:t>
            </a:r>
          </a:p>
        </p:txBody>
      </p:sp>
      <p:grpSp>
        <p:nvGrpSpPr>
          <p:cNvPr id="23" name="组合 22">
            <a:extLst>
              <a:ext uri="{FF2B5EF4-FFF2-40B4-BE49-F238E27FC236}">
                <a16:creationId xmlns:a16="http://schemas.microsoft.com/office/drawing/2014/main" id="{6E5B9E56-B1D4-4EFA-B4AD-7BC21DD9111A}"/>
              </a:ext>
            </a:extLst>
          </p:cNvPr>
          <p:cNvGrpSpPr/>
          <p:nvPr/>
        </p:nvGrpSpPr>
        <p:grpSpPr>
          <a:xfrm>
            <a:off x="1677851" y="1860942"/>
            <a:ext cx="3244453" cy="3101801"/>
            <a:chOff x="1252170" y="2924944"/>
            <a:chExt cx="4325937" cy="3681413"/>
          </a:xfrm>
        </p:grpSpPr>
        <p:grpSp>
          <p:nvGrpSpPr>
            <p:cNvPr id="24" name="组合 23">
              <a:extLst>
                <a:ext uri="{FF2B5EF4-FFF2-40B4-BE49-F238E27FC236}">
                  <a16:creationId xmlns:a16="http://schemas.microsoft.com/office/drawing/2014/main" id="{C2E74B1C-E331-4220-BC0B-3A299097515E}"/>
                </a:ext>
              </a:extLst>
            </p:cNvPr>
            <p:cNvGrpSpPr/>
            <p:nvPr/>
          </p:nvGrpSpPr>
          <p:grpSpPr>
            <a:xfrm>
              <a:off x="1252170" y="2924944"/>
              <a:ext cx="4325937" cy="3681413"/>
              <a:chOff x="1712913" y="2730500"/>
              <a:chExt cx="4325937" cy="3681413"/>
            </a:xfrm>
          </p:grpSpPr>
          <p:grpSp>
            <p:nvGrpSpPr>
              <p:cNvPr id="26" name="组合 25">
                <a:extLst>
                  <a:ext uri="{FF2B5EF4-FFF2-40B4-BE49-F238E27FC236}">
                    <a16:creationId xmlns:a16="http://schemas.microsoft.com/office/drawing/2014/main" id="{5B41E2E7-C7A3-4CB6-A2BF-D65E7EA5D0D2}"/>
                  </a:ext>
                </a:extLst>
              </p:cNvPr>
              <p:cNvGrpSpPr>
                <a:grpSpLocks noChangeAspect="1"/>
              </p:cNvGrpSpPr>
              <p:nvPr/>
            </p:nvGrpSpPr>
            <p:grpSpPr bwMode="auto">
              <a:xfrm>
                <a:off x="1712913" y="2730500"/>
                <a:ext cx="4325937" cy="3681413"/>
                <a:chOff x="2194" y="2215"/>
                <a:chExt cx="4860" cy="2628"/>
              </a:xfrm>
            </p:grpSpPr>
            <p:sp>
              <p:nvSpPr>
                <p:cNvPr id="30" name="矩形 179204">
                  <a:extLst>
                    <a:ext uri="{FF2B5EF4-FFF2-40B4-BE49-F238E27FC236}">
                      <a16:creationId xmlns:a16="http://schemas.microsoft.com/office/drawing/2014/main" id="{B6A09267-47C2-4D27-BB14-54023503851A}"/>
                    </a:ext>
                  </a:extLst>
                </p:cNvPr>
                <p:cNvSpPr>
                  <a:spLocks noChangeAspect="1" noChangeArrowheads="1" noTextEdit="1"/>
                </p:cNvSpPr>
                <p:nvPr/>
              </p:nvSpPr>
              <p:spPr bwMode="auto">
                <a:xfrm>
                  <a:off x="2194" y="2215"/>
                  <a:ext cx="4860" cy="2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sz="1275">
                    <a:latin typeface="微软雅黑" panose="020B0503020204020204" pitchFamily="34" charset="-122"/>
                    <a:ea typeface="微软雅黑" panose="020B0503020204020204" pitchFamily="34" charset="-122"/>
                  </a:endParaRPr>
                </a:p>
              </p:txBody>
            </p:sp>
            <p:cxnSp>
              <p:nvCxnSpPr>
                <p:cNvPr id="31" name="_s179206">
                  <a:extLst>
                    <a:ext uri="{FF2B5EF4-FFF2-40B4-BE49-F238E27FC236}">
                      <a16:creationId xmlns:a16="http://schemas.microsoft.com/office/drawing/2014/main" id="{C4D5DCA0-A53E-4537-B195-DB3A3438A6BC}"/>
                    </a:ext>
                  </a:extLst>
                </p:cNvPr>
                <p:cNvCxnSpPr>
                  <a:cxnSpLocks noChangeShapeType="1"/>
                  <a:stCxn id="43" idx="0"/>
                  <a:endCxn id="40" idx="2"/>
                </p:cNvCxnSpPr>
                <p:nvPr/>
              </p:nvCxnSpPr>
              <p:spPr bwMode="auto">
                <a:xfrm rot="-5400000">
                  <a:off x="4571" y="3899"/>
                  <a:ext cx="107"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32" name="_s179207">
                  <a:extLst>
                    <a:ext uri="{FF2B5EF4-FFF2-40B4-BE49-F238E27FC236}">
                      <a16:creationId xmlns:a16="http://schemas.microsoft.com/office/drawing/2014/main" id="{9BC21370-9316-4CDF-BB9A-4917569D1A92}"/>
                    </a:ext>
                  </a:extLst>
                </p:cNvPr>
                <p:cNvCxnSpPr>
                  <a:cxnSpLocks noChangeShapeType="1"/>
                  <a:stCxn id="42" idx="0"/>
                  <a:endCxn id="37" idx="2"/>
                </p:cNvCxnSpPr>
                <p:nvPr/>
              </p:nvCxnSpPr>
              <p:spPr bwMode="auto">
                <a:xfrm rot="5400000" flipH="1">
                  <a:off x="5567" y="2153"/>
                  <a:ext cx="107" cy="2002"/>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3" name="_s179208">
                  <a:extLst>
                    <a:ext uri="{FF2B5EF4-FFF2-40B4-BE49-F238E27FC236}">
                      <a16:creationId xmlns:a16="http://schemas.microsoft.com/office/drawing/2014/main" id="{FB80543C-0C4E-45C2-BFEF-0F95CE56E4FA}"/>
                    </a:ext>
                  </a:extLst>
                </p:cNvPr>
                <p:cNvCxnSpPr>
                  <a:cxnSpLocks noChangeShapeType="1"/>
                  <a:stCxn id="41" idx="0"/>
                  <a:endCxn id="37" idx="2"/>
                </p:cNvCxnSpPr>
                <p:nvPr/>
              </p:nvCxnSpPr>
              <p:spPr bwMode="auto">
                <a:xfrm rot="5400000" flipH="1">
                  <a:off x="5071" y="2657"/>
                  <a:ext cx="107" cy="1001"/>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4" name="_s179209">
                  <a:extLst>
                    <a:ext uri="{FF2B5EF4-FFF2-40B4-BE49-F238E27FC236}">
                      <a16:creationId xmlns:a16="http://schemas.microsoft.com/office/drawing/2014/main" id="{7028C0B4-ED01-4C65-BEF4-55E421710943}"/>
                    </a:ext>
                  </a:extLst>
                </p:cNvPr>
                <p:cNvCxnSpPr>
                  <a:cxnSpLocks noChangeShapeType="1"/>
                  <a:stCxn id="40" idx="0"/>
                  <a:endCxn id="37" idx="2"/>
                </p:cNvCxnSpPr>
                <p:nvPr/>
              </p:nvCxnSpPr>
              <p:spPr bwMode="auto">
                <a:xfrm rot="-5400000">
                  <a:off x="4571" y="3157"/>
                  <a:ext cx="107"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35" name="_s179210">
                  <a:extLst>
                    <a:ext uri="{FF2B5EF4-FFF2-40B4-BE49-F238E27FC236}">
                      <a16:creationId xmlns:a16="http://schemas.microsoft.com/office/drawing/2014/main" id="{B92696C9-F677-4CE3-93FA-13C1371DEF38}"/>
                    </a:ext>
                  </a:extLst>
                </p:cNvPr>
                <p:cNvCxnSpPr>
                  <a:cxnSpLocks noChangeShapeType="1"/>
                  <a:stCxn id="39" idx="0"/>
                  <a:endCxn id="37" idx="2"/>
                </p:cNvCxnSpPr>
                <p:nvPr/>
              </p:nvCxnSpPr>
              <p:spPr bwMode="auto">
                <a:xfrm rot="-5400000">
                  <a:off x="4070" y="2657"/>
                  <a:ext cx="107" cy="1001"/>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6" name="_s179211">
                  <a:extLst>
                    <a:ext uri="{FF2B5EF4-FFF2-40B4-BE49-F238E27FC236}">
                      <a16:creationId xmlns:a16="http://schemas.microsoft.com/office/drawing/2014/main" id="{6F024833-1E34-4FF7-A0EB-DF3F36D4CFDB}"/>
                    </a:ext>
                  </a:extLst>
                </p:cNvPr>
                <p:cNvCxnSpPr>
                  <a:cxnSpLocks noChangeShapeType="1"/>
                  <a:stCxn id="38" idx="0"/>
                  <a:endCxn id="37" idx="2"/>
                </p:cNvCxnSpPr>
                <p:nvPr/>
              </p:nvCxnSpPr>
              <p:spPr bwMode="auto">
                <a:xfrm rot="-5400000">
                  <a:off x="3565" y="2153"/>
                  <a:ext cx="107" cy="2002"/>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7" name="_s179212">
                  <a:extLst>
                    <a:ext uri="{FF2B5EF4-FFF2-40B4-BE49-F238E27FC236}">
                      <a16:creationId xmlns:a16="http://schemas.microsoft.com/office/drawing/2014/main" id="{FCCB81B9-213C-4698-93E3-06B3ADF3504D}"/>
                    </a:ext>
                  </a:extLst>
                </p:cNvPr>
                <p:cNvSpPr>
                  <a:spLocks noChangeArrowheads="1"/>
                </p:cNvSpPr>
                <p:nvPr/>
              </p:nvSpPr>
              <p:spPr bwMode="auto">
                <a:xfrm>
                  <a:off x="4110" y="2653"/>
                  <a:ext cx="1028" cy="451"/>
                </a:xfrm>
                <a:prstGeom prst="roundRect">
                  <a:avLst>
                    <a:gd name="adj" fmla="val 16667"/>
                  </a:avLst>
                </a:prstGeom>
                <a:solidFill>
                  <a:schemeClr val="accent1"/>
                </a:solidFill>
                <a:ln w="9525">
                  <a:solidFill>
                    <a:schemeClr val="tx1"/>
                  </a:solidFill>
                  <a:round/>
                  <a:headEnd/>
                  <a:tailEnd/>
                </a:ln>
              </p:spPr>
              <p:txBody>
                <a:bodyPr wrap="none" lIns="29141" tIns="20981" rIns="29141" bIns="20981" anchor="ctr"/>
                <a:lstStyle/>
                <a:p>
                  <a:pPr algn="ctr">
                    <a:spcBef>
                      <a:spcPct val="50000"/>
                    </a:spcBef>
                  </a:pPr>
                  <a:r>
                    <a:rPr lang="zh-CN" altLang="en-US" sz="1500" dirty="0">
                      <a:latin typeface="微软雅黑" panose="020B0503020204020204" pitchFamily="34" charset="-122"/>
                      <a:ea typeface="微软雅黑" panose="020B0503020204020204" pitchFamily="34" charset="-122"/>
                    </a:rPr>
                    <a:t>买钢笔</a:t>
                  </a:r>
                </a:p>
              </p:txBody>
            </p:sp>
            <p:sp>
              <p:nvSpPr>
                <p:cNvPr id="38" name="_s179213">
                  <a:extLst>
                    <a:ext uri="{FF2B5EF4-FFF2-40B4-BE49-F238E27FC236}">
                      <a16:creationId xmlns:a16="http://schemas.microsoft.com/office/drawing/2014/main" id="{87AE0F7B-E449-4BEE-8D4F-CAC66880BFAD}"/>
                    </a:ext>
                  </a:extLst>
                </p:cNvPr>
                <p:cNvSpPr>
                  <a:spLocks noChangeArrowheads="1"/>
                </p:cNvSpPr>
                <p:nvPr/>
              </p:nvSpPr>
              <p:spPr bwMode="auto">
                <a:xfrm>
                  <a:off x="2194" y="3211"/>
                  <a:ext cx="856" cy="635"/>
                </a:xfrm>
                <a:prstGeom prst="roundRect">
                  <a:avLst>
                    <a:gd name="adj" fmla="val 16667"/>
                  </a:avLst>
                </a:prstGeom>
                <a:solidFill>
                  <a:schemeClr val="accent1"/>
                </a:solidFill>
                <a:ln w="9525">
                  <a:solidFill>
                    <a:schemeClr val="tx1"/>
                  </a:solidFill>
                  <a:round/>
                  <a:headEnd/>
                  <a:tailEnd/>
                </a:ln>
              </p:spPr>
              <p:txBody>
                <a:bodyPr vert="eaVert" wrap="none" lIns="5828" tIns="8858" rIns="5828" bIns="8858" anchor="ctr"/>
                <a:lstStyle/>
                <a:p>
                  <a:pPr algn="ctr">
                    <a:spcBef>
                      <a:spcPct val="50000"/>
                    </a:spcBef>
                  </a:pPr>
                  <a:r>
                    <a:rPr lang="zh-CN" altLang="en-US" sz="1500" dirty="0">
                      <a:latin typeface="微软雅黑" panose="020B0503020204020204" pitchFamily="34" charset="-122"/>
                      <a:ea typeface="微软雅黑" panose="020B0503020204020204" pitchFamily="34" charset="-122"/>
                    </a:rPr>
                    <a:t>质量</a:t>
                  </a:r>
                </a:p>
              </p:txBody>
            </p:sp>
            <p:sp>
              <p:nvSpPr>
                <p:cNvPr id="39" name="_s179214">
                  <a:extLst>
                    <a:ext uri="{FF2B5EF4-FFF2-40B4-BE49-F238E27FC236}">
                      <a16:creationId xmlns:a16="http://schemas.microsoft.com/office/drawing/2014/main" id="{EDA81285-257A-4692-B34F-930C2082A5CC}"/>
                    </a:ext>
                  </a:extLst>
                </p:cNvPr>
                <p:cNvSpPr>
                  <a:spLocks noChangeArrowheads="1"/>
                </p:cNvSpPr>
                <p:nvPr/>
              </p:nvSpPr>
              <p:spPr bwMode="auto">
                <a:xfrm>
                  <a:off x="3195" y="3211"/>
                  <a:ext cx="856" cy="635"/>
                </a:xfrm>
                <a:prstGeom prst="roundRect">
                  <a:avLst>
                    <a:gd name="adj" fmla="val 16667"/>
                  </a:avLst>
                </a:prstGeom>
                <a:solidFill>
                  <a:schemeClr val="accent1"/>
                </a:solidFill>
                <a:ln w="9525">
                  <a:solidFill>
                    <a:schemeClr val="tx1"/>
                  </a:solidFill>
                  <a:round/>
                  <a:headEnd/>
                  <a:tailEnd/>
                </a:ln>
              </p:spPr>
              <p:txBody>
                <a:bodyPr vert="eaVert" wrap="none" lIns="17036" tIns="8858" rIns="17036" bIns="8858" anchor="ctr"/>
                <a:lstStyle/>
                <a:p>
                  <a:pPr algn="ctr">
                    <a:spcBef>
                      <a:spcPct val="50000"/>
                    </a:spcBef>
                  </a:pPr>
                  <a:r>
                    <a:rPr lang="zh-CN" altLang="en-US" sz="1500">
                      <a:latin typeface="微软雅黑" panose="020B0503020204020204" pitchFamily="34" charset="-122"/>
                      <a:ea typeface="微软雅黑" panose="020B0503020204020204" pitchFamily="34" charset="-122"/>
                    </a:rPr>
                    <a:t>颜色</a:t>
                  </a:r>
                </a:p>
              </p:txBody>
            </p:sp>
            <p:sp>
              <p:nvSpPr>
                <p:cNvPr id="40" name="_s179215">
                  <a:extLst>
                    <a:ext uri="{FF2B5EF4-FFF2-40B4-BE49-F238E27FC236}">
                      <a16:creationId xmlns:a16="http://schemas.microsoft.com/office/drawing/2014/main" id="{86A565C6-3E0F-4F73-9EC7-8BF270513FB2}"/>
                    </a:ext>
                  </a:extLst>
                </p:cNvPr>
                <p:cNvSpPr>
                  <a:spLocks noChangeArrowheads="1"/>
                </p:cNvSpPr>
                <p:nvPr/>
              </p:nvSpPr>
              <p:spPr bwMode="auto">
                <a:xfrm>
                  <a:off x="4196" y="3211"/>
                  <a:ext cx="856" cy="635"/>
                </a:xfrm>
                <a:prstGeom prst="roundRect">
                  <a:avLst>
                    <a:gd name="adj" fmla="val 16667"/>
                  </a:avLst>
                </a:prstGeom>
                <a:solidFill>
                  <a:schemeClr val="accent1"/>
                </a:solidFill>
                <a:ln w="9525">
                  <a:solidFill>
                    <a:schemeClr val="tx1"/>
                  </a:solidFill>
                  <a:round/>
                  <a:headEnd/>
                  <a:tailEnd/>
                </a:ln>
              </p:spPr>
              <p:txBody>
                <a:bodyPr vert="eaVert" wrap="none" lIns="17036" tIns="8858" rIns="17036" bIns="8858" anchor="ctr"/>
                <a:lstStyle/>
                <a:p>
                  <a:pPr algn="ctr">
                    <a:spcBef>
                      <a:spcPct val="50000"/>
                    </a:spcBef>
                  </a:pPr>
                  <a:r>
                    <a:rPr lang="zh-CN" altLang="en-US" sz="1500">
                      <a:latin typeface="微软雅黑" panose="020B0503020204020204" pitchFamily="34" charset="-122"/>
                      <a:ea typeface="微软雅黑" panose="020B0503020204020204" pitchFamily="34" charset="-122"/>
                    </a:rPr>
                    <a:t>价格</a:t>
                  </a:r>
                </a:p>
              </p:txBody>
            </p:sp>
            <p:sp>
              <p:nvSpPr>
                <p:cNvPr id="41" name="_s179216">
                  <a:extLst>
                    <a:ext uri="{FF2B5EF4-FFF2-40B4-BE49-F238E27FC236}">
                      <a16:creationId xmlns:a16="http://schemas.microsoft.com/office/drawing/2014/main" id="{D8DA9EC2-91EB-461C-B11B-25C7029B0A1C}"/>
                    </a:ext>
                  </a:extLst>
                </p:cNvPr>
                <p:cNvSpPr>
                  <a:spLocks noChangeArrowheads="1"/>
                </p:cNvSpPr>
                <p:nvPr/>
              </p:nvSpPr>
              <p:spPr bwMode="auto">
                <a:xfrm>
                  <a:off x="5197" y="3211"/>
                  <a:ext cx="856" cy="635"/>
                </a:xfrm>
                <a:prstGeom prst="roundRect">
                  <a:avLst>
                    <a:gd name="adj" fmla="val 16667"/>
                  </a:avLst>
                </a:prstGeom>
                <a:solidFill>
                  <a:schemeClr val="accent1"/>
                </a:solidFill>
                <a:ln w="9525">
                  <a:solidFill>
                    <a:schemeClr val="tx1"/>
                  </a:solidFill>
                  <a:round/>
                  <a:headEnd/>
                  <a:tailEnd/>
                </a:ln>
              </p:spPr>
              <p:txBody>
                <a:bodyPr vert="eaVert" wrap="none" lIns="17036" tIns="8858" rIns="17036" bIns="8858" anchor="ctr"/>
                <a:lstStyle/>
                <a:p>
                  <a:pPr algn="ctr">
                    <a:spcBef>
                      <a:spcPct val="50000"/>
                    </a:spcBef>
                  </a:pPr>
                  <a:r>
                    <a:rPr lang="zh-CN" altLang="en-US" sz="1500">
                      <a:latin typeface="微软雅黑" panose="020B0503020204020204" pitchFamily="34" charset="-122"/>
                      <a:ea typeface="微软雅黑" panose="020B0503020204020204" pitchFamily="34" charset="-122"/>
                    </a:rPr>
                    <a:t>外形</a:t>
                  </a:r>
                </a:p>
              </p:txBody>
            </p:sp>
            <p:sp>
              <p:nvSpPr>
                <p:cNvPr id="42" name="_s179217">
                  <a:extLst>
                    <a:ext uri="{FF2B5EF4-FFF2-40B4-BE49-F238E27FC236}">
                      <a16:creationId xmlns:a16="http://schemas.microsoft.com/office/drawing/2014/main" id="{CC2E6138-793F-4A07-9CDD-A5049442FAA2}"/>
                    </a:ext>
                  </a:extLst>
                </p:cNvPr>
                <p:cNvSpPr>
                  <a:spLocks noChangeArrowheads="1"/>
                </p:cNvSpPr>
                <p:nvPr/>
              </p:nvSpPr>
              <p:spPr bwMode="auto">
                <a:xfrm>
                  <a:off x="6198" y="3211"/>
                  <a:ext cx="856" cy="635"/>
                </a:xfrm>
                <a:prstGeom prst="roundRect">
                  <a:avLst>
                    <a:gd name="adj" fmla="val 16667"/>
                  </a:avLst>
                </a:prstGeom>
                <a:solidFill>
                  <a:schemeClr val="accent1"/>
                </a:solidFill>
                <a:ln w="9525">
                  <a:solidFill>
                    <a:schemeClr val="tx1"/>
                  </a:solidFill>
                  <a:round/>
                  <a:headEnd/>
                  <a:tailEnd/>
                </a:ln>
              </p:spPr>
              <p:txBody>
                <a:bodyPr vert="eaVert" wrap="none" lIns="23022" tIns="11972" rIns="23022" bIns="11972" anchor="ctr"/>
                <a:lstStyle/>
                <a:p>
                  <a:pPr algn="ctr">
                    <a:spcBef>
                      <a:spcPct val="50000"/>
                    </a:spcBef>
                  </a:pPr>
                  <a:r>
                    <a:rPr lang="zh-CN" altLang="en-US" sz="1500">
                      <a:latin typeface="微软雅黑" panose="020B0503020204020204" pitchFamily="34" charset="-122"/>
                      <a:ea typeface="微软雅黑" panose="020B0503020204020204" pitchFamily="34" charset="-122"/>
                    </a:rPr>
                    <a:t>实用</a:t>
                  </a:r>
                </a:p>
              </p:txBody>
            </p:sp>
            <p:sp>
              <p:nvSpPr>
                <p:cNvPr id="43" name="_s179218">
                  <a:extLst>
                    <a:ext uri="{FF2B5EF4-FFF2-40B4-BE49-F238E27FC236}">
                      <a16:creationId xmlns:a16="http://schemas.microsoft.com/office/drawing/2014/main" id="{8711838A-71F3-4444-8A0C-5EE976159266}"/>
                    </a:ext>
                  </a:extLst>
                </p:cNvPr>
                <p:cNvSpPr>
                  <a:spLocks noChangeArrowheads="1"/>
                </p:cNvSpPr>
                <p:nvPr/>
              </p:nvSpPr>
              <p:spPr bwMode="auto">
                <a:xfrm>
                  <a:off x="3657" y="3953"/>
                  <a:ext cx="1934" cy="451"/>
                </a:xfrm>
                <a:prstGeom prst="roundRect">
                  <a:avLst>
                    <a:gd name="adj" fmla="val 16667"/>
                  </a:avLst>
                </a:prstGeom>
                <a:solidFill>
                  <a:schemeClr val="accent1"/>
                </a:solidFill>
                <a:ln w="9525">
                  <a:solidFill>
                    <a:schemeClr val="tx1"/>
                  </a:solidFill>
                  <a:round/>
                  <a:headEnd/>
                  <a:tailEnd/>
                </a:ln>
              </p:spPr>
              <p:txBody>
                <a:bodyPr wrap="none" lIns="56025" tIns="29133" rIns="56025" bIns="29133" anchor="ctr"/>
                <a:lstStyle/>
                <a:p>
                  <a:pPr algn="ctr">
                    <a:spcBef>
                      <a:spcPct val="50000"/>
                    </a:spcBef>
                  </a:pPr>
                  <a:r>
                    <a:rPr lang="zh-CN" altLang="en-US" sz="1500">
                      <a:latin typeface="微软雅黑" panose="020B0503020204020204" pitchFamily="34" charset="-122"/>
                      <a:ea typeface="微软雅黑" panose="020B0503020204020204" pitchFamily="34" charset="-122"/>
                    </a:rPr>
                    <a:t>可供选择的笔</a:t>
                  </a:r>
                </a:p>
              </p:txBody>
            </p:sp>
          </p:grpSp>
          <p:sp>
            <p:nvSpPr>
              <p:cNvPr id="27" name="直接连接符 26">
                <a:extLst>
                  <a:ext uri="{FF2B5EF4-FFF2-40B4-BE49-F238E27FC236}">
                    <a16:creationId xmlns:a16="http://schemas.microsoft.com/office/drawing/2014/main" id="{1DA3B2E0-4D29-4449-990D-9C310EB4BCE8}"/>
                  </a:ext>
                </a:extLst>
              </p:cNvPr>
              <p:cNvSpPr>
                <a:spLocks noChangeShapeType="1"/>
              </p:cNvSpPr>
              <p:nvPr/>
            </p:nvSpPr>
            <p:spPr bwMode="auto">
              <a:xfrm>
                <a:off x="3016250" y="5014913"/>
                <a:ext cx="914400" cy="152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28" name="直接连接符 27">
                <a:extLst>
                  <a:ext uri="{FF2B5EF4-FFF2-40B4-BE49-F238E27FC236}">
                    <a16:creationId xmlns:a16="http://schemas.microsoft.com/office/drawing/2014/main" id="{FEDE224B-55CC-4DC2-AAF1-42257D5EE5CE}"/>
                  </a:ext>
                </a:extLst>
              </p:cNvPr>
              <p:cNvSpPr>
                <a:spLocks noChangeShapeType="1"/>
              </p:cNvSpPr>
              <p:nvPr/>
            </p:nvSpPr>
            <p:spPr bwMode="auto">
              <a:xfrm>
                <a:off x="1743075" y="5014913"/>
                <a:ext cx="2133600" cy="152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29" name="直接连接符 28">
                <a:extLst>
                  <a:ext uri="{FF2B5EF4-FFF2-40B4-BE49-F238E27FC236}">
                    <a16:creationId xmlns:a16="http://schemas.microsoft.com/office/drawing/2014/main" id="{97FEF224-8306-48DB-A385-AA43C9E947C3}"/>
                  </a:ext>
                </a:extLst>
              </p:cNvPr>
              <p:cNvSpPr>
                <a:spLocks noChangeShapeType="1"/>
              </p:cNvSpPr>
              <p:nvPr/>
            </p:nvSpPr>
            <p:spPr bwMode="auto">
              <a:xfrm flipH="1">
                <a:off x="3733800" y="5014913"/>
                <a:ext cx="2286000" cy="152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grpSp>
        <p:sp>
          <p:nvSpPr>
            <p:cNvPr id="25" name="直接连接符 24">
              <a:extLst>
                <a:ext uri="{FF2B5EF4-FFF2-40B4-BE49-F238E27FC236}">
                  <a16:creationId xmlns:a16="http://schemas.microsoft.com/office/drawing/2014/main" id="{71B9441B-ED52-4364-9756-1D47A05A0EE9}"/>
                </a:ext>
              </a:extLst>
            </p:cNvPr>
            <p:cNvSpPr>
              <a:spLocks noChangeShapeType="1"/>
            </p:cNvSpPr>
            <p:nvPr/>
          </p:nvSpPr>
          <p:spPr bwMode="auto">
            <a:xfrm flipH="1">
              <a:off x="3365376" y="5220816"/>
              <a:ext cx="990600" cy="152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grpSp>
      <p:sp>
        <p:nvSpPr>
          <p:cNvPr id="44" name="矩形 43">
            <a:extLst>
              <a:ext uri="{FF2B5EF4-FFF2-40B4-BE49-F238E27FC236}">
                <a16:creationId xmlns:a16="http://schemas.microsoft.com/office/drawing/2014/main" id="{D999D011-9BC8-44BE-98F1-952807FEE43F}"/>
              </a:ext>
            </a:extLst>
          </p:cNvPr>
          <p:cNvSpPr/>
          <p:nvPr/>
        </p:nvSpPr>
        <p:spPr>
          <a:xfrm>
            <a:off x="5632717" y="2487292"/>
            <a:ext cx="877163" cy="338554"/>
          </a:xfrm>
          <a:prstGeom prst="rect">
            <a:avLst/>
          </a:prstGeom>
        </p:spPr>
        <p:txBody>
          <a:bodyPr wrap="square">
            <a:spAutoFit/>
          </a:bodyPr>
          <a:lstStyle/>
          <a:p>
            <a:pPr algn="ctr">
              <a:spcBef>
                <a:spcPct val="50000"/>
              </a:spcBef>
            </a:pPr>
            <a:r>
              <a:rPr lang="zh-CN" altLang="en-US" sz="1600" dirty="0">
                <a:latin typeface="微软雅黑" panose="020B0503020204020204" pitchFamily="34" charset="-122"/>
                <a:ea typeface="微软雅黑" panose="020B0503020204020204" pitchFamily="34" charset="-122"/>
              </a:rPr>
              <a:t>目标层</a:t>
            </a:r>
            <a:endParaRPr lang="zh-CN" altLang="en-US" sz="1600" dirty="0">
              <a:solidFill>
                <a:schemeClr val="tx2"/>
              </a:solidFill>
              <a:latin typeface="微软雅黑" panose="020B0503020204020204" pitchFamily="34" charset="-122"/>
              <a:ea typeface="微软雅黑" panose="020B0503020204020204" pitchFamily="34" charset="-122"/>
            </a:endParaRPr>
          </a:p>
        </p:txBody>
      </p:sp>
      <p:sp>
        <p:nvSpPr>
          <p:cNvPr id="45" name="文本框 179219">
            <a:extLst>
              <a:ext uri="{FF2B5EF4-FFF2-40B4-BE49-F238E27FC236}">
                <a16:creationId xmlns:a16="http://schemas.microsoft.com/office/drawing/2014/main" id="{36D17A22-4DC4-4C5F-96E3-6E10617A19A7}"/>
              </a:ext>
            </a:extLst>
          </p:cNvPr>
          <p:cNvSpPr txBox="1">
            <a:spLocks noChangeArrowheads="1"/>
          </p:cNvSpPr>
          <p:nvPr/>
        </p:nvSpPr>
        <p:spPr bwMode="auto">
          <a:xfrm>
            <a:off x="5411790" y="3284820"/>
            <a:ext cx="1273969" cy="31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lgn="ctr">
              <a:spcBef>
                <a:spcPct val="50000"/>
              </a:spcBef>
            </a:pPr>
            <a:r>
              <a:rPr lang="zh-CN" altLang="en-US" sz="1600" b="0" dirty="0">
                <a:latin typeface="微软雅黑" panose="020B0503020204020204" pitchFamily="34" charset="-122"/>
                <a:ea typeface="微软雅黑" panose="020B0503020204020204" pitchFamily="34" charset="-122"/>
              </a:rPr>
              <a:t>准则层</a:t>
            </a:r>
          </a:p>
        </p:txBody>
      </p:sp>
      <p:sp>
        <p:nvSpPr>
          <p:cNvPr id="46" name="文本框 179220">
            <a:extLst>
              <a:ext uri="{FF2B5EF4-FFF2-40B4-BE49-F238E27FC236}">
                <a16:creationId xmlns:a16="http://schemas.microsoft.com/office/drawing/2014/main" id="{715F5444-710A-43B5-9271-87860079828B}"/>
              </a:ext>
            </a:extLst>
          </p:cNvPr>
          <p:cNvSpPr txBox="1">
            <a:spLocks noChangeArrowheads="1"/>
          </p:cNvSpPr>
          <p:nvPr/>
        </p:nvSpPr>
        <p:spPr bwMode="auto">
          <a:xfrm>
            <a:off x="5255816" y="3997471"/>
            <a:ext cx="1620440" cy="31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lgn="ctr">
              <a:spcBef>
                <a:spcPct val="50000"/>
              </a:spcBef>
            </a:pPr>
            <a:r>
              <a:rPr lang="zh-CN" altLang="en-US" sz="1600" b="0" dirty="0">
                <a:latin typeface="微软雅黑" panose="020B0503020204020204" pitchFamily="34" charset="-122"/>
                <a:ea typeface="微软雅黑" panose="020B0503020204020204" pitchFamily="34" charset="-122"/>
              </a:rPr>
              <a:t>方案层</a:t>
            </a:r>
          </a:p>
        </p:txBody>
      </p:sp>
      <p:sp>
        <p:nvSpPr>
          <p:cNvPr id="47" name="矩形 46">
            <a:extLst>
              <a:ext uri="{FF2B5EF4-FFF2-40B4-BE49-F238E27FC236}">
                <a16:creationId xmlns:a16="http://schemas.microsoft.com/office/drawing/2014/main" id="{FA1E0656-769E-404A-80A6-7DC8CD1B5FBB}"/>
              </a:ext>
            </a:extLst>
          </p:cNvPr>
          <p:cNvSpPr/>
          <p:nvPr/>
        </p:nvSpPr>
        <p:spPr>
          <a:xfrm>
            <a:off x="792660" y="915566"/>
            <a:ext cx="2507418"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层次分析法基本步骤</a:t>
            </a:r>
          </a:p>
        </p:txBody>
      </p:sp>
      <p:sp>
        <p:nvSpPr>
          <p:cNvPr id="48" name="矩形 47">
            <a:extLst>
              <a:ext uri="{FF2B5EF4-FFF2-40B4-BE49-F238E27FC236}">
                <a16:creationId xmlns:a16="http://schemas.microsoft.com/office/drawing/2014/main" id="{D3796AEE-6907-4789-9D7A-B3A5C8986E13}"/>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9ACFB53F-A4F0-4436-9AC3-8705ADCC4B5B}"/>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285AADB8-28AD-49E1-BEFD-08B0692B5584}"/>
              </a:ext>
            </a:extLst>
          </p:cNvPr>
          <p:cNvSpPr/>
          <p:nvPr/>
        </p:nvSpPr>
        <p:spPr>
          <a:xfrm flipH="1">
            <a:off x="5135136" y="2546274"/>
            <a:ext cx="504056" cy="195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右 49">
            <a:extLst>
              <a:ext uri="{FF2B5EF4-FFF2-40B4-BE49-F238E27FC236}">
                <a16:creationId xmlns:a16="http://schemas.microsoft.com/office/drawing/2014/main" id="{A7CCF03F-5B33-4F54-ACED-6C29B7889BBD}"/>
              </a:ext>
            </a:extLst>
          </p:cNvPr>
          <p:cNvSpPr/>
          <p:nvPr/>
        </p:nvSpPr>
        <p:spPr>
          <a:xfrm flipH="1">
            <a:off x="5135136" y="3345583"/>
            <a:ext cx="504056" cy="195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右 50">
            <a:extLst>
              <a:ext uri="{FF2B5EF4-FFF2-40B4-BE49-F238E27FC236}">
                <a16:creationId xmlns:a16="http://schemas.microsoft.com/office/drawing/2014/main" id="{05D8924C-468E-427C-9F9D-C45DDD93F4D4}"/>
              </a:ext>
            </a:extLst>
          </p:cNvPr>
          <p:cNvSpPr/>
          <p:nvPr/>
        </p:nvSpPr>
        <p:spPr>
          <a:xfrm flipH="1">
            <a:off x="5159762" y="4080650"/>
            <a:ext cx="504056" cy="195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740040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102</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47" name="Rectangle 3">
            <a:extLst>
              <a:ext uri="{FF2B5EF4-FFF2-40B4-BE49-F238E27FC236}">
                <a16:creationId xmlns:a16="http://schemas.microsoft.com/office/drawing/2014/main" id="{1251B3AC-14DC-4558-B6C2-B0E8E06433E2}"/>
              </a:ext>
            </a:extLst>
          </p:cNvPr>
          <p:cNvSpPr txBox="1">
            <a:spLocks noChangeArrowheads="1"/>
          </p:cNvSpPr>
          <p:nvPr/>
        </p:nvSpPr>
        <p:spPr>
          <a:xfrm>
            <a:off x="783839" y="1861914"/>
            <a:ext cx="7356659" cy="30861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ct val="500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人们在决策的时候凭自己的经验和知识进行判断，当因素较多时给出的结果往往是不全面和不准确的，如果只是定性的结果，则常常不被别人接受。</a:t>
            </a:r>
            <a:endParaRPr lang="en-US" altLang="zh-CN" sz="1600" dirty="0">
              <a:latin typeface="微软雅黑" panose="020B0503020204020204" pitchFamily="34" charset="-122"/>
              <a:ea typeface="微软雅黑" panose="020B0503020204020204" pitchFamily="34" charset="-122"/>
            </a:endParaRPr>
          </a:p>
          <a:p>
            <a:pPr algn="just" eaLnBrk="0" hangingPunct="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Saaty等人的做法，一是不把所有因素放在一起比较，而是</a:t>
            </a:r>
            <a:r>
              <a:rPr lang="zh-CN" altLang="en-US" sz="1600" b="1" dirty="0">
                <a:solidFill>
                  <a:srgbClr val="C00000"/>
                </a:solidFill>
                <a:latin typeface="微软雅黑" panose="020B0503020204020204" pitchFamily="34" charset="-122"/>
                <a:ea typeface="微软雅黑" panose="020B0503020204020204" pitchFamily="34" charset="-122"/>
              </a:rPr>
              <a:t>两两相互对比</a:t>
            </a:r>
            <a:r>
              <a:rPr lang="zh-CN" altLang="en-US" sz="1600" dirty="0">
                <a:latin typeface="微软雅黑" panose="020B0503020204020204" pitchFamily="34" charset="-122"/>
                <a:ea typeface="微软雅黑" panose="020B0503020204020204" pitchFamily="34" charset="-122"/>
              </a:rPr>
              <a:t>；二是对比时采用</a:t>
            </a:r>
            <a:r>
              <a:rPr lang="zh-CN" altLang="en-US" sz="1600" b="1" dirty="0">
                <a:solidFill>
                  <a:srgbClr val="C00000"/>
                </a:solidFill>
                <a:latin typeface="微软雅黑" panose="020B0503020204020204" pitchFamily="34" charset="-122"/>
                <a:ea typeface="微软雅黑" panose="020B0503020204020204" pitchFamily="34" charset="-122"/>
              </a:rPr>
              <a:t>相对尺度</a:t>
            </a:r>
            <a:r>
              <a:rPr lang="zh-CN" altLang="en-US" sz="1600" dirty="0">
                <a:latin typeface="微软雅黑" panose="020B0503020204020204" pitchFamily="34" charset="-122"/>
                <a:ea typeface="微软雅黑" panose="020B0503020204020204" pitchFamily="34" charset="-122"/>
              </a:rPr>
              <a:t>，以尽可能地减少性质不同的诸因素相互比较的困难，提高准确度。</a:t>
            </a:r>
          </a:p>
        </p:txBody>
      </p:sp>
      <p:sp>
        <p:nvSpPr>
          <p:cNvPr id="8" name="文本框 3">
            <a:extLst>
              <a:ext uri="{FF2B5EF4-FFF2-40B4-BE49-F238E27FC236}">
                <a16:creationId xmlns:a16="http://schemas.microsoft.com/office/drawing/2014/main" id="{4C7AF51D-54F0-4EB7-A2DC-3285A52538D2}"/>
              </a:ext>
            </a:extLst>
          </p:cNvPr>
          <p:cNvSpPr txBox="1">
            <a:spLocks noChangeArrowheads="1"/>
          </p:cNvSpPr>
          <p:nvPr/>
        </p:nvSpPr>
        <p:spPr bwMode="auto">
          <a:xfrm>
            <a:off x="748258" y="1260218"/>
            <a:ext cx="56959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eaLnBrk="0" hangingPunct="0">
              <a:lnSpc>
                <a:spcPct val="20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构造成对比较矩阵（判断矩阵）</a:t>
            </a:r>
          </a:p>
        </p:txBody>
      </p:sp>
      <p:sp>
        <p:nvSpPr>
          <p:cNvPr id="9" name="矩形 8">
            <a:extLst>
              <a:ext uri="{FF2B5EF4-FFF2-40B4-BE49-F238E27FC236}">
                <a16:creationId xmlns:a16="http://schemas.microsoft.com/office/drawing/2014/main" id="{82741B8F-1EB6-45F5-BD71-21954DF1E989}"/>
              </a:ext>
            </a:extLst>
          </p:cNvPr>
          <p:cNvSpPr/>
          <p:nvPr/>
        </p:nvSpPr>
        <p:spPr>
          <a:xfrm>
            <a:off x="792660" y="915566"/>
            <a:ext cx="2507418"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层次分析法基本步骤</a:t>
            </a:r>
          </a:p>
        </p:txBody>
      </p:sp>
      <p:sp>
        <p:nvSpPr>
          <p:cNvPr id="12" name="矩形 11">
            <a:extLst>
              <a:ext uri="{FF2B5EF4-FFF2-40B4-BE49-F238E27FC236}">
                <a16:creationId xmlns:a16="http://schemas.microsoft.com/office/drawing/2014/main" id="{5FE42D88-5F3A-4450-963C-0A4461EC8ADC}"/>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627663C-7443-45EC-B56F-54ED10A927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347173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103</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7D7130C7-D70C-47FA-8757-12DAD0E8E997}"/>
              </a:ext>
            </a:extLst>
          </p:cNvPr>
          <p:cNvSpPr/>
          <p:nvPr/>
        </p:nvSpPr>
        <p:spPr>
          <a:xfrm>
            <a:off x="820954" y="1770742"/>
            <a:ext cx="7711485" cy="1009122"/>
          </a:xfrm>
          <a:prstGeom prst="rect">
            <a:avLst/>
          </a:prstGeom>
        </p:spPr>
        <p:txBody>
          <a:bodyPr wrap="square">
            <a:spAutoFit/>
          </a:bodyPr>
          <a:lstStyle/>
          <a:p>
            <a:pPr marL="257175" indent="-257175">
              <a:lnSpc>
                <a:spcPct val="90000"/>
              </a:lnSpc>
              <a:buClr>
                <a:srgbClr val="58267E"/>
              </a:buClr>
              <a:buFont typeface="Wingdings" pitchFamily="2" charset="2"/>
              <a:buChar char="Ø"/>
            </a:pPr>
            <a:r>
              <a:rPr lang="zh-CN" altLang="en-US" sz="1600" b="1" dirty="0">
                <a:latin typeface="微软雅黑" panose="020B0503020204020204" pitchFamily="34" charset="-122"/>
                <a:ea typeface="微软雅黑" panose="020B0503020204020204" pitchFamily="34" charset="-122"/>
              </a:rPr>
              <a:t>成对比较</a:t>
            </a:r>
          </a:p>
          <a:p>
            <a:pPr>
              <a:lnSpc>
                <a:spcPct val="150000"/>
              </a:lnSpc>
              <a:buFontTx/>
              <a:buNone/>
            </a:pPr>
            <a:r>
              <a:rPr lang="zh-CN" altLang="en-US" sz="1600" dirty="0">
                <a:latin typeface="微软雅黑" panose="020B0503020204020204" pitchFamily="34" charset="-122"/>
                <a:ea typeface="微软雅黑" panose="020B0503020204020204" pitchFamily="34" charset="-122"/>
              </a:rPr>
              <a:t>　　从</a:t>
            </a:r>
            <a:r>
              <a:rPr lang="en-US" altLang="zh-CN" sz="1600" dirty="0">
                <a:latin typeface="微软雅黑" panose="020B0503020204020204" pitchFamily="34" charset="-122"/>
                <a:ea typeface="微软雅黑" panose="020B0503020204020204" pitchFamily="34" charset="-122"/>
              </a:rPr>
              <a:t>x</a:t>
            </a:r>
            <a:r>
              <a:rPr lang="en-US" altLang="zh-CN" sz="1600" baseline="-250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,x</a:t>
            </a:r>
            <a:r>
              <a:rPr lang="en-US" altLang="zh-CN" sz="1600" baseline="-25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Times New Roman" charset="0"/>
              </a:rPr>
              <a:t>…</a:t>
            </a:r>
            <a:r>
              <a:rPr lang="en-US" altLang="zh-CN" sz="1600" dirty="0" err="1">
                <a:latin typeface="微软雅黑" panose="020B0503020204020204" pitchFamily="34" charset="-122"/>
                <a:ea typeface="微软雅黑" panose="020B0503020204020204" pitchFamily="34" charset="-122"/>
              </a:rPr>
              <a:t>x</a:t>
            </a:r>
            <a:r>
              <a:rPr lang="en-US" altLang="zh-CN" sz="1600" baseline="-25000" dirty="0" err="1">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中任取</a:t>
            </a:r>
            <a:r>
              <a:rPr lang="en-US" altLang="zh-CN" sz="1600" dirty="0">
                <a:latin typeface="微软雅黑" panose="020B0503020204020204" pitchFamily="34" charset="-122"/>
                <a:ea typeface="微软雅黑" panose="020B0503020204020204" pitchFamily="34" charset="-122"/>
              </a:rPr>
              <a:t>x</a:t>
            </a:r>
            <a:r>
              <a:rPr lang="en-US" altLang="zh-CN" sz="1600" baseline="-250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与</a:t>
            </a:r>
            <a:r>
              <a:rPr lang="en-US" altLang="zh-CN" sz="1600" dirty="0" err="1">
                <a:latin typeface="微软雅黑" panose="020B0503020204020204" pitchFamily="34" charset="-122"/>
                <a:ea typeface="微软雅黑" panose="020B0503020204020204" pitchFamily="34" charset="-122"/>
              </a:rPr>
              <a:t>x</a:t>
            </a:r>
            <a:r>
              <a:rPr lang="en-US" altLang="zh-CN" sz="1600" baseline="-25000" dirty="0" err="1">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比较它们对于</a:t>
            </a:r>
            <a:r>
              <a:rPr lang="en-US" altLang="zh-CN" sz="1600" dirty="0">
                <a:latin typeface="微软雅黑" panose="020B0503020204020204" pitchFamily="34" charset="-122"/>
                <a:ea typeface="微软雅黑" panose="020B0503020204020204" pitchFamily="34" charset="-122"/>
              </a:rPr>
              <a:t>y</a:t>
            </a:r>
            <a:r>
              <a:rPr lang="zh-CN" altLang="en-US" sz="1600" dirty="0">
                <a:latin typeface="微软雅黑" panose="020B0503020204020204" pitchFamily="34" charset="-122"/>
                <a:ea typeface="微软雅黑" panose="020B0503020204020204" pitchFamily="34" charset="-122"/>
              </a:rPr>
              <a:t>贡献（重要程度）的大小，按照以下标度给</a:t>
            </a:r>
            <a:r>
              <a:rPr lang="en-US" altLang="zh-CN" sz="1600" dirty="0">
                <a:latin typeface="微软雅黑" panose="020B0503020204020204" pitchFamily="34" charset="-122"/>
                <a:ea typeface="微软雅黑" panose="020B0503020204020204" pitchFamily="34" charset="-122"/>
              </a:rPr>
              <a:t>x</a:t>
            </a:r>
            <a:r>
              <a:rPr lang="en-US" altLang="zh-CN" sz="1600" baseline="-25000" dirty="0">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x</a:t>
            </a:r>
            <a:r>
              <a:rPr lang="en-US" altLang="zh-CN" sz="1600" baseline="-25000" dirty="0" err="1">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赋值：</a:t>
            </a:r>
          </a:p>
        </p:txBody>
      </p:sp>
      <p:grpSp>
        <p:nvGrpSpPr>
          <p:cNvPr id="8" name="Group 132">
            <a:extLst>
              <a:ext uri="{FF2B5EF4-FFF2-40B4-BE49-F238E27FC236}">
                <a16:creationId xmlns:a16="http://schemas.microsoft.com/office/drawing/2014/main" id="{79F55F2D-95A4-4202-9309-654EFA5F9E68}"/>
              </a:ext>
            </a:extLst>
          </p:cNvPr>
          <p:cNvGrpSpPr>
            <a:grpSpLocks/>
          </p:cNvGrpSpPr>
          <p:nvPr/>
        </p:nvGrpSpPr>
        <p:grpSpPr bwMode="auto">
          <a:xfrm>
            <a:off x="2312321" y="2527699"/>
            <a:ext cx="5605032" cy="2259429"/>
            <a:chOff x="-2" y="2821"/>
            <a:chExt cx="3585" cy="3352"/>
          </a:xfrm>
        </p:grpSpPr>
        <p:grpSp>
          <p:nvGrpSpPr>
            <p:cNvPr id="9" name="Group 130">
              <a:extLst>
                <a:ext uri="{FF2B5EF4-FFF2-40B4-BE49-F238E27FC236}">
                  <a16:creationId xmlns:a16="http://schemas.microsoft.com/office/drawing/2014/main" id="{B9CBEAF7-AE07-44F2-9F67-6BD7ECFA2A5B}"/>
                </a:ext>
              </a:extLst>
            </p:cNvPr>
            <p:cNvGrpSpPr>
              <a:grpSpLocks/>
            </p:cNvGrpSpPr>
            <p:nvPr/>
          </p:nvGrpSpPr>
          <p:grpSpPr bwMode="auto">
            <a:xfrm>
              <a:off x="0" y="2823"/>
              <a:ext cx="3581" cy="3350"/>
              <a:chOff x="0" y="2823"/>
              <a:chExt cx="3581" cy="3350"/>
            </a:xfrm>
          </p:grpSpPr>
          <p:grpSp>
            <p:nvGrpSpPr>
              <p:cNvPr id="13" name="Group 99">
                <a:extLst>
                  <a:ext uri="{FF2B5EF4-FFF2-40B4-BE49-F238E27FC236}">
                    <a16:creationId xmlns:a16="http://schemas.microsoft.com/office/drawing/2014/main" id="{B7E1E925-949C-4D37-82CF-2B2D55DCC332}"/>
                  </a:ext>
                </a:extLst>
              </p:cNvPr>
              <p:cNvGrpSpPr>
                <a:grpSpLocks/>
              </p:cNvGrpSpPr>
              <p:nvPr/>
            </p:nvGrpSpPr>
            <p:grpSpPr bwMode="auto">
              <a:xfrm>
                <a:off x="0" y="2823"/>
                <a:ext cx="777" cy="314"/>
                <a:chOff x="0" y="2823"/>
                <a:chExt cx="777" cy="314"/>
              </a:xfrm>
            </p:grpSpPr>
            <p:sp>
              <p:nvSpPr>
                <p:cNvPr id="61" name="Rectangle 82">
                  <a:extLst>
                    <a:ext uri="{FF2B5EF4-FFF2-40B4-BE49-F238E27FC236}">
                      <a16:creationId xmlns:a16="http://schemas.microsoft.com/office/drawing/2014/main" id="{11C529A8-E0BD-4297-AA5F-BDCD7B5A302C}"/>
                    </a:ext>
                  </a:extLst>
                </p:cNvPr>
                <p:cNvSpPr>
                  <a:spLocks noChangeArrowheads="1"/>
                </p:cNvSpPr>
                <p:nvPr/>
              </p:nvSpPr>
              <p:spPr bwMode="auto">
                <a:xfrm>
                  <a:off x="43" y="2823"/>
                  <a:ext cx="691" cy="314"/>
                </a:xfrm>
                <a:prstGeom prst="rect">
                  <a:avLst/>
                </a:prstGeom>
                <a:noFill/>
                <a:ln w="9525">
                  <a:noFill/>
                  <a:miter lim="800000"/>
                  <a:headEnd/>
                  <a:tailEnd/>
                </a:ln>
              </p:spPr>
              <p:txBody>
                <a:bodyPr>
                  <a:spAutoFit/>
                </a:bodyPr>
                <a:lstStyle/>
                <a:p>
                  <a:pPr algn="ctr"/>
                  <a:r>
                    <a:rPr kumimoji="1" lang="zh-CN" altLang="en-US" sz="1275" dirty="0">
                      <a:latin typeface="微软雅黑" pitchFamily="34" charset="-122"/>
                      <a:ea typeface="微软雅黑" pitchFamily="34" charset="-122"/>
                    </a:rPr>
                    <a:t>标度</a:t>
                  </a:r>
                </a:p>
              </p:txBody>
            </p:sp>
            <p:sp>
              <p:nvSpPr>
                <p:cNvPr id="62" name="Rectangle 98">
                  <a:extLst>
                    <a:ext uri="{FF2B5EF4-FFF2-40B4-BE49-F238E27FC236}">
                      <a16:creationId xmlns:a16="http://schemas.microsoft.com/office/drawing/2014/main" id="{AAED62CC-C1B7-4F22-A27A-FF542AF682A5}"/>
                    </a:ext>
                  </a:extLst>
                </p:cNvPr>
                <p:cNvSpPr>
                  <a:spLocks noChangeArrowheads="1"/>
                </p:cNvSpPr>
                <p:nvPr/>
              </p:nvSpPr>
              <p:spPr bwMode="auto">
                <a:xfrm>
                  <a:off x="0" y="2823"/>
                  <a:ext cx="777"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14" name="Group 101">
                <a:extLst>
                  <a:ext uri="{FF2B5EF4-FFF2-40B4-BE49-F238E27FC236}">
                    <a16:creationId xmlns:a16="http://schemas.microsoft.com/office/drawing/2014/main" id="{39EEA0DB-3954-42B8-B747-CF2181A19DD9}"/>
                  </a:ext>
                </a:extLst>
              </p:cNvPr>
              <p:cNvGrpSpPr>
                <a:grpSpLocks/>
              </p:cNvGrpSpPr>
              <p:nvPr/>
            </p:nvGrpSpPr>
            <p:grpSpPr bwMode="auto">
              <a:xfrm>
                <a:off x="777" y="2823"/>
                <a:ext cx="2804" cy="528"/>
                <a:chOff x="777" y="2823"/>
                <a:chExt cx="2804" cy="528"/>
              </a:xfrm>
            </p:grpSpPr>
            <p:sp>
              <p:nvSpPr>
                <p:cNvPr id="59" name="Rectangle 83">
                  <a:extLst>
                    <a:ext uri="{FF2B5EF4-FFF2-40B4-BE49-F238E27FC236}">
                      <a16:creationId xmlns:a16="http://schemas.microsoft.com/office/drawing/2014/main" id="{7BE272D1-B1CC-4405-AD5F-57BFD6318141}"/>
                    </a:ext>
                  </a:extLst>
                </p:cNvPr>
                <p:cNvSpPr>
                  <a:spLocks noChangeArrowheads="1"/>
                </p:cNvSpPr>
                <p:nvPr/>
              </p:nvSpPr>
              <p:spPr bwMode="auto">
                <a:xfrm>
                  <a:off x="820" y="2823"/>
                  <a:ext cx="2718" cy="528"/>
                </a:xfrm>
                <a:prstGeom prst="rect">
                  <a:avLst/>
                </a:prstGeom>
                <a:noFill/>
                <a:ln w="9525">
                  <a:noFill/>
                  <a:miter lim="800000"/>
                  <a:headEnd/>
                  <a:tailEnd/>
                </a:ln>
              </p:spPr>
              <p:txBody>
                <a:bodyPr>
                  <a:spAutoFit/>
                </a:bodyPr>
                <a:lstStyle/>
                <a:p>
                  <a:pPr algn="ctr"/>
                  <a:r>
                    <a:rPr kumimoji="1" lang="zh-CN" altLang="en-US" sz="1275">
                      <a:latin typeface="微软雅黑" pitchFamily="34" charset="-122"/>
                      <a:ea typeface="微软雅黑" pitchFamily="34" charset="-122"/>
                    </a:rPr>
                    <a:t>含义</a:t>
                  </a:r>
                </a:p>
                <a:p>
                  <a:pPr algn="ctr" eaLnBrk="0" hangingPunct="0"/>
                  <a:endParaRPr kumimoji="1" lang="en-US" altLang="zh-CN" sz="1275">
                    <a:latin typeface="微软雅黑" pitchFamily="34" charset="-122"/>
                    <a:ea typeface="微软雅黑" pitchFamily="34" charset="-122"/>
                  </a:endParaRPr>
                </a:p>
              </p:txBody>
            </p:sp>
            <p:sp>
              <p:nvSpPr>
                <p:cNvPr id="60" name="Rectangle 100">
                  <a:extLst>
                    <a:ext uri="{FF2B5EF4-FFF2-40B4-BE49-F238E27FC236}">
                      <a16:creationId xmlns:a16="http://schemas.microsoft.com/office/drawing/2014/main" id="{1CC76B5E-B50B-4844-BDA8-C17E67E5D24B}"/>
                    </a:ext>
                  </a:extLst>
                </p:cNvPr>
                <p:cNvSpPr>
                  <a:spLocks noChangeArrowheads="1"/>
                </p:cNvSpPr>
                <p:nvPr/>
              </p:nvSpPr>
              <p:spPr bwMode="auto">
                <a:xfrm>
                  <a:off x="777" y="2823"/>
                  <a:ext cx="2804"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15" name="Group 103">
                <a:extLst>
                  <a:ext uri="{FF2B5EF4-FFF2-40B4-BE49-F238E27FC236}">
                    <a16:creationId xmlns:a16="http://schemas.microsoft.com/office/drawing/2014/main" id="{287BC70D-F97D-403F-9838-346EAD067413}"/>
                  </a:ext>
                </a:extLst>
              </p:cNvPr>
              <p:cNvGrpSpPr>
                <a:grpSpLocks/>
              </p:cNvGrpSpPr>
              <p:nvPr/>
            </p:nvGrpSpPr>
            <p:grpSpPr bwMode="auto">
              <a:xfrm>
                <a:off x="0" y="3226"/>
                <a:ext cx="777" cy="529"/>
                <a:chOff x="0" y="3226"/>
                <a:chExt cx="777" cy="529"/>
              </a:xfrm>
            </p:grpSpPr>
            <p:sp>
              <p:nvSpPr>
                <p:cNvPr id="57" name="Rectangle 84">
                  <a:extLst>
                    <a:ext uri="{FF2B5EF4-FFF2-40B4-BE49-F238E27FC236}">
                      <a16:creationId xmlns:a16="http://schemas.microsoft.com/office/drawing/2014/main" id="{44C9B732-13D5-452C-9D49-ABD4DB13E254}"/>
                    </a:ext>
                  </a:extLst>
                </p:cNvPr>
                <p:cNvSpPr>
                  <a:spLocks noChangeArrowheads="1"/>
                </p:cNvSpPr>
                <p:nvPr/>
              </p:nvSpPr>
              <p:spPr bwMode="auto">
                <a:xfrm>
                  <a:off x="43" y="3227"/>
                  <a:ext cx="691" cy="528"/>
                </a:xfrm>
                <a:prstGeom prst="rect">
                  <a:avLst/>
                </a:prstGeom>
                <a:noFill/>
                <a:ln w="9525">
                  <a:noFill/>
                  <a:miter lim="800000"/>
                  <a:headEnd/>
                  <a:tailEnd/>
                </a:ln>
              </p:spPr>
              <p:txBody>
                <a:bodyPr>
                  <a:spAutoFit/>
                </a:bodyPr>
                <a:lstStyle/>
                <a:p>
                  <a:pPr algn="ctr"/>
                  <a:r>
                    <a:rPr kumimoji="1" lang="en-US" altLang="zh-CN" sz="1275">
                      <a:latin typeface="微软雅黑" pitchFamily="34" charset="-122"/>
                      <a:ea typeface="微软雅黑" pitchFamily="34" charset="-122"/>
                    </a:rPr>
                    <a:t>1</a:t>
                  </a:r>
                </a:p>
                <a:p>
                  <a:pPr algn="ctr" eaLnBrk="0" hangingPunct="0"/>
                  <a:endParaRPr kumimoji="1" lang="en-US" altLang="zh-CN" sz="1275">
                    <a:latin typeface="微软雅黑" pitchFamily="34" charset="-122"/>
                    <a:ea typeface="微软雅黑" pitchFamily="34" charset="-122"/>
                  </a:endParaRPr>
                </a:p>
              </p:txBody>
            </p:sp>
            <p:sp>
              <p:nvSpPr>
                <p:cNvPr id="58" name="Rectangle 102">
                  <a:extLst>
                    <a:ext uri="{FF2B5EF4-FFF2-40B4-BE49-F238E27FC236}">
                      <a16:creationId xmlns:a16="http://schemas.microsoft.com/office/drawing/2014/main" id="{2C74C4FB-FC10-4A75-923F-01E055ED7784}"/>
                    </a:ext>
                  </a:extLst>
                </p:cNvPr>
                <p:cNvSpPr>
                  <a:spLocks noChangeArrowheads="1"/>
                </p:cNvSpPr>
                <p:nvPr/>
              </p:nvSpPr>
              <p:spPr bwMode="auto">
                <a:xfrm>
                  <a:off x="0" y="3226"/>
                  <a:ext cx="777"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16" name="Group 105">
                <a:extLst>
                  <a:ext uri="{FF2B5EF4-FFF2-40B4-BE49-F238E27FC236}">
                    <a16:creationId xmlns:a16="http://schemas.microsoft.com/office/drawing/2014/main" id="{8BD1BDF9-BA0C-4DD1-A634-CE618140AD21}"/>
                  </a:ext>
                </a:extLst>
              </p:cNvPr>
              <p:cNvGrpSpPr>
                <a:grpSpLocks/>
              </p:cNvGrpSpPr>
              <p:nvPr/>
            </p:nvGrpSpPr>
            <p:grpSpPr bwMode="auto">
              <a:xfrm>
                <a:off x="777" y="3226"/>
                <a:ext cx="2804" cy="529"/>
                <a:chOff x="777" y="3226"/>
                <a:chExt cx="2804" cy="529"/>
              </a:xfrm>
            </p:grpSpPr>
            <p:sp>
              <p:nvSpPr>
                <p:cNvPr id="55" name="Rectangle 85">
                  <a:extLst>
                    <a:ext uri="{FF2B5EF4-FFF2-40B4-BE49-F238E27FC236}">
                      <a16:creationId xmlns:a16="http://schemas.microsoft.com/office/drawing/2014/main" id="{F6B7EEE6-9CCD-4439-8EB1-739D49EEF2EC}"/>
                    </a:ext>
                  </a:extLst>
                </p:cNvPr>
                <p:cNvSpPr>
                  <a:spLocks noChangeArrowheads="1"/>
                </p:cNvSpPr>
                <p:nvPr/>
              </p:nvSpPr>
              <p:spPr bwMode="auto">
                <a:xfrm>
                  <a:off x="820" y="3227"/>
                  <a:ext cx="2718" cy="528"/>
                </a:xfrm>
                <a:prstGeom prst="rect">
                  <a:avLst/>
                </a:prstGeom>
                <a:noFill/>
                <a:ln w="9525">
                  <a:noFill/>
                  <a:miter lim="800000"/>
                  <a:headEnd/>
                  <a:tailEnd/>
                </a:ln>
              </p:spPr>
              <p:txBody>
                <a:bodyPr>
                  <a:spAutoFit/>
                </a:bodyPr>
                <a:lstStyle/>
                <a:p>
                  <a:pPr algn="ctr"/>
                  <a:r>
                    <a:rPr kumimoji="1" lang="zh-CN" altLang="en-US" sz="1275" dirty="0">
                      <a:latin typeface="微软雅黑" pitchFamily="34" charset="-122"/>
                      <a:ea typeface="微软雅黑" pitchFamily="34" charset="-122"/>
                    </a:rPr>
                    <a:t>表示两个因素相比，具有同样重要性</a:t>
                  </a:r>
                </a:p>
                <a:p>
                  <a:pPr algn="ctr" eaLnBrk="0" hangingPunct="0"/>
                  <a:endParaRPr kumimoji="1" lang="en-US" altLang="zh-CN" sz="1275" dirty="0">
                    <a:latin typeface="微软雅黑" pitchFamily="34" charset="-122"/>
                    <a:ea typeface="微软雅黑" pitchFamily="34" charset="-122"/>
                  </a:endParaRPr>
                </a:p>
              </p:txBody>
            </p:sp>
            <p:sp>
              <p:nvSpPr>
                <p:cNvPr id="56" name="Rectangle 104">
                  <a:extLst>
                    <a:ext uri="{FF2B5EF4-FFF2-40B4-BE49-F238E27FC236}">
                      <a16:creationId xmlns:a16="http://schemas.microsoft.com/office/drawing/2014/main" id="{2B09D6BD-9277-4A57-8E1B-D6D026F5E14F}"/>
                    </a:ext>
                  </a:extLst>
                </p:cNvPr>
                <p:cNvSpPr>
                  <a:spLocks noChangeArrowheads="1"/>
                </p:cNvSpPr>
                <p:nvPr/>
              </p:nvSpPr>
              <p:spPr bwMode="auto">
                <a:xfrm>
                  <a:off x="777" y="3226"/>
                  <a:ext cx="2804"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18" name="Group 107">
                <a:extLst>
                  <a:ext uri="{FF2B5EF4-FFF2-40B4-BE49-F238E27FC236}">
                    <a16:creationId xmlns:a16="http://schemas.microsoft.com/office/drawing/2014/main" id="{0017FD41-70FD-4215-B7F3-17B3B108C4A3}"/>
                  </a:ext>
                </a:extLst>
              </p:cNvPr>
              <p:cNvGrpSpPr>
                <a:grpSpLocks/>
              </p:cNvGrpSpPr>
              <p:nvPr/>
            </p:nvGrpSpPr>
            <p:grpSpPr bwMode="auto">
              <a:xfrm>
                <a:off x="0" y="3629"/>
                <a:ext cx="777" cy="528"/>
                <a:chOff x="0" y="3629"/>
                <a:chExt cx="777" cy="528"/>
              </a:xfrm>
            </p:grpSpPr>
            <p:sp>
              <p:nvSpPr>
                <p:cNvPr id="53" name="Rectangle 86">
                  <a:extLst>
                    <a:ext uri="{FF2B5EF4-FFF2-40B4-BE49-F238E27FC236}">
                      <a16:creationId xmlns:a16="http://schemas.microsoft.com/office/drawing/2014/main" id="{12FDF8B2-0BF5-4A52-897B-4570DF1C519C}"/>
                    </a:ext>
                  </a:extLst>
                </p:cNvPr>
                <p:cNvSpPr>
                  <a:spLocks noChangeArrowheads="1"/>
                </p:cNvSpPr>
                <p:nvPr/>
              </p:nvSpPr>
              <p:spPr bwMode="auto">
                <a:xfrm>
                  <a:off x="43" y="3629"/>
                  <a:ext cx="691" cy="528"/>
                </a:xfrm>
                <a:prstGeom prst="rect">
                  <a:avLst/>
                </a:prstGeom>
                <a:noFill/>
                <a:ln w="9525">
                  <a:noFill/>
                  <a:miter lim="800000"/>
                  <a:headEnd/>
                  <a:tailEnd/>
                </a:ln>
              </p:spPr>
              <p:txBody>
                <a:bodyPr>
                  <a:spAutoFit/>
                </a:bodyPr>
                <a:lstStyle/>
                <a:p>
                  <a:pPr algn="ctr"/>
                  <a:r>
                    <a:rPr kumimoji="1" lang="en-US" altLang="zh-CN" sz="1275">
                      <a:latin typeface="微软雅黑" pitchFamily="34" charset="-122"/>
                      <a:ea typeface="微软雅黑" pitchFamily="34" charset="-122"/>
                    </a:rPr>
                    <a:t>3</a:t>
                  </a:r>
                </a:p>
                <a:p>
                  <a:pPr algn="ctr" eaLnBrk="0" hangingPunct="0"/>
                  <a:endParaRPr kumimoji="1" lang="en-US" altLang="zh-CN" sz="1275">
                    <a:latin typeface="微软雅黑" pitchFamily="34" charset="-122"/>
                    <a:ea typeface="微软雅黑" pitchFamily="34" charset="-122"/>
                  </a:endParaRPr>
                </a:p>
              </p:txBody>
            </p:sp>
            <p:sp>
              <p:nvSpPr>
                <p:cNvPr id="54" name="Rectangle 106">
                  <a:extLst>
                    <a:ext uri="{FF2B5EF4-FFF2-40B4-BE49-F238E27FC236}">
                      <a16:creationId xmlns:a16="http://schemas.microsoft.com/office/drawing/2014/main" id="{3D91F028-B198-4C79-9281-C82D3D01692E}"/>
                    </a:ext>
                  </a:extLst>
                </p:cNvPr>
                <p:cNvSpPr>
                  <a:spLocks noChangeArrowheads="1"/>
                </p:cNvSpPr>
                <p:nvPr/>
              </p:nvSpPr>
              <p:spPr bwMode="auto">
                <a:xfrm>
                  <a:off x="0" y="3629"/>
                  <a:ext cx="777"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0" name="Group 109">
                <a:extLst>
                  <a:ext uri="{FF2B5EF4-FFF2-40B4-BE49-F238E27FC236}">
                    <a16:creationId xmlns:a16="http://schemas.microsoft.com/office/drawing/2014/main" id="{C63AB77F-0A25-4122-B874-EAF54843AA26}"/>
                  </a:ext>
                </a:extLst>
              </p:cNvPr>
              <p:cNvGrpSpPr>
                <a:grpSpLocks/>
              </p:cNvGrpSpPr>
              <p:nvPr/>
            </p:nvGrpSpPr>
            <p:grpSpPr bwMode="auto">
              <a:xfrm>
                <a:off x="777" y="3629"/>
                <a:ext cx="2804" cy="528"/>
                <a:chOff x="777" y="3629"/>
                <a:chExt cx="2804" cy="528"/>
              </a:xfrm>
            </p:grpSpPr>
            <p:sp>
              <p:nvSpPr>
                <p:cNvPr id="51" name="Rectangle 87">
                  <a:extLst>
                    <a:ext uri="{FF2B5EF4-FFF2-40B4-BE49-F238E27FC236}">
                      <a16:creationId xmlns:a16="http://schemas.microsoft.com/office/drawing/2014/main" id="{06BF4FF3-7C54-47E7-BDD1-59C7C3C923DF}"/>
                    </a:ext>
                  </a:extLst>
                </p:cNvPr>
                <p:cNvSpPr>
                  <a:spLocks noChangeArrowheads="1"/>
                </p:cNvSpPr>
                <p:nvPr/>
              </p:nvSpPr>
              <p:spPr bwMode="auto">
                <a:xfrm>
                  <a:off x="820" y="3629"/>
                  <a:ext cx="2718" cy="528"/>
                </a:xfrm>
                <a:prstGeom prst="rect">
                  <a:avLst/>
                </a:prstGeom>
                <a:noFill/>
                <a:ln w="9525">
                  <a:noFill/>
                  <a:miter lim="800000"/>
                  <a:headEnd/>
                  <a:tailEnd/>
                </a:ln>
              </p:spPr>
              <p:txBody>
                <a:bodyPr>
                  <a:spAutoFit/>
                </a:bodyPr>
                <a:lstStyle/>
                <a:p>
                  <a:pPr algn="ctr"/>
                  <a:r>
                    <a:rPr kumimoji="1" lang="zh-CN" altLang="en-US" sz="1275" dirty="0">
                      <a:latin typeface="微软雅黑" pitchFamily="34" charset="-122"/>
                      <a:ea typeface="微软雅黑" pitchFamily="34" charset="-122"/>
                    </a:rPr>
                    <a:t>表示两个因素相比，一个因素比另一个因素稍微重要</a:t>
                  </a:r>
                </a:p>
                <a:p>
                  <a:pPr algn="ctr" eaLnBrk="0" hangingPunct="0"/>
                  <a:endParaRPr kumimoji="1" lang="en-US" altLang="zh-CN" sz="1275" dirty="0">
                    <a:latin typeface="微软雅黑" pitchFamily="34" charset="-122"/>
                    <a:ea typeface="微软雅黑" pitchFamily="34" charset="-122"/>
                  </a:endParaRPr>
                </a:p>
              </p:txBody>
            </p:sp>
            <p:sp>
              <p:nvSpPr>
                <p:cNvPr id="52" name="Rectangle 108">
                  <a:extLst>
                    <a:ext uri="{FF2B5EF4-FFF2-40B4-BE49-F238E27FC236}">
                      <a16:creationId xmlns:a16="http://schemas.microsoft.com/office/drawing/2014/main" id="{D040400A-57CD-434B-82FD-B33514BB9C03}"/>
                    </a:ext>
                  </a:extLst>
                </p:cNvPr>
                <p:cNvSpPr>
                  <a:spLocks noChangeArrowheads="1"/>
                </p:cNvSpPr>
                <p:nvPr/>
              </p:nvSpPr>
              <p:spPr bwMode="auto">
                <a:xfrm>
                  <a:off x="777" y="3629"/>
                  <a:ext cx="2804"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1" name="Group 111">
                <a:extLst>
                  <a:ext uri="{FF2B5EF4-FFF2-40B4-BE49-F238E27FC236}">
                    <a16:creationId xmlns:a16="http://schemas.microsoft.com/office/drawing/2014/main" id="{3D15433D-45DC-4B7E-9F51-8771A873CF5E}"/>
                  </a:ext>
                </a:extLst>
              </p:cNvPr>
              <p:cNvGrpSpPr>
                <a:grpSpLocks/>
              </p:cNvGrpSpPr>
              <p:nvPr/>
            </p:nvGrpSpPr>
            <p:grpSpPr bwMode="auto">
              <a:xfrm>
                <a:off x="0" y="4032"/>
                <a:ext cx="777" cy="529"/>
                <a:chOff x="0" y="4032"/>
                <a:chExt cx="777" cy="529"/>
              </a:xfrm>
            </p:grpSpPr>
            <p:sp>
              <p:nvSpPr>
                <p:cNvPr id="49" name="Rectangle 88">
                  <a:extLst>
                    <a:ext uri="{FF2B5EF4-FFF2-40B4-BE49-F238E27FC236}">
                      <a16:creationId xmlns:a16="http://schemas.microsoft.com/office/drawing/2014/main" id="{1E29DC2C-B8E3-4BAD-8D7C-FCEF09624AB0}"/>
                    </a:ext>
                  </a:extLst>
                </p:cNvPr>
                <p:cNvSpPr>
                  <a:spLocks noChangeArrowheads="1"/>
                </p:cNvSpPr>
                <p:nvPr/>
              </p:nvSpPr>
              <p:spPr bwMode="auto">
                <a:xfrm>
                  <a:off x="43" y="4033"/>
                  <a:ext cx="691" cy="528"/>
                </a:xfrm>
                <a:prstGeom prst="rect">
                  <a:avLst/>
                </a:prstGeom>
                <a:noFill/>
                <a:ln w="9525">
                  <a:noFill/>
                  <a:miter lim="800000"/>
                  <a:headEnd/>
                  <a:tailEnd/>
                </a:ln>
              </p:spPr>
              <p:txBody>
                <a:bodyPr>
                  <a:spAutoFit/>
                </a:bodyPr>
                <a:lstStyle/>
                <a:p>
                  <a:pPr algn="ctr"/>
                  <a:r>
                    <a:rPr kumimoji="1" lang="en-US" altLang="zh-CN" sz="1275">
                      <a:latin typeface="微软雅黑" pitchFamily="34" charset="-122"/>
                      <a:ea typeface="微软雅黑" pitchFamily="34" charset="-122"/>
                    </a:rPr>
                    <a:t>5</a:t>
                  </a:r>
                </a:p>
                <a:p>
                  <a:pPr algn="ctr" eaLnBrk="0" hangingPunct="0"/>
                  <a:endParaRPr kumimoji="1" lang="en-US" altLang="zh-CN" sz="1275">
                    <a:latin typeface="微软雅黑" pitchFamily="34" charset="-122"/>
                    <a:ea typeface="微软雅黑" pitchFamily="34" charset="-122"/>
                  </a:endParaRPr>
                </a:p>
              </p:txBody>
            </p:sp>
            <p:sp>
              <p:nvSpPr>
                <p:cNvPr id="50" name="Rectangle 110">
                  <a:extLst>
                    <a:ext uri="{FF2B5EF4-FFF2-40B4-BE49-F238E27FC236}">
                      <a16:creationId xmlns:a16="http://schemas.microsoft.com/office/drawing/2014/main" id="{F193B0FA-B853-4A33-BED1-087DBADCE662}"/>
                    </a:ext>
                  </a:extLst>
                </p:cNvPr>
                <p:cNvSpPr>
                  <a:spLocks noChangeArrowheads="1"/>
                </p:cNvSpPr>
                <p:nvPr/>
              </p:nvSpPr>
              <p:spPr bwMode="auto">
                <a:xfrm>
                  <a:off x="0" y="4032"/>
                  <a:ext cx="777"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2" name="Group 113">
                <a:extLst>
                  <a:ext uri="{FF2B5EF4-FFF2-40B4-BE49-F238E27FC236}">
                    <a16:creationId xmlns:a16="http://schemas.microsoft.com/office/drawing/2014/main" id="{D1EA9FD5-8755-4CB8-9891-7F4FC8576238}"/>
                  </a:ext>
                </a:extLst>
              </p:cNvPr>
              <p:cNvGrpSpPr>
                <a:grpSpLocks/>
              </p:cNvGrpSpPr>
              <p:nvPr/>
            </p:nvGrpSpPr>
            <p:grpSpPr bwMode="auto">
              <a:xfrm>
                <a:off x="777" y="4032"/>
                <a:ext cx="2804" cy="529"/>
                <a:chOff x="777" y="4032"/>
                <a:chExt cx="2804" cy="529"/>
              </a:xfrm>
            </p:grpSpPr>
            <p:sp>
              <p:nvSpPr>
                <p:cNvPr id="47" name="Rectangle 89">
                  <a:extLst>
                    <a:ext uri="{FF2B5EF4-FFF2-40B4-BE49-F238E27FC236}">
                      <a16:creationId xmlns:a16="http://schemas.microsoft.com/office/drawing/2014/main" id="{59301F99-9358-4DA6-8CB8-CFA972FE56FE}"/>
                    </a:ext>
                  </a:extLst>
                </p:cNvPr>
                <p:cNvSpPr>
                  <a:spLocks noChangeArrowheads="1"/>
                </p:cNvSpPr>
                <p:nvPr/>
              </p:nvSpPr>
              <p:spPr bwMode="auto">
                <a:xfrm>
                  <a:off x="820" y="4033"/>
                  <a:ext cx="2718" cy="528"/>
                </a:xfrm>
                <a:prstGeom prst="rect">
                  <a:avLst/>
                </a:prstGeom>
                <a:noFill/>
                <a:ln w="9525">
                  <a:noFill/>
                  <a:miter lim="800000"/>
                  <a:headEnd/>
                  <a:tailEnd/>
                </a:ln>
              </p:spPr>
              <p:txBody>
                <a:bodyPr>
                  <a:spAutoFit/>
                </a:bodyPr>
                <a:lstStyle/>
                <a:p>
                  <a:pPr algn="ctr"/>
                  <a:r>
                    <a:rPr kumimoji="1" lang="zh-CN" altLang="en-US" sz="1275" dirty="0">
                      <a:latin typeface="微软雅黑" pitchFamily="34" charset="-122"/>
                      <a:ea typeface="微软雅黑" pitchFamily="34" charset="-122"/>
                    </a:rPr>
                    <a:t>表示两个因素相比，一个因素比另一个因素明显重要</a:t>
                  </a:r>
                </a:p>
                <a:p>
                  <a:pPr algn="ctr" eaLnBrk="0" hangingPunct="0"/>
                  <a:endParaRPr kumimoji="1" lang="en-US" altLang="zh-CN" sz="1275" dirty="0">
                    <a:latin typeface="微软雅黑" pitchFamily="34" charset="-122"/>
                    <a:ea typeface="微软雅黑" pitchFamily="34" charset="-122"/>
                  </a:endParaRPr>
                </a:p>
              </p:txBody>
            </p:sp>
            <p:sp>
              <p:nvSpPr>
                <p:cNvPr id="48" name="Rectangle 112">
                  <a:extLst>
                    <a:ext uri="{FF2B5EF4-FFF2-40B4-BE49-F238E27FC236}">
                      <a16:creationId xmlns:a16="http://schemas.microsoft.com/office/drawing/2014/main" id="{E9D4C16D-1AA3-4631-B3A1-5DC5D569BB83}"/>
                    </a:ext>
                  </a:extLst>
                </p:cNvPr>
                <p:cNvSpPr>
                  <a:spLocks noChangeArrowheads="1"/>
                </p:cNvSpPr>
                <p:nvPr/>
              </p:nvSpPr>
              <p:spPr bwMode="auto">
                <a:xfrm>
                  <a:off x="777" y="4032"/>
                  <a:ext cx="2804"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3" name="Group 115">
                <a:extLst>
                  <a:ext uri="{FF2B5EF4-FFF2-40B4-BE49-F238E27FC236}">
                    <a16:creationId xmlns:a16="http://schemas.microsoft.com/office/drawing/2014/main" id="{70742B52-6CAA-4142-AC33-407BA60A71D5}"/>
                  </a:ext>
                </a:extLst>
              </p:cNvPr>
              <p:cNvGrpSpPr>
                <a:grpSpLocks/>
              </p:cNvGrpSpPr>
              <p:nvPr/>
            </p:nvGrpSpPr>
            <p:grpSpPr bwMode="auto">
              <a:xfrm>
                <a:off x="0" y="4435"/>
                <a:ext cx="777" cy="528"/>
                <a:chOff x="0" y="4435"/>
                <a:chExt cx="777" cy="528"/>
              </a:xfrm>
            </p:grpSpPr>
            <p:sp>
              <p:nvSpPr>
                <p:cNvPr id="45" name="Rectangle 90">
                  <a:extLst>
                    <a:ext uri="{FF2B5EF4-FFF2-40B4-BE49-F238E27FC236}">
                      <a16:creationId xmlns:a16="http://schemas.microsoft.com/office/drawing/2014/main" id="{099D02F8-AC5E-4AFF-BF67-1642527A491D}"/>
                    </a:ext>
                  </a:extLst>
                </p:cNvPr>
                <p:cNvSpPr>
                  <a:spLocks noChangeArrowheads="1"/>
                </p:cNvSpPr>
                <p:nvPr/>
              </p:nvSpPr>
              <p:spPr bwMode="auto">
                <a:xfrm>
                  <a:off x="43" y="4435"/>
                  <a:ext cx="691" cy="528"/>
                </a:xfrm>
                <a:prstGeom prst="rect">
                  <a:avLst/>
                </a:prstGeom>
                <a:noFill/>
                <a:ln w="9525">
                  <a:noFill/>
                  <a:miter lim="800000"/>
                  <a:headEnd/>
                  <a:tailEnd/>
                </a:ln>
              </p:spPr>
              <p:txBody>
                <a:bodyPr>
                  <a:spAutoFit/>
                </a:bodyPr>
                <a:lstStyle/>
                <a:p>
                  <a:pPr algn="ctr"/>
                  <a:r>
                    <a:rPr kumimoji="1" lang="en-US" altLang="zh-CN" sz="1275" dirty="0">
                      <a:latin typeface="微软雅黑" pitchFamily="34" charset="-122"/>
                      <a:ea typeface="微软雅黑" pitchFamily="34" charset="-122"/>
                    </a:rPr>
                    <a:t>4</a:t>
                  </a:r>
                </a:p>
                <a:p>
                  <a:pPr algn="ctr" eaLnBrk="0" hangingPunct="0"/>
                  <a:endParaRPr kumimoji="1" lang="en-US" altLang="zh-CN" sz="1275" dirty="0">
                    <a:latin typeface="微软雅黑" pitchFamily="34" charset="-122"/>
                    <a:ea typeface="微软雅黑" pitchFamily="34" charset="-122"/>
                  </a:endParaRPr>
                </a:p>
              </p:txBody>
            </p:sp>
            <p:sp>
              <p:nvSpPr>
                <p:cNvPr id="46" name="Rectangle 114">
                  <a:extLst>
                    <a:ext uri="{FF2B5EF4-FFF2-40B4-BE49-F238E27FC236}">
                      <a16:creationId xmlns:a16="http://schemas.microsoft.com/office/drawing/2014/main" id="{B711ABFB-D367-49E2-A706-F01577517FEE}"/>
                    </a:ext>
                  </a:extLst>
                </p:cNvPr>
                <p:cNvSpPr>
                  <a:spLocks noChangeArrowheads="1"/>
                </p:cNvSpPr>
                <p:nvPr/>
              </p:nvSpPr>
              <p:spPr bwMode="auto">
                <a:xfrm>
                  <a:off x="0" y="4435"/>
                  <a:ext cx="777"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4" name="Group 117">
                <a:extLst>
                  <a:ext uri="{FF2B5EF4-FFF2-40B4-BE49-F238E27FC236}">
                    <a16:creationId xmlns:a16="http://schemas.microsoft.com/office/drawing/2014/main" id="{94539202-6AAE-4D33-8458-1AE5DCAF2853}"/>
                  </a:ext>
                </a:extLst>
              </p:cNvPr>
              <p:cNvGrpSpPr>
                <a:grpSpLocks/>
              </p:cNvGrpSpPr>
              <p:nvPr/>
            </p:nvGrpSpPr>
            <p:grpSpPr bwMode="auto">
              <a:xfrm>
                <a:off x="777" y="4435"/>
                <a:ext cx="2804" cy="528"/>
                <a:chOff x="777" y="4435"/>
                <a:chExt cx="2804" cy="528"/>
              </a:xfrm>
            </p:grpSpPr>
            <p:sp>
              <p:nvSpPr>
                <p:cNvPr id="43" name="Rectangle 91">
                  <a:extLst>
                    <a:ext uri="{FF2B5EF4-FFF2-40B4-BE49-F238E27FC236}">
                      <a16:creationId xmlns:a16="http://schemas.microsoft.com/office/drawing/2014/main" id="{D0F3A0C3-2B4A-43B0-8B23-7754E4D05FFD}"/>
                    </a:ext>
                  </a:extLst>
                </p:cNvPr>
                <p:cNvSpPr>
                  <a:spLocks noChangeArrowheads="1"/>
                </p:cNvSpPr>
                <p:nvPr/>
              </p:nvSpPr>
              <p:spPr bwMode="auto">
                <a:xfrm>
                  <a:off x="820" y="4435"/>
                  <a:ext cx="2718" cy="528"/>
                </a:xfrm>
                <a:prstGeom prst="rect">
                  <a:avLst/>
                </a:prstGeom>
                <a:noFill/>
                <a:ln w="9525">
                  <a:noFill/>
                  <a:miter lim="800000"/>
                  <a:headEnd/>
                  <a:tailEnd/>
                </a:ln>
              </p:spPr>
              <p:txBody>
                <a:bodyPr>
                  <a:spAutoFit/>
                </a:bodyPr>
                <a:lstStyle/>
                <a:p>
                  <a:pPr algn="ctr"/>
                  <a:r>
                    <a:rPr kumimoji="1" lang="zh-CN" altLang="en-US" sz="1275">
                      <a:latin typeface="微软雅黑" pitchFamily="34" charset="-122"/>
                      <a:ea typeface="微软雅黑" pitchFamily="34" charset="-122"/>
                    </a:rPr>
                    <a:t>表示两个因素相比，一个因素比另一个因素强烈重要</a:t>
                  </a:r>
                </a:p>
                <a:p>
                  <a:pPr algn="ctr" eaLnBrk="0" hangingPunct="0"/>
                  <a:endParaRPr kumimoji="1" lang="en-US" altLang="zh-CN" sz="1275">
                    <a:latin typeface="微软雅黑" pitchFamily="34" charset="-122"/>
                    <a:ea typeface="微软雅黑" pitchFamily="34" charset="-122"/>
                  </a:endParaRPr>
                </a:p>
              </p:txBody>
            </p:sp>
            <p:sp>
              <p:nvSpPr>
                <p:cNvPr id="44" name="Rectangle 116">
                  <a:extLst>
                    <a:ext uri="{FF2B5EF4-FFF2-40B4-BE49-F238E27FC236}">
                      <a16:creationId xmlns:a16="http://schemas.microsoft.com/office/drawing/2014/main" id="{D885492C-1E6B-4E9F-B140-BAF8253D3A2C}"/>
                    </a:ext>
                  </a:extLst>
                </p:cNvPr>
                <p:cNvSpPr>
                  <a:spLocks noChangeArrowheads="1"/>
                </p:cNvSpPr>
                <p:nvPr/>
              </p:nvSpPr>
              <p:spPr bwMode="auto">
                <a:xfrm>
                  <a:off x="777" y="4435"/>
                  <a:ext cx="2804"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5" name="Group 119">
                <a:extLst>
                  <a:ext uri="{FF2B5EF4-FFF2-40B4-BE49-F238E27FC236}">
                    <a16:creationId xmlns:a16="http://schemas.microsoft.com/office/drawing/2014/main" id="{FBD92007-649A-4104-8148-BC5FC93E26E2}"/>
                  </a:ext>
                </a:extLst>
              </p:cNvPr>
              <p:cNvGrpSpPr>
                <a:grpSpLocks/>
              </p:cNvGrpSpPr>
              <p:nvPr/>
            </p:nvGrpSpPr>
            <p:grpSpPr bwMode="auto">
              <a:xfrm>
                <a:off x="0" y="4838"/>
                <a:ext cx="777" cy="529"/>
                <a:chOff x="0" y="4838"/>
                <a:chExt cx="777" cy="529"/>
              </a:xfrm>
            </p:grpSpPr>
            <p:sp>
              <p:nvSpPr>
                <p:cNvPr id="41" name="Rectangle 92">
                  <a:extLst>
                    <a:ext uri="{FF2B5EF4-FFF2-40B4-BE49-F238E27FC236}">
                      <a16:creationId xmlns:a16="http://schemas.microsoft.com/office/drawing/2014/main" id="{3529BC6A-7CE8-4708-A745-251484E3E40F}"/>
                    </a:ext>
                  </a:extLst>
                </p:cNvPr>
                <p:cNvSpPr>
                  <a:spLocks noChangeArrowheads="1"/>
                </p:cNvSpPr>
                <p:nvPr/>
              </p:nvSpPr>
              <p:spPr bwMode="auto">
                <a:xfrm>
                  <a:off x="43" y="4839"/>
                  <a:ext cx="691" cy="528"/>
                </a:xfrm>
                <a:prstGeom prst="rect">
                  <a:avLst/>
                </a:prstGeom>
                <a:noFill/>
                <a:ln w="9525">
                  <a:noFill/>
                  <a:miter lim="800000"/>
                  <a:headEnd/>
                  <a:tailEnd/>
                </a:ln>
              </p:spPr>
              <p:txBody>
                <a:bodyPr>
                  <a:spAutoFit/>
                </a:bodyPr>
                <a:lstStyle/>
                <a:p>
                  <a:pPr algn="ctr"/>
                  <a:r>
                    <a:rPr kumimoji="1" lang="en-US" altLang="zh-CN" sz="1275">
                      <a:latin typeface="微软雅黑" pitchFamily="34" charset="-122"/>
                      <a:ea typeface="微软雅黑" pitchFamily="34" charset="-122"/>
                    </a:rPr>
                    <a:t>9</a:t>
                  </a:r>
                </a:p>
                <a:p>
                  <a:pPr algn="ctr" eaLnBrk="0" hangingPunct="0"/>
                  <a:endParaRPr kumimoji="1" lang="en-US" altLang="zh-CN" sz="1275">
                    <a:latin typeface="微软雅黑" pitchFamily="34" charset="-122"/>
                    <a:ea typeface="微软雅黑" pitchFamily="34" charset="-122"/>
                  </a:endParaRPr>
                </a:p>
              </p:txBody>
            </p:sp>
            <p:sp>
              <p:nvSpPr>
                <p:cNvPr id="42" name="Rectangle 118">
                  <a:extLst>
                    <a:ext uri="{FF2B5EF4-FFF2-40B4-BE49-F238E27FC236}">
                      <a16:creationId xmlns:a16="http://schemas.microsoft.com/office/drawing/2014/main" id="{1FEF8515-01A2-4E82-992D-5AC9B0C58F89}"/>
                    </a:ext>
                  </a:extLst>
                </p:cNvPr>
                <p:cNvSpPr>
                  <a:spLocks noChangeArrowheads="1"/>
                </p:cNvSpPr>
                <p:nvPr/>
              </p:nvSpPr>
              <p:spPr bwMode="auto">
                <a:xfrm>
                  <a:off x="0" y="4838"/>
                  <a:ext cx="777"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6" name="Group 121">
                <a:extLst>
                  <a:ext uri="{FF2B5EF4-FFF2-40B4-BE49-F238E27FC236}">
                    <a16:creationId xmlns:a16="http://schemas.microsoft.com/office/drawing/2014/main" id="{49DC6574-9C03-4A58-AB0F-0CBA1B465071}"/>
                  </a:ext>
                </a:extLst>
              </p:cNvPr>
              <p:cNvGrpSpPr>
                <a:grpSpLocks/>
              </p:cNvGrpSpPr>
              <p:nvPr/>
            </p:nvGrpSpPr>
            <p:grpSpPr bwMode="auto">
              <a:xfrm>
                <a:off x="777" y="4838"/>
                <a:ext cx="2804" cy="529"/>
                <a:chOff x="777" y="4838"/>
                <a:chExt cx="2804" cy="529"/>
              </a:xfrm>
            </p:grpSpPr>
            <p:sp>
              <p:nvSpPr>
                <p:cNvPr id="39" name="Rectangle 93">
                  <a:extLst>
                    <a:ext uri="{FF2B5EF4-FFF2-40B4-BE49-F238E27FC236}">
                      <a16:creationId xmlns:a16="http://schemas.microsoft.com/office/drawing/2014/main" id="{84C3E839-1EA2-4A54-A9B1-5C4191BC46B1}"/>
                    </a:ext>
                  </a:extLst>
                </p:cNvPr>
                <p:cNvSpPr>
                  <a:spLocks noChangeArrowheads="1"/>
                </p:cNvSpPr>
                <p:nvPr/>
              </p:nvSpPr>
              <p:spPr bwMode="auto">
                <a:xfrm>
                  <a:off x="820" y="4839"/>
                  <a:ext cx="2718" cy="528"/>
                </a:xfrm>
                <a:prstGeom prst="rect">
                  <a:avLst/>
                </a:prstGeom>
                <a:noFill/>
                <a:ln w="9525">
                  <a:noFill/>
                  <a:miter lim="800000"/>
                  <a:headEnd/>
                  <a:tailEnd/>
                </a:ln>
              </p:spPr>
              <p:txBody>
                <a:bodyPr>
                  <a:spAutoFit/>
                </a:bodyPr>
                <a:lstStyle/>
                <a:p>
                  <a:pPr algn="ctr"/>
                  <a:r>
                    <a:rPr kumimoji="1" lang="zh-CN" altLang="en-US" sz="1275" dirty="0">
                      <a:latin typeface="微软雅黑" pitchFamily="34" charset="-122"/>
                      <a:ea typeface="微软雅黑" pitchFamily="34" charset="-122"/>
                    </a:rPr>
                    <a:t>表示两个因素相比，一个因素比另一个因素极端重要</a:t>
                  </a:r>
                </a:p>
                <a:p>
                  <a:pPr algn="ctr" eaLnBrk="0" hangingPunct="0"/>
                  <a:endParaRPr kumimoji="1" lang="en-US" altLang="zh-CN" sz="1275" dirty="0">
                    <a:latin typeface="微软雅黑" pitchFamily="34" charset="-122"/>
                    <a:ea typeface="微软雅黑" pitchFamily="34" charset="-122"/>
                  </a:endParaRPr>
                </a:p>
              </p:txBody>
            </p:sp>
            <p:sp>
              <p:nvSpPr>
                <p:cNvPr id="40" name="Rectangle 120">
                  <a:extLst>
                    <a:ext uri="{FF2B5EF4-FFF2-40B4-BE49-F238E27FC236}">
                      <a16:creationId xmlns:a16="http://schemas.microsoft.com/office/drawing/2014/main" id="{36CAFA19-E64F-4CCE-B720-1EEDC416ED5F}"/>
                    </a:ext>
                  </a:extLst>
                </p:cNvPr>
                <p:cNvSpPr>
                  <a:spLocks noChangeArrowheads="1"/>
                </p:cNvSpPr>
                <p:nvPr/>
              </p:nvSpPr>
              <p:spPr bwMode="auto">
                <a:xfrm>
                  <a:off x="777" y="4838"/>
                  <a:ext cx="2804"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7" name="Group 123">
                <a:extLst>
                  <a:ext uri="{FF2B5EF4-FFF2-40B4-BE49-F238E27FC236}">
                    <a16:creationId xmlns:a16="http://schemas.microsoft.com/office/drawing/2014/main" id="{B2D5E194-45AB-47D3-8DB6-A160FFF234B8}"/>
                  </a:ext>
                </a:extLst>
              </p:cNvPr>
              <p:cNvGrpSpPr>
                <a:grpSpLocks/>
              </p:cNvGrpSpPr>
              <p:nvPr/>
            </p:nvGrpSpPr>
            <p:grpSpPr bwMode="auto">
              <a:xfrm>
                <a:off x="0" y="5241"/>
                <a:ext cx="777" cy="528"/>
                <a:chOff x="0" y="5241"/>
                <a:chExt cx="777" cy="528"/>
              </a:xfrm>
            </p:grpSpPr>
            <p:sp>
              <p:nvSpPr>
                <p:cNvPr id="37" name="Rectangle 94">
                  <a:extLst>
                    <a:ext uri="{FF2B5EF4-FFF2-40B4-BE49-F238E27FC236}">
                      <a16:creationId xmlns:a16="http://schemas.microsoft.com/office/drawing/2014/main" id="{C67FAF91-0847-47A5-A02A-62DCBC5ACEFC}"/>
                    </a:ext>
                  </a:extLst>
                </p:cNvPr>
                <p:cNvSpPr>
                  <a:spLocks noChangeArrowheads="1"/>
                </p:cNvSpPr>
                <p:nvPr/>
              </p:nvSpPr>
              <p:spPr bwMode="auto">
                <a:xfrm>
                  <a:off x="43" y="5241"/>
                  <a:ext cx="691" cy="528"/>
                </a:xfrm>
                <a:prstGeom prst="rect">
                  <a:avLst/>
                </a:prstGeom>
                <a:noFill/>
                <a:ln w="9525">
                  <a:noFill/>
                  <a:miter lim="800000"/>
                  <a:headEnd/>
                  <a:tailEnd/>
                </a:ln>
              </p:spPr>
              <p:txBody>
                <a:bodyPr>
                  <a:spAutoFit/>
                </a:bodyPr>
                <a:lstStyle/>
                <a:p>
                  <a:pPr algn="ctr"/>
                  <a:r>
                    <a:rPr kumimoji="1" lang="en-US" altLang="zh-CN" sz="1275">
                      <a:latin typeface="微软雅黑" pitchFamily="34" charset="-122"/>
                      <a:ea typeface="微软雅黑" pitchFamily="34" charset="-122"/>
                    </a:rPr>
                    <a:t>2</a:t>
                  </a:r>
                  <a:r>
                    <a:rPr kumimoji="1" lang="zh-CN" altLang="en-US" sz="1275">
                      <a:latin typeface="微软雅黑" pitchFamily="34" charset="-122"/>
                      <a:ea typeface="微软雅黑" pitchFamily="34" charset="-122"/>
                    </a:rPr>
                    <a:t>，</a:t>
                  </a:r>
                  <a:r>
                    <a:rPr kumimoji="1" lang="en-US" altLang="zh-CN" sz="1275">
                      <a:latin typeface="微软雅黑" pitchFamily="34" charset="-122"/>
                      <a:ea typeface="微软雅黑" pitchFamily="34" charset="-122"/>
                    </a:rPr>
                    <a:t>4</a:t>
                  </a:r>
                  <a:r>
                    <a:rPr kumimoji="1" lang="zh-CN" altLang="en-US" sz="1275">
                      <a:latin typeface="微软雅黑" pitchFamily="34" charset="-122"/>
                      <a:ea typeface="微软雅黑" pitchFamily="34" charset="-122"/>
                    </a:rPr>
                    <a:t>，</a:t>
                  </a:r>
                  <a:r>
                    <a:rPr kumimoji="1" lang="en-US" altLang="zh-CN" sz="1275">
                      <a:latin typeface="微软雅黑" pitchFamily="34" charset="-122"/>
                      <a:ea typeface="微软雅黑" pitchFamily="34" charset="-122"/>
                    </a:rPr>
                    <a:t>6</a:t>
                  </a:r>
                  <a:r>
                    <a:rPr kumimoji="1" lang="zh-CN" altLang="en-US" sz="1275">
                      <a:latin typeface="微软雅黑" pitchFamily="34" charset="-122"/>
                      <a:ea typeface="微软雅黑" pitchFamily="34" charset="-122"/>
                    </a:rPr>
                    <a:t>，</a:t>
                  </a:r>
                  <a:r>
                    <a:rPr kumimoji="1" lang="en-US" altLang="zh-CN" sz="1275">
                      <a:latin typeface="微软雅黑" pitchFamily="34" charset="-122"/>
                      <a:ea typeface="微软雅黑" pitchFamily="34" charset="-122"/>
                    </a:rPr>
                    <a:t>8</a:t>
                  </a:r>
                </a:p>
                <a:p>
                  <a:pPr algn="ctr" eaLnBrk="0" hangingPunct="0"/>
                  <a:endParaRPr kumimoji="1" lang="en-US" altLang="zh-CN" sz="1275">
                    <a:latin typeface="微软雅黑" pitchFamily="34" charset="-122"/>
                    <a:ea typeface="微软雅黑" pitchFamily="34" charset="-122"/>
                  </a:endParaRPr>
                </a:p>
              </p:txBody>
            </p:sp>
            <p:sp>
              <p:nvSpPr>
                <p:cNvPr id="38" name="Rectangle 122">
                  <a:extLst>
                    <a:ext uri="{FF2B5EF4-FFF2-40B4-BE49-F238E27FC236}">
                      <a16:creationId xmlns:a16="http://schemas.microsoft.com/office/drawing/2014/main" id="{09A58FA9-D548-45CC-8E79-C2F842B3C01C}"/>
                    </a:ext>
                  </a:extLst>
                </p:cNvPr>
                <p:cNvSpPr>
                  <a:spLocks noChangeArrowheads="1"/>
                </p:cNvSpPr>
                <p:nvPr/>
              </p:nvSpPr>
              <p:spPr bwMode="auto">
                <a:xfrm>
                  <a:off x="0" y="5241"/>
                  <a:ext cx="777"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8" name="Group 125">
                <a:extLst>
                  <a:ext uri="{FF2B5EF4-FFF2-40B4-BE49-F238E27FC236}">
                    <a16:creationId xmlns:a16="http://schemas.microsoft.com/office/drawing/2014/main" id="{278D404B-7D01-4445-BB19-C2FE460313E1}"/>
                  </a:ext>
                </a:extLst>
              </p:cNvPr>
              <p:cNvGrpSpPr>
                <a:grpSpLocks/>
              </p:cNvGrpSpPr>
              <p:nvPr/>
            </p:nvGrpSpPr>
            <p:grpSpPr bwMode="auto">
              <a:xfrm>
                <a:off x="777" y="5241"/>
                <a:ext cx="2804" cy="528"/>
                <a:chOff x="777" y="5241"/>
                <a:chExt cx="2804" cy="528"/>
              </a:xfrm>
            </p:grpSpPr>
            <p:sp>
              <p:nvSpPr>
                <p:cNvPr id="35" name="Rectangle 95">
                  <a:extLst>
                    <a:ext uri="{FF2B5EF4-FFF2-40B4-BE49-F238E27FC236}">
                      <a16:creationId xmlns:a16="http://schemas.microsoft.com/office/drawing/2014/main" id="{295386B3-0B6A-433C-8917-A03027539DA9}"/>
                    </a:ext>
                  </a:extLst>
                </p:cNvPr>
                <p:cNvSpPr>
                  <a:spLocks noChangeArrowheads="1"/>
                </p:cNvSpPr>
                <p:nvPr/>
              </p:nvSpPr>
              <p:spPr bwMode="auto">
                <a:xfrm>
                  <a:off x="820" y="5241"/>
                  <a:ext cx="2718" cy="528"/>
                </a:xfrm>
                <a:prstGeom prst="rect">
                  <a:avLst/>
                </a:prstGeom>
                <a:noFill/>
                <a:ln w="9525">
                  <a:noFill/>
                  <a:miter lim="800000"/>
                  <a:headEnd/>
                  <a:tailEnd/>
                </a:ln>
              </p:spPr>
              <p:txBody>
                <a:bodyPr>
                  <a:spAutoFit/>
                </a:bodyPr>
                <a:lstStyle/>
                <a:p>
                  <a:pPr algn="ctr"/>
                  <a:r>
                    <a:rPr kumimoji="1" lang="zh-CN" altLang="en-US" sz="1275">
                      <a:latin typeface="微软雅黑" pitchFamily="34" charset="-122"/>
                      <a:ea typeface="微软雅黑" pitchFamily="34" charset="-122"/>
                    </a:rPr>
                    <a:t>上述两相邻判断的中值</a:t>
                  </a:r>
                </a:p>
                <a:p>
                  <a:pPr algn="ctr" eaLnBrk="0" hangingPunct="0"/>
                  <a:endParaRPr kumimoji="1" lang="en-US" altLang="zh-CN" sz="1275">
                    <a:latin typeface="微软雅黑" pitchFamily="34" charset="-122"/>
                    <a:ea typeface="微软雅黑" pitchFamily="34" charset="-122"/>
                  </a:endParaRPr>
                </a:p>
              </p:txBody>
            </p:sp>
            <p:sp>
              <p:nvSpPr>
                <p:cNvPr id="36" name="Rectangle 124">
                  <a:extLst>
                    <a:ext uri="{FF2B5EF4-FFF2-40B4-BE49-F238E27FC236}">
                      <a16:creationId xmlns:a16="http://schemas.microsoft.com/office/drawing/2014/main" id="{1965850F-BC3A-4702-A1CD-4791D0714FC5}"/>
                    </a:ext>
                  </a:extLst>
                </p:cNvPr>
                <p:cNvSpPr>
                  <a:spLocks noChangeArrowheads="1"/>
                </p:cNvSpPr>
                <p:nvPr/>
              </p:nvSpPr>
              <p:spPr bwMode="auto">
                <a:xfrm>
                  <a:off x="777" y="5241"/>
                  <a:ext cx="2804"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29" name="Group 127">
                <a:extLst>
                  <a:ext uri="{FF2B5EF4-FFF2-40B4-BE49-F238E27FC236}">
                    <a16:creationId xmlns:a16="http://schemas.microsoft.com/office/drawing/2014/main" id="{DEB718FA-9868-437F-883E-831D0651F3CA}"/>
                  </a:ext>
                </a:extLst>
              </p:cNvPr>
              <p:cNvGrpSpPr>
                <a:grpSpLocks/>
              </p:cNvGrpSpPr>
              <p:nvPr/>
            </p:nvGrpSpPr>
            <p:grpSpPr bwMode="auto">
              <a:xfrm>
                <a:off x="0" y="5644"/>
                <a:ext cx="777" cy="529"/>
                <a:chOff x="0" y="5644"/>
                <a:chExt cx="777" cy="529"/>
              </a:xfrm>
            </p:grpSpPr>
            <p:sp>
              <p:nvSpPr>
                <p:cNvPr id="33" name="Rectangle 96">
                  <a:extLst>
                    <a:ext uri="{FF2B5EF4-FFF2-40B4-BE49-F238E27FC236}">
                      <a16:creationId xmlns:a16="http://schemas.microsoft.com/office/drawing/2014/main" id="{8AC42F13-3A12-427C-82C9-41E748F65CD1}"/>
                    </a:ext>
                  </a:extLst>
                </p:cNvPr>
                <p:cNvSpPr>
                  <a:spLocks noChangeArrowheads="1"/>
                </p:cNvSpPr>
                <p:nvPr/>
              </p:nvSpPr>
              <p:spPr bwMode="auto">
                <a:xfrm>
                  <a:off x="43" y="5645"/>
                  <a:ext cx="691" cy="528"/>
                </a:xfrm>
                <a:prstGeom prst="rect">
                  <a:avLst/>
                </a:prstGeom>
                <a:noFill/>
                <a:ln w="9525">
                  <a:noFill/>
                  <a:miter lim="800000"/>
                  <a:headEnd/>
                  <a:tailEnd/>
                </a:ln>
              </p:spPr>
              <p:txBody>
                <a:bodyPr>
                  <a:spAutoFit/>
                </a:bodyPr>
                <a:lstStyle/>
                <a:p>
                  <a:pPr algn="ctr"/>
                  <a:r>
                    <a:rPr kumimoji="1" lang="zh-CN" altLang="en-US" sz="1275">
                      <a:latin typeface="微软雅黑" pitchFamily="34" charset="-122"/>
                      <a:ea typeface="微软雅黑" pitchFamily="34" charset="-122"/>
                    </a:rPr>
                    <a:t>倒数</a:t>
                  </a:r>
                </a:p>
                <a:p>
                  <a:pPr algn="ctr" eaLnBrk="0" hangingPunct="0"/>
                  <a:endParaRPr kumimoji="1" lang="en-US" altLang="zh-CN" sz="1275">
                    <a:latin typeface="微软雅黑" pitchFamily="34" charset="-122"/>
                    <a:ea typeface="微软雅黑" pitchFamily="34" charset="-122"/>
                  </a:endParaRPr>
                </a:p>
              </p:txBody>
            </p:sp>
            <p:sp>
              <p:nvSpPr>
                <p:cNvPr id="34" name="Rectangle 126">
                  <a:extLst>
                    <a:ext uri="{FF2B5EF4-FFF2-40B4-BE49-F238E27FC236}">
                      <a16:creationId xmlns:a16="http://schemas.microsoft.com/office/drawing/2014/main" id="{80417B3A-9D0A-46DD-B446-8153FC6D279E}"/>
                    </a:ext>
                  </a:extLst>
                </p:cNvPr>
                <p:cNvSpPr>
                  <a:spLocks noChangeArrowheads="1"/>
                </p:cNvSpPr>
                <p:nvPr/>
              </p:nvSpPr>
              <p:spPr bwMode="auto">
                <a:xfrm>
                  <a:off x="0" y="5644"/>
                  <a:ext cx="777"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nvGrpSpPr>
              <p:cNvPr id="30" name="Group 129">
                <a:extLst>
                  <a:ext uri="{FF2B5EF4-FFF2-40B4-BE49-F238E27FC236}">
                    <a16:creationId xmlns:a16="http://schemas.microsoft.com/office/drawing/2014/main" id="{296536D5-CF14-4A9F-B6EB-B3CEB53187F0}"/>
                  </a:ext>
                </a:extLst>
              </p:cNvPr>
              <p:cNvGrpSpPr>
                <a:grpSpLocks/>
              </p:cNvGrpSpPr>
              <p:nvPr/>
            </p:nvGrpSpPr>
            <p:grpSpPr bwMode="auto">
              <a:xfrm>
                <a:off x="777" y="5644"/>
                <a:ext cx="2804" cy="314"/>
                <a:chOff x="777" y="5644"/>
                <a:chExt cx="2804" cy="314"/>
              </a:xfrm>
            </p:grpSpPr>
            <p:sp>
              <p:nvSpPr>
                <p:cNvPr id="31" name="Rectangle 97">
                  <a:extLst>
                    <a:ext uri="{FF2B5EF4-FFF2-40B4-BE49-F238E27FC236}">
                      <a16:creationId xmlns:a16="http://schemas.microsoft.com/office/drawing/2014/main" id="{EA7EB61B-123E-4418-B057-903DF7B09389}"/>
                    </a:ext>
                  </a:extLst>
                </p:cNvPr>
                <p:cNvSpPr>
                  <a:spLocks noChangeArrowheads="1"/>
                </p:cNvSpPr>
                <p:nvPr/>
              </p:nvSpPr>
              <p:spPr bwMode="auto">
                <a:xfrm>
                  <a:off x="820" y="5644"/>
                  <a:ext cx="2718" cy="314"/>
                </a:xfrm>
                <a:prstGeom prst="rect">
                  <a:avLst/>
                </a:prstGeom>
                <a:noFill/>
                <a:ln w="9525">
                  <a:noFill/>
                  <a:miter lim="800000"/>
                  <a:headEnd/>
                  <a:tailEnd/>
                </a:ln>
              </p:spPr>
              <p:txBody>
                <a:bodyPr>
                  <a:spAutoFit/>
                </a:bodyPr>
                <a:lstStyle/>
                <a:p>
                  <a:pPr algn="ctr"/>
                  <a:r>
                    <a:rPr kumimoji="1" lang="zh-CN" altLang="en-US" sz="1275">
                      <a:latin typeface="微软雅黑" pitchFamily="34" charset="-122"/>
                      <a:ea typeface="微软雅黑" pitchFamily="34" charset="-122"/>
                    </a:rPr>
                    <a:t>因素</a:t>
                  </a:r>
                  <a:r>
                    <a:rPr kumimoji="1" lang="en-US" altLang="zh-CN" sz="1275">
                      <a:latin typeface="微软雅黑" pitchFamily="34" charset="-122"/>
                      <a:ea typeface="微软雅黑" pitchFamily="34" charset="-122"/>
                    </a:rPr>
                    <a:t>i</a:t>
                  </a:r>
                  <a:r>
                    <a:rPr kumimoji="1" lang="zh-CN" altLang="en-US" sz="1275">
                      <a:latin typeface="微软雅黑" pitchFamily="34" charset="-122"/>
                      <a:ea typeface="微软雅黑" pitchFamily="34" charset="-122"/>
                    </a:rPr>
                    <a:t>与</a:t>
                  </a:r>
                  <a:r>
                    <a:rPr kumimoji="1" lang="en-US" altLang="zh-CN" sz="1275">
                      <a:latin typeface="微软雅黑" pitchFamily="34" charset="-122"/>
                      <a:ea typeface="微软雅黑" pitchFamily="34" charset="-122"/>
                    </a:rPr>
                    <a:t>j</a:t>
                  </a:r>
                  <a:r>
                    <a:rPr kumimoji="1" lang="zh-CN" altLang="en-US" sz="1275">
                      <a:latin typeface="微软雅黑" pitchFamily="34" charset="-122"/>
                      <a:ea typeface="微软雅黑" pitchFamily="34" charset="-122"/>
                    </a:rPr>
                    <a:t>比较的判断</a:t>
                  </a:r>
                  <a:r>
                    <a:rPr kumimoji="1" lang="en-US" altLang="zh-CN" sz="1275">
                      <a:latin typeface="微软雅黑" pitchFamily="34" charset="-122"/>
                      <a:ea typeface="微软雅黑" pitchFamily="34" charset="-122"/>
                    </a:rPr>
                    <a:t>a</a:t>
                  </a:r>
                  <a:r>
                    <a:rPr kumimoji="1" lang="en-US" altLang="zh-CN" sz="1275" baseline="-30000">
                      <a:latin typeface="微软雅黑" pitchFamily="34" charset="-122"/>
                      <a:ea typeface="微软雅黑" pitchFamily="34" charset="-122"/>
                    </a:rPr>
                    <a:t>ij</a:t>
                  </a:r>
                  <a:r>
                    <a:rPr kumimoji="1" lang="zh-CN" altLang="en-US" sz="1275">
                      <a:latin typeface="微软雅黑" pitchFamily="34" charset="-122"/>
                      <a:ea typeface="微软雅黑" pitchFamily="34" charset="-122"/>
                    </a:rPr>
                    <a:t>，则因素</a:t>
                  </a:r>
                  <a:r>
                    <a:rPr kumimoji="1" lang="en-US" altLang="zh-CN" sz="1275">
                      <a:latin typeface="微软雅黑" pitchFamily="34" charset="-122"/>
                      <a:ea typeface="微软雅黑" pitchFamily="34" charset="-122"/>
                    </a:rPr>
                    <a:t>j</a:t>
                  </a:r>
                  <a:r>
                    <a:rPr kumimoji="1" lang="zh-CN" altLang="en-US" sz="1275">
                      <a:latin typeface="微软雅黑" pitchFamily="34" charset="-122"/>
                      <a:ea typeface="微软雅黑" pitchFamily="34" charset="-122"/>
                    </a:rPr>
                    <a:t>与</a:t>
                  </a:r>
                  <a:r>
                    <a:rPr kumimoji="1" lang="en-US" altLang="zh-CN" sz="1275">
                      <a:latin typeface="微软雅黑" pitchFamily="34" charset="-122"/>
                      <a:ea typeface="微软雅黑" pitchFamily="34" charset="-122"/>
                    </a:rPr>
                    <a:t>i</a:t>
                  </a:r>
                  <a:r>
                    <a:rPr kumimoji="1" lang="zh-CN" altLang="en-US" sz="1275">
                      <a:latin typeface="微软雅黑" pitchFamily="34" charset="-122"/>
                      <a:ea typeface="微软雅黑" pitchFamily="34" charset="-122"/>
                    </a:rPr>
                    <a:t>比较的判断</a:t>
                  </a:r>
                  <a:r>
                    <a:rPr kumimoji="1" lang="en-US" altLang="zh-CN" sz="1275">
                      <a:latin typeface="微软雅黑" pitchFamily="34" charset="-122"/>
                      <a:ea typeface="微软雅黑" pitchFamily="34" charset="-122"/>
                    </a:rPr>
                    <a:t>a</a:t>
                  </a:r>
                  <a:r>
                    <a:rPr kumimoji="1" lang="en-US" altLang="zh-CN" sz="1275" baseline="-30000">
                      <a:latin typeface="微软雅黑" pitchFamily="34" charset="-122"/>
                      <a:ea typeface="微软雅黑" pitchFamily="34" charset="-122"/>
                    </a:rPr>
                    <a:t>ji</a:t>
                  </a:r>
                  <a:r>
                    <a:rPr kumimoji="1" lang="en-US" altLang="zh-CN" sz="1275">
                      <a:latin typeface="微软雅黑" pitchFamily="34" charset="-122"/>
                      <a:ea typeface="微软雅黑" pitchFamily="34" charset="-122"/>
                    </a:rPr>
                    <a:t>=1/a</a:t>
                  </a:r>
                  <a:r>
                    <a:rPr kumimoji="1" lang="en-US" altLang="zh-CN" sz="1275" baseline="-30000">
                      <a:latin typeface="微软雅黑" pitchFamily="34" charset="-122"/>
                      <a:ea typeface="微软雅黑" pitchFamily="34" charset="-122"/>
                    </a:rPr>
                    <a:t>ij</a:t>
                  </a:r>
                  <a:endParaRPr kumimoji="1" lang="en-US" altLang="zh-CN" sz="1275">
                    <a:latin typeface="微软雅黑" pitchFamily="34" charset="-122"/>
                    <a:ea typeface="微软雅黑" pitchFamily="34" charset="-122"/>
                  </a:endParaRPr>
                </a:p>
              </p:txBody>
            </p:sp>
            <p:sp>
              <p:nvSpPr>
                <p:cNvPr id="32" name="Rectangle 128">
                  <a:extLst>
                    <a:ext uri="{FF2B5EF4-FFF2-40B4-BE49-F238E27FC236}">
                      <a16:creationId xmlns:a16="http://schemas.microsoft.com/office/drawing/2014/main" id="{F6B3C9B2-F900-41D8-8239-1BC048CE169E}"/>
                    </a:ext>
                  </a:extLst>
                </p:cNvPr>
                <p:cNvSpPr>
                  <a:spLocks noChangeArrowheads="1"/>
                </p:cNvSpPr>
                <p:nvPr/>
              </p:nvSpPr>
              <p:spPr bwMode="auto">
                <a:xfrm>
                  <a:off x="777" y="5644"/>
                  <a:ext cx="2804" cy="314"/>
                </a:xfrm>
                <a:prstGeom prst="rect">
                  <a:avLst/>
                </a:prstGeom>
                <a:noFill/>
                <a:ln w="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grpSp>
        <p:sp>
          <p:nvSpPr>
            <p:cNvPr id="12" name="Rectangle 131">
              <a:extLst>
                <a:ext uri="{FF2B5EF4-FFF2-40B4-BE49-F238E27FC236}">
                  <a16:creationId xmlns:a16="http://schemas.microsoft.com/office/drawing/2014/main" id="{1935BB91-77C0-4EA7-9B42-5C0CB09A3A29}"/>
                </a:ext>
              </a:extLst>
            </p:cNvPr>
            <p:cNvSpPr>
              <a:spLocks noChangeArrowheads="1"/>
            </p:cNvSpPr>
            <p:nvPr/>
          </p:nvSpPr>
          <p:spPr bwMode="auto">
            <a:xfrm>
              <a:off x="-2" y="2821"/>
              <a:ext cx="3585" cy="314"/>
            </a:xfrm>
            <a:prstGeom prst="rect">
              <a:avLst/>
            </a:prstGeom>
            <a:noFill/>
            <a:ln w="7937">
              <a:solidFill>
                <a:srgbClr val="A0A0A0"/>
              </a:solidFill>
              <a:miter lim="800000"/>
              <a:headEnd/>
              <a:tailEnd/>
            </a:ln>
          </p:spPr>
          <p:txBody>
            <a:bodyPr>
              <a:spAutoFit/>
            </a:bodyPr>
            <a:lstStyle/>
            <a:p>
              <a:endParaRPr lang="zh-CN" altLang="en-US" sz="1275">
                <a:latin typeface="微软雅黑" pitchFamily="34" charset="-122"/>
                <a:ea typeface="微软雅黑" pitchFamily="34" charset="-122"/>
              </a:endParaRPr>
            </a:p>
          </p:txBody>
        </p:sp>
      </p:grpSp>
      <p:sp>
        <p:nvSpPr>
          <p:cNvPr id="63" name="文本框 3">
            <a:extLst>
              <a:ext uri="{FF2B5EF4-FFF2-40B4-BE49-F238E27FC236}">
                <a16:creationId xmlns:a16="http://schemas.microsoft.com/office/drawing/2014/main" id="{5A41958C-A70D-4B7A-9C8E-4F82BF59CC76}"/>
              </a:ext>
            </a:extLst>
          </p:cNvPr>
          <p:cNvSpPr txBox="1">
            <a:spLocks noChangeArrowheads="1"/>
          </p:cNvSpPr>
          <p:nvPr/>
        </p:nvSpPr>
        <p:spPr bwMode="auto">
          <a:xfrm>
            <a:off x="748258" y="1260218"/>
            <a:ext cx="56959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eaLnBrk="0" hangingPunct="0">
              <a:lnSpc>
                <a:spcPct val="20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构造成对比较矩阵（判断矩阵）</a:t>
            </a:r>
          </a:p>
        </p:txBody>
      </p:sp>
      <p:sp>
        <p:nvSpPr>
          <p:cNvPr id="64" name="矩形 63">
            <a:extLst>
              <a:ext uri="{FF2B5EF4-FFF2-40B4-BE49-F238E27FC236}">
                <a16:creationId xmlns:a16="http://schemas.microsoft.com/office/drawing/2014/main" id="{D5653F44-EA21-468B-A49F-4CDEC6997500}"/>
              </a:ext>
            </a:extLst>
          </p:cNvPr>
          <p:cNvSpPr/>
          <p:nvPr/>
        </p:nvSpPr>
        <p:spPr>
          <a:xfrm>
            <a:off x="792660" y="915566"/>
            <a:ext cx="2507418"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层次分析法基本步骤</a:t>
            </a:r>
          </a:p>
        </p:txBody>
      </p:sp>
      <p:sp>
        <p:nvSpPr>
          <p:cNvPr id="65" name="矩形 64">
            <a:extLst>
              <a:ext uri="{FF2B5EF4-FFF2-40B4-BE49-F238E27FC236}">
                <a16:creationId xmlns:a16="http://schemas.microsoft.com/office/drawing/2014/main" id="{786E55F5-18BB-4AE1-B057-A94A735EAAF4}"/>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4C445591-C348-4EAA-91CB-0872CC0535B0}"/>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249309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104</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4"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037476F1-D802-4858-A0EE-D254532114A1}"/>
              </a:ext>
            </a:extLst>
          </p:cNvPr>
          <p:cNvSpPr/>
          <p:nvPr/>
        </p:nvSpPr>
        <p:spPr>
          <a:xfrm>
            <a:off x="823206" y="1783355"/>
            <a:ext cx="5346594" cy="639791"/>
          </a:xfrm>
          <a:prstGeom prst="rect">
            <a:avLst/>
          </a:prstGeom>
        </p:spPr>
        <p:txBody>
          <a:bodyPr wrap="square">
            <a:spAutoFit/>
          </a:bodyPr>
          <a:lstStyle/>
          <a:p>
            <a:pPr marL="257175" indent="-257175">
              <a:lnSpc>
                <a:spcPct val="90000"/>
              </a:lnSpc>
              <a:buClr>
                <a:srgbClr val="58267E"/>
              </a:buClr>
              <a:buFont typeface="Wingdings" pitchFamily="2" charset="2"/>
              <a:buChar char="Ø"/>
            </a:pPr>
            <a:r>
              <a:rPr lang="zh-CN" altLang="en-US" sz="1600" b="1" dirty="0">
                <a:latin typeface="微软雅黑" panose="020B0503020204020204" pitchFamily="34" charset="-122"/>
                <a:ea typeface="微软雅黑" panose="020B0503020204020204" pitchFamily="34" charset="-122"/>
              </a:rPr>
              <a:t>构造成对比较矩阵</a:t>
            </a:r>
          </a:p>
          <a:p>
            <a:pPr>
              <a:lnSpc>
                <a:spcPct val="150000"/>
              </a:lnSpc>
              <a:buFontTx/>
              <a:buNone/>
            </a:pPr>
            <a:r>
              <a:rPr lang="zh-CN" altLang="en-US" sz="1600" b="1" dirty="0">
                <a:latin typeface="微软雅黑" panose="020B0503020204020204" pitchFamily="34" charset="-122"/>
                <a:ea typeface="微软雅黑" panose="020B0503020204020204" pitchFamily="34" charset="-122"/>
              </a:rPr>
              <a:t>　　</a:t>
            </a:r>
          </a:p>
        </p:txBody>
      </p:sp>
      <p:graphicFrame>
        <p:nvGraphicFramePr>
          <p:cNvPr id="8" name="对象 7">
            <a:extLst>
              <a:ext uri="{FF2B5EF4-FFF2-40B4-BE49-F238E27FC236}">
                <a16:creationId xmlns:a16="http://schemas.microsoft.com/office/drawing/2014/main" id="{389E5B91-FD9C-4171-9F37-4BD43141C652}"/>
              </a:ext>
            </a:extLst>
          </p:cNvPr>
          <p:cNvGraphicFramePr>
            <a:graphicFrameLocks/>
          </p:cNvGraphicFramePr>
          <p:nvPr/>
        </p:nvGraphicFramePr>
        <p:xfrm>
          <a:off x="2892558" y="2499742"/>
          <a:ext cx="3295650" cy="1466850"/>
        </p:xfrm>
        <a:graphic>
          <a:graphicData uri="http://schemas.openxmlformats.org/presentationml/2006/ole">
            <mc:AlternateContent xmlns:mc="http://schemas.openxmlformats.org/markup-compatibility/2006">
              <mc:Choice xmlns:v="urn:schemas-microsoft-com:vml" Requires="v">
                <p:oleObj spid="_x0000_s10329" r:id="rId5" imgW="2108200" imgH="939800" progId="Equation.3">
                  <p:embed/>
                </p:oleObj>
              </mc:Choice>
              <mc:Fallback>
                <p:oleObj r:id="rId5" imgW="2108200" imgH="939800" progId="Equation.3">
                  <p:embed/>
                  <p:pic>
                    <p:nvPicPr>
                      <p:cNvPr id="8" name="对象 7">
                        <a:extLst>
                          <a:ext uri="{FF2B5EF4-FFF2-40B4-BE49-F238E27FC236}">
                            <a16:creationId xmlns:a16="http://schemas.microsoft.com/office/drawing/2014/main" id="{389E5B91-FD9C-4171-9F37-4BD43141C65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2558" y="2499742"/>
                        <a:ext cx="32956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9" name="组合 8">
            <a:extLst>
              <a:ext uri="{FF2B5EF4-FFF2-40B4-BE49-F238E27FC236}">
                <a16:creationId xmlns:a16="http://schemas.microsoft.com/office/drawing/2014/main" id="{58114601-A5DA-4482-989D-AF1740F2D53E}"/>
              </a:ext>
            </a:extLst>
          </p:cNvPr>
          <p:cNvGrpSpPr/>
          <p:nvPr/>
        </p:nvGrpSpPr>
        <p:grpSpPr>
          <a:xfrm>
            <a:off x="2881423" y="4155926"/>
            <a:ext cx="2862656" cy="338554"/>
            <a:chOff x="610663" y="4941168"/>
            <a:chExt cx="3816875" cy="451406"/>
          </a:xfrm>
        </p:grpSpPr>
        <p:sp>
          <p:nvSpPr>
            <p:cNvPr id="12" name="文本框 118811">
              <a:extLst>
                <a:ext uri="{FF2B5EF4-FFF2-40B4-BE49-F238E27FC236}">
                  <a16:creationId xmlns:a16="http://schemas.microsoft.com/office/drawing/2014/main" id="{E01939E6-9819-4022-99DA-E282451F97C7}"/>
                </a:ext>
              </a:extLst>
            </p:cNvPr>
            <p:cNvSpPr txBox="1">
              <a:spLocks noChangeArrowheads="1"/>
            </p:cNvSpPr>
            <p:nvPr/>
          </p:nvSpPr>
          <p:spPr bwMode="auto">
            <a:xfrm>
              <a:off x="838200" y="4941168"/>
              <a:ext cx="3589338"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spcBef>
                  <a:spcPct val="50000"/>
                </a:spcBef>
              </a:pPr>
              <a:r>
                <a:rPr lang="zh-CN" altLang="en-US" sz="1600" b="0" dirty="0">
                  <a:latin typeface="微软雅黑" panose="020B0503020204020204" pitchFamily="34" charset="-122"/>
                  <a:ea typeface="微软雅黑" panose="020B0503020204020204" pitchFamily="34" charset="-122"/>
                </a:rPr>
                <a:t>则称为</a:t>
              </a:r>
              <a:r>
                <a:rPr lang="zh-CN" altLang="en-US" sz="1600" dirty="0">
                  <a:latin typeface="微软雅黑" panose="020B0503020204020204" pitchFamily="34" charset="-122"/>
                  <a:ea typeface="微软雅黑" panose="020B0503020204020204" pitchFamily="34" charset="-122"/>
                </a:rPr>
                <a:t>成对比较矩阵</a:t>
              </a:r>
              <a:r>
                <a:rPr lang="zh-CN" altLang="en-US" sz="1600" b="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B25CC437-1FDF-44DD-89C4-FC8EA3AC1698}"/>
                </a:ext>
              </a:extLst>
            </p:cNvPr>
            <p:cNvGraphicFramePr>
              <a:graphicFrameLocks/>
            </p:cNvGraphicFramePr>
            <p:nvPr/>
          </p:nvGraphicFramePr>
          <p:xfrm>
            <a:off x="610663" y="4941168"/>
            <a:ext cx="352425" cy="381000"/>
          </p:xfrm>
          <a:graphic>
            <a:graphicData uri="http://schemas.openxmlformats.org/presentationml/2006/ole">
              <mc:AlternateContent xmlns:mc="http://schemas.openxmlformats.org/markup-compatibility/2006">
                <mc:Choice xmlns:v="urn:schemas-microsoft-com:vml" Requires="v">
                  <p:oleObj spid="_x0000_s10330" r:id="rId7" imgW="152202" imgH="164885" progId="Equation.3">
                    <p:embed/>
                  </p:oleObj>
                </mc:Choice>
                <mc:Fallback>
                  <p:oleObj r:id="rId7" imgW="152202" imgH="164885" progId="Equation.3">
                    <p:embed/>
                    <p:pic>
                      <p:nvPicPr>
                        <p:cNvPr id="13" name="对象 12">
                          <a:extLst>
                            <a:ext uri="{FF2B5EF4-FFF2-40B4-BE49-F238E27FC236}">
                              <a16:creationId xmlns:a16="http://schemas.microsoft.com/office/drawing/2014/main" id="{B25CC437-1FDF-44DD-89C4-FC8EA3AC169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663" y="4941168"/>
                          <a:ext cx="352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4" name="组合 13">
            <a:extLst>
              <a:ext uri="{FF2B5EF4-FFF2-40B4-BE49-F238E27FC236}">
                <a16:creationId xmlns:a16="http://schemas.microsoft.com/office/drawing/2014/main" id="{23123094-8147-40DF-965C-B3FE1959595B}"/>
              </a:ext>
            </a:extLst>
          </p:cNvPr>
          <p:cNvGrpSpPr/>
          <p:nvPr/>
        </p:nvGrpSpPr>
        <p:grpSpPr>
          <a:xfrm>
            <a:off x="1115616" y="2092859"/>
            <a:ext cx="4158853" cy="342900"/>
            <a:chOff x="1008063" y="914400"/>
            <a:chExt cx="5545137" cy="457200"/>
          </a:xfrm>
        </p:grpSpPr>
        <p:sp>
          <p:nvSpPr>
            <p:cNvPr id="15" name="文本框 118792">
              <a:extLst>
                <a:ext uri="{FF2B5EF4-FFF2-40B4-BE49-F238E27FC236}">
                  <a16:creationId xmlns:a16="http://schemas.microsoft.com/office/drawing/2014/main" id="{DC9FEF28-FBE0-44EF-84AB-E5ACF2C272A1}"/>
                </a:ext>
              </a:extLst>
            </p:cNvPr>
            <p:cNvSpPr txBox="1">
              <a:spLocks noChangeArrowheads="1"/>
            </p:cNvSpPr>
            <p:nvPr/>
          </p:nvSpPr>
          <p:spPr bwMode="auto">
            <a:xfrm>
              <a:off x="1008063" y="914400"/>
              <a:ext cx="5545137" cy="42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spcBef>
                  <a:spcPct val="50000"/>
                </a:spcBef>
              </a:pPr>
              <a:r>
                <a:rPr lang="zh-CN" altLang="en-US" sz="1600" b="0" dirty="0">
                  <a:latin typeface="微软雅黑" panose="020B0503020204020204" pitchFamily="34" charset="-122"/>
                  <a:ea typeface="微软雅黑" panose="020B0503020204020204" pitchFamily="34" charset="-122"/>
                </a:rPr>
                <a:t>设某层有</a:t>
              </a:r>
              <a:r>
                <a:rPr lang="en-US" altLang="zh-CN" sz="1600" b="0" dirty="0">
                  <a:latin typeface="微软雅黑" panose="020B0503020204020204" pitchFamily="34" charset="-122"/>
                  <a:ea typeface="微软雅黑" panose="020B0503020204020204" pitchFamily="34" charset="-122"/>
                </a:rPr>
                <a:t>n</a:t>
              </a:r>
              <a:r>
                <a:rPr lang="zh-CN" altLang="en-US" sz="1600" b="0" dirty="0">
                  <a:latin typeface="微软雅黑" panose="020B0503020204020204" pitchFamily="34" charset="-122"/>
                  <a:ea typeface="微软雅黑" panose="020B0503020204020204" pitchFamily="34" charset="-122"/>
                </a:rPr>
                <a:t>个因素，</a:t>
              </a:r>
              <a:r>
                <a:rPr lang="en-US" altLang="zh-CN" sz="1600" b="0" dirty="0">
                  <a:latin typeface="微软雅黑" panose="020B0503020204020204" pitchFamily="34" charset="-122"/>
                  <a:ea typeface="微软雅黑" panose="020B0503020204020204" pitchFamily="34" charset="-122"/>
                </a:rPr>
                <a:t>c</a:t>
              </a:r>
              <a:endParaRPr lang="zh-CN" altLang="en-US" sz="1600" b="0" dirty="0">
                <a:latin typeface="微软雅黑" panose="020B0503020204020204" pitchFamily="34" charset="-122"/>
                <a:ea typeface="微软雅黑" panose="020B0503020204020204" pitchFamily="34" charset="-122"/>
              </a:endParaRPr>
            </a:p>
          </p:txBody>
        </p:sp>
        <p:graphicFrame>
          <p:nvGraphicFramePr>
            <p:cNvPr id="16" name="对象 15">
              <a:extLst>
                <a:ext uri="{FF2B5EF4-FFF2-40B4-BE49-F238E27FC236}">
                  <a16:creationId xmlns:a16="http://schemas.microsoft.com/office/drawing/2014/main" id="{E42535ED-83CF-4FE2-8C37-07EC35BEDBA6}"/>
                </a:ext>
              </a:extLst>
            </p:cNvPr>
            <p:cNvGraphicFramePr>
              <a:graphicFrameLocks/>
            </p:cNvGraphicFramePr>
            <p:nvPr/>
          </p:nvGraphicFramePr>
          <p:xfrm>
            <a:off x="3886200" y="990600"/>
            <a:ext cx="2324100" cy="381000"/>
          </p:xfrm>
          <a:graphic>
            <a:graphicData uri="http://schemas.openxmlformats.org/presentationml/2006/ole">
              <mc:AlternateContent xmlns:mc="http://schemas.openxmlformats.org/markup-compatibility/2006">
                <mc:Choice xmlns:v="urn:schemas-microsoft-com:vml" Requires="v">
                  <p:oleObj spid="_x0000_s10331" r:id="rId9" imgW="2323092" imgH="380835" progId="Equation.3">
                    <p:embed/>
                  </p:oleObj>
                </mc:Choice>
                <mc:Fallback>
                  <p:oleObj r:id="rId9" imgW="2323092" imgH="380835" progId="Equation.3">
                    <p:embed/>
                    <p:pic>
                      <p:nvPicPr>
                        <p:cNvPr id="16" name="对象 15">
                          <a:extLst>
                            <a:ext uri="{FF2B5EF4-FFF2-40B4-BE49-F238E27FC236}">
                              <a16:creationId xmlns:a16="http://schemas.microsoft.com/office/drawing/2014/main" id="{E42535ED-83CF-4FE2-8C37-07EC35BEDBA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0" y="990600"/>
                          <a:ext cx="2324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8" name="文本框 3">
            <a:extLst>
              <a:ext uri="{FF2B5EF4-FFF2-40B4-BE49-F238E27FC236}">
                <a16:creationId xmlns:a16="http://schemas.microsoft.com/office/drawing/2014/main" id="{AF50B3DC-97C7-4134-B8DD-0BC52C93BFDB}"/>
              </a:ext>
            </a:extLst>
          </p:cNvPr>
          <p:cNvSpPr txBox="1">
            <a:spLocks noChangeArrowheads="1"/>
          </p:cNvSpPr>
          <p:nvPr/>
        </p:nvSpPr>
        <p:spPr bwMode="auto">
          <a:xfrm>
            <a:off x="748258" y="1260218"/>
            <a:ext cx="56959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eaLnBrk="0" hangingPunct="0">
              <a:lnSpc>
                <a:spcPct val="20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构造成对比较矩阵（判断矩阵）</a:t>
            </a:r>
          </a:p>
        </p:txBody>
      </p:sp>
      <p:sp>
        <p:nvSpPr>
          <p:cNvPr id="20" name="矩形 19">
            <a:extLst>
              <a:ext uri="{FF2B5EF4-FFF2-40B4-BE49-F238E27FC236}">
                <a16:creationId xmlns:a16="http://schemas.microsoft.com/office/drawing/2014/main" id="{8D048B4A-981F-4361-BCC4-B0AC1170ADCA}"/>
              </a:ext>
            </a:extLst>
          </p:cNvPr>
          <p:cNvSpPr/>
          <p:nvPr/>
        </p:nvSpPr>
        <p:spPr>
          <a:xfrm>
            <a:off x="792660" y="915566"/>
            <a:ext cx="2507418"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层次分析法基本步骤</a:t>
            </a:r>
          </a:p>
        </p:txBody>
      </p:sp>
      <p:sp>
        <p:nvSpPr>
          <p:cNvPr id="21" name="矩形 20">
            <a:extLst>
              <a:ext uri="{FF2B5EF4-FFF2-40B4-BE49-F238E27FC236}">
                <a16:creationId xmlns:a16="http://schemas.microsoft.com/office/drawing/2014/main" id="{AED80B20-9BD2-45A4-9065-65091E02EAD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5D23E458-A4D2-4176-A39F-7C8A58E47A55}"/>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270677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105</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8AC1854D-0A26-4418-A56C-FC09378111B4}"/>
                  </a:ext>
                </a:extLst>
              </p:cNvPr>
              <p:cNvSpPr txBox="1">
                <a:spLocks noChangeArrowheads="1"/>
              </p:cNvSpPr>
              <p:nvPr/>
            </p:nvSpPr>
            <p:spPr>
              <a:xfrm>
                <a:off x="1043608" y="1861914"/>
                <a:ext cx="6381736" cy="30861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50000"/>
                  </a:spcBef>
                  <a:buNone/>
                </a:pP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）对判断矩阵行求积</a:t>
                </a:r>
                <a:r>
                  <a:rPr lang="en-US" altLang="zh-CN" sz="1600" dirty="0">
                    <a:latin typeface="微软雅黑" panose="020B0503020204020204" pitchFamily="34" charset="-122"/>
                    <a:ea typeface="微软雅黑" panose="020B0503020204020204" pitchFamily="34" charset="-122"/>
                  </a:rPr>
                  <a:t>:M</a:t>
                </a:r>
                <a:r>
                  <a:rPr lang="en-US" altLang="zh-CN" sz="1600" baseline="-25000" dirty="0">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14:m>
                  <m:oMath xmlns:m="http://schemas.openxmlformats.org/officeDocument/2006/math">
                    <m:nary>
                      <m:naryPr>
                        <m:chr m:val="∏"/>
                        <m:ctrlPr>
                          <a:rPr lang="en-US" altLang="zh-CN" sz="1600" i="1">
                            <a:latin typeface="Cambria Math" panose="02040503050406030204" pitchFamily="18" charset="0"/>
                          </a:rPr>
                        </m:ctrlPr>
                      </m:naryPr>
                      <m:sub>
                        <m:r>
                          <m:rPr>
                            <m:brk m:alnAt="23"/>
                          </m:rPr>
                          <a:rPr lang="en-US" altLang="zh-CN" sz="1600" i="1">
                            <a:latin typeface="Cambria Math" charset="0"/>
                          </a:rPr>
                          <m:t>𝑗</m:t>
                        </m:r>
                        <m:r>
                          <a:rPr lang="en-US" altLang="zh-CN" sz="1600" i="1">
                            <a:latin typeface="Cambria Math" charset="0"/>
                          </a:rPr>
                          <m:t>=1</m:t>
                        </m:r>
                      </m:sub>
                      <m:sup>
                        <m:r>
                          <a:rPr lang="en-US" altLang="zh-CN" sz="1600" i="1">
                            <a:latin typeface="Cambria Math" charset="0"/>
                          </a:rPr>
                          <m:t>𝑛</m:t>
                        </m:r>
                      </m:sup>
                      <m:e>
                        <m:sSub>
                          <m:sSubPr>
                            <m:ctrlPr>
                              <a:rPr lang="en-US" altLang="zh-CN" sz="1600" i="1">
                                <a:latin typeface="Cambria Math" panose="02040503050406030204" pitchFamily="18" charset="0"/>
                              </a:rPr>
                            </m:ctrlPr>
                          </m:sSubPr>
                          <m:e>
                            <m:r>
                              <a:rPr lang="en-US" altLang="zh-CN" sz="1600" i="1">
                                <a:latin typeface="Cambria Math" charset="0"/>
                              </a:rPr>
                              <m:t>𝑎</m:t>
                            </m:r>
                          </m:e>
                          <m:sub>
                            <m:r>
                              <a:rPr lang="en-US" altLang="zh-CN" sz="1600" i="1">
                                <a:latin typeface="Cambria Math" charset="0"/>
                              </a:rPr>
                              <m:t>𝑖𝑗</m:t>
                            </m:r>
                          </m:sub>
                        </m:sSub>
                        <m:r>
                          <a:rPr lang="en-US" altLang="zh-CN" sz="1600" i="1">
                            <a:latin typeface="Cambria Math" charset="0"/>
                          </a:rPr>
                          <m:t>(</m:t>
                        </m:r>
                        <m:r>
                          <a:rPr lang="en-US" altLang="zh-CN" sz="1600" i="1">
                            <a:latin typeface="Cambria Math" charset="0"/>
                          </a:rPr>
                          <m:t>𝑖</m:t>
                        </m:r>
                        <m:r>
                          <a:rPr lang="en-US" altLang="zh-CN" sz="1600" i="1">
                            <a:latin typeface="Cambria Math" charset="0"/>
                          </a:rPr>
                          <m:t>=1,2,…,</m:t>
                        </m:r>
                        <m:r>
                          <a:rPr lang="en-US" altLang="zh-CN" sz="1600" i="1">
                            <a:latin typeface="Cambria Math" charset="0"/>
                          </a:rPr>
                          <m:t>𝑛</m:t>
                        </m:r>
                        <m:r>
                          <a:rPr lang="en-US" altLang="zh-CN" sz="1600" i="1">
                            <a:latin typeface="Cambria Math" charset="0"/>
                          </a:rPr>
                          <m:t>)</m:t>
                        </m:r>
                      </m:e>
                    </m:nary>
                  </m:oMath>
                </a14:m>
                <a:endParaRPr lang="zh-CN" altLang="en-US" sz="1600" dirty="0">
                  <a:latin typeface="微软雅黑" panose="020B0503020204020204" pitchFamily="34" charset="-122"/>
                  <a:ea typeface="微软雅黑" panose="020B0503020204020204" pitchFamily="34" charset="-122"/>
                </a:endParaRPr>
              </a:p>
              <a:p>
                <a:pPr>
                  <a:lnSpc>
                    <a:spcPct val="200000"/>
                  </a:lnSpc>
                  <a:spcBef>
                    <a:spcPct val="0"/>
                  </a:spcBef>
                  <a:buNone/>
                </a:pP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a:t>
                </a:r>
                <a:r>
                  <a:rPr lang="zh-CN" altLang="fi-FI" sz="1600" dirty="0">
                    <a:latin typeface="微软雅黑" panose="020B0503020204020204" pitchFamily="34" charset="-122"/>
                    <a:ea typeface="微软雅黑" panose="020B0503020204020204" pitchFamily="34" charset="-122"/>
                  </a:rPr>
                  <a:t>求</a:t>
                </a:r>
                <a:r>
                  <a:rPr lang="fi-FI" altLang="zh-CN" sz="1600" dirty="0">
                    <a:latin typeface="微软雅黑" panose="020B0503020204020204" pitchFamily="34" charset="-122"/>
                    <a:ea typeface="微软雅黑" panose="020B0503020204020204" pitchFamily="34" charset="-122"/>
                  </a:rPr>
                  <a:t>M</a:t>
                </a:r>
                <a:r>
                  <a:rPr lang="en-US" altLang="zh-CN" sz="1600" baseline="-25000" dirty="0" err="1">
                    <a:latin typeface="微软雅黑" panose="020B0503020204020204" pitchFamily="34" charset="-122"/>
                    <a:ea typeface="微软雅黑" panose="020B0503020204020204" pitchFamily="34" charset="-122"/>
                  </a:rPr>
                  <a:t>i</a:t>
                </a:r>
                <a:r>
                  <a:rPr lang="zh-CN" altLang="fi-FI" sz="1600" dirty="0">
                    <a:latin typeface="微软雅黑" panose="020B0503020204020204" pitchFamily="34" charset="-122"/>
                    <a:ea typeface="微软雅黑" panose="020B0503020204020204" pitchFamily="34" charset="-122"/>
                  </a:rPr>
                  <a:t>的</a:t>
                </a:r>
                <a:r>
                  <a:rPr lang="fi-FI" altLang="zh-CN" sz="1600" dirty="0">
                    <a:latin typeface="微软雅黑" panose="020B0503020204020204" pitchFamily="34" charset="-122"/>
                    <a:ea typeface="微软雅黑" panose="020B0503020204020204" pitchFamily="34" charset="-122"/>
                  </a:rPr>
                  <a:t>n</a:t>
                </a:r>
                <a:r>
                  <a:rPr lang="zh-CN" altLang="fi-FI" sz="1600" dirty="0">
                    <a:latin typeface="微软雅黑" panose="020B0503020204020204" pitchFamily="34" charset="-122"/>
                    <a:ea typeface="微软雅黑" panose="020B0503020204020204" pitchFamily="34" charset="-122"/>
                  </a:rPr>
                  <a:t>次方根</a:t>
                </a:r>
                <a:r>
                  <a:rPr lang="en-US" altLang="zh-CN" sz="1600" dirty="0">
                    <a:latin typeface="微软雅黑" panose="020B0503020204020204" pitchFamily="34" charset="-122"/>
                    <a:ea typeface="微软雅黑" panose="020B0503020204020204" pitchFamily="34" charset="-122"/>
                  </a:rPr>
                  <a:t>:</a:t>
                </a:r>
                <a:endParaRPr lang="fi-FI" altLang="zh-CN" sz="1600" dirty="0">
                  <a:latin typeface="微软雅黑" panose="020B0503020204020204" pitchFamily="34" charset="-122"/>
                  <a:ea typeface="微软雅黑" panose="020B0503020204020204" pitchFamily="34" charset="-122"/>
                </a:endParaRPr>
              </a:p>
              <a:p>
                <a:pPr>
                  <a:lnSpc>
                    <a:spcPct val="150000"/>
                  </a:lnSpc>
                  <a:spcBef>
                    <a:spcPct val="0"/>
                  </a:spcBef>
                  <a:buNone/>
                </a:pP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）对向量</a:t>
                </a:r>
                <a:r>
                  <a:rPr lang="en-US" altLang="zh-CN" sz="1600" dirty="0">
                    <a:latin typeface="微软雅黑" panose="020B0503020204020204" pitchFamily="34" charset="-122"/>
                    <a:ea typeface="微软雅黑" panose="020B0503020204020204" pitchFamily="34" charset="-122"/>
                  </a:rPr>
                  <a:t>W</a:t>
                </a:r>
                <a:r>
                  <a:rPr lang="zh-CN" altLang="en-US" sz="1600" baseline="300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14:m>
                  <m:oMath xmlns:m="http://schemas.openxmlformats.org/officeDocument/2006/math">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rPr>
                                  </m:ctrlPr>
                                </m:sSubPr>
                                <m:e>
                                  <m:r>
                                    <a:rPr lang="en-US" altLang="zh-CN" sz="1600" i="1">
                                      <a:latin typeface="Cambria Math" charset="0"/>
                                    </a:rPr>
                                    <m:t>𝑊</m:t>
                                  </m:r>
                                </m:e>
                                <m:sub>
                                  <m:r>
                                    <a:rPr lang="en-US" altLang="zh-CN" sz="1600" i="1">
                                      <a:latin typeface="Cambria Math" charset="0"/>
                                    </a:rPr>
                                    <m:t>1</m:t>
                                  </m:r>
                                </m:sub>
                              </m:sSub>
                            </m:e>
                          </m:mr>
                          <m:mr>
                            <m:e>
                              <m:sSub>
                                <m:sSubPr>
                                  <m:ctrlPr>
                                    <a:rPr lang="en-US" altLang="zh-CN" sz="1600" i="1">
                                      <a:latin typeface="Cambria Math" panose="02040503050406030204" pitchFamily="18" charset="0"/>
                                    </a:rPr>
                                  </m:ctrlPr>
                                </m:sSubPr>
                                <m:e>
                                  <m:r>
                                    <a:rPr lang="en-US" altLang="zh-CN" sz="1600" i="1">
                                      <a:latin typeface="Cambria Math" charset="0"/>
                                    </a:rPr>
                                    <m:t>𝑊</m:t>
                                  </m:r>
                                </m:e>
                                <m:sub>
                                  <m:r>
                                    <a:rPr lang="en-US" altLang="zh-CN" sz="1600" i="1">
                                      <a:latin typeface="Cambria Math" charset="0"/>
                                    </a:rPr>
                                    <m:t>2</m:t>
                                  </m:r>
                                </m:sub>
                              </m:sSub>
                            </m:e>
                          </m:mr>
                          <m:mr>
                            <m:e>
                              <m:sSub>
                                <m:sSubPr>
                                  <m:ctrlPr>
                                    <a:rPr lang="en-US" altLang="zh-CN" sz="1600" i="1">
                                      <a:latin typeface="Cambria Math" panose="02040503050406030204" pitchFamily="18" charset="0"/>
                                    </a:rPr>
                                  </m:ctrlPr>
                                </m:sSubPr>
                                <m:e>
                                  <m:r>
                                    <a:rPr lang="en-US" altLang="zh-CN" sz="1600" i="1">
                                      <a:latin typeface="Cambria Math" charset="0"/>
                                    </a:rPr>
                                    <m:t>𝑊</m:t>
                                  </m:r>
                                </m:e>
                                <m:sub>
                                  <m:r>
                                    <a:rPr lang="en-US" altLang="zh-CN" sz="1600" i="1">
                                      <a:latin typeface="Cambria Math" charset="0"/>
                                    </a:rPr>
                                    <m:t>3⋯</m:t>
                                  </m:r>
                                </m:sub>
                              </m:sSub>
                            </m:e>
                          </m:mr>
                        </m:m>
                      </m:e>
                    </m:d>
                    <m:r>
                      <a:rPr lang="zh-CN" altLang="en-US" sz="1600" i="1">
                        <a:latin typeface="Cambria Math" charset="0"/>
                      </a:rPr>
                      <m:t>进行归一化处理，</m:t>
                    </m:r>
                  </m:oMath>
                </a14:m>
                <a:r>
                  <a:rPr lang="zh-CN" altLang="en-US" sz="1600" dirty="0">
                    <a:latin typeface="微软雅黑" panose="020B0503020204020204" pitchFamily="34" charset="-122"/>
                    <a:ea typeface="微软雅黑" panose="020B0503020204020204" pitchFamily="34" charset="-122"/>
                  </a:rPr>
                  <a:t>即</a:t>
                </a:r>
                <a:r>
                  <a:rPr lang="en-US" altLang="zh-CN" sz="1600" dirty="0">
                    <a:latin typeface="微软雅黑" panose="020B0503020204020204" pitchFamily="34" charset="-122"/>
                    <a:ea typeface="微软雅黑" panose="020B0503020204020204" pitchFamily="34" charset="-122"/>
                  </a:rPr>
                  <a:t>W</a:t>
                </a:r>
                <a:r>
                  <a:rPr lang="en-US" altLang="zh-CN" sz="1600" baseline="-25000" dirty="0">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14:m>
                  <m:oMath xmlns:m="http://schemas.openxmlformats.org/officeDocument/2006/math">
                    <m:f>
                      <m:fPr>
                        <m:ctrlPr>
                          <a:rPr lang="en-US" altLang="zh-CN" sz="1600" i="1">
                            <a:latin typeface="Cambria Math" panose="02040503050406030204" pitchFamily="18" charset="0"/>
                          </a:rPr>
                        </m:ctrlPr>
                      </m:fPr>
                      <m:num>
                        <m:sSubSup>
                          <m:sSubSupPr>
                            <m:ctrlPr>
                              <a:rPr lang="en-US" altLang="zh-CN" sz="1600" i="1">
                                <a:latin typeface="Cambria Math" panose="02040503050406030204" pitchFamily="18" charset="0"/>
                              </a:rPr>
                            </m:ctrlPr>
                          </m:sSubSupPr>
                          <m:e>
                            <m:r>
                              <a:rPr lang="en-US" altLang="zh-CN" sz="1600" i="1">
                                <a:latin typeface="Cambria Math" charset="0"/>
                              </a:rPr>
                              <m:t>𝑊</m:t>
                            </m:r>
                          </m:e>
                          <m:sub>
                            <m:r>
                              <a:rPr lang="en-US" altLang="zh-CN" sz="1600" i="1">
                                <a:latin typeface="Cambria Math" charset="0"/>
                              </a:rPr>
                              <m:t>𝑖</m:t>
                            </m:r>
                          </m:sub>
                          <m:sup>
                            <m:r>
                              <a:rPr lang="en-US" altLang="zh-CN" sz="1600" i="1">
                                <a:latin typeface="Cambria Math" charset="0"/>
                              </a:rPr>
                              <m:t>′</m:t>
                            </m:r>
                          </m:sup>
                        </m:sSubSup>
                      </m:num>
                      <m:den>
                        <m:nary>
                          <m:naryPr>
                            <m:chr m:val="∑"/>
                            <m:ctrlPr>
                              <a:rPr lang="en-US" altLang="zh-CN" sz="1600" i="1">
                                <a:latin typeface="Cambria Math" panose="02040503050406030204" pitchFamily="18" charset="0"/>
                              </a:rPr>
                            </m:ctrlPr>
                          </m:naryPr>
                          <m:sub>
                            <m:r>
                              <m:rPr>
                                <m:brk m:alnAt="23"/>
                              </m:rPr>
                              <a:rPr lang="en-US" altLang="zh-CN" sz="1600" i="1">
                                <a:latin typeface="Cambria Math" charset="0"/>
                              </a:rPr>
                              <m:t>𝑖</m:t>
                            </m:r>
                            <m:r>
                              <a:rPr lang="en-US" altLang="zh-CN" sz="1600" i="1">
                                <a:latin typeface="Cambria Math" charset="0"/>
                              </a:rPr>
                              <m:t>=1</m:t>
                            </m:r>
                          </m:sub>
                          <m:sup>
                            <m:r>
                              <a:rPr lang="en-US" altLang="zh-CN" sz="1600" i="1">
                                <a:latin typeface="Cambria Math" charset="0"/>
                              </a:rPr>
                              <m:t>𝑛</m:t>
                            </m:r>
                          </m:sup>
                          <m:e>
                            <m:sSubSup>
                              <m:sSubSupPr>
                                <m:ctrlPr>
                                  <a:rPr lang="en-US" altLang="zh-CN" sz="1600" i="1">
                                    <a:latin typeface="Cambria Math" panose="02040503050406030204" pitchFamily="18" charset="0"/>
                                  </a:rPr>
                                </m:ctrlPr>
                              </m:sSubSupPr>
                              <m:e>
                                <m:r>
                                  <a:rPr lang="en-US" altLang="zh-CN" sz="1600" i="1">
                                    <a:latin typeface="Cambria Math" charset="0"/>
                                  </a:rPr>
                                  <m:t>𝑊</m:t>
                                </m:r>
                              </m:e>
                              <m:sub>
                                <m:r>
                                  <a:rPr lang="en-US" altLang="zh-CN" sz="1600" i="1">
                                    <a:latin typeface="Cambria Math" charset="0"/>
                                  </a:rPr>
                                  <m:t>𝑖</m:t>
                                </m:r>
                              </m:sub>
                              <m:sup>
                                <m:r>
                                  <a:rPr lang="en-US" altLang="zh-CN" sz="1600" i="1">
                                    <a:latin typeface="Cambria Math" charset="0"/>
                                  </a:rPr>
                                  <m:t>′</m:t>
                                </m:r>
                              </m:sup>
                            </m:sSubSup>
                          </m:e>
                        </m:nary>
                      </m:den>
                    </m:f>
                    <m:r>
                      <a:rPr lang="en-US" altLang="zh-CN" sz="1600" i="1">
                        <a:latin typeface="Cambria Math" charset="0"/>
                      </a:rPr>
                      <m:t>(</m:t>
                    </m:r>
                    <m:r>
                      <a:rPr lang="en-US" altLang="zh-CN" sz="1600" i="1">
                        <a:latin typeface="Cambria Math" charset="0"/>
                      </a:rPr>
                      <m:t>𝑖</m:t>
                    </m:r>
                    <m:r>
                      <a:rPr lang="en-US" altLang="zh-CN" sz="1600" i="1">
                        <a:latin typeface="Cambria Math" charset="0"/>
                      </a:rPr>
                      <m:t>=1,2,…,</m:t>
                    </m:r>
                    <m:r>
                      <a:rPr lang="en-US" altLang="zh-CN" sz="1600" i="1">
                        <a:latin typeface="Cambria Math" charset="0"/>
                      </a:rPr>
                      <m:t>𝑛</m:t>
                    </m:r>
                    <m:r>
                      <a:rPr lang="en-US" altLang="zh-CN" sz="1600" i="1">
                        <a:latin typeface="Cambria Math" charset="0"/>
                      </a:rPr>
                      <m:t>)</m:t>
                    </m:r>
                  </m:oMath>
                </a14:m>
                <a:endParaRPr lang="zh-CN" altLang="en-US" sz="1600" dirty="0">
                  <a:latin typeface="微软雅黑" panose="020B0503020204020204" pitchFamily="34" charset="-122"/>
                  <a:ea typeface="微软雅黑" panose="020B0503020204020204" pitchFamily="34" charset="-122"/>
                </a:endParaRPr>
              </a:p>
            </p:txBody>
          </p:sp>
        </mc:Choice>
        <mc:Fallback xmlns="">
          <p:sp>
            <p:nvSpPr>
              <p:cNvPr id="7" name="Rectangle 3">
                <a:extLst>
                  <a:ext uri="{FF2B5EF4-FFF2-40B4-BE49-F238E27FC236}">
                    <a16:creationId xmlns:a16="http://schemas.microsoft.com/office/drawing/2014/main" id="{8AC1854D-0A26-4418-A56C-FC09378111B4}"/>
                  </a:ext>
                </a:extLst>
              </p:cNvPr>
              <p:cNvSpPr txBox="1">
                <a:spLocks noRot="1" noChangeAspect="1" noMove="1" noResize="1" noEditPoints="1" noAdjustHandles="1" noChangeArrowheads="1" noChangeShapeType="1" noTextEdit="1"/>
              </p:cNvSpPr>
              <p:nvPr/>
            </p:nvSpPr>
            <p:spPr>
              <a:xfrm>
                <a:off x="1043608" y="1861914"/>
                <a:ext cx="6381736" cy="3086100"/>
              </a:xfrm>
              <a:prstGeom prst="rect">
                <a:avLst/>
              </a:prstGeom>
              <a:blipFill>
                <a:blip r:embed="rId4"/>
                <a:stretch>
                  <a:fillRect l="-478" t="-11834"/>
                </a:stretch>
              </a:blipFill>
            </p:spPr>
            <p:txBody>
              <a:bodyPr/>
              <a:lstStyle/>
              <a:p>
                <a:r>
                  <a:rPr lang="zh-CN" altLang="en-US">
                    <a:noFill/>
                  </a:rPr>
                  <a:t> </a:t>
                </a:r>
              </a:p>
            </p:txBody>
          </p:sp>
        </mc:Fallback>
      </mc:AlternateContent>
      <p:sp>
        <p:nvSpPr>
          <p:cNvPr id="8" name="文本框 3">
            <a:extLst>
              <a:ext uri="{FF2B5EF4-FFF2-40B4-BE49-F238E27FC236}">
                <a16:creationId xmlns:a16="http://schemas.microsoft.com/office/drawing/2014/main" id="{6AE637DD-BA1E-468C-885F-64E37ED55B9C}"/>
              </a:ext>
            </a:extLst>
          </p:cNvPr>
          <p:cNvSpPr txBox="1">
            <a:spLocks noChangeArrowheads="1"/>
          </p:cNvSpPr>
          <p:nvPr/>
        </p:nvSpPr>
        <p:spPr bwMode="auto">
          <a:xfrm>
            <a:off x="748258" y="1260218"/>
            <a:ext cx="56959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eaLnBrk="0" hangingPunct="0">
              <a:lnSpc>
                <a:spcPct val="20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计算各层次指标的权重值</a:t>
            </a:r>
          </a:p>
        </p:txBody>
      </p:sp>
      <p:sp>
        <p:nvSpPr>
          <p:cNvPr id="9" name="矩形 8">
            <a:extLst>
              <a:ext uri="{FF2B5EF4-FFF2-40B4-BE49-F238E27FC236}">
                <a16:creationId xmlns:a16="http://schemas.microsoft.com/office/drawing/2014/main" id="{3FEADF74-A497-45C9-8012-263E1EB5EDCC}"/>
              </a:ext>
            </a:extLst>
          </p:cNvPr>
          <p:cNvSpPr/>
          <p:nvPr/>
        </p:nvSpPr>
        <p:spPr>
          <a:xfrm>
            <a:off x="792660" y="915566"/>
            <a:ext cx="2507418"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层次分析法基本步骤</a:t>
            </a:r>
          </a:p>
        </p:txBody>
      </p:sp>
      <p:sp>
        <p:nvSpPr>
          <p:cNvPr id="12" name="矩形 11">
            <a:extLst>
              <a:ext uri="{FF2B5EF4-FFF2-40B4-BE49-F238E27FC236}">
                <a16:creationId xmlns:a16="http://schemas.microsoft.com/office/drawing/2014/main" id="{5F4699AB-EC1F-487E-B522-B7D9DF81CD8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88188688-023C-4A00-BB3D-FF80441786A5}"/>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050478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106</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文本框 3">
            <a:extLst>
              <a:ext uri="{FF2B5EF4-FFF2-40B4-BE49-F238E27FC236}">
                <a16:creationId xmlns:a16="http://schemas.microsoft.com/office/drawing/2014/main" id="{E234A844-D536-4B39-BC95-4CB83CA0B737}"/>
              </a:ext>
            </a:extLst>
          </p:cNvPr>
          <p:cNvSpPr txBox="1">
            <a:spLocks noChangeArrowheads="1"/>
          </p:cNvSpPr>
          <p:nvPr/>
        </p:nvSpPr>
        <p:spPr bwMode="auto">
          <a:xfrm>
            <a:off x="748258" y="1260218"/>
            <a:ext cx="56959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eaLnBrk="0" hangingPunct="0">
              <a:lnSpc>
                <a:spcPct val="20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判断矩阵的一致性检验</a:t>
            </a:r>
          </a:p>
        </p:txBody>
      </p:sp>
      <p:sp>
        <p:nvSpPr>
          <p:cNvPr id="13" name="矩形 12">
            <a:extLst>
              <a:ext uri="{FF2B5EF4-FFF2-40B4-BE49-F238E27FC236}">
                <a16:creationId xmlns:a16="http://schemas.microsoft.com/office/drawing/2014/main" id="{F09275CB-E418-4EAA-8DFD-5CD78791C5A5}"/>
              </a:ext>
            </a:extLst>
          </p:cNvPr>
          <p:cNvSpPr/>
          <p:nvPr/>
        </p:nvSpPr>
        <p:spPr>
          <a:xfrm>
            <a:off x="792660" y="915566"/>
            <a:ext cx="2507418"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层次分析法基本步骤</a:t>
            </a:r>
          </a:p>
        </p:txBody>
      </p:sp>
      <p:sp>
        <p:nvSpPr>
          <p:cNvPr id="14" name="矩形 13">
            <a:extLst>
              <a:ext uri="{FF2B5EF4-FFF2-40B4-BE49-F238E27FC236}">
                <a16:creationId xmlns:a16="http://schemas.microsoft.com/office/drawing/2014/main" id="{0F17761F-BC2B-41A0-A3C1-D7AA33DC74C1}"/>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B7C68CE-97F0-422D-A958-D94579B47096}"/>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5E28AE07-8478-4856-B213-1DCC289DA292}"/>
              </a:ext>
            </a:extLst>
          </p:cNvPr>
          <p:cNvGrpSpPr/>
          <p:nvPr/>
        </p:nvGrpSpPr>
        <p:grpSpPr>
          <a:xfrm>
            <a:off x="522596" y="1664052"/>
            <a:ext cx="7586157" cy="3086100"/>
            <a:chOff x="522596" y="1664052"/>
            <a:chExt cx="7586157" cy="3086100"/>
          </a:xfrm>
        </p:grpSpPr>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FAA38CD1-2D22-4664-A1C0-2D0F769D7A0D}"/>
                    </a:ext>
                  </a:extLst>
                </p:cNvPr>
                <p:cNvSpPr txBox="1">
                  <a:spLocks noChangeArrowheads="1"/>
                </p:cNvSpPr>
                <p:nvPr/>
              </p:nvSpPr>
              <p:spPr>
                <a:xfrm>
                  <a:off x="522596" y="1664052"/>
                  <a:ext cx="7586157" cy="30861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85763" indent="0">
                    <a:lnSpc>
                      <a:spcPct val="150000"/>
                    </a:lnSpc>
                    <a:spcBef>
                      <a:spcPct val="0"/>
                    </a:spcBef>
                    <a:buFont typeface="+mj-ea"/>
                    <a:buAutoNum type="circleNumDbPlain"/>
                  </a:pPr>
                  <a:r>
                    <a:rPr lang="zh-CN" altLang="en-US" sz="1500" dirty="0"/>
                    <a:t>求判断矩阵的最大特征值</a:t>
                  </a:r>
                  <a:r>
                    <a:rPr lang="en-US" altLang="zh-CN" sz="1500" dirty="0"/>
                    <a:t>,</a:t>
                  </a:r>
                  <a:r>
                    <a:rPr lang="zh-CN" altLang="en-US" sz="1500" dirty="0"/>
                    <a:t>根据</a:t>
                  </a:r>
                  <a:r>
                    <a:rPr lang="en-US" altLang="zh-CN" sz="1500" i="1" dirty="0"/>
                    <a:t>A</a:t>
                  </a:r>
                  <a:r>
                    <a:rPr lang="zh-CN" altLang="en-US" sz="1500" dirty="0"/>
                    <a:t>⋅</a:t>
                  </a:r>
                  <a:r>
                    <a:rPr lang="en-US" altLang="zh-CN" sz="1500" i="1" dirty="0"/>
                    <a:t>W</a:t>
                  </a:r>
                  <a:r>
                    <a:rPr lang="en-US" altLang="zh-CN" sz="1500" dirty="0"/>
                    <a:t>=</a:t>
                  </a:r>
                  <a:r>
                    <a:rPr lang="en-US" altLang="zh-CN" sz="1500" dirty="0" err="1"/>
                    <a:t>λ</a:t>
                  </a:r>
                  <a:r>
                    <a:rPr lang="en-US" altLang="zh-CN" sz="1500" baseline="-25000" dirty="0" err="1"/>
                    <a:t>max</a:t>
                  </a:r>
                  <a:r>
                    <a:rPr lang="en-US" altLang="zh-CN" sz="1500" i="1" dirty="0" err="1"/>
                    <a:t>W</a:t>
                  </a:r>
                  <a:r>
                    <a:rPr lang="zh-CN" altLang="en-US" sz="1500" dirty="0"/>
                    <a:t>⋅</a:t>
                  </a:r>
                  <a:r>
                    <a:rPr lang="en-US" altLang="zh-CN" sz="1500" dirty="0"/>
                    <a:t>(A</a:t>
                  </a:r>
                  <a:r>
                    <a:rPr lang="zh-CN" altLang="en-US" sz="1500" dirty="0"/>
                    <a:t>为矩阵向量</a:t>
                  </a:r>
                  <a:r>
                    <a:rPr lang="en-US" altLang="zh-CN" sz="1500" dirty="0"/>
                    <a:t>)</a:t>
                  </a:r>
                  <a:r>
                    <a:rPr lang="zh-CN" altLang="en-US" sz="1500" dirty="0"/>
                    <a:t>得到</a:t>
                  </a:r>
                  <a:r>
                    <a:rPr lang="en-US" altLang="zh-CN" sz="1500" dirty="0" err="1"/>
                    <a:t>λ</a:t>
                  </a:r>
                  <a:r>
                    <a:rPr lang="en-US" altLang="zh-CN" sz="1500" baseline="-25000" dirty="0" err="1"/>
                    <a:t>max</a:t>
                  </a:r>
                  <a:endParaRPr lang="zh-CN" altLang="en-US" sz="1500" dirty="0"/>
                </a:p>
                <a:p>
                  <a:pPr marL="385763" indent="0">
                    <a:lnSpc>
                      <a:spcPct val="150000"/>
                    </a:lnSpc>
                    <a:spcBef>
                      <a:spcPct val="0"/>
                    </a:spcBef>
                    <a:buFont typeface="+mj-ea"/>
                    <a:buAutoNum type="circleNumDbPlain"/>
                  </a:pPr>
                  <a:r>
                    <a:rPr lang="zh-CN" altLang="en-US" sz="1500" dirty="0"/>
                    <a:t>求一致性指标</a:t>
                  </a:r>
                  <a:r>
                    <a:rPr lang="en-US" altLang="zh-CN" sz="1500" dirty="0"/>
                    <a:t>,CI</a:t>
                  </a:r>
                  <a:r>
                    <a:rPr lang="zh-CN" altLang="en-US" sz="1500" dirty="0"/>
                    <a:t>＝</a:t>
                  </a:r>
                  <a14:m>
                    <m:oMath xmlns:m="http://schemas.openxmlformats.org/officeDocument/2006/math">
                      <m:f>
                        <m:fPr>
                          <m:ctrlPr>
                            <a:rPr lang="en-US" altLang="zh-CN" sz="1500" i="1">
                              <a:latin typeface="Cambria Math" panose="02040503050406030204" pitchFamily="18" charset="0"/>
                            </a:rPr>
                          </m:ctrlPr>
                        </m:fPr>
                        <m:num>
                          <m:sSub>
                            <m:sSubPr>
                              <m:ctrlPr>
                                <a:rPr lang="en-US" altLang="zh-CN" sz="1500" i="1">
                                  <a:latin typeface="Cambria Math" panose="02040503050406030204" pitchFamily="18" charset="0"/>
                                </a:rPr>
                              </m:ctrlPr>
                            </m:sSubPr>
                            <m:e>
                              <m:r>
                                <a:rPr lang="en-US" altLang="zh-CN" sz="1500" i="1">
                                  <a:latin typeface="Cambria Math" charset="0"/>
                                  <a:ea typeface="Cambria Math" charset="0"/>
                                  <a:cs typeface="Cambria Math" charset="0"/>
                                </a:rPr>
                                <m:t>𝜆</m:t>
                              </m:r>
                            </m:e>
                            <m:sub>
                              <m:r>
                                <m:rPr>
                                  <m:sty m:val="p"/>
                                </m:rPr>
                                <a:rPr lang="en-US" altLang="zh-CN" sz="1500" i="1">
                                  <a:latin typeface="Cambria Math" charset="0"/>
                                </a:rPr>
                                <m:t>max</m:t>
                              </m:r>
                            </m:sub>
                          </m:sSub>
                          <m:r>
                            <a:rPr lang="zh-CN" altLang="en-US" sz="1500" i="1">
                              <a:latin typeface="Cambria Math" charset="0"/>
                            </a:rPr>
                            <m:t>−</m:t>
                          </m:r>
                          <m:r>
                            <m:rPr>
                              <m:sty m:val="p"/>
                            </m:rPr>
                            <a:rPr lang="en-US" altLang="zh-CN" sz="1500" i="1">
                              <a:latin typeface="Cambria Math" charset="0"/>
                            </a:rPr>
                            <m:t>n</m:t>
                          </m:r>
                        </m:num>
                        <m:den>
                          <m:r>
                            <m:rPr>
                              <m:sty m:val="p"/>
                            </m:rPr>
                            <a:rPr lang="en-US" altLang="zh-CN" sz="1500" i="1">
                              <a:latin typeface="Cambria Math" charset="0"/>
                            </a:rPr>
                            <m:t>n</m:t>
                          </m:r>
                          <m:r>
                            <a:rPr lang="zh-CN" altLang="en-US" sz="1500" i="1">
                              <a:latin typeface="Cambria Math" charset="0"/>
                            </a:rPr>
                            <m:t>−</m:t>
                          </m:r>
                          <m:r>
                            <a:rPr lang="en-US" altLang="zh-CN" sz="1500" i="1">
                              <a:latin typeface="Cambria Math" charset="0"/>
                            </a:rPr>
                            <m:t>1</m:t>
                          </m:r>
                        </m:den>
                      </m:f>
                    </m:oMath>
                  </a14:m>
                  <a:r>
                    <a:rPr lang="zh-CN" altLang="en-US" sz="1500" dirty="0"/>
                    <a:t>，其中</a:t>
                  </a:r>
                  <a:r>
                    <a:rPr lang="en-US" altLang="zh-CN" sz="1500" dirty="0"/>
                    <a:t>n</a:t>
                  </a:r>
                  <a:r>
                    <a:rPr lang="zh-CN" altLang="en-US" sz="1500" dirty="0"/>
                    <a:t>为判断矩阵的阶数。</a:t>
                  </a:r>
                </a:p>
                <a:p>
                  <a:pPr marL="385763" indent="0">
                    <a:lnSpc>
                      <a:spcPct val="150000"/>
                    </a:lnSpc>
                    <a:spcBef>
                      <a:spcPct val="0"/>
                    </a:spcBef>
                    <a:buFont typeface="+mj-ea"/>
                    <a:buAutoNum type="circleNumDbPlain"/>
                  </a:pPr>
                  <a:r>
                    <a:rPr lang="zh-CN" altLang="en-US" sz="1500" dirty="0"/>
                    <a:t>计算一致性系数</a:t>
                  </a:r>
                  <a:r>
                    <a:rPr lang="en-US" altLang="zh-CN" sz="1500" dirty="0"/>
                    <a:t>,CR=CI/RI,</a:t>
                  </a:r>
                  <a:r>
                    <a:rPr lang="zh-CN" altLang="en-US" sz="1500" dirty="0"/>
                    <a:t>其中</a:t>
                  </a:r>
                  <a:r>
                    <a:rPr lang="en-US" altLang="zh-CN" sz="1500" dirty="0"/>
                    <a:t>RI</a:t>
                  </a:r>
                  <a:r>
                    <a:rPr lang="zh-CN" altLang="en-US" sz="1500" dirty="0"/>
                    <a:t>为平均随机一致性指标</a:t>
                  </a:r>
                  <a:r>
                    <a:rPr lang="en-US" altLang="zh-CN" sz="1500" dirty="0"/>
                    <a:t>,</a:t>
                  </a:r>
                  <a:r>
                    <a:rPr lang="zh-CN" altLang="en-US" sz="1500" dirty="0"/>
                    <a:t>其数值大小见下表。</a:t>
                  </a:r>
                </a:p>
                <a:p>
                  <a:pPr indent="0">
                    <a:lnSpc>
                      <a:spcPct val="150000"/>
                    </a:lnSpc>
                    <a:spcBef>
                      <a:spcPct val="0"/>
                    </a:spcBef>
                    <a:buNone/>
                  </a:pPr>
                  <a:endParaRPr lang="en-US" altLang="zh-CN" sz="1500" dirty="0"/>
                </a:p>
                <a:p>
                  <a:pPr indent="0">
                    <a:lnSpc>
                      <a:spcPct val="150000"/>
                    </a:lnSpc>
                    <a:spcBef>
                      <a:spcPct val="0"/>
                    </a:spcBef>
                    <a:buNone/>
                  </a:pPr>
                  <a:endParaRPr lang="zh-CN" altLang="en-US" sz="1500" dirty="0"/>
                </a:p>
                <a:p>
                  <a:pPr indent="0">
                    <a:lnSpc>
                      <a:spcPct val="150000"/>
                    </a:lnSpc>
                    <a:spcBef>
                      <a:spcPct val="0"/>
                    </a:spcBef>
                    <a:buNone/>
                  </a:pPr>
                  <a:r>
                    <a:rPr lang="zh-CN" altLang="en-US" sz="1500" dirty="0"/>
                    <a:t>当</a:t>
                  </a:r>
                  <a:r>
                    <a:rPr lang="en-US" altLang="zh-CN" sz="1500" dirty="0"/>
                    <a:t>CR&lt;0.1</a:t>
                  </a:r>
                  <a:r>
                    <a:rPr lang="zh-CN" altLang="en-US" sz="1500" dirty="0"/>
                    <a:t>时</a:t>
                  </a:r>
                  <a:r>
                    <a:rPr lang="en-US" altLang="zh-CN" sz="1500" dirty="0"/>
                    <a:t>,</a:t>
                  </a:r>
                  <a:r>
                    <a:rPr lang="zh-CN" altLang="en-US" sz="1500" dirty="0"/>
                    <a:t>就认为判断矩阵的不一致性在容许范围内</a:t>
                  </a:r>
                  <a:r>
                    <a:rPr lang="en-US" altLang="zh-CN" sz="1500" dirty="0"/>
                    <a:t>,</a:t>
                  </a:r>
                  <a:r>
                    <a:rPr lang="zh-CN" altLang="en-US" sz="1500" dirty="0"/>
                    <a:t>即该判断矩阵具有“满意的一致性”</a:t>
                  </a:r>
                  <a:r>
                    <a:rPr lang="en-US" altLang="zh-CN" sz="1500" dirty="0"/>
                    <a:t>;</a:t>
                  </a:r>
                  <a:endParaRPr lang="zh-CN" altLang="en-US" sz="1500" dirty="0"/>
                </a:p>
                <a:p>
                  <a:pPr indent="0">
                    <a:lnSpc>
                      <a:spcPct val="150000"/>
                    </a:lnSpc>
                    <a:spcBef>
                      <a:spcPct val="0"/>
                    </a:spcBef>
                    <a:buNone/>
                  </a:pPr>
                  <a:r>
                    <a:rPr lang="zh-CN" altLang="en-US" sz="1500" dirty="0"/>
                    <a:t>当</a:t>
                  </a:r>
                  <a:r>
                    <a:rPr lang="en-US" altLang="zh-CN" sz="1500" dirty="0"/>
                    <a:t>CR</a:t>
                  </a:r>
                  <a:r>
                    <a:rPr lang="zh-CN" altLang="en-US" sz="1500" dirty="0"/>
                    <a:t>≥</a:t>
                  </a:r>
                  <a:r>
                    <a:rPr lang="en-US" altLang="zh-CN" sz="1500" dirty="0"/>
                    <a:t>0.1</a:t>
                  </a:r>
                  <a:r>
                    <a:rPr lang="zh-CN" altLang="en-US" sz="1500" dirty="0"/>
                    <a:t>时</a:t>
                  </a:r>
                  <a:r>
                    <a:rPr lang="en-US" altLang="zh-CN" sz="1500" dirty="0"/>
                    <a:t>,</a:t>
                  </a:r>
                  <a:r>
                    <a:rPr lang="zh-CN" altLang="en-US" sz="1500" dirty="0"/>
                    <a:t>则需对判断矩阵进行修正。</a:t>
                  </a:r>
                </a:p>
              </p:txBody>
            </p:sp>
          </mc:Choice>
          <mc:Fallback xmlns="">
            <p:sp>
              <p:nvSpPr>
                <p:cNvPr id="7" name="Rectangle 3">
                  <a:extLst>
                    <a:ext uri="{FF2B5EF4-FFF2-40B4-BE49-F238E27FC236}">
                      <a16:creationId xmlns:a16="http://schemas.microsoft.com/office/drawing/2014/main" id="{FAA38CD1-2D22-4664-A1C0-2D0F769D7A0D}"/>
                    </a:ext>
                  </a:extLst>
                </p:cNvPr>
                <p:cNvSpPr txBox="1">
                  <a:spLocks noRot="1" noChangeAspect="1" noMove="1" noResize="1" noEditPoints="1" noAdjustHandles="1" noChangeArrowheads="1" noChangeShapeType="1" noTextEdit="1"/>
                </p:cNvSpPr>
                <p:nvPr/>
              </p:nvSpPr>
              <p:spPr>
                <a:xfrm>
                  <a:off x="522596" y="1664052"/>
                  <a:ext cx="7586157" cy="3086100"/>
                </a:xfrm>
                <a:prstGeom prst="rect">
                  <a:avLst/>
                </a:prstGeom>
                <a:blipFill>
                  <a:blip r:embed="rId4"/>
                  <a:stretch>
                    <a:fillRect/>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AB858C07-9500-427B-88CD-09B1B95FD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855" y="2930246"/>
              <a:ext cx="6713637" cy="660402"/>
            </a:xfrm>
            <a:prstGeom prst="rect">
              <a:avLst/>
            </a:prstGeom>
          </p:spPr>
        </p:pic>
      </p:grpSp>
    </p:spTree>
    <p:extLst>
      <p:ext uri="{BB962C8B-B14F-4D97-AF65-F5344CB8AC3E}">
        <p14:creationId xmlns:p14="http://schemas.microsoft.com/office/powerpoint/2010/main" val="157295055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107</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4"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8" name="文本框 1">
            <a:extLst>
              <a:ext uri="{FF2B5EF4-FFF2-40B4-BE49-F238E27FC236}">
                <a16:creationId xmlns:a16="http://schemas.microsoft.com/office/drawing/2014/main" id="{624EC4DF-25F3-4C94-A945-9533BD0358FF}"/>
              </a:ext>
            </a:extLst>
          </p:cNvPr>
          <p:cNvSpPr txBox="1">
            <a:spLocks noChangeArrowheads="1"/>
          </p:cNvSpPr>
          <p:nvPr/>
        </p:nvSpPr>
        <p:spPr bwMode="auto">
          <a:xfrm>
            <a:off x="799165" y="1707654"/>
            <a:ext cx="78772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lgn="just">
              <a:spcBef>
                <a:spcPct val="50000"/>
              </a:spcBef>
            </a:pPr>
            <a:r>
              <a:rPr lang="zh-CN" altLang="en-US" sz="1600" b="0" dirty="0">
                <a:latin typeface="微软雅黑" panose="020B0503020204020204" pitchFamily="34" charset="-122"/>
                <a:ea typeface="微软雅黑" panose="020B0503020204020204" pitchFamily="34" charset="-122"/>
              </a:rPr>
              <a:t>确定某层所有因素对于总目标相对重要性的排序权值过程，称为</a:t>
            </a:r>
            <a:r>
              <a:rPr lang="zh-CN" altLang="en-US" sz="1600" dirty="0">
                <a:latin typeface="微软雅黑" panose="020B0503020204020204" pitchFamily="34" charset="-122"/>
                <a:ea typeface="微软雅黑" panose="020B0503020204020204" pitchFamily="34" charset="-122"/>
              </a:rPr>
              <a:t>层次总排序</a:t>
            </a:r>
            <a:r>
              <a:rPr lang="zh-CN" altLang="en-US" sz="1600" b="0" dirty="0">
                <a:latin typeface="微软雅黑" panose="020B0503020204020204" pitchFamily="34" charset="-122"/>
                <a:ea typeface="微软雅黑" panose="020B0503020204020204" pitchFamily="34" charset="-122"/>
              </a:rPr>
              <a:t>，从最高层到最低层逐层进行。设：</a:t>
            </a:r>
          </a:p>
        </p:txBody>
      </p:sp>
      <p:sp>
        <p:nvSpPr>
          <p:cNvPr id="9" name="矩形 8">
            <a:extLst>
              <a:ext uri="{FF2B5EF4-FFF2-40B4-BE49-F238E27FC236}">
                <a16:creationId xmlns:a16="http://schemas.microsoft.com/office/drawing/2014/main" id="{5AF8840D-246C-4B38-B103-C820826E9CD0}"/>
              </a:ext>
            </a:extLst>
          </p:cNvPr>
          <p:cNvSpPr>
            <a:spLocks noChangeArrowheads="1"/>
          </p:cNvSpPr>
          <p:nvPr/>
        </p:nvSpPr>
        <p:spPr bwMode="auto">
          <a:xfrm>
            <a:off x="1864599" y="2293398"/>
            <a:ext cx="485775" cy="4869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1275">
              <a:latin typeface="微软雅黑" panose="020B0503020204020204" pitchFamily="34" charset="-122"/>
              <a:ea typeface="微软雅黑" panose="020B0503020204020204" pitchFamily="34" charset="-122"/>
            </a:endParaRPr>
          </a:p>
        </p:txBody>
      </p:sp>
      <p:graphicFrame>
        <p:nvGraphicFramePr>
          <p:cNvPr id="12" name="对象 11">
            <a:extLst>
              <a:ext uri="{FF2B5EF4-FFF2-40B4-BE49-F238E27FC236}">
                <a16:creationId xmlns:a16="http://schemas.microsoft.com/office/drawing/2014/main" id="{FC8B633B-7E4A-4399-B735-020893DD5993}"/>
              </a:ext>
            </a:extLst>
          </p:cNvPr>
          <p:cNvGraphicFramePr>
            <a:graphicFrameLocks/>
          </p:cNvGraphicFramePr>
          <p:nvPr/>
        </p:nvGraphicFramePr>
        <p:xfrm>
          <a:off x="1972946" y="2348167"/>
          <a:ext cx="307181" cy="332185"/>
        </p:xfrm>
        <a:graphic>
          <a:graphicData uri="http://schemas.openxmlformats.org/presentationml/2006/ole">
            <mc:AlternateContent xmlns:mc="http://schemas.openxmlformats.org/markup-compatibility/2006">
              <mc:Choice xmlns:v="urn:schemas-microsoft-com:vml" Requires="v">
                <p:oleObj spid="_x0000_s11643" r:id="rId5" imgW="152202" imgH="164885" progId="Equation.3">
                  <p:embed/>
                </p:oleObj>
              </mc:Choice>
              <mc:Fallback>
                <p:oleObj r:id="rId5" imgW="152202" imgH="164885" progId="Equation.3">
                  <p:embed/>
                  <p:pic>
                    <p:nvPicPr>
                      <p:cNvPr id="12" name="对象 11">
                        <a:extLst>
                          <a:ext uri="{FF2B5EF4-FFF2-40B4-BE49-F238E27FC236}">
                            <a16:creationId xmlns:a16="http://schemas.microsoft.com/office/drawing/2014/main" id="{FC8B633B-7E4A-4399-B735-020893DD599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2946" y="2348167"/>
                        <a:ext cx="307181" cy="33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矩形 12">
            <a:extLst>
              <a:ext uri="{FF2B5EF4-FFF2-40B4-BE49-F238E27FC236}">
                <a16:creationId xmlns:a16="http://schemas.microsoft.com/office/drawing/2014/main" id="{BDC95929-24B6-44D8-8E9C-78C37743D000}"/>
              </a:ext>
            </a:extLst>
          </p:cNvPr>
          <p:cNvSpPr>
            <a:spLocks noChangeArrowheads="1"/>
          </p:cNvSpPr>
          <p:nvPr/>
        </p:nvSpPr>
        <p:spPr bwMode="auto">
          <a:xfrm>
            <a:off x="731124" y="3050636"/>
            <a:ext cx="485775" cy="5929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1275">
              <a:latin typeface="微软雅黑" panose="020B0503020204020204" pitchFamily="34" charset="-122"/>
              <a:ea typeface="微软雅黑" panose="020B0503020204020204" pitchFamily="34" charset="-122"/>
            </a:endParaRPr>
          </a:p>
        </p:txBody>
      </p:sp>
      <p:graphicFrame>
        <p:nvGraphicFramePr>
          <p:cNvPr id="14" name="对象 13">
            <a:extLst>
              <a:ext uri="{FF2B5EF4-FFF2-40B4-BE49-F238E27FC236}">
                <a16:creationId xmlns:a16="http://schemas.microsoft.com/office/drawing/2014/main" id="{E73E8CF1-84D5-46FD-ADFB-8A68742EDFDA}"/>
              </a:ext>
            </a:extLst>
          </p:cNvPr>
          <p:cNvGraphicFramePr>
            <a:graphicFrameLocks/>
          </p:cNvGraphicFramePr>
          <p:nvPr/>
        </p:nvGraphicFramePr>
        <p:xfrm>
          <a:off x="838280" y="3156602"/>
          <a:ext cx="333375" cy="407194"/>
        </p:xfrm>
        <a:graphic>
          <a:graphicData uri="http://schemas.openxmlformats.org/presentationml/2006/ole">
            <mc:AlternateContent xmlns:mc="http://schemas.openxmlformats.org/markup-compatibility/2006">
              <mc:Choice xmlns:v="urn:schemas-microsoft-com:vml" Requires="v">
                <p:oleObj spid="_x0000_s11644" r:id="rId7" imgW="177480" imgH="215640" progId="Equation.3">
                  <p:embed/>
                </p:oleObj>
              </mc:Choice>
              <mc:Fallback>
                <p:oleObj r:id="rId7" imgW="177480" imgH="215640" progId="Equation.3">
                  <p:embed/>
                  <p:pic>
                    <p:nvPicPr>
                      <p:cNvPr id="14" name="对象 13">
                        <a:extLst>
                          <a:ext uri="{FF2B5EF4-FFF2-40B4-BE49-F238E27FC236}">
                            <a16:creationId xmlns:a16="http://schemas.microsoft.com/office/drawing/2014/main" id="{E73E8CF1-84D5-46FD-ADFB-8A68742EDFDA}"/>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80" y="3156602"/>
                        <a:ext cx="333375" cy="40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矩形 14">
            <a:extLst>
              <a:ext uri="{FF2B5EF4-FFF2-40B4-BE49-F238E27FC236}">
                <a16:creationId xmlns:a16="http://schemas.microsoft.com/office/drawing/2014/main" id="{393636D0-AAA9-496C-AA58-57D933351D69}"/>
              </a:ext>
            </a:extLst>
          </p:cNvPr>
          <p:cNvSpPr>
            <a:spLocks noChangeArrowheads="1"/>
          </p:cNvSpPr>
          <p:nvPr/>
        </p:nvSpPr>
        <p:spPr bwMode="auto">
          <a:xfrm>
            <a:off x="1540749" y="3050636"/>
            <a:ext cx="485775" cy="5929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1275">
              <a:latin typeface="微软雅黑" panose="020B0503020204020204" pitchFamily="34" charset="-122"/>
              <a:ea typeface="微软雅黑" panose="020B0503020204020204" pitchFamily="34" charset="-122"/>
            </a:endParaRPr>
          </a:p>
        </p:txBody>
      </p:sp>
      <p:graphicFrame>
        <p:nvGraphicFramePr>
          <p:cNvPr id="16" name="对象 15">
            <a:extLst>
              <a:ext uri="{FF2B5EF4-FFF2-40B4-BE49-F238E27FC236}">
                <a16:creationId xmlns:a16="http://schemas.microsoft.com/office/drawing/2014/main" id="{F013C38F-291A-4060-B7D5-A7049805343A}"/>
              </a:ext>
            </a:extLst>
          </p:cNvPr>
          <p:cNvGraphicFramePr>
            <a:graphicFrameLocks/>
          </p:cNvGraphicFramePr>
          <p:nvPr/>
        </p:nvGraphicFramePr>
        <p:xfrm>
          <a:off x="1594326" y="3157792"/>
          <a:ext cx="357188" cy="404813"/>
        </p:xfrm>
        <a:graphic>
          <a:graphicData uri="http://schemas.openxmlformats.org/presentationml/2006/ole">
            <mc:AlternateContent xmlns:mc="http://schemas.openxmlformats.org/markup-compatibility/2006">
              <mc:Choice xmlns:v="urn:schemas-microsoft-com:vml" Requires="v">
                <p:oleObj spid="_x0000_s11645" r:id="rId9" imgW="190440" imgH="215640" progId="Equation.3">
                  <p:embed/>
                </p:oleObj>
              </mc:Choice>
              <mc:Fallback>
                <p:oleObj r:id="rId9" imgW="190440" imgH="215640" progId="Equation.3">
                  <p:embed/>
                  <p:pic>
                    <p:nvPicPr>
                      <p:cNvPr id="16" name="对象 15">
                        <a:extLst>
                          <a:ext uri="{FF2B5EF4-FFF2-40B4-BE49-F238E27FC236}">
                            <a16:creationId xmlns:a16="http://schemas.microsoft.com/office/drawing/2014/main" id="{F013C38F-291A-4060-B7D5-A7049805343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4326" y="3157792"/>
                        <a:ext cx="35718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矩形 17">
            <a:extLst>
              <a:ext uri="{FF2B5EF4-FFF2-40B4-BE49-F238E27FC236}">
                <a16:creationId xmlns:a16="http://schemas.microsoft.com/office/drawing/2014/main" id="{CF0D1557-562D-4A7F-A07F-6E028AB64F0D}"/>
              </a:ext>
            </a:extLst>
          </p:cNvPr>
          <p:cNvSpPr>
            <a:spLocks noChangeArrowheads="1"/>
          </p:cNvSpPr>
          <p:nvPr/>
        </p:nvSpPr>
        <p:spPr bwMode="auto">
          <a:xfrm>
            <a:off x="2999264" y="3050636"/>
            <a:ext cx="432197" cy="5929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1275">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64848E81-38A2-4AA3-9AA3-63D82E87D7DC}"/>
              </a:ext>
            </a:extLst>
          </p:cNvPr>
          <p:cNvGraphicFramePr>
            <a:graphicFrameLocks/>
          </p:cNvGraphicFramePr>
          <p:nvPr/>
        </p:nvGraphicFramePr>
        <p:xfrm>
          <a:off x="3052843" y="3157793"/>
          <a:ext cx="335756" cy="355997"/>
        </p:xfrm>
        <a:graphic>
          <a:graphicData uri="http://schemas.openxmlformats.org/presentationml/2006/ole">
            <mc:AlternateContent xmlns:mc="http://schemas.openxmlformats.org/markup-compatibility/2006">
              <mc:Choice xmlns:v="urn:schemas-microsoft-com:vml" Requires="v">
                <p:oleObj spid="_x0000_s11646" r:id="rId11" imgW="215640" imgH="228600" progId="Equation.3">
                  <p:embed/>
                </p:oleObj>
              </mc:Choice>
              <mc:Fallback>
                <p:oleObj r:id="rId11" imgW="215640" imgH="228600" progId="Equation.3">
                  <p:embed/>
                  <p:pic>
                    <p:nvPicPr>
                      <p:cNvPr id="20" name="对象 19">
                        <a:extLst>
                          <a:ext uri="{FF2B5EF4-FFF2-40B4-BE49-F238E27FC236}">
                            <a16:creationId xmlns:a16="http://schemas.microsoft.com/office/drawing/2014/main" id="{64848E81-38A2-4AA3-9AA3-63D82E87D7DC}"/>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52843" y="3157793"/>
                        <a:ext cx="335756" cy="35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对象 20">
            <a:extLst>
              <a:ext uri="{FF2B5EF4-FFF2-40B4-BE49-F238E27FC236}">
                <a16:creationId xmlns:a16="http://schemas.microsoft.com/office/drawing/2014/main" id="{85A737DE-4B67-4F19-892B-023410476CCD}"/>
              </a:ext>
            </a:extLst>
          </p:cNvPr>
          <p:cNvGraphicFramePr>
            <a:graphicFrameLocks/>
          </p:cNvGraphicFramePr>
          <p:nvPr/>
        </p:nvGraphicFramePr>
        <p:xfrm>
          <a:off x="2157492" y="3186367"/>
          <a:ext cx="498872" cy="214313"/>
        </p:xfrm>
        <a:graphic>
          <a:graphicData uri="http://schemas.openxmlformats.org/presentationml/2006/ole">
            <mc:AlternateContent xmlns:mc="http://schemas.openxmlformats.org/markup-compatibility/2006">
              <mc:Choice xmlns:v="urn:schemas-microsoft-com:vml" Requires="v">
                <p:oleObj spid="_x0000_s11647" r:id="rId13" imgW="177261" imgH="75969" progId="Equation.3">
                  <p:embed/>
                </p:oleObj>
              </mc:Choice>
              <mc:Fallback>
                <p:oleObj r:id="rId13" imgW="177261" imgH="75969" progId="Equation.3">
                  <p:embed/>
                  <p:pic>
                    <p:nvPicPr>
                      <p:cNvPr id="21" name="对象 20">
                        <a:extLst>
                          <a:ext uri="{FF2B5EF4-FFF2-40B4-BE49-F238E27FC236}">
                            <a16:creationId xmlns:a16="http://schemas.microsoft.com/office/drawing/2014/main" id="{85A737DE-4B67-4F19-892B-023410476CCD}"/>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7492" y="3186367"/>
                        <a:ext cx="49887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 name="矩形 21">
            <a:extLst>
              <a:ext uri="{FF2B5EF4-FFF2-40B4-BE49-F238E27FC236}">
                <a16:creationId xmlns:a16="http://schemas.microsoft.com/office/drawing/2014/main" id="{27C34E1F-8478-4D0D-827C-3A2AC45CC7D0}"/>
              </a:ext>
            </a:extLst>
          </p:cNvPr>
          <p:cNvSpPr>
            <a:spLocks noChangeArrowheads="1"/>
          </p:cNvSpPr>
          <p:nvPr/>
        </p:nvSpPr>
        <p:spPr bwMode="auto">
          <a:xfrm>
            <a:off x="1001396" y="4022186"/>
            <a:ext cx="432197" cy="4869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1275">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D01E3D8F-0652-41CF-B7F3-D23D4EB3012B}"/>
              </a:ext>
            </a:extLst>
          </p:cNvPr>
          <p:cNvGraphicFramePr>
            <a:graphicFrameLocks/>
          </p:cNvGraphicFramePr>
          <p:nvPr/>
        </p:nvGraphicFramePr>
        <p:xfrm>
          <a:off x="1054974" y="4075764"/>
          <a:ext cx="333375" cy="404813"/>
        </p:xfrm>
        <a:graphic>
          <a:graphicData uri="http://schemas.openxmlformats.org/presentationml/2006/ole">
            <mc:AlternateContent xmlns:mc="http://schemas.openxmlformats.org/markup-compatibility/2006">
              <mc:Choice xmlns:v="urn:schemas-microsoft-com:vml" Requires="v">
                <p:oleObj spid="_x0000_s11648" r:id="rId15" imgW="177492" imgH="215526" progId="Equation.3">
                  <p:embed/>
                </p:oleObj>
              </mc:Choice>
              <mc:Fallback>
                <p:oleObj r:id="rId15" imgW="177492" imgH="215526" progId="Equation.3">
                  <p:embed/>
                  <p:pic>
                    <p:nvPicPr>
                      <p:cNvPr id="23" name="对象 22">
                        <a:extLst>
                          <a:ext uri="{FF2B5EF4-FFF2-40B4-BE49-F238E27FC236}">
                            <a16:creationId xmlns:a16="http://schemas.microsoft.com/office/drawing/2014/main" id="{D01E3D8F-0652-41CF-B7F3-D23D4EB3012B}"/>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4974" y="4075764"/>
                        <a:ext cx="333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矩形 23">
            <a:extLst>
              <a:ext uri="{FF2B5EF4-FFF2-40B4-BE49-F238E27FC236}">
                <a16:creationId xmlns:a16="http://schemas.microsoft.com/office/drawing/2014/main" id="{273DE0EF-0D49-47DC-9824-518682FC8799}"/>
              </a:ext>
            </a:extLst>
          </p:cNvPr>
          <p:cNvSpPr>
            <a:spLocks noChangeArrowheads="1"/>
          </p:cNvSpPr>
          <p:nvPr/>
        </p:nvSpPr>
        <p:spPr bwMode="auto">
          <a:xfrm>
            <a:off x="1757443" y="4022186"/>
            <a:ext cx="431006" cy="485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1275">
              <a:latin typeface="微软雅黑" panose="020B0503020204020204" pitchFamily="34" charset="-122"/>
              <a:ea typeface="微软雅黑" panose="020B0503020204020204" pitchFamily="34" charset="-122"/>
            </a:endParaRPr>
          </a:p>
        </p:txBody>
      </p:sp>
      <p:graphicFrame>
        <p:nvGraphicFramePr>
          <p:cNvPr id="25" name="对象 24">
            <a:extLst>
              <a:ext uri="{FF2B5EF4-FFF2-40B4-BE49-F238E27FC236}">
                <a16:creationId xmlns:a16="http://schemas.microsoft.com/office/drawing/2014/main" id="{07C36130-AD1F-48EB-AD10-0125588A2283}"/>
              </a:ext>
            </a:extLst>
          </p:cNvPr>
          <p:cNvGraphicFramePr>
            <a:graphicFrameLocks/>
          </p:cNvGraphicFramePr>
          <p:nvPr/>
        </p:nvGraphicFramePr>
        <p:xfrm>
          <a:off x="1811020" y="4075764"/>
          <a:ext cx="309563" cy="351234"/>
        </p:xfrm>
        <a:graphic>
          <a:graphicData uri="http://schemas.openxmlformats.org/presentationml/2006/ole">
            <mc:AlternateContent xmlns:mc="http://schemas.openxmlformats.org/markup-compatibility/2006">
              <mc:Choice xmlns:v="urn:schemas-microsoft-com:vml" Requires="v">
                <p:oleObj spid="_x0000_s11649" r:id="rId17" imgW="190252" imgH="215619" progId="Equation.3">
                  <p:embed/>
                </p:oleObj>
              </mc:Choice>
              <mc:Fallback>
                <p:oleObj r:id="rId17" imgW="190252" imgH="215619" progId="Equation.3">
                  <p:embed/>
                  <p:pic>
                    <p:nvPicPr>
                      <p:cNvPr id="25" name="对象 24">
                        <a:extLst>
                          <a:ext uri="{FF2B5EF4-FFF2-40B4-BE49-F238E27FC236}">
                            <a16:creationId xmlns:a16="http://schemas.microsoft.com/office/drawing/2014/main" id="{07C36130-AD1F-48EB-AD10-0125588A2283}"/>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1020" y="4075764"/>
                        <a:ext cx="309563" cy="3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矩形 25">
            <a:extLst>
              <a:ext uri="{FF2B5EF4-FFF2-40B4-BE49-F238E27FC236}">
                <a16:creationId xmlns:a16="http://schemas.microsoft.com/office/drawing/2014/main" id="{C37E357E-59EB-44C0-85C5-AEBE2B3DAF98}"/>
              </a:ext>
            </a:extLst>
          </p:cNvPr>
          <p:cNvSpPr>
            <a:spLocks noChangeArrowheads="1"/>
          </p:cNvSpPr>
          <p:nvPr/>
        </p:nvSpPr>
        <p:spPr bwMode="auto">
          <a:xfrm>
            <a:off x="2837339" y="4022186"/>
            <a:ext cx="485775" cy="485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1275">
              <a:latin typeface="微软雅黑" panose="020B0503020204020204" pitchFamily="34" charset="-122"/>
              <a:ea typeface="微软雅黑" panose="020B0503020204020204" pitchFamily="34" charset="-122"/>
            </a:endParaRPr>
          </a:p>
        </p:txBody>
      </p:sp>
      <p:graphicFrame>
        <p:nvGraphicFramePr>
          <p:cNvPr id="27" name="对象 26">
            <a:extLst>
              <a:ext uri="{FF2B5EF4-FFF2-40B4-BE49-F238E27FC236}">
                <a16:creationId xmlns:a16="http://schemas.microsoft.com/office/drawing/2014/main" id="{CDEA71C3-3F07-454C-BEA5-E8BA0224C4A7}"/>
              </a:ext>
            </a:extLst>
          </p:cNvPr>
          <p:cNvGraphicFramePr>
            <a:graphicFrameLocks/>
          </p:cNvGraphicFramePr>
          <p:nvPr/>
        </p:nvGraphicFramePr>
        <p:xfrm>
          <a:off x="2890917" y="4075764"/>
          <a:ext cx="341709" cy="409575"/>
        </p:xfrm>
        <a:graphic>
          <a:graphicData uri="http://schemas.openxmlformats.org/presentationml/2006/ole">
            <mc:AlternateContent xmlns:mc="http://schemas.openxmlformats.org/markup-compatibility/2006">
              <mc:Choice xmlns:v="urn:schemas-microsoft-com:vml" Requires="v">
                <p:oleObj spid="_x0000_s11650" r:id="rId19" imgW="190417" imgH="228501" progId="Equation.3">
                  <p:embed/>
                </p:oleObj>
              </mc:Choice>
              <mc:Fallback>
                <p:oleObj r:id="rId19" imgW="190417" imgH="228501" progId="Equation.3">
                  <p:embed/>
                  <p:pic>
                    <p:nvPicPr>
                      <p:cNvPr id="27" name="对象 26">
                        <a:extLst>
                          <a:ext uri="{FF2B5EF4-FFF2-40B4-BE49-F238E27FC236}">
                            <a16:creationId xmlns:a16="http://schemas.microsoft.com/office/drawing/2014/main" id="{CDEA71C3-3F07-454C-BEA5-E8BA0224C4A7}"/>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90917" y="4075764"/>
                        <a:ext cx="34170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27">
            <a:extLst>
              <a:ext uri="{FF2B5EF4-FFF2-40B4-BE49-F238E27FC236}">
                <a16:creationId xmlns:a16="http://schemas.microsoft.com/office/drawing/2014/main" id="{AB24036E-E1C9-4FE3-832D-9A1A21D09F61}"/>
              </a:ext>
            </a:extLst>
          </p:cNvPr>
          <p:cNvGraphicFramePr>
            <a:graphicFrameLocks/>
          </p:cNvGraphicFramePr>
          <p:nvPr/>
        </p:nvGraphicFramePr>
        <p:xfrm>
          <a:off x="2243217" y="4184111"/>
          <a:ext cx="498872" cy="214313"/>
        </p:xfrm>
        <a:graphic>
          <a:graphicData uri="http://schemas.openxmlformats.org/presentationml/2006/ole">
            <mc:AlternateContent xmlns:mc="http://schemas.openxmlformats.org/markup-compatibility/2006">
              <mc:Choice xmlns:v="urn:schemas-microsoft-com:vml" Requires="v">
                <p:oleObj spid="_x0000_s11651" r:id="rId21" imgW="177261" imgH="75969" progId="Equation.3">
                  <p:embed/>
                </p:oleObj>
              </mc:Choice>
              <mc:Fallback>
                <p:oleObj r:id="rId21" imgW="177261" imgH="75969" progId="Equation.3">
                  <p:embed/>
                  <p:pic>
                    <p:nvPicPr>
                      <p:cNvPr id="28" name="对象 27">
                        <a:extLst>
                          <a:ext uri="{FF2B5EF4-FFF2-40B4-BE49-F238E27FC236}">
                            <a16:creationId xmlns:a16="http://schemas.microsoft.com/office/drawing/2014/main" id="{AB24036E-E1C9-4FE3-832D-9A1A21D09F6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217" y="4184111"/>
                        <a:ext cx="49887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 name="直接连接符 28">
            <a:extLst>
              <a:ext uri="{FF2B5EF4-FFF2-40B4-BE49-F238E27FC236}">
                <a16:creationId xmlns:a16="http://schemas.microsoft.com/office/drawing/2014/main" id="{773C4CBA-5C01-486A-8439-94B76DC86F88}"/>
              </a:ext>
            </a:extLst>
          </p:cNvPr>
          <p:cNvSpPr>
            <a:spLocks noChangeShapeType="1"/>
          </p:cNvSpPr>
          <p:nvPr/>
        </p:nvSpPr>
        <p:spPr bwMode="auto">
          <a:xfrm flipV="1">
            <a:off x="1108552" y="2780364"/>
            <a:ext cx="917972" cy="270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0" name="直接连接符 29">
            <a:extLst>
              <a:ext uri="{FF2B5EF4-FFF2-40B4-BE49-F238E27FC236}">
                <a16:creationId xmlns:a16="http://schemas.microsoft.com/office/drawing/2014/main" id="{3B041327-17D7-4E28-B921-C4D74E855B2D}"/>
              </a:ext>
            </a:extLst>
          </p:cNvPr>
          <p:cNvSpPr>
            <a:spLocks noChangeShapeType="1"/>
          </p:cNvSpPr>
          <p:nvPr/>
        </p:nvSpPr>
        <p:spPr bwMode="auto">
          <a:xfrm flipV="1">
            <a:off x="1702673" y="2833942"/>
            <a:ext cx="270272" cy="2166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1" name="直接连接符 30">
            <a:extLst>
              <a:ext uri="{FF2B5EF4-FFF2-40B4-BE49-F238E27FC236}">
                <a16:creationId xmlns:a16="http://schemas.microsoft.com/office/drawing/2014/main" id="{CE6781F3-E4FE-4560-A8D5-150A30EF8990}"/>
              </a:ext>
            </a:extLst>
          </p:cNvPr>
          <p:cNvSpPr>
            <a:spLocks noChangeShapeType="1"/>
          </p:cNvSpPr>
          <p:nvPr/>
        </p:nvSpPr>
        <p:spPr bwMode="auto">
          <a:xfrm>
            <a:off x="2188448" y="2780364"/>
            <a:ext cx="919163" cy="270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2" name="直接连接符 31">
            <a:extLst>
              <a:ext uri="{FF2B5EF4-FFF2-40B4-BE49-F238E27FC236}">
                <a16:creationId xmlns:a16="http://schemas.microsoft.com/office/drawing/2014/main" id="{2C225FB6-A7B4-4626-A4D0-94E8006E4E6B}"/>
              </a:ext>
            </a:extLst>
          </p:cNvPr>
          <p:cNvSpPr>
            <a:spLocks noChangeShapeType="1"/>
          </p:cNvSpPr>
          <p:nvPr/>
        </p:nvSpPr>
        <p:spPr bwMode="auto">
          <a:xfrm>
            <a:off x="946627" y="3643567"/>
            <a:ext cx="270272"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3" name="直接连接符 32">
            <a:extLst>
              <a:ext uri="{FF2B5EF4-FFF2-40B4-BE49-F238E27FC236}">
                <a16:creationId xmlns:a16="http://schemas.microsoft.com/office/drawing/2014/main" id="{0146ACB3-1C39-4DBF-A03C-8D00D509C4C1}"/>
              </a:ext>
            </a:extLst>
          </p:cNvPr>
          <p:cNvSpPr>
            <a:spLocks noChangeShapeType="1"/>
          </p:cNvSpPr>
          <p:nvPr/>
        </p:nvSpPr>
        <p:spPr bwMode="auto">
          <a:xfrm>
            <a:off x="1054974" y="3643567"/>
            <a:ext cx="864394"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4" name="直接连接符 33">
            <a:extLst>
              <a:ext uri="{FF2B5EF4-FFF2-40B4-BE49-F238E27FC236}">
                <a16:creationId xmlns:a16="http://schemas.microsoft.com/office/drawing/2014/main" id="{37506FD5-6E58-4543-A226-573E73723BBC}"/>
              </a:ext>
            </a:extLst>
          </p:cNvPr>
          <p:cNvSpPr>
            <a:spLocks noChangeShapeType="1"/>
          </p:cNvSpPr>
          <p:nvPr/>
        </p:nvSpPr>
        <p:spPr bwMode="auto">
          <a:xfrm>
            <a:off x="1163320" y="3643567"/>
            <a:ext cx="1997869"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5" name="直接连接符 34">
            <a:extLst>
              <a:ext uri="{FF2B5EF4-FFF2-40B4-BE49-F238E27FC236}">
                <a16:creationId xmlns:a16="http://schemas.microsoft.com/office/drawing/2014/main" id="{5F84D983-9143-49B1-81AF-41DCBE6BD2BB}"/>
              </a:ext>
            </a:extLst>
          </p:cNvPr>
          <p:cNvSpPr>
            <a:spLocks noChangeShapeType="1"/>
          </p:cNvSpPr>
          <p:nvPr/>
        </p:nvSpPr>
        <p:spPr bwMode="auto">
          <a:xfrm flipV="1">
            <a:off x="1216898" y="3643567"/>
            <a:ext cx="432197"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6" name="直接连接符 35">
            <a:extLst>
              <a:ext uri="{FF2B5EF4-FFF2-40B4-BE49-F238E27FC236}">
                <a16:creationId xmlns:a16="http://schemas.microsoft.com/office/drawing/2014/main" id="{3187799C-BD13-4EF5-82FF-05C35675CF02}"/>
              </a:ext>
            </a:extLst>
          </p:cNvPr>
          <p:cNvSpPr>
            <a:spLocks noChangeShapeType="1"/>
          </p:cNvSpPr>
          <p:nvPr/>
        </p:nvSpPr>
        <p:spPr bwMode="auto">
          <a:xfrm>
            <a:off x="1757442" y="3643567"/>
            <a:ext cx="161925"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7" name="直接连接符 36">
            <a:extLst>
              <a:ext uri="{FF2B5EF4-FFF2-40B4-BE49-F238E27FC236}">
                <a16:creationId xmlns:a16="http://schemas.microsoft.com/office/drawing/2014/main" id="{8116CF52-0FA7-483E-B765-279EC2C012D9}"/>
              </a:ext>
            </a:extLst>
          </p:cNvPr>
          <p:cNvSpPr>
            <a:spLocks noChangeShapeType="1"/>
          </p:cNvSpPr>
          <p:nvPr/>
        </p:nvSpPr>
        <p:spPr bwMode="auto">
          <a:xfrm>
            <a:off x="1919367" y="3643567"/>
            <a:ext cx="1241822"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8" name="直接连接符 37">
            <a:extLst>
              <a:ext uri="{FF2B5EF4-FFF2-40B4-BE49-F238E27FC236}">
                <a16:creationId xmlns:a16="http://schemas.microsoft.com/office/drawing/2014/main" id="{57028876-3198-43B2-80F6-8F261927C86C}"/>
              </a:ext>
            </a:extLst>
          </p:cNvPr>
          <p:cNvSpPr>
            <a:spLocks noChangeShapeType="1"/>
          </p:cNvSpPr>
          <p:nvPr/>
        </p:nvSpPr>
        <p:spPr bwMode="auto">
          <a:xfrm flipH="1">
            <a:off x="3161189" y="3643567"/>
            <a:ext cx="161925"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39" name="直接连接符 38">
            <a:extLst>
              <a:ext uri="{FF2B5EF4-FFF2-40B4-BE49-F238E27FC236}">
                <a16:creationId xmlns:a16="http://schemas.microsoft.com/office/drawing/2014/main" id="{CE6FDE44-C485-4AFF-B569-8F113EA767BE}"/>
              </a:ext>
            </a:extLst>
          </p:cNvPr>
          <p:cNvSpPr>
            <a:spLocks noChangeShapeType="1"/>
          </p:cNvSpPr>
          <p:nvPr/>
        </p:nvSpPr>
        <p:spPr bwMode="auto">
          <a:xfrm flipH="1">
            <a:off x="1864599" y="3643567"/>
            <a:ext cx="1512094"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sp>
        <p:nvSpPr>
          <p:cNvPr id="40" name="直接连接符 39">
            <a:extLst>
              <a:ext uri="{FF2B5EF4-FFF2-40B4-BE49-F238E27FC236}">
                <a16:creationId xmlns:a16="http://schemas.microsoft.com/office/drawing/2014/main" id="{B00E2CD9-D2C5-4144-B417-1DF5192D20DB}"/>
              </a:ext>
            </a:extLst>
          </p:cNvPr>
          <p:cNvSpPr>
            <a:spLocks noChangeShapeType="1"/>
          </p:cNvSpPr>
          <p:nvPr/>
        </p:nvSpPr>
        <p:spPr bwMode="auto">
          <a:xfrm flipV="1">
            <a:off x="1270477" y="3643567"/>
            <a:ext cx="1837135"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DF048260-4E13-4452-B639-043A3BDEA624}"/>
              </a:ext>
            </a:extLst>
          </p:cNvPr>
          <p:cNvGrpSpPr/>
          <p:nvPr/>
        </p:nvGrpSpPr>
        <p:grpSpPr>
          <a:xfrm>
            <a:off x="3751465" y="2496454"/>
            <a:ext cx="5968671" cy="1701294"/>
            <a:chOff x="3692643" y="2197425"/>
            <a:chExt cx="5968671" cy="1701294"/>
          </a:xfrm>
        </p:grpSpPr>
        <p:graphicFrame>
          <p:nvGraphicFramePr>
            <p:cNvPr id="41" name="对象 40">
              <a:extLst>
                <a:ext uri="{FF2B5EF4-FFF2-40B4-BE49-F238E27FC236}">
                  <a16:creationId xmlns:a16="http://schemas.microsoft.com/office/drawing/2014/main" id="{488C09A6-7763-445D-A269-029CB497C7A8}"/>
                </a:ext>
              </a:extLst>
            </p:cNvPr>
            <p:cNvGraphicFramePr>
              <a:graphicFrameLocks/>
            </p:cNvGraphicFramePr>
            <p:nvPr/>
          </p:nvGraphicFramePr>
          <p:xfrm>
            <a:off x="3692643" y="2197425"/>
            <a:ext cx="2689622" cy="361950"/>
          </p:xfrm>
          <a:graphic>
            <a:graphicData uri="http://schemas.openxmlformats.org/presentationml/2006/ole">
              <mc:AlternateContent xmlns:mc="http://schemas.openxmlformats.org/markup-compatibility/2006">
                <mc:Choice xmlns:v="urn:schemas-microsoft-com:vml" Requires="v">
                  <p:oleObj spid="_x0000_s11652" r:id="rId22" imgW="1701720" imgH="228600" progId="Equation.3">
                    <p:embed/>
                  </p:oleObj>
                </mc:Choice>
                <mc:Fallback>
                  <p:oleObj r:id="rId22" imgW="1701720" imgH="228600" progId="Equation.3">
                    <p:embed/>
                    <p:pic>
                      <p:nvPicPr>
                        <p:cNvPr id="41" name="对象 40">
                          <a:extLst>
                            <a:ext uri="{FF2B5EF4-FFF2-40B4-BE49-F238E27FC236}">
                              <a16:creationId xmlns:a16="http://schemas.microsoft.com/office/drawing/2014/main" id="{488C09A6-7763-445D-A269-029CB497C7A8}"/>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92643" y="2197425"/>
                          <a:ext cx="268962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2" name="文本框 145456">
              <a:extLst>
                <a:ext uri="{FF2B5EF4-FFF2-40B4-BE49-F238E27FC236}">
                  <a16:creationId xmlns:a16="http://schemas.microsoft.com/office/drawing/2014/main" id="{949F7F7F-4084-427F-81AC-A08061EC17AA}"/>
                </a:ext>
              </a:extLst>
            </p:cNvPr>
            <p:cNvSpPr txBox="1">
              <a:spLocks noChangeArrowheads="1"/>
            </p:cNvSpPr>
            <p:nvPr/>
          </p:nvSpPr>
          <p:spPr bwMode="auto">
            <a:xfrm>
              <a:off x="6382265" y="2200494"/>
              <a:ext cx="2628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spcBef>
                  <a:spcPct val="50000"/>
                </a:spcBef>
              </a:pPr>
              <a:r>
                <a:rPr lang="zh-CN" altLang="en-US" sz="1800" b="0" dirty="0">
                  <a:latin typeface="微软雅黑" panose="020B0503020204020204" pitchFamily="34" charset="-122"/>
                  <a:ea typeface="微软雅黑" panose="020B0503020204020204" pitchFamily="34" charset="-122"/>
                </a:rPr>
                <a:t>对总目标</a:t>
              </a:r>
              <a:r>
                <a:rPr lang="en-US" altLang="zh-CN" sz="1800" b="0" dirty="0">
                  <a:latin typeface="微软雅黑" panose="020B0503020204020204" pitchFamily="34" charset="-122"/>
                  <a:ea typeface="微软雅黑" panose="020B0503020204020204" pitchFamily="34" charset="-122"/>
                </a:rPr>
                <a:t>Z</a:t>
              </a:r>
              <a:r>
                <a:rPr lang="zh-CN" altLang="en-US" sz="1800" b="0" dirty="0">
                  <a:latin typeface="微软雅黑" panose="020B0503020204020204" pitchFamily="34" charset="-122"/>
                  <a:ea typeface="微软雅黑" panose="020B0503020204020204" pitchFamily="34" charset="-122"/>
                </a:rPr>
                <a:t>的排序为：</a:t>
              </a:r>
            </a:p>
          </p:txBody>
        </p:sp>
        <p:graphicFrame>
          <p:nvGraphicFramePr>
            <p:cNvPr id="43" name="对象 42">
              <a:extLst>
                <a:ext uri="{FF2B5EF4-FFF2-40B4-BE49-F238E27FC236}">
                  <a16:creationId xmlns:a16="http://schemas.microsoft.com/office/drawing/2014/main" id="{9A835B9E-382E-473C-9891-2D97380A89B3}"/>
                </a:ext>
              </a:extLst>
            </p:cNvPr>
            <p:cNvGraphicFramePr>
              <a:graphicFrameLocks/>
            </p:cNvGraphicFramePr>
            <p:nvPr/>
          </p:nvGraphicFramePr>
          <p:xfrm>
            <a:off x="3703954" y="2576767"/>
            <a:ext cx="1333500" cy="407194"/>
          </p:xfrm>
          <a:graphic>
            <a:graphicData uri="http://schemas.openxmlformats.org/presentationml/2006/ole">
              <mc:AlternateContent xmlns:mc="http://schemas.openxmlformats.org/markup-compatibility/2006">
                <mc:Choice xmlns:v="urn:schemas-microsoft-com:vml" Requires="v">
                  <p:oleObj spid="_x0000_s11653" r:id="rId24" imgW="749300" imgH="228600" progId="Equation.3">
                    <p:embed/>
                  </p:oleObj>
                </mc:Choice>
                <mc:Fallback>
                  <p:oleObj r:id="rId24" imgW="749300" imgH="228600" progId="Equation.3">
                    <p:embed/>
                    <p:pic>
                      <p:nvPicPr>
                        <p:cNvPr id="43" name="对象 42">
                          <a:extLst>
                            <a:ext uri="{FF2B5EF4-FFF2-40B4-BE49-F238E27FC236}">
                              <a16:creationId xmlns:a16="http://schemas.microsoft.com/office/drawing/2014/main" id="{9A835B9E-382E-473C-9891-2D97380A89B3}"/>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03954" y="2576767"/>
                          <a:ext cx="1333500" cy="40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对象 43">
              <a:extLst>
                <a:ext uri="{FF2B5EF4-FFF2-40B4-BE49-F238E27FC236}">
                  <a16:creationId xmlns:a16="http://schemas.microsoft.com/office/drawing/2014/main" id="{2ED8651E-475A-4E99-A66E-EC556232700E}"/>
                </a:ext>
              </a:extLst>
            </p:cNvPr>
            <p:cNvGraphicFramePr>
              <a:graphicFrameLocks/>
            </p:cNvGraphicFramePr>
            <p:nvPr/>
          </p:nvGraphicFramePr>
          <p:xfrm>
            <a:off x="3706885" y="3101603"/>
            <a:ext cx="3413522" cy="382191"/>
          </p:xfrm>
          <a:graphic>
            <a:graphicData uri="http://schemas.openxmlformats.org/presentationml/2006/ole">
              <mc:AlternateContent xmlns:mc="http://schemas.openxmlformats.org/markup-compatibility/2006">
                <mc:Choice xmlns:v="urn:schemas-microsoft-com:vml" Requires="v">
                  <p:oleObj spid="_x0000_s11654" r:id="rId26" imgW="2158920" imgH="241200" progId="Equation.3">
                    <p:embed/>
                  </p:oleObj>
                </mc:Choice>
                <mc:Fallback>
                  <p:oleObj r:id="rId26" imgW="2158920" imgH="241200" progId="Equation.3">
                    <p:embed/>
                    <p:pic>
                      <p:nvPicPr>
                        <p:cNvPr id="44" name="对象 43">
                          <a:extLst>
                            <a:ext uri="{FF2B5EF4-FFF2-40B4-BE49-F238E27FC236}">
                              <a16:creationId xmlns:a16="http://schemas.microsoft.com/office/drawing/2014/main" id="{2ED8651E-475A-4E99-A66E-EC556232700E}"/>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706885" y="3101603"/>
                          <a:ext cx="3413522" cy="38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 name="文本框 145459">
              <a:extLst>
                <a:ext uri="{FF2B5EF4-FFF2-40B4-BE49-F238E27FC236}">
                  <a16:creationId xmlns:a16="http://schemas.microsoft.com/office/drawing/2014/main" id="{F0D34234-FC5D-42FD-A912-39146B406CA4}"/>
                </a:ext>
              </a:extLst>
            </p:cNvPr>
            <p:cNvSpPr txBox="1">
              <a:spLocks noChangeArrowheads="1"/>
            </p:cNvSpPr>
            <p:nvPr/>
          </p:nvSpPr>
          <p:spPr bwMode="auto">
            <a:xfrm>
              <a:off x="7032414" y="3075806"/>
              <a:ext cx="2628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spcBef>
                  <a:spcPct val="50000"/>
                </a:spcBef>
              </a:pPr>
              <a:r>
                <a:rPr lang="zh-CN" altLang="en-US" sz="1800" b="0" dirty="0">
                  <a:latin typeface="微软雅黑" panose="020B0503020204020204" pitchFamily="34" charset="-122"/>
                  <a:ea typeface="微软雅黑" panose="020B0503020204020204" pitchFamily="34" charset="-122"/>
                </a:rPr>
                <a:t>的层次单排序为：</a:t>
              </a:r>
            </a:p>
          </p:txBody>
        </p:sp>
        <p:graphicFrame>
          <p:nvGraphicFramePr>
            <p:cNvPr id="46" name="对象 45">
              <a:extLst>
                <a:ext uri="{FF2B5EF4-FFF2-40B4-BE49-F238E27FC236}">
                  <a16:creationId xmlns:a16="http://schemas.microsoft.com/office/drawing/2014/main" id="{BB28E28C-C29E-4EF6-9C8F-1D0C50430216}"/>
                </a:ext>
              </a:extLst>
            </p:cNvPr>
            <p:cNvGraphicFramePr>
              <a:graphicFrameLocks/>
            </p:cNvGraphicFramePr>
            <p:nvPr/>
          </p:nvGraphicFramePr>
          <p:xfrm>
            <a:off x="3778555" y="3468904"/>
            <a:ext cx="3344465" cy="429815"/>
          </p:xfrm>
          <a:graphic>
            <a:graphicData uri="http://schemas.openxmlformats.org/presentationml/2006/ole">
              <mc:AlternateContent xmlns:mc="http://schemas.openxmlformats.org/markup-compatibility/2006">
                <mc:Choice xmlns:v="urn:schemas-microsoft-com:vml" Requires="v">
                  <p:oleObj spid="_x0000_s11655" r:id="rId28" imgW="1878785" imgH="241195" progId="Equation.3">
                    <p:embed/>
                  </p:oleObj>
                </mc:Choice>
                <mc:Fallback>
                  <p:oleObj r:id="rId28" imgW="1878785" imgH="241195" progId="Equation.3">
                    <p:embed/>
                    <p:pic>
                      <p:nvPicPr>
                        <p:cNvPr id="46" name="对象 45">
                          <a:extLst>
                            <a:ext uri="{FF2B5EF4-FFF2-40B4-BE49-F238E27FC236}">
                              <a16:creationId xmlns:a16="http://schemas.microsoft.com/office/drawing/2014/main" id="{BB28E28C-C29E-4EF6-9C8F-1D0C50430216}"/>
                            </a:ext>
                          </a:extLst>
                        </p:cNvPr>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78555" y="3468904"/>
                          <a:ext cx="3344465" cy="42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7" name="文本框 3">
            <a:extLst>
              <a:ext uri="{FF2B5EF4-FFF2-40B4-BE49-F238E27FC236}">
                <a16:creationId xmlns:a16="http://schemas.microsoft.com/office/drawing/2014/main" id="{26A855F3-1084-4B0F-ACF5-CD54DEE5314E}"/>
              </a:ext>
            </a:extLst>
          </p:cNvPr>
          <p:cNvSpPr txBox="1">
            <a:spLocks noChangeArrowheads="1"/>
          </p:cNvSpPr>
          <p:nvPr/>
        </p:nvSpPr>
        <p:spPr bwMode="auto">
          <a:xfrm>
            <a:off x="748258" y="1260218"/>
            <a:ext cx="56959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eaLnBrk="0" hangingPunct="0">
              <a:lnSpc>
                <a:spcPct val="200000"/>
              </a:lnSpc>
            </a:pP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层次总排序</a:t>
            </a:r>
          </a:p>
        </p:txBody>
      </p:sp>
      <p:sp>
        <p:nvSpPr>
          <p:cNvPr id="48" name="矩形 47">
            <a:extLst>
              <a:ext uri="{FF2B5EF4-FFF2-40B4-BE49-F238E27FC236}">
                <a16:creationId xmlns:a16="http://schemas.microsoft.com/office/drawing/2014/main" id="{D6F5B5C1-10E2-4275-89DE-98D276F6A89A}"/>
              </a:ext>
            </a:extLst>
          </p:cNvPr>
          <p:cNvSpPr/>
          <p:nvPr/>
        </p:nvSpPr>
        <p:spPr>
          <a:xfrm>
            <a:off x="792660" y="915566"/>
            <a:ext cx="2507418"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层次分析法基本步骤</a:t>
            </a:r>
          </a:p>
        </p:txBody>
      </p:sp>
      <p:sp>
        <p:nvSpPr>
          <p:cNvPr id="49" name="矩形 48">
            <a:extLst>
              <a:ext uri="{FF2B5EF4-FFF2-40B4-BE49-F238E27FC236}">
                <a16:creationId xmlns:a16="http://schemas.microsoft.com/office/drawing/2014/main" id="{2C42A63B-74AF-423E-AEB5-B7D18759B7B2}"/>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68FF41DE-7E81-421B-9746-636ACAEFE679}"/>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87236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108</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4"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graphicFrame>
        <p:nvGraphicFramePr>
          <p:cNvPr id="28" name="对象 27">
            <a:extLst>
              <a:ext uri="{FF2B5EF4-FFF2-40B4-BE49-F238E27FC236}">
                <a16:creationId xmlns:a16="http://schemas.microsoft.com/office/drawing/2014/main" id="{363D11FC-DE70-497A-8D2D-A1F3446E89D6}"/>
              </a:ext>
            </a:extLst>
          </p:cNvPr>
          <p:cNvGraphicFramePr>
            <a:graphicFrameLocks/>
          </p:cNvGraphicFramePr>
          <p:nvPr/>
        </p:nvGraphicFramePr>
        <p:xfrm>
          <a:off x="853437" y="2174696"/>
          <a:ext cx="2874894" cy="1396752"/>
        </p:xfrm>
        <a:graphic>
          <a:graphicData uri="http://schemas.openxmlformats.org/presentationml/2006/ole">
            <mc:AlternateContent xmlns:mc="http://schemas.openxmlformats.org/markup-compatibility/2006">
              <mc:Choice xmlns:v="urn:schemas-microsoft-com:vml" Requires="v">
                <p:oleObj spid="_x0000_s12580" r:id="rId5" imgW="1638300" imgH="914400" progId="Equation.3">
                  <p:embed/>
                </p:oleObj>
              </mc:Choice>
              <mc:Fallback>
                <p:oleObj r:id="rId5" imgW="1638300" imgH="914400" progId="Equation.3">
                  <p:embed/>
                  <p:pic>
                    <p:nvPicPr>
                      <p:cNvPr id="28" name="对象 27">
                        <a:extLst>
                          <a:ext uri="{FF2B5EF4-FFF2-40B4-BE49-F238E27FC236}">
                            <a16:creationId xmlns:a16="http://schemas.microsoft.com/office/drawing/2014/main" id="{363D11FC-DE70-497A-8D2D-A1F3446E89D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437" y="2174696"/>
                        <a:ext cx="2874894" cy="1396752"/>
                      </a:xfrm>
                      <a:prstGeom prst="rect">
                        <a:avLst/>
                      </a:prstGeom>
                      <a:noFill/>
                      <a:ln>
                        <a:noFill/>
                      </a:ln>
                    </p:spPr>
                  </p:pic>
                </p:oleObj>
              </mc:Fallback>
            </mc:AlternateContent>
          </a:graphicData>
        </a:graphic>
      </p:graphicFrame>
      <p:sp>
        <p:nvSpPr>
          <p:cNvPr id="29" name="文本框 147477">
            <a:extLst>
              <a:ext uri="{FF2B5EF4-FFF2-40B4-BE49-F238E27FC236}">
                <a16:creationId xmlns:a16="http://schemas.microsoft.com/office/drawing/2014/main" id="{CC564C9C-7C7F-4795-9FA4-89C27DEE15FD}"/>
              </a:ext>
            </a:extLst>
          </p:cNvPr>
          <p:cNvSpPr txBox="1">
            <a:spLocks noChangeArrowheads="1"/>
          </p:cNvSpPr>
          <p:nvPr/>
        </p:nvSpPr>
        <p:spPr bwMode="auto">
          <a:xfrm>
            <a:off x="823206" y="1836142"/>
            <a:ext cx="24538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spcBef>
                <a:spcPct val="50000"/>
              </a:spcBef>
            </a:pPr>
            <a:r>
              <a:rPr lang="en-US" altLang="zh-CN" sz="1600" b="0" dirty="0">
                <a:latin typeface="微软雅黑" panose="020B0503020204020204" pitchFamily="34" charset="-122"/>
                <a:ea typeface="微软雅黑" panose="020B0503020204020204" pitchFamily="34" charset="-122"/>
              </a:rPr>
              <a:t>B</a:t>
            </a:r>
            <a:r>
              <a:rPr lang="zh-CN" altLang="en-US" sz="1600" b="0" dirty="0">
                <a:latin typeface="微软雅黑" panose="020B0503020204020204" pitchFamily="34" charset="-122"/>
                <a:ea typeface="微软雅黑" panose="020B0503020204020204" pitchFamily="34" charset="-122"/>
              </a:rPr>
              <a:t>层的层次总排序为：</a:t>
            </a:r>
          </a:p>
        </p:txBody>
      </p:sp>
      <p:graphicFrame>
        <p:nvGraphicFramePr>
          <p:cNvPr id="30" name="表格 29">
            <a:extLst>
              <a:ext uri="{FF2B5EF4-FFF2-40B4-BE49-F238E27FC236}">
                <a16:creationId xmlns:a16="http://schemas.microsoft.com/office/drawing/2014/main" id="{2ADA7D5E-96B2-4AAC-9BDD-9BF08BF4664F}"/>
              </a:ext>
            </a:extLst>
          </p:cNvPr>
          <p:cNvGraphicFramePr/>
          <p:nvPr/>
        </p:nvGraphicFramePr>
        <p:xfrm>
          <a:off x="3947487" y="1664217"/>
          <a:ext cx="4779172" cy="2670014"/>
        </p:xfrm>
        <a:graphic>
          <a:graphicData uri="http://schemas.openxmlformats.org/drawingml/2006/table">
            <a:tbl>
              <a:tblPr/>
              <a:tblGrid>
                <a:gridCol w="796528">
                  <a:extLst>
                    <a:ext uri="{9D8B030D-6E8A-4147-A177-3AD203B41FA5}">
                      <a16:colId xmlns:a16="http://schemas.microsoft.com/office/drawing/2014/main" val="20000"/>
                    </a:ext>
                  </a:extLst>
                </a:gridCol>
                <a:gridCol w="2237867">
                  <a:extLst>
                    <a:ext uri="{9D8B030D-6E8A-4147-A177-3AD203B41FA5}">
                      <a16:colId xmlns:a16="http://schemas.microsoft.com/office/drawing/2014/main" val="20001"/>
                    </a:ext>
                  </a:extLst>
                </a:gridCol>
                <a:gridCol w="1744777">
                  <a:extLst>
                    <a:ext uri="{9D8B030D-6E8A-4147-A177-3AD203B41FA5}">
                      <a16:colId xmlns:a16="http://schemas.microsoft.com/office/drawing/2014/main" val="20002"/>
                    </a:ext>
                  </a:extLst>
                </a:gridCol>
              </a:tblGrid>
              <a:tr h="747603">
                <a:tc>
                  <a:txBody>
                    <a:bodyPr/>
                    <a:lstStyle>
                      <a:lvl1pPr marL="469900" lvl="0" indent="-46990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o"/>
                        <a:defRPr sz="2600" b="0" i="0" u="none" kern="1200" baseline="0">
                          <a:solidFill>
                            <a:schemeClr val="tx1"/>
                          </a:solidFill>
                          <a:latin typeface="Verdana" panose="020B0604030504040204" pitchFamily="34" charset="0"/>
                          <a:ea typeface="宋体" panose="02010600030101010101" pitchFamily="2" charset="-122"/>
                        </a:defRPr>
                      </a:lvl1pPr>
                      <a:lvl2pPr marL="908050" lvl="1" indent="-436245">
                        <a:defRPr sz="2200" kern="1200"/>
                      </a:lvl2pPr>
                      <a:lvl3pPr marL="1304925" lvl="2" indent="-394970">
                        <a:defRPr sz="2100" kern="1200"/>
                      </a:lvl3pPr>
                      <a:lvl4pPr marL="1694180" lvl="3" indent="-387350">
                        <a:defRPr sz="1800" kern="1200"/>
                      </a:lvl4pPr>
                      <a:lvl5pPr marL="2094230" lvl="4" indent="-398780">
                        <a:spcBef>
                          <a:spcPct val="25000"/>
                        </a:spcBef>
                        <a:defRPr sz="1800" kern="1200"/>
                      </a:lvl5pPr>
                    </a:lstStyle>
                    <a:p>
                      <a:pPr marL="0" lvl="0" indent="0">
                        <a:buNone/>
                      </a:pPr>
                      <a:endParaRPr lang="zh-CN" altLang="en-US" sz="1800" dirty="0"/>
                    </a:p>
                  </a:txBody>
                  <a:tcPr marL="61213" marR="61213" marT="30606" marB="30606">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o"/>
                        <a:defRPr sz="2600" b="0" i="0" u="none" kern="1200" baseline="0">
                          <a:solidFill>
                            <a:schemeClr val="tx1"/>
                          </a:solidFill>
                          <a:latin typeface="Verdana" panose="020B0604030504040204" pitchFamily="34" charset="0"/>
                          <a:ea typeface="宋体" panose="02010600030101010101" pitchFamily="2" charset="-122"/>
                        </a:defRPr>
                      </a:lvl1pPr>
                      <a:lvl2pPr marL="908050" lvl="1" indent="-436245">
                        <a:defRPr sz="2200" kern="1200"/>
                      </a:lvl2pPr>
                      <a:lvl3pPr marL="1304925" lvl="2" indent="-394970">
                        <a:defRPr sz="2100" kern="1200"/>
                      </a:lvl3pPr>
                      <a:lvl4pPr marL="1694180" lvl="3" indent="-387350">
                        <a:defRPr sz="1800" kern="1200"/>
                      </a:lvl4pPr>
                      <a:lvl5pPr marL="2094230" lvl="4" indent="-398780">
                        <a:spcBef>
                          <a:spcPct val="25000"/>
                        </a:spcBef>
                        <a:defRPr sz="1800" kern="1200"/>
                      </a:lvl5pPr>
                    </a:lstStyle>
                    <a:p>
                      <a:pPr marL="0" lvl="0" indent="0">
                        <a:buNone/>
                      </a:pPr>
                      <a:endParaRPr lang="zh-CN" altLang="en-US" sz="1800" dirty="0"/>
                    </a:p>
                  </a:txBody>
                  <a:tcPr marL="61213" marR="61213" marT="30606" marB="30606">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o"/>
                        <a:defRPr sz="2600" b="0" i="0" u="none" kern="1200" baseline="0">
                          <a:solidFill>
                            <a:schemeClr val="tx1"/>
                          </a:solidFill>
                          <a:latin typeface="Verdana" panose="020B0604030504040204" pitchFamily="34" charset="0"/>
                          <a:ea typeface="宋体" panose="02010600030101010101" pitchFamily="2" charset="-122"/>
                        </a:defRPr>
                      </a:lvl1pPr>
                      <a:lvl2pPr marL="908050" lvl="1" indent="-436245">
                        <a:defRPr sz="2200" kern="1200"/>
                      </a:lvl2pPr>
                      <a:lvl3pPr marL="1304925" lvl="2" indent="-394970">
                        <a:defRPr sz="2100" kern="1200"/>
                      </a:lvl3pPr>
                      <a:lvl4pPr marL="1694180" lvl="3" indent="-387350">
                        <a:defRPr sz="1800" kern="1200"/>
                      </a:lvl4pPr>
                      <a:lvl5pPr marL="2094230" lvl="4" indent="-398780">
                        <a:spcBef>
                          <a:spcPct val="25000"/>
                        </a:spcBef>
                        <a:defRPr sz="1800" kern="1200"/>
                      </a:lvl5pPr>
                    </a:lstStyle>
                    <a:p>
                      <a:pPr marL="0" lvl="0" indent="0" algn="ctr">
                        <a:buNone/>
                      </a:pPr>
                      <a:r>
                        <a:rPr lang="en-US" altLang="zh-CN" sz="1800" dirty="0"/>
                        <a:t>B</a:t>
                      </a:r>
                      <a:r>
                        <a:rPr lang="zh-CN" altLang="en-US" sz="1800" dirty="0">
                          <a:ea typeface="华文中宋" panose="02010600040101010101" pitchFamily="2" charset="-122"/>
                        </a:rPr>
                        <a:t>层的层次</a:t>
                      </a:r>
                    </a:p>
                    <a:p>
                      <a:pPr marL="0" lvl="0" indent="0" algn="ctr">
                        <a:buNone/>
                      </a:pPr>
                      <a:r>
                        <a:rPr lang="zh-CN" altLang="en-US" sz="1800" dirty="0">
                          <a:ea typeface="华文中宋" panose="02010600040101010101" pitchFamily="2" charset="-122"/>
                        </a:rPr>
                        <a:t>总排序</a:t>
                      </a:r>
                    </a:p>
                  </a:txBody>
                  <a:tcPr marL="61213" marR="61213" marT="30606" marB="30606">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22411">
                <a:tc>
                  <a:txBody>
                    <a:bodyPr/>
                    <a:lstStyle>
                      <a:lvl1pPr marL="469900" lvl="0" indent="-46990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o"/>
                        <a:defRPr sz="2600" b="0" i="0" u="none" kern="1200" baseline="0">
                          <a:solidFill>
                            <a:schemeClr val="tx1"/>
                          </a:solidFill>
                          <a:latin typeface="Verdana" panose="020B0604030504040204" pitchFamily="34" charset="0"/>
                          <a:ea typeface="宋体" panose="02010600030101010101" pitchFamily="2" charset="-122"/>
                        </a:defRPr>
                      </a:lvl1pPr>
                      <a:lvl2pPr marL="908050" lvl="1" indent="-436245">
                        <a:defRPr sz="2200" kern="1200"/>
                      </a:lvl2pPr>
                      <a:lvl3pPr marL="1304925" lvl="2" indent="-394970">
                        <a:defRPr sz="2100" kern="1200"/>
                      </a:lvl3pPr>
                      <a:lvl4pPr marL="1694180" lvl="3" indent="-387350">
                        <a:defRPr sz="1800" kern="1200"/>
                      </a:lvl4pPr>
                      <a:lvl5pPr marL="2094230" lvl="4" indent="-398780">
                        <a:spcBef>
                          <a:spcPct val="25000"/>
                        </a:spcBef>
                        <a:defRPr sz="1800" kern="1200"/>
                      </a:lvl5pPr>
                    </a:lstStyle>
                    <a:p>
                      <a:pPr marL="0" lvl="0" indent="0">
                        <a:buNone/>
                      </a:pPr>
                      <a:endParaRPr lang="zh-CN" altLang="en-US" sz="1800" dirty="0"/>
                    </a:p>
                  </a:txBody>
                  <a:tcPr marL="61213" marR="61213" marT="30606" marB="30606">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o"/>
                        <a:defRPr sz="2600" b="0" i="0" u="none" kern="1200" baseline="0">
                          <a:solidFill>
                            <a:schemeClr val="tx1"/>
                          </a:solidFill>
                          <a:latin typeface="Verdana" panose="020B0604030504040204" pitchFamily="34" charset="0"/>
                          <a:ea typeface="宋体" panose="02010600030101010101" pitchFamily="2" charset="-122"/>
                        </a:defRPr>
                      </a:lvl1pPr>
                      <a:lvl2pPr marL="908050" lvl="1" indent="-436245">
                        <a:defRPr sz="2200" kern="1200"/>
                      </a:lvl2pPr>
                      <a:lvl3pPr marL="1304925" lvl="2" indent="-394970">
                        <a:defRPr sz="2100" kern="1200"/>
                      </a:lvl3pPr>
                      <a:lvl4pPr marL="1694180" lvl="3" indent="-387350">
                        <a:defRPr sz="1800" kern="1200"/>
                      </a:lvl4pPr>
                      <a:lvl5pPr marL="2094230" lvl="4" indent="-398780">
                        <a:spcBef>
                          <a:spcPct val="25000"/>
                        </a:spcBef>
                        <a:defRPr sz="1800" kern="1200"/>
                      </a:lvl5pPr>
                    </a:lstStyle>
                    <a:p>
                      <a:pPr marL="0" lvl="0" indent="0">
                        <a:buNone/>
                      </a:pPr>
                      <a:endParaRPr lang="zh-CN" altLang="en-US" sz="1800" dirty="0"/>
                    </a:p>
                  </a:txBody>
                  <a:tcPr marL="61213" marR="61213" marT="30606" marB="30606">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o"/>
                        <a:defRPr sz="2600" b="0" i="0" u="none" kern="1200" baseline="0">
                          <a:solidFill>
                            <a:schemeClr val="tx1"/>
                          </a:solidFill>
                          <a:latin typeface="Verdana" panose="020B0604030504040204" pitchFamily="34" charset="0"/>
                          <a:ea typeface="宋体" panose="02010600030101010101" pitchFamily="2" charset="-122"/>
                        </a:defRPr>
                      </a:lvl1pPr>
                      <a:lvl2pPr marL="908050" lvl="1" indent="-436245">
                        <a:defRPr sz="2200" kern="1200"/>
                      </a:lvl2pPr>
                      <a:lvl3pPr marL="1304925" lvl="2" indent="-394970">
                        <a:defRPr sz="2100" kern="1200"/>
                      </a:lvl3pPr>
                      <a:lvl4pPr marL="1694180" lvl="3" indent="-387350">
                        <a:defRPr sz="1800" kern="1200"/>
                      </a:lvl4pPr>
                      <a:lvl5pPr marL="2094230" lvl="4" indent="-398780">
                        <a:spcBef>
                          <a:spcPct val="25000"/>
                        </a:spcBef>
                        <a:defRPr sz="1800" kern="1200"/>
                      </a:lvl5pPr>
                    </a:lstStyle>
                    <a:p>
                      <a:pPr marL="0" lvl="0" indent="0">
                        <a:buNone/>
                      </a:pPr>
                      <a:endParaRPr lang="zh-CN" altLang="en-US" sz="1800" dirty="0"/>
                    </a:p>
                  </a:txBody>
                  <a:tcPr marL="61213" marR="61213" marT="30606" marB="30606">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1" name="对象 30">
            <a:extLst>
              <a:ext uri="{FF2B5EF4-FFF2-40B4-BE49-F238E27FC236}">
                <a16:creationId xmlns:a16="http://schemas.microsoft.com/office/drawing/2014/main" id="{B68F40BA-F061-43EA-A1FE-403FB969D2EA}"/>
              </a:ext>
            </a:extLst>
          </p:cNvPr>
          <p:cNvGraphicFramePr>
            <a:graphicFrameLocks/>
          </p:cNvGraphicFramePr>
          <p:nvPr/>
        </p:nvGraphicFramePr>
        <p:xfrm>
          <a:off x="5123824" y="1624164"/>
          <a:ext cx="1471613" cy="285750"/>
        </p:xfrm>
        <a:graphic>
          <a:graphicData uri="http://schemas.openxmlformats.org/presentationml/2006/ole">
            <mc:AlternateContent xmlns:mc="http://schemas.openxmlformats.org/markup-compatibility/2006">
              <mc:Choice xmlns:v="urn:schemas-microsoft-com:vml" Requires="v">
                <p:oleObj spid="_x0000_s12581" r:id="rId7" imgW="825480" imgH="228600" progId="Equation.3">
                  <p:embed/>
                </p:oleObj>
              </mc:Choice>
              <mc:Fallback>
                <p:oleObj r:id="rId7" imgW="825480" imgH="228600" progId="Equation.3">
                  <p:embed/>
                  <p:pic>
                    <p:nvPicPr>
                      <p:cNvPr id="31" name="对象 30">
                        <a:extLst>
                          <a:ext uri="{FF2B5EF4-FFF2-40B4-BE49-F238E27FC236}">
                            <a16:creationId xmlns:a16="http://schemas.microsoft.com/office/drawing/2014/main" id="{B68F40BA-F061-43EA-A1FE-403FB969D2EA}"/>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3824" y="1624164"/>
                        <a:ext cx="1471613" cy="285750"/>
                      </a:xfrm>
                      <a:prstGeom prst="rect">
                        <a:avLst/>
                      </a:prstGeom>
                      <a:noFill/>
                      <a:ln>
                        <a:noFill/>
                      </a:ln>
                    </p:spPr>
                  </p:pic>
                </p:oleObj>
              </mc:Fallback>
            </mc:AlternateContent>
          </a:graphicData>
        </a:graphic>
      </p:graphicFrame>
      <p:graphicFrame>
        <p:nvGraphicFramePr>
          <p:cNvPr id="32" name="对象 31">
            <a:extLst>
              <a:ext uri="{FF2B5EF4-FFF2-40B4-BE49-F238E27FC236}">
                <a16:creationId xmlns:a16="http://schemas.microsoft.com/office/drawing/2014/main" id="{E1761626-CBCC-4B1F-B029-65900B75F64A}"/>
              </a:ext>
            </a:extLst>
          </p:cNvPr>
          <p:cNvGraphicFramePr>
            <a:graphicFrameLocks/>
          </p:cNvGraphicFramePr>
          <p:nvPr/>
        </p:nvGraphicFramePr>
        <p:xfrm>
          <a:off x="5204787" y="1967064"/>
          <a:ext cx="1428750" cy="305991"/>
        </p:xfrm>
        <a:graphic>
          <a:graphicData uri="http://schemas.openxmlformats.org/presentationml/2006/ole">
            <mc:AlternateContent xmlns:mc="http://schemas.openxmlformats.org/markup-compatibility/2006">
              <mc:Choice xmlns:v="urn:schemas-microsoft-com:vml" Requires="v">
                <p:oleObj spid="_x0000_s12582" r:id="rId9" imgW="749300" imgH="228600" progId="Equation.3">
                  <p:embed/>
                </p:oleObj>
              </mc:Choice>
              <mc:Fallback>
                <p:oleObj r:id="rId9" imgW="749300" imgH="228600" progId="Equation.3">
                  <p:embed/>
                  <p:pic>
                    <p:nvPicPr>
                      <p:cNvPr id="32" name="对象 31">
                        <a:extLst>
                          <a:ext uri="{FF2B5EF4-FFF2-40B4-BE49-F238E27FC236}">
                            <a16:creationId xmlns:a16="http://schemas.microsoft.com/office/drawing/2014/main" id="{E1761626-CBCC-4B1F-B029-65900B75F64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04787" y="1967064"/>
                        <a:ext cx="1428750" cy="305991"/>
                      </a:xfrm>
                      <a:prstGeom prst="rect">
                        <a:avLst/>
                      </a:prstGeom>
                      <a:noFill/>
                      <a:ln>
                        <a:noFill/>
                      </a:ln>
                    </p:spPr>
                  </p:pic>
                </p:oleObj>
              </mc:Fallback>
            </mc:AlternateContent>
          </a:graphicData>
        </a:graphic>
      </p:graphicFrame>
      <p:graphicFrame>
        <p:nvGraphicFramePr>
          <p:cNvPr id="33" name="对象 32">
            <a:extLst>
              <a:ext uri="{FF2B5EF4-FFF2-40B4-BE49-F238E27FC236}">
                <a16:creationId xmlns:a16="http://schemas.microsoft.com/office/drawing/2014/main" id="{8618ACE4-27DA-4550-87CB-69ED1771C0F4}"/>
              </a:ext>
            </a:extLst>
          </p:cNvPr>
          <p:cNvGraphicFramePr>
            <a:graphicFrameLocks/>
          </p:cNvGraphicFramePr>
          <p:nvPr/>
        </p:nvGraphicFramePr>
        <p:xfrm>
          <a:off x="4233237" y="2481414"/>
          <a:ext cx="360760" cy="1885950"/>
        </p:xfrm>
        <a:graphic>
          <a:graphicData uri="http://schemas.openxmlformats.org/presentationml/2006/ole">
            <mc:AlternateContent xmlns:mc="http://schemas.openxmlformats.org/markup-compatibility/2006">
              <mc:Choice xmlns:v="urn:schemas-microsoft-com:vml" Requires="v">
                <p:oleObj spid="_x0000_s12583" r:id="rId11" imgW="203024" imgH="913607" progId="Equation.3">
                  <p:embed/>
                </p:oleObj>
              </mc:Choice>
              <mc:Fallback>
                <p:oleObj r:id="rId11" imgW="203024" imgH="913607" progId="Equation.3">
                  <p:embed/>
                  <p:pic>
                    <p:nvPicPr>
                      <p:cNvPr id="33" name="对象 32">
                        <a:extLst>
                          <a:ext uri="{FF2B5EF4-FFF2-40B4-BE49-F238E27FC236}">
                            <a16:creationId xmlns:a16="http://schemas.microsoft.com/office/drawing/2014/main" id="{8618ACE4-27DA-4550-87CB-69ED1771C0F4}"/>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3237" y="2481414"/>
                        <a:ext cx="360760" cy="1885950"/>
                      </a:xfrm>
                      <a:prstGeom prst="rect">
                        <a:avLst/>
                      </a:prstGeom>
                      <a:noFill/>
                      <a:ln>
                        <a:noFill/>
                      </a:ln>
                    </p:spPr>
                  </p:pic>
                </p:oleObj>
              </mc:Fallback>
            </mc:AlternateContent>
          </a:graphicData>
        </a:graphic>
      </p:graphicFrame>
      <p:graphicFrame>
        <p:nvGraphicFramePr>
          <p:cNvPr id="34" name="对象 33">
            <a:extLst>
              <a:ext uri="{FF2B5EF4-FFF2-40B4-BE49-F238E27FC236}">
                <a16:creationId xmlns:a16="http://schemas.microsoft.com/office/drawing/2014/main" id="{0C7B0D2A-5D0D-4301-977F-704FB2D79BB3}"/>
              </a:ext>
            </a:extLst>
          </p:cNvPr>
          <p:cNvGraphicFramePr>
            <a:graphicFrameLocks/>
          </p:cNvGraphicFramePr>
          <p:nvPr/>
        </p:nvGraphicFramePr>
        <p:xfrm>
          <a:off x="5090488" y="2481414"/>
          <a:ext cx="383381" cy="1885950"/>
        </p:xfrm>
        <a:graphic>
          <a:graphicData uri="http://schemas.openxmlformats.org/presentationml/2006/ole">
            <mc:AlternateContent xmlns:mc="http://schemas.openxmlformats.org/markup-compatibility/2006">
              <mc:Choice xmlns:v="urn:schemas-microsoft-com:vml" Requires="v">
                <p:oleObj spid="_x0000_s12584" r:id="rId13" imgW="215619" imgH="913211" progId="Equation.3">
                  <p:embed/>
                </p:oleObj>
              </mc:Choice>
              <mc:Fallback>
                <p:oleObj r:id="rId13" imgW="215619" imgH="913211" progId="Equation.3">
                  <p:embed/>
                  <p:pic>
                    <p:nvPicPr>
                      <p:cNvPr id="34" name="对象 33">
                        <a:extLst>
                          <a:ext uri="{FF2B5EF4-FFF2-40B4-BE49-F238E27FC236}">
                            <a16:creationId xmlns:a16="http://schemas.microsoft.com/office/drawing/2014/main" id="{0C7B0D2A-5D0D-4301-977F-704FB2D79BB3}"/>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90488" y="2481414"/>
                        <a:ext cx="383381" cy="1885950"/>
                      </a:xfrm>
                      <a:prstGeom prst="rect">
                        <a:avLst/>
                      </a:prstGeom>
                      <a:noFill/>
                      <a:ln>
                        <a:noFill/>
                      </a:ln>
                    </p:spPr>
                  </p:pic>
                </p:oleObj>
              </mc:Fallback>
            </mc:AlternateContent>
          </a:graphicData>
        </a:graphic>
      </p:graphicFrame>
      <p:graphicFrame>
        <p:nvGraphicFramePr>
          <p:cNvPr id="35" name="对象 34">
            <a:extLst>
              <a:ext uri="{FF2B5EF4-FFF2-40B4-BE49-F238E27FC236}">
                <a16:creationId xmlns:a16="http://schemas.microsoft.com/office/drawing/2014/main" id="{6E18473C-7184-446F-9FCF-7FDB717C252E}"/>
              </a:ext>
            </a:extLst>
          </p:cNvPr>
          <p:cNvGraphicFramePr>
            <a:graphicFrameLocks/>
          </p:cNvGraphicFramePr>
          <p:nvPr/>
        </p:nvGraphicFramePr>
        <p:xfrm>
          <a:off x="5547688" y="2481414"/>
          <a:ext cx="383381" cy="1885950"/>
        </p:xfrm>
        <a:graphic>
          <a:graphicData uri="http://schemas.openxmlformats.org/presentationml/2006/ole">
            <mc:AlternateContent xmlns:mc="http://schemas.openxmlformats.org/markup-compatibility/2006">
              <mc:Choice xmlns:v="urn:schemas-microsoft-com:vml" Requires="v">
                <p:oleObj spid="_x0000_s12585" r:id="rId15" imgW="215619" imgH="913211" progId="Equation.3">
                  <p:embed/>
                </p:oleObj>
              </mc:Choice>
              <mc:Fallback>
                <p:oleObj r:id="rId15" imgW="215619" imgH="913211" progId="Equation.3">
                  <p:embed/>
                  <p:pic>
                    <p:nvPicPr>
                      <p:cNvPr id="35" name="对象 34">
                        <a:extLst>
                          <a:ext uri="{FF2B5EF4-FFF2-40B4-BE49-F238E27FC236}">
                            <a16:creationId xmlns:a16="http://schemas.microsoft.com/office/drawing/2014/main" id="{6E18473C-7184-446F-9FCF-7FDB717C252E}"/>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47688" y="2481414"/>
                        <a:ext cx="383381" cy="1885950"/>
                      </a:xfrm>
                      <a:prstGeom prst="rect">
                        <a:avLst/>
                      </a:prstGeom>
                      <a:noFill/>
                      <a:ln>
                        <a:noFill/>
                      </a:ln>
                    </p:spPr>
                  </p:pic>
                </p:oleObj>
              </mc:Fallback>
            </mc:AlternateContent>
          </a:graphicData>
        </a:graphic>
      </p:graphicFrame>
      <p:graphicFrame>
        <p:nvGraphicFramePr>
          <p:cNvPr id="36" name="对象 35">
            <a:extLst>
              <a:ext uri="{FF2B5EF4-FFF2-40B4-BE49-F238E27FC236}">
                <a16:creationId xmlns:a16="http://schemas.microsoft.com/office/drawing/2014/main" id="{A8F95A1A-84A7-4209-B829-B03A52A2038A}"/>
              </a:ext>
            </a:extLst>
          </p:cNvPr>
          <p:cNvGraphicFramePr>
            <a:graphicFrameLocks/>
          </p:cNvGraphicFramePr>
          <p:nvPr/>
        </p:nvGraphicFramePr>
        <p:xfrm>
          <a:off x="6210866" y="2481414"/>
          <a:ext cx="428625" cy="1885950"/>
        </p:xfrm>
        <a:graphic>
          <a:graphicData uri="http://schemas.openxmlformats.org/presentationml/2006/ole">
            <mc:AlternateContent xmlns:mc="http://schemas.openxmlformats.org/markup-compatibility/2006">
              <mc:Choice xmlns:v="urn:schemas-microsoft-com:vml" Requires="v">
                <p:oleObj spid="_x0000_s12586" r:id="rId17" imgW="241195" imgH="914003" progId="Equation.3">
                  <p:embed/>
                </p:oleObj>
              </mc:Choice>
              <mc:Fallback>
                <p:oleObj r:id="rId17" imgW="241195" imgH="914003" progId="Equation.3">
                  <p:embed/>
                  <p:pic>
                    <p:nvPicPr>
                      <p:cNvPr id="36" name="对象 35">
                        <a:extLst>
                          <a:ext uri="{FF2B5EF4-FFF2-40B4-BE49-F238E27FC236}">
                            <a16:creationId xmlns:a16="http://schemas.microsoft.com/office/drawing/2014/main" id="{A8F95A1A-84A7-4209-B829-B03A52A2038A}"/>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10866" y="2481414"/>
                        <a:ext cx="428625" cy="1885950"/>
                      </a:xfrm>
                      <a:prstGeom prst="rect">
                        <a:avLst/>
                      </a:prstGeom>
                      <a:noFill/>
                      <a:ln>
                        <a:noFill/>
                      </a:ln>
                    </p:spPr>
                  </p:pic>
                </p:oleObj>
              </mc:Fallback>
            </mc:AlternateContent>
          </a:graphicData>
        </a:graphic>
      </p:graphicFrame>
      <p:sp>
        <p:nvSpPr>
          <p:cNvPr id="37" name="直接连接符 36">
            <a:extLst>
              <a:ext uri="{FF2B5EF4-FFF2-40B4-BE49-F238E27FC236}">
                <a16:creationId xmlns:a16="http://schemas.microsoft.com/office/drawing/2014/main" id="{D9EA283B-1169-479D-ACF9-9E8B010D0837}"/>
              </a:ext>
            </a:extLst>
          </p:cNvPr>
          <p:cNvSpPr>
            <a:spLocks noChangeShapeType="1"/>
          </p:cNvSpPr>
          <p:nvPr/>
        </p:nvSpPr>
        <p:spPr bwMode="auto">
          <a:xfrm>
            <a:off x="3947487" y="1681312"/>
            <a:ext cx="800100" cy="6286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75"/>
          </a:p>
        </p:txBody>
      </p:sp>
      <p:sp>
        <p:nvSpPr>
          <p:cNvPr id="38" name="文本框 147508">
            <a:extLst>
              <a:ext uri="{FF2B5EF4-FFF2-40B4-BE49-F238E27FC236}">
                <a16:creationId xmlns:a16="http://schemas.microsoft.com/office/drawing/2014/main" id="{8E2B56AF-2232-4047-9769-F62FD4CABCE7}"/>
              </a:ext>
            </a:extLst>
          </p:cNvPr>
          <p:cNvSpPr txBox="1">
            <a:spLocks noChangeArrowheads="1"/>
          </p:cNvSpPr>
          <p:nvPr/>
        </p:nvSpPr>
        <p:spPr bwMode="auto">
          <a:xfrm>
            <a:off x="4233237" y="1624164"/>
            <a:ext cx="40005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lgn="ctr">
              <a:spcBef>
                <a:spcPct val="50000"/>
              </a:spcBef>
            </a:pPr>
            <a:r>
              <a:rPr lang="en-US" altLang="zh-CN" sz="1275" b="0"/>
              <a:t>C</a:t>
            </a:r>
          </a:p>
        </p:txBody>
      </p:sp>
      <p:sp>
        <p:nvSpPr>
          <p:cNvPr id="39" name="文本框 147509">
            <a:extLst>
              <a:ext uri="{FF2B5EF4-FFF2-40B4-BE49-F238E27FC236}">
                <a16:creationId xmlns:a16="http://schemas.microsoft.com/office/drawing/2014/main" id="{C95310A5-62E0-4EEB-879A-01A954292500}"/>
              </a:ext>
            </a:extLst>
          </p:cNvPr>
          <p:cNvSpPr txBox="1">
            <a:spLocks noChangeArrowheads="1"/>
          </p:cNvSpPr>
          <p:nvPr/>
        </p:nvSpPr>
        <p:spPr bwMode="auto">
          <a:xfrm>
            <a:off x="4040357" y="3396973"/>
            <a:ext cx="51435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algn="ctr">
              <a:spcBef>
                <a:spcPct val="50000"/>
              </a:spcBef>
            </a:pPr>
            <a:r>
              <a:rPr lang="en-US" altLang="zh-CN" sz="1275" b="0"/>
              <a:t>B</a:t>
            </a:r>
          </a:p>
        </p:txBody>
      </p:sp>
      <p:graphicFrame>
        <p:nvGraphicFramePr>
          <p:cNvPr id="40" name="对象 39">
            <a:extLst>
              <a:ext uri="{FF2B5EF4-FFF2-40B4-BE49-F238E27FC236}">
                <a16:creationId xmlns:a16="http://schemas.microsoft.com/office/drawing/2014/main" id="{7E16949D-DE00-428B-8C90-249F588B08EE}"/>
              </a:ext>
            </a:extLst>
          </p:cNvPr>
          <p:cNvGraphicFramePr>
            <a:graphicFrameLocks/>
          </p:cNvGraphicFramePr>
          <p:nvPr/>
        </p:nvGraphicFramePr>
        <p:xfrm>
          <a:off x="7090737" y="2309964"/>
          <a:ext cx="1423988" cy="628650"/>
        </p:xfrm>
        <a:graphic>
          <a:graphicData uri="http://schemas.openxmlformats.org/presentationml/2006/ole">
            <mc:AlternateContent xmlns:mc="http://schemas.openxmlformats.org/markup-compatibility/2006">
              <mc:Choice xmlns:v="urn:schemas-microsoft-com:vml" Requires="v">
                <p:oleObj spid="_x0000_s12587" r:id="rId19" imgW="761669" imgH="444307" progId="Equation.3">
                  <p:embed/>
                </p:oleObj>
              </mc:Choice>
              <mc:Fallback>
                <p:oleObj r:id="rId19" imgW="761669" imgH="444307" progId="Equation.3">
                  <p:embed/>
                  <p:pic>
                    <p:nvPicPr>
                      <p:cNvPr id="40" name="对象 39">
                        <a:extLst>
                          <a:ext uri="{FF2B5EF4-FFF2-40B4-BE49-F238E27FC236}">
                            <a16:creationId xmlns:a16="http://schemas.microsoft.com/office/drawing/2014/main" id="{7E16949D-DE00-428B-8C90-249F588B08EE}"/>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90737" y="2309964"/>
                        <a:ext cx="1423988" cy="628650"/>
                      </a:xfrm>
                      <a:prstGeom prst="rect">
                        <a:avLst/>
                      </a:prstGeom>
                      <a:noFill/>
                      <a:ln>
                        <a:noFill/>
                      </a:ln>
                    </p:spPr>
                  </p:pic>
                </p:oleObj>
              </mc:Fallback>
            </mc:AlternateContent>
          </a:graphicData>
        </a:graphic>
      </p:graphicFrame>
      <p:graphicFrame>
        <p:nvGraphicFramePr>
          <p:cNvPr id="41" name="对象 40">
            <a:extLst>
              <a:ext uri="{FF2B5EF4-FFF2-40B4-BE49-F238E27FC236}">
                <a16:creationId xmlns:a16="http://schemas.microsoft.com/office/drawing/2014/main" id="{A36B13C7-A254-47C5-8752-647BDFCD3083}"/>
              </a:ext>
            </a:extLst>
          </p:cNvPr>
          <p:cNvGraphicFramePr>
            <a:graphicFrameLocks/>
          </p:cNvGraphicFramePr>
          <p:nvPr/>
        </p:nvGraphicFramePr>
        <p:xfrm>
          <a:off x="7090737" y="2938614"/>
          <a:ext cx="1494235" cy="628650"/>
        </p:xfrm>
        <a:graphic>
          <a:graphicData uri="http://schemas.openxmlformats.org/presentationml/2006/ole">
            <mc:AlternateContent xmlns:mc="http://schemas.openxmlformats.org/markup-compatibility/2006">
              <mc:Choice xmlns:v="urn:schemas-microsoft-com:vml" Requires="v">
                <p:oleObj spid="_x0000_s12588" r:id="rId21" imgW="799753" imgH="444307" progId="Equation.3">
                  <p:embed/>
                </p:oleObj>
              </mc:Choice>
              <mc:Fallback>
                <p:oleObj r:id="rId21" imgW="799753" imgH="444307" progId="Equation.3">
                  <p:embed/>
                  <p:pic>
                    <p:nvPicPr>
                      <p:cNvPr id="41" name="对象 40">
                        <a:extLst>
                          <a:ext uri="{FF2B5EF4-FFF2-40B4-BE49-F238E27FC236}">
                            <a16:creationId xmlns:a16="http://schemas.microsoft.com/office/drawing/2014/main" id="{A36B13C7-A254-47C5-8752-647BDFCD3083}"/>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90737" y="2938614"/>
                        <a:ext cx="1494235" cy="628650"/>
                      </a:xfrm>
                      <a:prstGeom prst="rect">
                        <a:avLst/>
                      </a:prstGeom>
                      <a:noFill/>
                      <a:ln>
                        <a:noFill/>
                      </a:ln>
                    </p:spPr>
                  </p:pic>
                </p:oleObj>
              </mc:Fallback>
            </mc:AlternateContent>
          </a:graphicData>
        </a:graphic>
      </p:graphicFrame>
      <p:graphicFrame>
        <p:nvGraphicFramePr>
          <p:cNvPr id="42" name="对象 41">
            <a:extLst>
              <a:ext uri="{FF2B5EF4-FFF2-40B4-BE49-F238E27FC236}">
                <a16:creationId xmlns:a16="http://schemas.microsoft.com/office/drawing/2014/main" id="{F1DC4855-4C88-4A51-BAB9-8C9E2446BD06}"/>
              </a:ext>
            </a:extLst>
          </p:cNvPr>
          <p:cNvGraphicFramePr>
            <a:graphicFrameLocks/>
          </p:cNvGraphicFramePr>
          <p:nvPr/>
        </p:nvGraphicFramePr>
        <p:xfrm>
          <a:off x="7090737" y="3738714"/>
          <a:ext cx="1446610" cy="628650"/>
        </p:xfrm>
        <a:graphic>
          <a:graphicData uri="http://schemas.openxmlformats.org/presentationml/2006/ole">
            <mc:AlternateContent xmlns:mc="http://schemas.openxmlformats.org/markup-compatibility/2006">
              <mc:Choice xmlns:v="urn:schemas-microsoft-com:vml" Requires="v">
                <p:oleObj spid="_x0000_s12589" r:id="rId23" imgW="774364" imgH="444307" progId="Equation.3">
                  <p:embed/>
                </p:oleObj>
              </mc:Choice>
              <mc:Fallback>
                <p:oleObj r:id="rId23" imgW="774364" imgH="444307" progId="Equation.3">
                  <p:embed/>
                  <p:pic>
                    <p:nvPicPr>
                      <p:cNvPr id="42" name="对象 41">
                        <a:extLst>
                          <a:ext uri="{FF2B5EF4-FFF2-40B4-BE49-F238E27FC236}">
                            <a16:creationId xmlns:a16="http://schemas.microsoft.com/office/drawing/2014/main" id="{F1DC4855-4C88-4A51-BAB9-8C9E2446BD06}"/>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90737" y="3738714"/>
                        <a:ext cx="1446610" cy="628650"/>
                      </a:xfrm>
                      <a:prstGeom prst="rect">
                        <a:avLst/>
                      </a:prstGeom>
                      <a:noFill/>
                      <a:ln>
                        <a:noFill/>
                      </a:ln>
                    </p:spPr>
                  </p:pic>
                </p:oleObj>
              </mc:Fallback>
            </mc:AlternateContent>
          </a:graphicData>
        </a:graphic>
      </p:graphicFrame>
      <p:sp>
        <p:nvSpPr>
          <p:cNvPr id="23" name="文本框 3">
            <a:extLst>
              <a:ext uri="{FF2B5EF4-FFF2-40B4-BE49-F238E27FC236}">
                <a16:creationId xmlns:a16="http://schemas.microsoft.com/office/drawing/2014/main" id="{55ED1C87-2480-4AFA-B5FE-F13BDE702848}"/>
              </a:ext>
            </a:extLst>
          </p:cNvPr>
          <p:cNvSpPr txBox="1">
            <a:spLocks noChangeArrowheads="1"/>
          </p:cNvSpPr>
          <p:nvPr/>
        </p:nvSpPr>
        <p:spPr bwMode="auto">
          <a:xfrm>
            <a:off x="748258" y="1260218"/>
            <a:ext cx="56959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itchFamily="34" charset="0"/>
                <a:ea typeface="宋体" pitchFamily="2" charset="-122"/>
              </a:defRPr>
            </a:lvl1pPr>
            <a:lvl2pPr>
              <a:defRPr b="1">
                <a:solidFill>
                  <a:schemeClr val="tx1"/>
                </a:solidFill>
                <a:latin typeface="Arial" pitchFamily="34" charset="0"/>
                <a:ea typeface="宋体" pitchFamily="2" charset="-122"/>
              </a:defRPr>
            </a:lvl2pPr>
            <a:lvl3pPr>
              <a:defRPr b="1">
                <a:solidFill>
                  <a:schemeClr val="tx1"/>
                </a:solidFill>
                <a:latin typeface="Arial" pitchFamily="34" charset="0"/>
                <a:ea typeface="宋体" pitchFamily="2" charset="-122"/>
              </a:defRPr>
            </a:lvl3pPr>
            <a:lvl4pPr>
              <a:defRPr b="1">
                <a:solidFill>
                  <a:schemeClr val="tx1"/>
                </a:solidFill>
                <a:latin typeface="Arial" pitchFamily="34" charset="0"/>
                <a:ea typeface="宋体" pitchFamily="2" charset="-122"/>
              </a:defRPr>
            </a:lvl4pPr>
            <a:lvl5pPr>
              <a:defRPr b="1">
                <a:solidFill>
                  <a:schemeClr val="tx1"/>
                </a:solidFill>
                <a:latin typeface="Arial" pitchFamily="34" charset="0"/>
                <a:ea typeface="宋体" pitchFamily="2" charset="-122"/>
              </a:defRPr>
            </a:lvl5pPr>
            <a:lvl6pPr fontAlgn="base">
              <a:spcBef>
                <a:spcPct val="0"/>
              </a:spcBef>
              <a:spcAft>
                <a:spcPct val="0"/>
              </a:spcAft>
              <a:buFont typeface="Arial" pitchFamily="34" charset="0"/>
              <a:defRPr b="1">
                <a:solidFill>
                  <a:schemeClr val="tx1"/>
                </a:solidFill>
                <a:latin typeface="Arial" pitchFamily="34" charset="0"/>
                <a:ea typeface="宋体" pitchFamily="2" charset="-122"/>
              </a:defRPr>
            </a:lvl6pPr>
            <a:lvl7pPr fontAlgn="base">
              <a:spcBef>
                <a:spcPct val="0"/>
              </a:spcBef>
              <a:spcAft>
                <a:spcPct val="0"/>
              </a:spcAft>
              <a:buFont typeface="Arial" pitchFamily="34" charset="0"/>
              <a:defRPr b="1">
                <a:solidFill>
                  <a:schemeClr val="tx1"/>
                </a:solidFill>
                <a:latin typeface="Arial" pitchFamily="34" charset="0"/>
                <a:ea typeface="宋体" pitchFamily="2" charset="-122"/>
              </a:defRPr>
            </a:lvl7pPr>
            <a:lvl8pPr fontAlgn="base">
              <a:spcBef>
                <a:spcPct val="0"/>
              </a:spcBef>
              <a:spcAft>
                <a:spcPct val="0"/>
              </a:spcAft>
              <a:buFont typeface="Arial" pitchFamily="34" charset="0"/>
              <a:defRPr b="1">
                <a:solidFill>
                  <a:schemeClr val="tx1"/>
                </a:solidFill>
                <a:latin typeface="Arial" pitchFamily="34" charset="0"/>
                <a:ea typeface="宋体" pitchFamily="2" charset="-122"/>
              </a:defRPr>
            </a:lvl8pPr>
            <a:lvl9pPr fontAlgn="base">
              <a:spcBef>
                <a:spcPct val="0"/>
              </a:spcBef>
              <a:spcAft>
                <a:spcPct val="0"/>
              </a:spcAft>
              <a:buFont typeface="Arial" pitchFamily="34" charset="0"/>
              <a:defRPr b="1">
                <a:solidFill>
                  <a:schemeClr val="tx1"/>
                </a:solidFill>
                <a:latin typeface="Arial" pitchFamily="34" charset="0"/>
                <a:ea typeface="宋体" pitchFamily="2" charset="-122"/>
              </a:defRPr>
            </a:lvl9pPr>
          </a:lstStyle>
          <a:p>
            <a:pPr eaLnBrk="0" hangingPunct="0">
              <a:lnSpc>
                <a:spcPct val="200000"/>
              </a:lnSpc>
            </a:pP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层次总排序</a:t>
            </a:r>
          </a:p>
        </p:txBody>
      </p:sp>
      <p:sp>
        <p:nvSpPr>
          <p:cNvPr id="24" name="矩形 23">
            <a:extLst>
              <a:ext uri="{FF2B5EF4-FFF2-40B4-BE49-F238E27FC236}">
                <a16:creationId xmlns:a16="http://schemas.microsoft.com/office/drawing/2014/main" id="{D1B5647B-B41A-4265-86A4-4E53EB4E4347}"/>
              </a:ext>
            </a:extLst>
          </p:cNvPr>
          <p:cNvSpPr/>
          <p:nvPr/>
        </p:nvSpPr>
        <p:spPr>
          <a:xfrm>
            <a:off x="792660" y="915566"/>
            <a:ext cx="2507418"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层次分析法基本步骤</a:t>
            </a:r>
          </a:p>
        </p:txBody>
      </p:sp>
      <p:sp>
        <p:nvSpPr>
          <p:cNvPr id="25" name="矩形 24">
            <a:extLst>
              <a:ext uri="{FF2B5EF4-FFF2-40B4-BE49-F238E27FC236}">
                <a16:creationId xmlns:a16="http://schemas.microsoft.com/office/drawing/2014/main" id="{8CF65DB9-4816-4BE5-A32D-0E7260B134F3}"/>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923EC48-00FB-4C43-825D-A837140D44D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02700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18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4499420" cy="615553"/>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高校图书馆学科服务评价模式</a:t>
            </a:r>
          </a:p>
          <a:p>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矩形 15">
            <a:extLst>
              <a:ext uri="{FF2B5EF4-FFF2-40B4-BE49-F238E27FC236}">
                <a16:creationId xmlns:a16="http://schemas.microsoft.com/office/drawing/2014/main" id="{EF5C7700-0572-4A29-99AC-EEB0E6EA2B1F}"/>
              </a:ext>
            </a:extLst>
          </p:cNvPr>
          <p:cNvSpPr/>
          <p:nvPr/>
        </p:nvSpPr>
        <p:spPr>
          <a:xfrm>
            <a:off x="-50309" y="4832390"/>
            <a:ext cx="9057254"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楚存坤</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孙思琴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韩丰谈</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基于层次分析法的高校图书馆学科服务评价模式</a:t>
            </a:r>
            <a:r>
              <a:rPr lang="en-US" altLang="zh-CN" sz="1200" dirty="0">
                <a:solidFill>
                  <a:schemeClr val="bg1"/>
                </a:solidFill>
                <a:latin typeface="微软雅黑" panose="020B0503020204020204" pitchFamily="34" charset="-122"/>
                <a:ea typeface="微软雅黑" panose="020B0503020204020204" pitchFamily="34" charset="-122"/>
              </a:rPr>
              <a:t>[J].</a:t>
            </a:r>
            <a:r>
              <a:rPr lang="zh-CN" altLang="en-US" sz="1200" dirty="0">
                <a:solidFill>
                  <a:schemeClr val="bg1"/>
                </a:solidFill>
                <a:latin typeface="微软雅黑" panose="020B0503020204020204" pitchFamily="34" charset="-122"/>
                <a:ea typeface="微软雅黑" panose="020B0503020204020204" pitchFamily="34" charset="-122"/>
              </a:rPr>
              <a:t>大学图书馆学报</a:t>
            </a:r>
            <a:r>
              <a:rPr lang="en-US" altLang="zh-CN" sz="1200" dirty="0">
                <a:solidFill>
                  <a:schemeClr val="bg1"/>
                </a:solidFill>
                <a:latin typeface="微软雅黑" panose="020B0503020204020204" pitchFamily="34" charset="-122"/>
                <a:ea typeface="微软雅黑" panose="020B0503020204020204" pitchFamily="34" charset="-122"/>
              </a:rPr>
              <a:t>,2014,32(6):86-90.</a:t>
            </a:r>
          </a:p>
        </p:txBody>
      </p:sp>
      <p:sp>
        <p:nvSpPr>
          <p:cNvPr id="18" name="TextBox 4">
            <a:extLst>
              <a:ext uri="{FF2B5EF4-FFF2-40B4-BE49-F238E27FC236}">
                <a16:creationId xmlns:a16="http://schemas.microsoft.com/office/drawing/2014/main" id="{12295EAD-49EF-48C3-B3FE-186805015004}"/>
              </a:ext>
            </a:extLst>
          </p:cNvPr>
          <p:cNvSpPr txBox="1"/>
          <p:nvPr/>
        </p:nvSpPr>
        <p:spPr>
          <a:xfrm>
            <a:off x="763776" y="1399896"/>
            <a:ext cx="3714542"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学科服务评价模式构建</a:t>
            </a:r>
          </a:p>
        </p:txBody>
      </p:sp>
      <p:pic>
        <p:nvPicPr>
          <p:cNvPr id="20" name="图片 19" descr="屏幕剪辑">
            <a:extLst>
              <a:ext uri="{FF2B5EF4-FFF2-40B4-BE49-F238E27FC236}">
                <a16:creationId xmlns:a16="http://schemas.microsoft.com/office/drawing/2014/main" id="{A1A052E5-E5A4-468B-ADF5-BFDF82880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0913" y="1380313"/>
            <a:ext cx="2444167" cy="3306374"/>
          </a:xfrm>
          <a:prstGeom prst="rect">
            <a:avLst/>
          </a:prstGeom>
        </p:spPr>
      </p:pic>
      <p:sp>
        <p:nvSpPr>
          <p:cNvPr id="21" name="灯片编号占位符 3">
            <a:extLst>
              <a:ext uri="{FF2B5EF4-FFF2-40B4-BE49-F238E27FC236}">
                <a16:creationId xmlns:a16="http://schemas.microsoft.com/office/drawing/2014/main" id="{D3E9C6C3-CCD4-440B-B5D6-C7417655280C}"/>
              </a:ext>
            </a:extLst>
          </p:cNvPr>
          <p:cNvSpPr>
            <a:spLocks noGrp="1"/>
          </p:cNvSpPr>
          <p:nvPr>
            <p:ph type="sldNum" sz="quarter" idx="12"/>
          </p:nvPr>
        </p:nvSpPr>
        <p:spPr>
          <a:xfrm>
            <a:off x="7425344" y="4844839"/>
            <a:ext cx="984019" cy="273844"/>
          </a:xfrm>
        </p:spPr>
        <p:txBody>
          <a:bodyPr/>
          <a:lstStyle/>
          <a:p>
            <a:pPr>
              <a:defRPr/>
            </a:pPr>
            <a:fld id="{8978201D-5E89-4769-B9CD-9BF3CA38B5BF}" type="slidenum">
              <a:rPr lang="zh-CN" altLang="en-US"/>
              <a:pPr>
                <a:defRPr/>
              </a:pPr>
              <a:t>109</a:t>
            </a:fld>
            <a:endParaRPr lang="zh-CN" altLang="en-US" dirty="0"/>
          </a:p>
        </p:txBody>
      </p:sp>
    </p:spTree>
    <p:extLst>
      <p:ext uri="{BB962C8B-B14F-4D97-AF65-F5344CB8AC3E}">
        <p14:creationId xmlns:p14="http://schemas.microsoft.com/office/powerpoint/2010/main" val="243954374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Oval 7">
            <a:extLst>
              <a:ext uri="{FF2B5EF4-FFF2-40B4-BE49-F238E27FC236}">
                <a16:creationId xmlns:a16="http://schemas.microsoft.com/office/drawing/2014/main" id="{660B8513-988B-4CC1-98DA-18A162DDB69B}"/>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20" name="矩形 19">
            <a:extLst>
              <a:ext uri="{FF2B5EF4-FFF2-40B4-BE49-F238E27FC236}">
                <a16:creationId xmlns:a16="http://schemas.microsoft.com/office/drawing/2014/main" id="{39924C46-2511-477B-8344-78EBBE74041D}"/>
              </a:ext>
            </a:extLst>
          </p:cNvPr>
          <p:cNvSpPr/>
          <p:nvPr/>
        </p:nvSpPr>
        <p:spPr>
          <a:xfrm>
            <a:off x="858310" y="405737"/>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信息分析的作用与工作目标</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21" name="矩形 20">
            <a:extLst>
              <a:ext uri="{FF2B5EF4-FFF2-40B4-BE49-F238E27FC236}">
                <a16:creationId xmlns:a16="http://schemas.microsoft.com/office/drawing/2014/main" id="{D0328EBD-AF7F-4CB2-AFB6-D9C0017B628D}"/>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2" name="矩形 1">
            <a:extLst>
              <a:ext uri="{FF2B5EF4-FFF2-40B4-BE49-F238E27FC236}">
                <a16:creationId xmlns:a16="http://schemas.microsoft.com/office/drawing/2014/main" id="{A1BC6843-9234-4497-93B7-172066528B39}"/>
              </a:ext>
            </a:extLst>
          </p:cNvPr>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23" name="矩形 22">
            <a:extLst>
              <a:ext uri="{FF2B5EF4-FFF2-40B4-BE49-F238E27FC236}">
                <a16:creationId xmlns:a16="http://schemas.microsoft.com/office/drawing/2014/main" id="{C4D1BD35-0E3B-4FC9-B393-B7D34F7FECED}"/>
              </a:ext>
            </a:extLst>
          </p:cNvPr>
          <p:cNvSpPr/>
          <p:nvPr/>
        </p:nvSpPr>
        <p:spPr>
          <a:xfrm>
            <a:off x="914770" y="916493"/>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工作目标</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矩形 23">
            <a:extLst>
              <a:ext uri="{FF2B5EF4-FFF2-40B4-BE49-F238E27FC236}">
                <a16:creationId xmlns:a16="http://schemas.microsoft.com/office/drawing/2014/main" id="{5B3C77E4-A138-4A51-99F9-C3D4E83F9410}"/>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5" name="矩形 24">
            <a:extLst>
              <a:ext uri="{FF2B5EF4-FFF2-40B4-BE49-F238E27FC236}">
                <a16:creationId xmlns:a16="http://schemas.microsoft.com/office/drawing/2014/main" id="{0E328320-F66E-4840-A426-76A7E41B7F65}"/>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 name="矩形 3">
            <a:extLst>
              <a:ext uri="{FF2B5EF4-FFF2-40B4-BE49-F238E27FC236}">
                <a16:creationId xmlns:a16="http://schemas.microsoft.com/office/drawing/2014/main" id="{EEDCD91E-E0E0-478C-BC9C-568AFE77BD77}"/>
              </a:ext>
            </a:extLst>
          </p:cNvPr>
          <p:cNvSpPr/>
          <p:nvPr/>
        </p:nvSpPr>
        <p:spPr>
          <a:xfrm>
            <a:off x="1247370" y="1599063"/>
            <a:ext cx="6276957" cy="615553"/>
          </a:xfrm>
          <a:prstGeom prst="rect">
            <a:avLst/>
          </a:prstGeom>
        </p:spPr>
        <p:txBody>
          <a:bodyPr wrap="square">
            <a:spAutoFit/>
          </a:bodyPr>
          <a:lstStyle/>
          <a:p>
            <a:r>
              <a:rPr lang="zh-CN" altLang="en-US" b="1" dirty="0">
                <a:latin typeface="宋体" panose="02010600030101010101" pitchFamily="2" charset="-122"/>
                <a:ea typeface="宋体" panose="02010600030101010101" pitchFamily="2" charset="-122"/>
              </a:rPr>
              <a:t>不考虑信息分析的具体研究对象，可以将信息分析的工作目标划分为</a:t>
            </a:r>
            <a:r>
              <a:rPr lang="en-US" altLang="zh-CN" b="1" dirty="0">
                <a:latin typeface="宋体" panose="02010600030101010101" pitchFamily="2" charset="-122"/>
                <a:ea typeface="宋体" panose="02010600030101010101" pitchFamily="2" charset="-122"/>
              </a:rPr>
              <a:t>5</a:t>
            </a:r>
            <a:r>
              <a:rPr lang="zh-CN" altLang="en-US" b="1" dirty="0">
                <a:latin typeface="宋体" panose="02010600030101010101" pitchFamily="2" charset="-122"/>
                <a:ea typeface="宋体" panose="02010600030101010101" pitchFamily="2" charset="-122"/>
              </a:rPr>
              <a:t>种：</a:t>
            </a:r>
          </a:p>
        </p:txBody>
      </p:sp>
      <p:sp>
        <p:nvSpPr>
          <p:cNvPr id="5" name="矩形 4">
            <a:extLst>
              <a:ext uri="{FF2B5EF4-FFF2-40B4-BE49-F238E27FC236}">
                <a16:creationId xmlns:a16="http://schemas.microsoft.com/office/drawing/2014/main" id="{D785E224-F172-4EAC-8F6D-0D41DB129BD2}"/>
              </a:ext>
            </a:extLst>
          </p:cNvPr>
          <p:cNvSpPr/>
          <p:nvPr/>
        </p:nvSpPr>
        <p:spPr>
          <a:xfrm>
            <a:off x="1247370" y="2301474"/>
            <a:ext cx="6552728" cy="1993110"/>
          </a:xfrm>
          <a:prstGeom prst="rect">
            <a:avLst/>
          </a:prstGeom>
        </p:spPr>
        <p:txBody>
          <a:bodyPr wrap="square">
            <a:spAutoFit/>
          </a:bodyPr>
          <a:lstStyle/>
          <a:p>
            <a:pPr>
              <a:lnSpc>
                <a:spcPct val="150000"/>
              </a:lnSpc>
            </a:pPr>
            <a:r>
              <a:rPr lang="zh-CN" altLang="en-US" b="1" dirty="0">
                <a:latin typeface="宋体" panose="02010600030101010101" pitchFamily="2" charset="-122"/>
                <a:ea typeface="宋体" panose="02010600030101010101" pitchFamily="2" charset="-122"/>
              </a:rPr>
              <a:t>① 从混沌信息中萃取有用信息</a:t>
            </a:r>
          </a:p>
          <a:p>
            <a:pPr>
              <a:lnSpc>
                <a:spcPct val="150000"/>
              </a:lnSpc>
            </a:pPr>
            <a:r>
              <a:rPr lang="zh-CN" altLang="en-US" dirty="0">
                <a:latin typeface="宋体" panose="02010600030101010101" pitchFamily="2" charset="-122"/>
                <a:ea typeface="宋体" panose="02010600030101010101" pitchFamily="2" charset="-122"/>
              </a:rPr>
              <a:t>    利用信息分析方法对杂乱无章的信息海洋中挖掘出具有针对性的、用于解决面临的实际问题的有用信息。“信息分析就是将信息碎片转化为可供决策和军事指挥者使用。”实现这一信息分析目标常用的方法有：比较、判别、信息检索、相关分析、网络分析。</a:t>
            </a:r>
          </a:p>
        </p:txBody>
      </p:sp>
    </p:spTree>
    <p:extLst>
      <p:ext uri="{BB962C8B-B14F-4D97-AF65-F5344CB8AC3E}">
        <p14:creationId xmlns:p14="http://schemas.microsoft.com/office/powerpoint/2010/main" val="51005841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18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4499420" cy="615553"/>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高校图书馆学科服务评价模式</a:t>
            </a:r>
          </a:p>
          <a:p>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2" name="图片 21" descr="屏幕剪辑">
            <a:extLst>
              <a:ext uri="{FF2B5EF4-FFF2-40B4-BE49-F238E27FC236}">
                <a16:creationId xmlns:a16="http://schemas.microsoft.com/office/drawing/2014/main" id="{FC96B68C-A236-4349-8987-9B68E031A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2223" y="1752809"/>
            <a:ext cx="4274699" cy="2933878"/>
          </a:xfrm>
          <a:prstGeom prst="rect">
            <a:avLst/>
          </a:prstGeom>
        </p:spPr>
      </p:pic>
      <p:sp>
        <p:nvSpPr>
          <p:cNvPr id="23" name="TextBox 4">
            <a:extLst>
              <a:ext uri="{FF2B5EF4-FFF2-40B4-BE49-F238E27FC236}">
                <a16:creationId xmlns:a16="http://schemas.microsoft.com/office/drawing/2014/main" id="{97F84118-4653-4838-8B74-FDBDC58F1CE9}"/>
              </a:ext>
            </a:extLst>
          </p:cNvPr>
          <p:cNvSpPr txBox="1"/>
          <p:nvPr/>
        </p:nvSpPr>
        <p:spPr>
          <a:xfrm>
            <a:off x="763776" y="1399896"/>
            <a:ext cx="3714542"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构建两两比较矩阵</a:t>
            </a:r>
          </a:p>
        </p:txBody>
      </p:sp>
      <p:sp>
        <p:nvSpPr>
          <p:cNvPr id="15" name="矩形 14">
            <a:extLst>
              <a:ext uri="{FF2B5EF4-FFF2-40B4-BE49-F238E27FC236}">
                <a16:creationId xmlns:a16="http://schemas.microsoft.com/office/drawing/2014/main" id="{850C6A4D-5EEA-4144-A122-66E7BCAC25FF}"/>
              </a:ext>
            </a:extLst>
          </p:cNvPr>
          <p:cNvSpPr/>
          <p:nvPr/>
        </p:nvSpPr>
        <p:spPr>
          <a:xfrm>
            <a:off x="-50309" y="4832390"/>
            <a:ext cx="9057254"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楚存坤</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孙思琴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韩丰谈</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基于层次分析法的高校图书馆学科服务评价模式</a:t>
            </a:r>
            <a:r>
              <a:rPr lang="en-US" altLang="zh-CN" sz="1200" dirty="0">
                <a:solidFill>
                  <a:schemeClr val="bg1"/>
                </a:solidFill>
                <a:latin typeface="微软雅黑" panose="020B0503020204020204" pitchFamily="34" charset="-122"/>
                <a:ea typeface="微软雅黑" panose="020B0503020204020204" pitchFamily="34" charset="-122"/>
              </a:rPr>
              <a:t>[J].</a:t>
            </a:r>
            <a:r>
              <a:rPr lang="zh-CN" altLang="en-US" sz="1200" dirty="0">
                <a:solidFill>
                  <a:schemeClr val="bg1"/>
                </a:solidFill>
                <a:latin typeface="微软雅黑" panose="020B0503020204020204" pitchFamily="34" charset="-122"/>
                <a:ea typeface="微软雅黑" panose="020B0503020204020204" pitchFamily="34" charset="-122"/>
              </a:rPr>
              <a:t>大学图书馆学报</a:t>
            </a:r>
            <a:r>
              <a:rPr lang="en-US" altLang="zh-CN" sz="1200" dirty="0">
                <a:solidFill>
                  <a:schemeClr val="bg1"/>
                </a:solidFill>
                <a:latin typeface="微软雅黑" panose="020B0503020204020204" pitchFamily="34" charset="-122"/>
                <a:ea typeface="微软雅黑" panose="020B0503020204020204" pitchFamily="34" charset="-122"/>
              </a:rPr>
              <a:t>,2014,32(6):86-90.</a:t>
            </a:r>
          </a:p>
        </p:txBody>
      </p:sp>
      <p:sp>
        <p:nvSpPr>
          <p:cNvPr id="16" name="灯片编号占位符 3">
            <a:extLst>
              <a:ext uri="{FF2B5EF4-FFF2-40B4-BE49-F238E27FC236}">
                <a16:creationId xmlns:a16="http://schemas.microsoft.com/office/drawing/2014/main" id="{FE55A4E6-3B90-49EF-995A-BB6742AD9306}"/>
              </a:ext>
            </a:extLst>
          </p:cNvPr>
          <p:cNvSpPr>
            <a:spLocks noGrp="1"/>
          </p:cNvSpPr>
          <p:nvPr>
            <p:ph type="sldNum" sz="quarter" idx="12"/>
          </p:nvPr>
        </p:nvSpPr>
        <p:spPr>
          <a:xfrm>
            <a:off x="7425344" y="4844839"/>
            <a:ext cx="984019" cy="273844"/>
          </a:xfrm>
        </p:spPr>
        <p:txBody>
          <a:bodyPr/>
          <a:lstStyle/>
          <a:p>
            <a:pPr>
              <a:defRPr/>
            </a:pPr>
            <a:fld id="{8978201D-5E89-4769-B9CD-9BF3CA38B5BF}" type="slidenum">
              <a:rPr lang="zh-CN" altLang="en-US"/>
              <a:pPr>
                <a:defRPr/>
              </a:pPr>
              <a:t>110</a:t>
            </a:fld>
            <a:endParaRPr lang="zh-CN" altLang="en-US" dirty="0"/>
          </a:p>
        </p:txBody>
      </p:sp>
    </p:spTree>
    <p:extLst>
      <p:ext uri="{BB962C8B-B14F-4D97-AF65-F5344CB8AC3E}">
        <p14:creationId xmlns:p14="http://schemas.microsoft.com/office/powerpoint/2010/main" val="198566659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18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4499420" cy="615553"/>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高校图书馆学科服务评价模式</a:t>
            </a:r>
          </a:p>
          <a:p>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4">
            <a:extLst>
              <a:ext uri="{FF2B5EF4-FFF2-40B4-BE49-F238E27FC236}">
                <a16:creationId xmlns:a16="http://schemas.microsoft.com/office/drawing/2014/main" id="{97F84118-4653-4838-8B74-FDBDC58F1CE9}"/>
              </a:ext>
            </a:extLst>
          </p:cNvPr>
          <p:cNvSpPr txBox="1"/>
          <p:nvPr/>
        </p:nvSpPr>
        <p:spPr>
          <a:xfrm>
            <a:off x="763776" y="1399896"/>
            <a:ext cx="3714542"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单层指标排序及单一性检验</a:t>
            </a:r>
          </a:p>
        </p:txBody>
      </p:sp>
      <p:pic>
        <p:nvPicPr>
          <p:cNvPr id="20" name="图片 19" descr="屏幕剪辑">
            <a:extLst>
              <a:ext uri="{FF2B5EF4-FFF2-40B4-BE49-F238E27FC236}">
                <a16:creationId xmlns:a16="http://schemas.microsoft.com/office/drawing/2014/main" id="{59347234-9B71-4FAF-B89C-145EBFB6C4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532" y="1761373"/>
            <a:ext cx="3081029" cy="1568695"/>
          </a:xfrm>
          <a:prstGeom prst="rect">
            <a:avLst/>
          </a:prstGeom>
        </p:spPr>
      </p:pic>
      <p:pic>
        <p:nvPicPr>
          <p:cNvPr id="21" name="图片 20" descr="屏幕剪辑">
            <a:extLst>
              <a:ext uri="{FF2B5EF4-FFF2-40B4-BE49-F238E27FC236}">
                <a16:creationId xmlns:a16="http://schemas.microsoft.com/office/drawing/2014/main" id="{909893DB-023A-418F-8AF4-AC996EA3F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968" y="2084884"/>
            <a:ext cx="2793596" cy="921672"/>
          </a:xfrm>
          <a:prstGeom prst="rect">
            <a:avLst/>
          </a:prstGeom>
        </p:spPr>
      </p:pic>
      <p:pic>
        <p:nvPicPr>
          <p:cNvPr id="24" name="图片 23" descr="屏幕剪辑">
            <a:extLst>
              <a:ext uri="{FF2B5EF4-FFF2-40B4-BE49-F238E27FC236}">
                <a16:creationId xmlns:a16="http://schemas.microsoft.com/office/drawing/2014/main" id="{1A5C1521-758E-47C3-B528-6D2A6BC3E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7529" y="3256918"/>
            <a:ext cx="2786451" cy="1428950"/>
          </a:xfrm>
          <a:prstGeom prst="rect">
            <a:avLst/>
          </a:prstGeom>
        </p:spPr>
      </p:pic>
      <p:sp>
        <p:nvSpPr>
          <p:cNvPr id="18" name="矩形 17">
            <a:extLst>
              <a:ext uri="{FF2B5EF4-FFF2-40B4-BE49-F238E27FC236}">
                <a16:creationId xmlns:a16="http://schemas.microsoft.com/office/drawing/2014/main" id="{F5D85090-934D-4019-B51D-E7F2AB61DA73}"/>
              </a:ext>
            </a:extLst>
          </p:cNvPr>
          <p:cNvSpPr/>
          <p:nvPr/>
        </p:nvSpPr>
        <p:spPr>
          <a:xfrm>
            <a:off x="-50309" y="4832390"/>
            <a:ext cx="9057254"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楚存坤</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孙思琴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韩丰谈</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基于层次分析法的高校图书馆学科服务评价模式</a:t>
            </a:r>
            <a:r>
              <a:rPr lang="en-US" altLang="zh-CN" sz="1200" dirty="0">
                <a:solidFill>
                  <a:schemeClr val="bg1"/>
                </a:solidFill>
                <a:latin typeface="微软雅黑" panose="020B0503020204020204" pitchFamily="34" charset="-122"/>
                <a:ea typeface="微软雅黑" panose="020B0503020204020204" pitchFamily="34" charset="-122"/>
              </a:rPr>
              <a:t>[J].</a:t>
            </a:r>
            <a:r>
              <a:rPr lang="zh-CN" altLang="en-US" sz="1200" dirty="0">
                <a:solidFill>
                  <a:schemeClr val="bg1"/>
                </a:solidFill>
                <a:latin typeface="微软雅黑" panose="020B0503020204020204" pitchFamily="34" charset="-122"/>
                <a:ea typeface="微软雅黑" panose="020B0503020204020204" pitchFamily="34" charset="-122"/>
              </a:rPr>
              <a:t>大学图书馆学报</a:t>
            </a:r>
            <a:r>
              <a:rPr lang="en-US" altLang="zh-CN" sz="1200" dirty="0">
                <a:solidFill>
                  <a:schemeClr val="bg1"/>
                </a:solidFill>
                <a:latin typeface="微软雅黑" panose="020B0503020204020204" pitchFamily="34" charset="-122"/>
                <a:ea typeface="微软雅黑" panose="020B0503020204020204" pitchFamily="34" charset="-122"/>
              </a:rPr>
              <a:t>,2014,32(6):86-90.</a:t>
            </a:r>
          </a:p>
        </p:txBody>
      </p:sp>
      <p:sp>
        <p:nvSpPr>
          <p:cNvPr id="22" name="灯片编号占位符 3">
            <a:extLst>
              <a:ext uri="{FF2B5EF4-FFF2-40B4-BE49-F238E27FC236}">
                <a16:creationId xmlns:a16="http://schemas.microsoft.com/office/drawing/2014/main" id="{0615653C-7EB0-4A29-9A4E-0D148F498738}"/>
              </a:ext>
            </a:extLst>
          </p:cNvPr>
          <p:cNvSpPr>
            <a:spLocks noGrp="1"/>
          </p:cNvSpPr>
          <p:nvPr>
            <p:ph type="sldNum" sz="quarter" idx="12"/>
          </p:nvPr>
        </p:nvSpPr>
        <p:spPr>
          <a:xfrm>
            <a:off x="7425344" y="4844839"/>
            <a:ext cx="984019" cy="273844"/>
          </a:xfrm>
        </p:spPr>
        <p:txBody>
          <a:bodyPr/>
          <a:lstStyle/>
          <a:p>
            <a:pPr>
              <a:defRPr/>
            </a:pPr>
            <a:fld id="{8978201D-5E89-4769-B9CD-9BF3CA38B5BF}" type="slidenum">
              <a:rPr lang="zh-CN" altLang="en-US"/>
              <a:pPr>
                <a:defRPr/>
              </a:pPr>
              <a:t>111</a:t>
            </a:fld>
            <a:endParaRPr lang="zh-CN" altLang="en-US" dirty="0"/>
          </a:p>
        </p:txBody>
      </p:sp>
    </p:spTree>
    <p:extLst>
      <p:ext uri="{BB962C8B-B14F-4D97-AF65-F5344CB8AC3E}">
        <p14:creationId xmlns:p14="http://schemas.microsoft.com/office/powerpoint/2010/main" val="186471751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18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4499420" cy="615553"/>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高校图书馆学科服务评价模式</a:t>
            </a:r>
          </a:p>
          <a:p>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4">
            <a:extLst>
              <a:ext uri="{FF2B5EF4-FFF2-40B4-BE49-F238E27FC236}">
                <a16:creationId xmlns:a16="http://schemas.microsoft.com/office/drawing/2014/main" id="{97F84118-4653-4838-8B74-FDBDC58F1CE9}"/>
              </a:ext>
            </a:extLst>
          </p:cNvPr>
          <p:cNvSpPr txBox="1"/>
          <p:nvPr/>
        </p:nvSpPr>
        <p:spPr>
          <a:xfrm>
            <a:off x="763776" y="1399896"/>
            <a:ext cx="3714542"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4.</a:t>
            </a:r>
            <a:r>
              <a:rPr lang="zh-CN" altLang="en-US" sz="1600" b="1" dirty="0">
                <a:latin typeface="微软雅黑" panose="020B0503020204020204" pitchFamily="34" charset="-122"/>
                <a:ea typeface="微软雅黑" panose="020B0503020204020204" pitchFamily="34" charset="-122"/>
              </a:rPr>
              <a:t>层次总排序</a:t>
            </a:r>
          </a:p>
        </p:txBody>
      </p:sp>
      <p:pic>
        <p:nvPicPr>
          <p:cNvPr id="16" name="图片 15" descr="屏幕剪辑">
            <a:extLst>
              <a:ext uri="{FF2B5EF4-FFF2-40B4-BE49-F238E27FC236}">
                <a16:creationId xmlns:a16="http://schemas.microsoft.com/office/drawing/2014/main" id="{7158798E-201B-4115-864F-8FEE67A249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5105" y="1274144"/>
            <a:ext cx="2086425" cy="3413149"/>
          </a:xfrm>
          <a:prstGeom prst="rect">
            <a:avLst/>
          </a:prstGeom>
        </p:spPr>
      </p:pic>
      <p:sp>
        <p:nvSpPr>
          <p:cNvPr id="15" name="矩形 14">
            <a:extLst>
              <a:ext uri="{FF2B5EF4-FFF2-40B4-BE49-F238E27FC236}">
                <a16:creationId xmlns:a16="http://schemas.microsoft.com/office/drawing/2014/main" id="{E8399784-F7B5-4C32-A78C-42C721B75E58}"/>
              </a:ext>
            </a:extLst>
          </p:cNvPr>
          <p:cNvSpPr/>
          <p:nvPr/>
        </p:nvSpPr>
        <p:spPr>
          <a:xfrm>
            <a:off x="-50309" y="4832390"/>
            <a:ext cx="9057254"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楚存坤</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孙思琴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韩丰谈</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基于层次分析法的高校图书馆学科服务评价模式</a:t>
            </a:r>
            <a:r>
              <a:rPr lang="en-US" altLang="zh-CN" sz="1200" dirty="0">
                <a:solidFill>
                  <a:schemeClr val="bg1"/>
                </a:solidFill>
                <a:latin typeface="微软雅黑" panose="020B0503020204020204" pitchFamily="34" charset="-122"/>
                <a:ea typeface="微软雅黑" panose="020B0503020204020204" pitchFamily="34" charset="-122"/>
              </a:rPr>
              <a:t>[J].</a:t>
            </a:r>
            <a:r>
              <a:rPr lang="zh-CN" altLang="en-US" sz="1200" dirty="0">
                <a:solidFill>
                  <a:schemeClr val="bg1"/>
                </a:solidFill>
                <a:latin typeface="微软雅黑" panose="020B0503020204020204" pitchFamily="34" charset="-122"/>
                <a:ea typeface="微软雅黑" panose="020B0503020204020204" pitchFamily="34" charset="-122"/>
              </a:rPr>
              <a:t>大学图书馆学报</a:t>
            </a:r>
            <a:r>
              <a:rPr lang="en-US" altLang="zh-CN" sz="1200" dirty="0">
                <a:solidFill>
                  <a:schemeClr val="bg1"/>
                </a:solidFill>
                <a:latin typeface="微软雅黑" panose="020B0503020204020204" pitchFamily="34" charset="-122"/>
                <a:ea typeface="微软雅黑" panose="020B0503020204020204" pitchFamily="34" charset="-122"/>
              </a:rPr>
              <a:t>,2014,32(6):86-90.</a:t>
            </a:r>
          </a:p>
        </p:txBody>
      </p:sp>
      <p:sp>
        <p:nvSpPr>
          <p:cNvPr id="18" name="灯片编号占位符 3">
            <a:extLst>
              <a:ext uri="{FF2B5EF4-FFF2-40B4-BE49-F238E27FC236}">
                <a16:creationId xmlns:a16="http://schemas.microsoft.com/office/drawing/2014/main" id="{3629B360-C994-4BDC-B298-192E6969C04A}"/>
              </a:ext>
            </a:extLst>
          </p:cNvPr>
          <p:cNvSpPr>
            <a:spLocks noGrp="1"/>
          </p:cNvSpPr>
          <p:nvPr>
            <p:ph type="sldNum" sz="quarter" idx="12"/>
          </p:nvPr>
        </p:nvSpPr>
        <p:spPr>
          <a:xfrm>
            <a:off x="7425344" y="4844839"/>
            <a:ext cx="984019" cy="273844"/>
          </a:xfrm>
        </p:spPr>
        <p:txBody>
          <a:bodyPr/>
          <a:lstStyle/>
          <a:p>
            <a:pPr>
              <a:defRPr/>
            </a:pPr>
            <a:fld id="{8978201D-5E89-4769-B9CD-9BF3CA38B5BF}" type="slidenum">
              <a:rPr lang="zh-CN" altLang="en-US"/>
              <a:pPr>
                <a:defRPr/>
              </a:pPr>
              <a:t>112</a:t>
            </a:fld>
            <a:endParaRPr lang="zh-CN" altLang="en-US" dirty="0"/>
          </a:p>
        </p:txBody>
      </p:sp>
    </p:spTree>
    <p:extLst>
      <p:ext uri="{BB962C8B-B14F-4D97-AF65-F5344CB8AC3E}">
        <p14:creationId xmlns:p14="http://schemas.microsoft.com/office/powerpoint/2010/main" val="302777111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113</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定量分析</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9" name="矩形 8">
            <a:extLst>
              <a:ext uri="{FF2B5EF4-FFF2-40B4-BE49-F238E27FC236}">
                <a16:creationId xmlns:a16="http://schemas.microsoft.com/office/drawing/2014/main" id="{D855EDA4-9531-40DA-A1CA-80228BDB4324}"/>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聚类分析</a:t>
            </a:r>
          </a:p>
        </p:txBody>
      </p:sp>
      <p:sp>
        <p:nvSpPr>
          <p:cNvPr id="12" name="矩形 11">
            <a:extLst>
              <a:ext uri="{FF2B5EF4-FFF2-40B4-BE49-F238E27FC236}">
                <a16:creationId xmlns:a16="http://schemas.microsoft.com/office/drawing/2014/main" id="{91500CFD-B665-47D6-826C-09E2AC3E3D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AF16DB6-EA9F-4F6E-AF82-ACE59FCA7B50}"/>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TextBox 28">
            <a:extLst>
              <a:ext uri="{FF2B5EF4-FFF2-40B4-BE49-F238E27FC236}">
                <a16:creationId xmlns:a16="http://schemas.microsoft.com/office/drawing/2014/main" id="{E2623D50-D31C-445E-94E7-E126D1AFEBB8}"/>
              </a:ext>
            </a:extLst>
          </p:cNvPr>
          <p:cNvSpPr txBox="1"/>
          <p:nvPr/>
        </p:nvSpPr>
        <p:spPr>
          <a:xfrm>
            <a:off x="390015" y="1394381"/>
            <a:ext cx="3828739" cy="1465401"/>
          </a:xfrm>
          <a:prstGeom prst="rect">
            <a:avLst/>
          </a:prstGeom>
          <a:noFill/>
        </p:spPr>
        <p:txBody>
          <a:bodyPr wrap="square" rtlCol="0">
            <a:spAutoFit/>
          </a:bodyPr>
          <a:lstStyle/>
          <a:p>
            <a:pPr algn="just">
              <a:lnSpc>
                <a:spcPct val="130000"/>
              </a:lnSpc>
            </a:pPr>
            <a:r>
              <a:rPr lang="zh-CN" altLang="en-US" sz="1400" b="1" dirty="0">
                <a:solidFill>
                  <a:srgbClr val="7050A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聚类就是按照</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事物的某些属性</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，将数据集</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划分</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为若干个子集的过程，并使同一集合内的数据对象具有较高的相似度，而不同集合中的数据对象则是不相似的。</a:t>
            </a:r>
            <a:endParaRPr lang="zh-CN" altLang="en-US" sz="1400" dirty="0">
              <a:solidFill>
                <a:srgbClr val="17375E"/>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400" dirty="0">
                <a:solidFill>
                  <a:srgbClr val="17375E"/>
                </a:solidFill>
                <a:latin typeface="微软雅黑" panose="020B0503020204020204" pitchFamily="34" charset="-122"/>
                <a:ea typeface="微软雅黑" panose="020B0503020204020204" pitchFamily="34" charset="-122"/>
                <a:sym typeface="Arial" panose="020B0604020202020204" pitchFamily="34" charset="0"/>
              </a:rPr>
              <a:t>多元统计分析的三大分析方法之一</a:t>
            </a:r>
          </a:p>
        </p:txBody>
      </p:sp>
      <p:sp>
        <p:nvSpPr>
          <p:cNvPr id="21" name="TextBox 28">
            <a:extLst>
              <a:ext uri="{FF2B5EF4-FFF2-40B4-BE49-F238E27FC236}">
                <a16:creationId xmlns:a16="http://schemas.microsoft.com/office/drawing/2014/main" id="{CEEFD9C2-F008-4F15-BC64-E3999DFBC03E}"/>
              </a:ext>
            </a:extLst>
          </p:cNvPr>
          <p:cNvSpPr txBox="1"/>
          <p:nvPr/>
        </p:nvSpPr>
        <p:spPr>
          <a:xfrm>
            <a:off x="493075" y="3331808"/>
            <a:ext cx="2457684" cy="633635"/>
          </a:xfrm>
          <a:prstGeom prst="rect">
            <a:avLst/>
          </a:prstGeom>
          <a:noFill/>
        </p:spPr>
        <p:txBody>
          <a:bodyPr wrap="square" rtlCol="0">
            <a:spAutoFit/>
          </a:bodyPr>
          <a:lstStyle/>
          <a:p>
            <a:pPr algn="ctr">
              <a:lnSpc>
                <a:spcPct val="130000"/>
              </a:lnSpc>
            </a:pPr>
            <a:r>
              <a:rPr lang="zh-CN" altLang="en-US" sz="1422"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计算机依据某种标准将对象自动分组</a:t>
            </a:r>
          </a:p>
        </p:txBody>
      </p:sp>
      <p:sp>
        <p:nvSpPr>
          <p:cNvPr id="22" name="TextBox 28">
            <a:extLst>
              <a:ext uri="{FF2B5EF4-FFF2-40B4-BE49-F238E27FC236}">
                <a16:creationId xmlns:a16="http://schemas.microsoft.com/office/drawing/2014/main" id="{AC131B1C-C6B7-4673-B3DC-EA34850D23B6}"/>
              </a:ext>
            </a:extLst>
          </p:cNvPr>
          <p:cNvSpPr txBox="1"/>
          <p:nvPr/>
        </p:nvSpPr>
        <p:spPr>
          <a:xfrm>
            <a:off x="6108171" y="3323052"/>
            <a:ext cx="2136840" cy="633635"/>
          </a:xfrm>
          <a:prstGeom prst="rect">
            <a:avLst/>
          </a:prstGeom>
          <a:noFill/>
        </p:spPr>
        <p:txBody>
          <a:bodyPr wrap="square" rtlCol="0">
            <a:spAutoFit/>
          </a:bodyPr>
          <a:lstStyle/>
          <a:p>
            <a:pPr algn="ctr">
              <a:lnSpc>
                <a:spcPct val="130000"/>
              </a:lnSpc>
            </a:pPr>
            <a:r>
              <a:rPr lang="zh-CN" altLang="en-US" sz="1422"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代入数学工具形成</a:t>
            </a:r>
            <a:endParaRPr lang="en-US" altLang="zh-CN" sz="1422"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422"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数值分类学</a:t>
            </a:r>
          </a:p>
        </p:txBody>
      </p:sp>
      <p:sp>
        <p:nvSpPr>
          <p:cNvPr id="23" name="TextBox 28">
            <a:extLst>
              <a:ext uri="{FF2B5EF4-FFF2-40B4-BE49-F238E27FC236}">
                <a16:creationId xmlns:a16="http://schemas.microsoft.com/office/drawing/2014/main" id="{DBFB5BBD-83FD-41CB-AD1F-83372C97C483}"/>
              </a:ext>
            </a:extLst>
          </p:cNvPr>
          <p:cNvSpPr txBox="1"/>
          <p:nvPr/>
        </p:nvSpPr>
        <p:spPr>
          <a:xfrm>
            <a:off x="3663574" y="3314856"/>
            <a:ext cx="1524251" cy="349135"/>
          </a:xfrm>
          <a:prstGeom prst="rect">
            <a:avLst/>
          </a:prstGeom>
          <a:noFill/>
        </p:spPr>
        <p:txBody>
          <a:bodyPr wrap="square" rtlCol="0">
            <a:spAutoFit/>
          </a:bodyPr>
          <a:lstStyle/>
          <a:p>
            <a:pPr algn="ctr">
              <a:lnSpc>
                <a:spcPct val="130000"/>
              </a:lnSpc>
            </a:pPr>
            <a:r>
              <a:rPr lang="zh-CN" altLang="en-US" sz="1422"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聚类分析发展</a:t>
            </a:r>
          </a:p>
        </p:txBody>
      </p:sp>
      <p:sp>
        <p:nvSpPr>
          <p:cNvPr id="26" name="TextBox 28">
            <a:extLst>
              <a:ext uri="{FF2B5EF4-FFF2-40B4-BE49-F238E27FC236}">
                <a16:creationId xmlns:a16="http://schemas.microsoft.com/office/drawing/2014/main" id="{658E8D13-CED8-4AA5-B433-B18DDBEE229E}"/>
              </a:ext>
            </a:extLst>
          </p:cNvPr>
          <p:cNvSpPr txBox="1"/>
          <p:nvPr/>
        </p:nvSpPr>
        <p:spPr>
          <a:xfrm>
            <a:off x="3547887" y="3688809"/>
            <a:ext cx="1901926" cy="517834"/>
          </a:xfrm>
          <a:prstGeom prst="rect">
            <a:avLst/>
          </a:prstGeom>
          <a:noFill/>
        </p:spPr>
        <p:txBody>
          <a:bodyPr wrap="square" rtlCol="0">
            <a:spAutoFit/>
          </a:bodyPr>
          <a:lstStyle/>
          <a:p>
            <a:pPr algn="ctr">
              <a:lnSpc>
                <a:spcPct val="130000"/>
              </a:lnSpc>
            </a:pPr>
            <a:r>
              <a:rPr lang="zh-CN" altLang="en-US" sz="1118"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将多元分析的技术引入到数值分类学</a:t>
            </a:r>
          </a:p>
        </p:txBody>
      </p:sp>
      <p:sp>
        <p:nvSpPr>
          <p:cNvPr id="27" name="TextBox 28">
            <a:extLst>
              <a:ext uri="{FF2B5EF4-FFF2-40B4-BE49-F238E27FC236}">
                <a16:creationId xmlns:a16="http://schemas.microsoft.com/office/drawing/2014/main" id="{D3B29693-0C35-415A-93E5-0B0653891E0C}"/>
              </a:ext>
            </a:extLst>
          </p:cNvPr>
          <p:cNvSpPr txBox="1"/>
          <p:nvPr/>
        </p:nvSpPr>
        <p:spPr>
          <a:xfrm>
            <a:off x="774449" y="3918641"/>
            <a:ext cx="2633435" cy="312458"/>
          </a:xfrm>
          <a:prstGeom prst="rect">
            <a:avLst/>
          </a:prstGeom>
          <a:noFill/>
        </p:spPr>
        <p:txBody>
          <a:bodyPr wrap="square" rtlCol="0">
            <a:spAutoFit/>
          </a:bodyPr>
          <a:lstStyle/>
          <a:p>
            <a:pPr>
              <a:lnSpc>
                <a:spcPct val="130000"/>
              </a:lnSpc>
            </a:pPr>
            <a:r>
              <a:rPr lang="zh-CN" altLang="en-US" sz="1219"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大数据量、深层隐藏的知识</a:t>
            </a:r>
          </a:p>
        </p:txBody>
      </p:sp>
      <p:sp>
        <p:nvSpPr>
          <p:cNvPr id="28" name="TextBox 28">
            <a:extLst>
              <a:ext uri="{FF2B5EF4-FFF2-40B4-BE49-F238E27FC236}">
                <a16:creationId xmlns:a16="http://schemas.microsoft.com/office/drawing/2014/main" id="{A95BB151-1972-494C-85C8-D6BD5C0952D3}"/>
              </a:ext>
            </a:extLst>
          </p:cNvPr>
          <p:cNvSpPr txBox="1"/>
          <p:nvPr/>
        </p:nvSpPr>
        <p:spPr>
          <a:xfrm>
            <a:off x="5930944" y="3887587"/>
            <a:ext cx="2719981" cy="312458"/>
          </a:xfrm>
          <a:prstGeom prst="rect">
            <a:avLst/>
          </a:prstGeom>
          <a:noFill/>
        </p:spPr>
        <p:txBody>
          <a:bodyPr wrap="square" rtlCol="0">
            <a:spAutoFit/>
          </a:bodyPr>
          <a:lstStyle/>
          <a:p>
            <a:pPr>
              <a:lnSpc>
                <a:spcPct val="130000"/>
              </a:lnSpc>
            </a:pPr>
            <a:r>
              <a:rPr lang="zh-CN" altLang="en-US" sz="1219"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更好地利用现有数据进行决策和研究</a:t>
            </a:r>
          </a:p>
        </p:txBody>
      </p:sp>
      <p:cxnSp>
        <p:nvCxnSpPr>
          <p:cNvPr id="29" name="直线连接符 61">
            <a:extLst>
              <a:ext uri="{FF2B5EF4-FFF2-40B4-BE49-F238E27FC236}">
                <a16:creationId xmlns:a16="http://schemas.microsoft.com/office/drawing/2014/main" id="{AC76FBB7-6BB8-4E18-873B-7208B3A8369A}"/>
              </a:ext>
            </a:extLst>
          </p:cNvPr>
          <p:cNvCxnSpPr/>
          <p:nvPr/>
        </p:nvCxnSpPr>
        <p:spPr>
          <a:xfrm>
            <a:off x="4425698" y="1128524"/>
            <a:ext cx="0" cy="1828775"/>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8">
            <a:extLst>
              <a:ext uri="{FF2B5EF4-FFF2-40B4-BE49-F238E27FC236}">
                <a16:creationId xmlns:a16="http://schemas.microsoft.com/office/drawing/2014/main" id="{F2C3AAD7-4317-4D5D-A1B6-9661BB8175E4}"/>
              </a:ext>
            </a:extLst>
          </p:cNvPr>
          <p:cNvSpPr txBox="1"/>
          <p:nvPr/>
        </p:nvSpPr>
        <p:spPr>
          <a:xfrm>
            <a:off x="694998" y="4371950"/>
            <a:ext cx="6071532" cy="349135"/>
          </a:xfrm>
          <a:prstGeom prst="rect">
            <a:avLst/>
          </a:prstGeom>
          <a:noFill/>
        </p:spPr>
        <p:txBody>
          <a:bodyPr wrap="square" rtlCol="0">
            <a:spAutoFit/>
          </a:bodyPr>
          <a:lstStyle/>
          <a:p>
            <a:pPr>
              <a:lnSpc>
                <a:spcPct val="130000"/>
              </a:lnSpc>
            </a:pPr>
            <a:r>
              <a:rPr lang="zh-CN" altLang="en-US" sz="1422" dirty="0">
                <a:solidFill>
                  <a:srgbClr val="17375E"/>
                </a:solidFill>
                <a:latin typeface="微软雅黑" panose="020B0503020204020204" pitchFamily="34" charset="-122"/>
                <a:ea typeface="微软雅黑" panose="020B0503020204020204" pitchFamily="34" charset="-122"/>
                <a:sym typeface="Arial" panose="020B0604020202020204" pitchFamily="34" charset="0"/>
              </a:rPr>
              <a:t>应用领域：市场营销、生物基因分析、机器学习</a:t>
            </a:r>
            <a:r>
              <a:rPr lang="en-US" altLang="zh-CN" sz="1422" dirty="0">
                <a:solidFill>
                  <a:srgbClr val="17375E"/>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422" dirty="0">
              <a:solidFill>
                <a:srgbClr val="17375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下箭头 66">
            <a:extLst>
              <a:ext uri="{FF2B5EF4-FFF2-40B4-BE49-F238E27FC236}">
                <a16:creationId xmlns:a16="http://schemas.microsoft.com/office/drawing/2014/main" id="{8E119AE3-AC43-4D15-B4F2-41F7BD2F5533}"/>
              </a:ext>
            </a:extLst>
          </p:cNvPr>
          <p:cNvSpPr/>
          <p:nvPr/>
        </p:nvSpPr>
        <p:spPr>
          <a:xfrm>
            <a:off x="1865415" y="2787774"/>
            <a:ext cx="219445" cy="512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29"/>
          </a:p>
        </p:txBody>
      </p:sp>
      <p:sp>
        <p:nvSpPr>
          <p:cNvPr id="32" name="下箭头 68">
            <a:extLst>
              <a:ext uri="{FF2B5EF4-FFF2-40B4-BE49-F238E27FC236}">
                <a16:creationId xmlns:a16="http://schemas.microsoft.com/office/drawing/2014/main" id="{16455CA6-8760-4AB4-B85C-06103EB7D782}"/>
              </a:ext>
            </a:extLst>
          </p:cNvPr>
          <p:cNvSpPr/>
          <p:nvPr/>
        </p:nvSpPr>
        <p:spPr>
          <a:xfrm>
            <a:off x="6766531" y="2787774"/>
            <a:ext cx="219443" cy="512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29"/>
          </a:p>
        </p:txBody>
      </p:sp>
      <p:sp>
        <p:nvSpPr>
          <p:cNvPr id="33" name="TextBox 28">
            <a:extLst>
              <a:ext uri="{FF2B5EF4-FFF2-40B4-BE49-F238E27FC236}">
                <a16:creationId xmlns:a16="http://schemas.microsoft.com/office/drawing/2014/main" id="{1E8A6976-3921-4EC8-B5AE-D69A9C7B093E}"/>
              </a:ext>
            </a:extLst>
          </p:cNvPr>
          <p:cNvSpPr txBox="1"/>
          <p:nvPr/>
        </p:nvSpPr>
        <p:spPr>
          <a:xfrm>
            <a:off x="4708699" y="1350577"/>
            <a:ext cx="4164471" cy="1465401"/>
          </a:xfrm>
          <a:prstGeom prst="rect">
            <a:avLst/>
          </a:prstGeom>
          <a:noFill/>
        </p:spPr>
        <p:txBody>
          <a:bodyPr wrap="square" rtlCol="0">
            <a:spAutoFit/>
          </a:bodyPr>
          <a:lstStyle/>
          <a:p>
            <a:pPr algn="just">
              <a:lnSpc>
                <a:spcPct val="130000"/>
              </a:lnSpc>
            </a:pPr>
            <a:r>
              <a:rPr lang="zh-CN" altLang="en-US" sz="1400" b="1" dirty="0">
                <a:solidFill>
                  <a:srgbClr val="7050A0"/>
                </a:solidFill>
                <a:latin typeface="微软雅黑" panose="020B0503020204020204" pitchFamily="34" charset="-122"/>
                <a:ea typeface="微软雅黑" panose="020B0503020204020204" pitchFamily="34" charset="-122"/>
                <a:sym typeface="Arial" panose="020B0604020202020204" pitchFamily="34" charset="0"/>
              </a:rPr>
              <a:t>发展背景</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：数据量</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几何级数增长，数据库被用于商业管理、政府办公、科学研究和工程开发等。人们希望能够对其进行</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更深层次、更高级</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的分析，从急剧增长的数据背后发掘出隐藏着的重要的信息。</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400" dirty="0">
                <a:solidFill>
                  <a:srgbClr val="17375E"/>
                </a:solidFill>
                <a:latin typeface="微软雅黑" panose="020B0503020204020204" pitchFamily="34" charset="-122"/>
                <a:ea typeface="微软雅黑" panose="020B0503020204020204" pitchFamily="34" charset="-122"/>
                <a:sym typeface="Arial" panose="020B0604020202020204" pitchFamily="34" charset="0"/>
              </a:rPr>
              <a:t>手工依靠经验和专业知识的分类对小量数据的分析</a:t>
            </a:r>
          </a:p>
        </p:txBody>
      </p:sp>
      <p:sp>
        <p:nvSpPr>
          <p:cNvPr id="2" name="箭头: 右 1">
            <a:extLst>
              <a:ext uri="{FF2B5EF4-FFF2-40B4-BE49-F238E27FC236}">
                <a16:creationId xmlns:a16="http://schemas.microsoft.com/office/drawing/2014/main" id="{78281F91-A4C1-4850-ACA6-03CD2590C274}"/>
              </a:ext>
            </a:extLst>
          </p:cNvPr>
          <p:cNvSpPr/>
          <p:nvPr/>
        </p:nvSpPr>
        <p:spPr>
          <a:xfrm rot="20768159">
            <a:off x="2961464" y="3615711"/>
            <a:ext cx="501579" cy="159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ABF0DCE5-1E45-4FF8-95D6-346D596BFBAA}"/>
              </a:ext>
            </a:extLst>
          </p:cNvPr>
          <p:cNvSpPr/>
          <p:nvPr/>
        </p:nvSpPr>
        <p:spPr>
          <a:xfrm rot="11507059">
            <a:off x="5680155" y="3606517"/>
            <a:ext cx="501579" cy="159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042193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114</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212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聚类分析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TextBox 28">
            <a:extLst>
              <a:ext uri="{FF2B5EF4-FFF2-40B4-BE49-F238E27FC236}">
                <a16:creationId xmlns:a16="http://schemas.microsoft.com/office/drawing/2014/main" id="{8A4A375B-B181-4B34-9741-7B8ECF2A856F}"/>
              </a:ext>
            </a:extLst>
          </p:cNvPr>
          <p:cNvSpPr txBox="1"/>
          <p:nvPr/>
        </p:nvSpPr>
        <p:spPr>
          <a:xfrm>
            <a:off x="683568" y="1319313"/>
            <a:ext cx="8096387" cy="1661609"/>
          </a:xfrm>
          <a:prstGeom prst="rect">
            <a:avLst/>
          </a:prstGeom>
          <a:noFill/>
        </p:spPr>
        <p:txBody>
          <a:bodyPr wrap="square" rtlCol="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聚类和分类：</a:t>
            </a: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分类模型</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中，存在样本数据，这些数据的类标号是已知的，分类的目的是从训练样本集中提取出分类的规则，用于对其他类标号未知的对象进行类标识。</a:t>
            </a: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聚类</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中，预先不知道目标数据的有关类的信息，需要以某种度量为标准将所有的数据对象划分到各个簇中。</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30000"/>
              </a:lnSpc>
            </a:pPr>
            <a:r>
              <a:rPr lang="zh-CN" altLang="en-US" sz="1600" dirty="0">
                <a:solidFill>
                  <a:srgbClr val="17375E"/>
                </a:solidFill>
                <a:latin typeface="微软雅黑" panose="020B0503020204020204" pitchFamily="34" charset="-122"/>
                <a:ea typeface="微软雅黑" panose="020B0503020204020204" pitchFamily="34" charset="-122"/>
                <a:sym typeface="Arial" panose="020B0604020202020204" pitchFamily="34" charset="0"/>
              </a:rPr>
              <a:t>根本区别在于：分类是需要事先知道所依据的数据特征，而聚类是要找到这个数据特征。</a:t>
            </a:r>
          </a:p>
        </p:txBody>
      </p:sp>
      <p:cxnSp>
        <p:nvCxnSpPr>
          <p:cNvPr id="8" name="直线连接符 61">
            <a:extLst>
              <a:ext uri="{FF2B5EF4-FFF2-40B4-BE49-F238E27FC236}">
                <a16:creationId xmlns:a16="http://schemas.microsoft.com/office/drawing/2014/main" id="{ECC3137A-8D17-44A5-8367-C0DC6A9221FE}"/>
              </a:ext>
            </a:extLst>
          </p:cNvPr>
          <p:cNvCxnSpPr/>
          <p:nvPr/>
        </p:nvCxnSpPr>
        <p:spPr>
          <a:xfrm rot="5400000">
            <a:off x="4499924" y="2019121"/>
            <a:ext cx="0" cy="182877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9" name="表格 8">
            <a:extLst>
              <a:ext uri="{FF2B5EF4-FFF2-40B4-BE49-F238E27FC236}">
                <a16:creationId xmlns:a16="http://schemas.microsoft.com/office/drawing/2014/main" id="{5A21E129-F881-40AF-BBB6-E1230A1DE797}"/>
              </a:ext>
            </a:extLst>
          </p:cNvPr>
          <p:cNvGraphicFramePr>
            <a:graphicFrameLocks noGrp="1"/>
          </p:cNvGraphicFramePr>
          <p:nvPr/>
        </p:nvGraphicFramePr>
        <p:xfrm>
          <a:off x="1921424" y="3141032"/>
          <a:ext cx="5157000" cy="1566001"/>
        </p:xfrm>
        <a:graphic>
          <a:graphicData uri="http://schemas.openxmlformats.org/drawingml/2006/table">
            <a:tbl>
              <a:tblPr firstRow="1" firstCol="1" bandRow="1"/>
              <a:tblGrid>
                <a:gridCol w="2578500">
                  <a:extLst>
                    <a:ext uri="{9D8B030D-6E8A-4147-A177-3AD203B41FA5}">
                      <a16:colId xmlns:a16="http://schemas.microsoft.com/office/drawing/2014/main" val="3299025199"/>
                    </a:ext>
                  </a:extLst>
                </a:gridCol>
                <a:gridCol w="2578500">
                  <a:extLst>
                    <a:ext uri="{9D8B030D-6E8A-4147-A177-3AD203B41FA5}">
                      <a16:colId xmlns:a16="http://schemas.microsoft.com/office/drawing/2014/main" val="3105341851"/>
                    </a:ext>
                  </a:extLst>
                </a:gridCol>
              </a:tblGrid>
              <a:tr h="372857">
                <a:tc>
                  <a:txBody>
                    <a:bodyPr/>
                    <a:lstStyle/>
                    <a:p>
                      <a:pPr indent="306070" algn="ctr">
                        <a:lnSpc>
                          <a:spcPct val="150000"/>
                        </a:lnSpc>
                        <a:spcAft>
                          <a:spcPts val="0"/>
                        </a:spcAft>
                      </a:pPr>
                      <a:r>
                        <a:rPr lang="zh-CN" sz="15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分类</a:t>
                      </a:r>
                      <a:endParaRPr lang="zh-CN" sz="15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294A9"/>
                    </a:solidFill>
                  </a:tcPr>
                </a:tc>
                <a:tc>
                  <a:txBody>
                    <a:bodyPr/>
                    <a:lstStyle/>
                    <a:p>
                      <a:pPr indent="306070" algn="ctr">
                        <a:lnSpc>
                          <a:spcPct val="150000"/>
                        </a:lnSpc>
                        <a:spcAft>
                          <a:spcPts val="0"/>
                        </a:spcAft>
                      </a:pPr>
                      <a:r>
                        <a:rPr lang="zh-CN" sz="15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聚类</a:t>
                      </a:r>
                      <a:endParaRPr lang="zh-CN" sz="15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294A9"/>
                    </a:solidFill>
                  </a:tcPr>
                </a:tc>
                <a:extLst>
                  <a:ext uri="{0D108BD9-81ED-4DB2-BD59-A6C34878D82A}">
                    <a16:rowId xmlns:a16="http://schemas.microsoft.com/office/drawing/2014/main" val="2892695140"/>
                  </a:ext>
                </a:extLst>
              </a:tr>
              <a:tr h="298286">
                <a:tc gridSpan="2">
                  <a:txBody>
                    <a:bodyPr/>
                    <a:lstStyle/>
                    <a:p>
                      <a:pPr marL="0" indent="0" algn="ctr" defTabSz="914377" rtl="0" eaLnBrk="1" latinLnBrk="0" hangingPunct="1">
                        <a:lnSpc>
                          <a:spcPct val="150000"/>
                        </a:lnSpc>
                        <a:spcAft>
                          <a:spcPts val="0"/>
                        </a:spcAft>
                      </a:pPr>
                      <a:r>
                        <a:rPr lang="zh-CN" sz="12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将对象放进不同的组，组内对象有某种程度上的共性</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10264232"/>
                  </a:ext>
                </a:extLst>
              </a:tr>
              <a:tr h="298286">
                <a:tc>
                  <a:txBody>
                    <a:bodyPr/>
                    <a:lstStyle/>
                    <a:p>
                      <a:pPr marL="0" indent="0" algn="ctr" defTabSz="914377" rtl="0" eaLnBrk="1" latinLnBrk="0" hangingPunct="1">
                        <a:lnSpc>
                          <a:spcPct val="150000"/>
                        </a:lnSpc>
                        <a:spcAft>
                          <a:spcPts val="0"/>
                        </a:spcAft>
                      </a:pPr>
                      <a:r>
                        <a:rPr lang="zh-CN" sz="12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类别地数量和属性特征事先已经知道</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377" rtl="0" eaLnBrk="1" latinLnBrk="0" hangingPunct="1">
                        <a:lnSpc>
                          <a:spcPct val="150000"/>
                        </a:lnSpc>
                        <a:spcAft>
                          <a:spcPts val="0"/>
                        </a:spcAft>
                      </a:pPr>
                      <a:r>
                        <a:rPr lang="zh-CN" sz="12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类别的数量和特征属性事先并不知道</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0135850"/>
                  </a:ext>
                </a:extLst>
              </a:tr>
              <a:tr h="298286">
                <a:tc>
                  <a:txBody>
                    <a:bodyPr/>
                    <a:lstStyle/>
                    <a:p>
                      <a:pPr marL="0" indent="0" algn="ctr" defTabSz="914377" rtl="0" eaLnBrk="1" latinLnBrk="0" hangingPunct="1">
                        <a:lnSpc>
                          <a:spcPct val="150000"/>
                        </a:lnSpc>
                        <a:spcAft>
                          <a:spcPts val="0"/>
                        </a:spcAft>
                      </a:pPr>
                      <a:r>
                        <a:rPr lang="zh-CN" sz="12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有监督</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377" rtl="0" eaLnBrk="1" latinLnBrk="0" hangingPunct="1">
                        <a:lnSpc>
                          <a:spcPct val="150000"/>
                        </a:lnSpc>
                        <a:spcAft>
                          <a:spcPts val="0"/>
                        </a:spcAft>
                      </a:pPr>
                      <a:r>
                        <a:rPr lang="zh-CN" sz="12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无监督</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781518"/>
                  </a:ext>
                </a:extLst>
              </a:tr>
              <a:tr h="298286">
                <a:tc>
                  <a:txBody>
                    <a:bodyPr/>
                    <a:lstStyle/>
                    <a:p>
                      <a:pPr marL="0" indent="0" algn="ctr" defTabSz="914377" rtl="0" eaLnBrk="1" latinLnBrk="0" hangingPunct="1">
                        <a:lnSpc>
                          <a:spcPct val="150000"/>
                        </a:lnSpc>
                        <a:spcAft>
                          <a:spcPts val="0"/>
                        </a:spcAft>
                      </a:pPr>
                      <a:r>
                        <a:rPr lang="zh-CN" sz="12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需要已经标注的训练集</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377" rtl="0" eaLnBrk="1" latinLnBrk="0" hangingPunct="1">
                        <a:lnSpc>
                          <a:spcPct val="150000"/>
                        </a:lnSpc>
                        <a:spcAft>
                          <a:spcPts val="0"/>
                        </a:spcAft>
                      </a:pPr>
                      <a:r>
                        <a:rPr lang="zh-CN" sz="12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不需要训练数据集</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414899"/>
                  </a:ext>
                </a:extLst>
              </a:tr>
            </a:tbl>
          </a:graphicData>
        </a:graphic>
      </p:graphicFrame>
      <p:sp>
        <p:nvSpPr>
          <p:cNvPr id="12" name="矩形 11">
            <a:extLst>
              <a:ext uri="{FF2B5EF4-FFF2-40B4-BE49-F238E27FC236}">
                <a16:creationId xmlns:a16="http://schemas.microsoft.com/office/drawing/2014/main" id="{685D04A3-BD09-4797-A3BD-6ABB4CFD7088}"/>
              </a:ext>
            </a:extLst>
          </p:cNvPr>
          <p:cNvSpPr/>
          <p:nvPr/>
        </p:nvSpPr>
        <p:spPr>
          <a:xfrm>
            <a:off x="792660" y="915566"/>
            <a:ext cx="1835124" cy="707886"/>
          </a:xfrm>
          <a:prstGeom prst="rect">
            <a:avLst/>
          </a:prstGeom>
        </p:spPr>
        <p:txBody>
          <a:bodyPr wrap="squar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聚类</a:t>
            </a:r>
            <a:r>
              <a:rPr lang="en-US" altLang="zh-CN"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Vs</a:t>
            </a:r>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分类</a:t>
            </a:r>
            <a:endParaRPr lang="en-US" altLang="zh-CN"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a:p>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3" name="矩形 12">
            <a:extLst>
              <a:ext uri="{FF2B5EF4-FFF2-40B4-BE49-F238E27FC236}">
                <a16:creationId xmlns:a16="http://schemas.microsoft.com/office/drawing/2014/main" id="{4359A14A-7BC7-440E-AE50-E670FD525BC3}"/>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D1DB8FEC-CCFA-4A33-AABA-75B67FD0172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148176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115</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212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聚类分析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grpSp>
        <p:nvGrpSpPr>
          <p:cNvPr id="7" name="组合 6">
            <a:extLst>
              <a:ext uri="{FF2B5EF4-FFF2-40B4-BE49-F238E27FC236}">
                <a16:creationId xmlns:a16="http://schemas.microsoft.com/office/drawing/2014/main" id="{67BA4250-4346-49A5-88BE-590820802F0F}"/>
              </a:ext>
            </a:extLst>
          </p:cNvPr>
          <p:cNvGrpSpPr/>
          <p:nvPr/>
        </p:nvGrpSpPr>
        <p:grpSpPr>
          <a:xfrm>
            <a:off x="3255288" y="2085217"/>
            <a:ext cx="1246246" cy="1240628"/>
            <a:chOff x="4565417" y="2918258"/>
            <a:chExt cx="1661660" cy="1661660"/>
          </a:xfrm>
        </p:grpSpPr>
        <p:grpSp>
          <p:nvGrpSpPr>
            <p:cNvPr id="8" name="组合 7">
              <a:extLst>
                <a:ext uri="{FF2B5EF4-FFF2-40B4-BE49-F238E27FC236}">
                  <a16:creationId xmlns:a16="http://schemas.microsoft.com/office/drawing/2014/main" id="{A464F357-FF2C-4376-9605-8A4A57134A05}"/>
                </a:ext>
              </a:extLst>
            </p:cNvPr>
            <p:cNvGrpSpPr/>
            <p:nvPr/>
          </p:nvGrpSpPr>
          <p:grpSpPr>
            <a:xfrm>
              <a:off x="4565417" y="2918258"/>
              <a:ext cx="1661660" cy="1661660"/>
              <a:chOff x="4056364" y="1384713"/>
              <a:chExt cx="4088570" cy="4088570"/>
            </a:xfrm>
          </p:grpSpPr>
          <p:sp>
            <p:nvSpPr>
              <p:cNvPr id="12" name="椭圆 11">
                <a:extLst>
                  <a:ext uri="{FF2B5EF4-FFF2-40B4-BE49-F238E27FC236}">
                    <a16:creationId xmlns:a16="http://schemas.microsoft.com/office/drawing/2014/main" id="{CF9599FD-FCFF-42FC-84CD-2B8FD6210900}"/>
                  </a:ext>
                </a:extLst>
              </p:cNvPr>
              <p:cNvSpPr/>
              <p:nvPr/>
            </p:nvSpPr>
            <p:spPr>
              <a:xfrm>
                <a:off x="4500033" y="1833033"/>
                <a:ext cx="3191933" cy="3191933"/>
              </a:xfrm>
              <a:prstGeom prst="ellipse">
                <a:avLst/>
              </a:prstGeom>
              <a:solidFill>
                <a:srgbClr val="17375E"/>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29" dirty="0">
                  <a:solidFill>
                    <a:schemeClr val="bg1"/>
                  </a:solidFill>
                  <a:latin typeface="+mj-lt"/>
                  <a:ea typeface="微软雅黑" panose="020B0503020204020204" pitchFamily="34" charset="-122"/>
                </a:endParaRPr>
              </a:p>
            </p:txBody>
          </p:sp>
          <p:sp>
            <p:nvSpPr>
              <p:cNvPr id="13" name="同心圆 16">
                <a:extLst>
                  <a:ext uri="{FF2B5EF4-FFF2-40B4-BE49-F238E27FC236}">
                    <a16:creationId xmlns:a16="http://schemas.microsoft.com/office/drawing/2014/main" id="{196D09C6-5680-4796-8F7C-A7D3BF46BCBB}"/>
                  </a:ext>
                </a:extLst>
              </p:cNvPr>
              <p:cNvSpPr/>
              <p:nvPr/>
            </p:nvSpPr>
            <p:spPr>
              <a:xfrm rot="10800000">
                <a:off x="4056364" y="1384713"/>
                <a:ext cx="4088570" cy="4088570"/>
              </a:xfrm>
              <a:prstGeom prst="donut">
                <a:avLst>
                  <a:gd name="adj" fmla="val 14371"/>
                </a:avLst>
              </a:prstGeom>
              <a:solidFill>
                <a:srgbClr val="17375E"/>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29" dirty="0">
                  <a:solidFill>
                    <a:schemeClr val="bg1"/>
                  </a:solidFill>
                  <a:latin typeface="+mj-lt"/>
                  <a:ea typeface="微软雅黑" panose="020B0503020204020204" pitchFamily="34" charset="-122"/>
                </a:endParaRPr>
              </a:p>
            </p:txBody>
          </p:sp>
        </p:grpSp>
        <p:sp>
          <p:nvSpPr>
            <p:cNvPr id="9" name="文本框 19">
              <a:extLst>
                <a:ext uri="{FF2B5EF4-FFF2-40B4-BE49-F238E27FC236}">
                  <a16:creationId xmlns:a16="http://schemas.microsoft.com/office/drawing/2014/main" id="{5C070A1C-214F-4D1E-8A4C-F5FC698F3B13}"/>
                </a:ext>
              </a:extLst>
            </p:cNvPr>
            <p:cNvSpPr txBox="1"/>
            <p:nvPr/>
          </p:nvSpPr>
          <p:spPr>
            <a:xfrm>
              <a:off x="4893295" y="3170323"/>
              <a:ext cx="1232667" cy="1113013"/>
            </a:xfrm>
            <a:prstGeom prst="rect">
              <a:avLst/>
            </a:prstGeom>
            <a:noFill/>
          </p:spPr>
          <p:txBody>
            <a:bodyPr wrap="square" rtlCol="0">
              <a:spAutoFit/>
            </a:bodyPr>
            <a:lstStyle/>
            <a:p>
              <a:r>
                <a:rPr lang="zh-CN" altLang="en-US" sz="1600" dirty="0">
                  <a:solidFill>
                    <a:schemeClr val="bg1"/>
                  </a:solidFill>
                  <a:latin typeface="+mj-lt"/>
                  <a:ea typeface="微软雅黑" panose="020B0503020204020204" pitchFamily="34" charset="-122"/>
                </a:rPr>
                <a:t>相似度计算和分组</a:t>
              </a:r>
            </a:p>
          </p:txBody>
        </p:sp>
      </p:grpSp>
      <p:grpSp>
        <p:nvGrpSpPr>
          <p:cNvPr id="14" name="组合 13">
            <a:extLst>
              <a:ext uri="{FF2B5EF4-FFF2-40B4-BE49-F238E27FC236}">
                <a16:creationId xmlns:a16="http://schemas.microsoft.com/office/drawing/2014/main" id="{D1C4FDFA-5233-4361-BEC8-AA94BDECCAE5}"/>
              </a:ext>
            </a:extLst>
          </p:cNvPr>
          <p:cNvGrpSpPr/>
          <p:nvPr/>
        </p:nvGrpSpPr>
        <p:grpSpPr>
          <a:xfrm>
            <a:off x="5669265" y="2231522"/>
            <a:ext cx="1024114" cy="1005601"/>
            <a:chOff x="4056364" y="1384713"/>
            <a:chExt cx="4088570" cy="4088570"/>
          </a:xfrm>
        </p:grpSpPr>
        <p:sp>
          <p:nvSpPr>
            <p:cNvPr id="15" name="椭圆 14">
              <a:extLst>
                <a:ext uri="{FF2B5EF4-FFF2-40B4-BE49-F238E27FC236}">
                  <a16:creationId xmlns:a16="http://schemas.microsoft.com/office/drawing/2014/main" id="{B18887F8-BA57-4489-AD0A-8141BFEEDA74}"/>
                </a:ext>
              </a:extLst>
            </p:cNvPr>
            <p:cNvSpPr/>
            <p:nvPr/>
          </p:nvSpPr>
          <p:spPr>
            <a:xfrm>
              <a:off x="4500033" y="1833033"/>
              <a:ext cx="3191933" cy="3191933"/>
            </a:xfrm>
            <a:prstGeom prst="ellipse">
              <a:avLst/>
            </a:prstGeom>
            <a:solidFill>
              <a:srgbClr val="17375E"/>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29" dirty="0">
                <a:solidFill>
                  <a:schemeClr val="bg1"/>
                </a:solidFill>
                <a:latin typeface="+mj-lt"/>
                <a:ea typeface="微软雅黑" panose="020B0503020204020204" pitchFamily="34" charset="-122"/>
              </a:endParaRPr>
            </a:p>
          </p:txBody>
        </p:sp>
        <p:sp>
          <p:nvSpPr>
            <p:cNvPr id="16" name="同心圆 21">
              <a:extLst>
                <a:ext uri="{FF2B5EF4-FFF2-40B4-BE49-F238E27FC236}">
                  <a16:creationId xmlns:a16="http://schemas.microsoft.com/office/drawing/2014/main" id="{968FCD54-614C-43DC-8814-F4E732C9ECF7}"/>
                </a:ext>
              </a:extLst>
            </p:cNvPr>
            <p:cNvSpPr/>
            <p:nvPr/>
          </p:nvSpPr>
          <p:spPr>
            <a:xfrm rot="10800000">
              <a:off x="4056364" y="1384713"/>
              <a:ext cx="4088570" cy="4088570"/>
            </a:xfrm>
            <a:prstGeom prst="donut">
              <a:avLst>
                <a:gd name="adj" fmla="val 14371"/>
              </a:avLst>
            </a:prstGeom>
            <a:solidFill>
              <a:srgbClr val="17375E"/>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29" dirty="0">
                <a:solidFill>
                  <a:schemeClr val="bg1"/>
                </a:solidFill>
                <a:latin typeface="+mj-lt"/>
                <a:ea typeface="微软雅黑" panose="020B0503020204020204" pitchFamily="34" charset="-122"/>
              </a:endParaRPr>
            </a:p>
          </p:txBody>
        </p:sp>
      </p:grpSp>
      <p:grpSp>
        <p:nvGrpSpPr>
          <p:cNvPr id="18" name="组合 17">
            <a:extLst>
              <a:ext uri="{FF2B5EF4-FFF2-40B4-BE49-F238E27FC236}">
                <a16:creationId xmlns:a16="http://schemas.microsoft.com/office/drawing/2014/main" id="{B912BD68-8E69-4DEB-9C02-F99C7A7CE71D}"/>
              </a:ext>
            </a:extLst>
          </p:cNvPr>
          <p:cNvGrpSpPr/>
          <p:nvPr/>
        </p:nvGrpSpPr>
        <p:grpSpPr>
          <a:xfrm>
            <a:off x="7602285" y="2085220"/>
            <a:ext cx="1246244" cy="1240628"/>
            <a:chOff x="4056364" y="1384713"/>
            <a:chExt cx="4088570" cy="4088570"/>
          </a:xfrm>
        </p:grpSpPr>
        <p:sp>
          <p:nvSpPr>
            <p:cNvPr id="20" name="椭圆 19">
              <a:extLst>
                <a:ext uri="{FF2B5EF4-FFF2-40B4-BE49-F238E27FC236}">
                  <a16:creationId xmlns:a16="http://schemas.microsoft.com/office/drawing/2014/main" id="{1B16C7B0-4439-4492-983D-BDCF42F00452}"/>
                </a:ext>
              </a:extLst>
            </p:cNvPr>
            <p:cNvSpPr/>
            <p:nvPr/>
          </p:nvSpPr>
          <p:spPr>
            <a:xfrm>
              <a:off x="4500033" y="1833033"/>
              <a:ext cx="3191933" cy="3191933"/>
            </a:xfrm>
            <a:prstGeom prst="ellipse">
              <a:avLst/>
            </a:prstGeom>
            <a:solidFill>
              <a:srgbClr val="17375E"/>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29" dirty="0">
                <a:solidFill>
                  <a:schemeClr val="bg1"/>
                </a:solidFill>
                <a:latin typeface="+mj-lt"/>
                <a:ea typeface="微软雅黑" panose="020B0503020204020204" pitchFamily="34" charset="-122"/>
              </a:endParaRPr>
            </a:p>
          </p:txBody>
        </p:sp>
        <p:sp>
          <p:nvSpPr>
            <p:cNvPr id="21" name="同心圆 26">
              <a:extLst>
                <a:ext uri="{FF2B5EF4-FFF2-40B4-BE49-F238E27FC236}">
                  <a16:creationId xmlns:a16="http://schemas.microsoft.com/office/drawing/2014/main" id="{6662BA33-0192-49A5-9240-D09899750070}"/>
                </a:ext>
              </a:extLst>
            </p:cNvPr>
            <p:cNvSpPr/>
            <p:nvPr/>
          </p:nvSpPr>
          <p:spPr>
            <a:xfrm rot="10800000">
              <a:off x="4056364" y="1384713"/>
              <a:ext cx="4088570" cy="4088570"/>
            </a:xfrm>
            <a:prstGeom prst="donut">
              <a:avLst>
                <a:gd name="adj" fmla="val 14371"/>
              </a:avLst>
            </a:prstGeom>
            <a:solidFill>
              <a:srgbClr val="17375E"/>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29" dirty="0">
                <a:solidFill>
                  <a:schemeClr val="bg1"/>
                </a:solidFill>
                <a:latin typeface="+mj-lt"/>
                <a:ea typeface="微软雅黑" panose="020B0503020204020204" pitchFamily="34" charset="-122"/>
              </a:endParaRPr>
            </a:p>
          </p:txBody>
        </p:sp>
      </p:grpSp>
      <p:sp>
        <p:nvSpPr>
          <p:cNvPr id="22" name="等腰三角形 21">
            <a:extLst>
              <a:ext uri="{FF2B5EF4-FFF2-40B4-BE49-F238E27FC236}">
                <a16:creationId xmlns:a16="http://schemas.microsoft.com/office/drawing/2014/main" id="{A7661B7D-CDEA-4F36-94C9-115408EFE502}"/>
              </a:ext>
            </a:extLst>
          </p:cNvPr>
          <p:cNvSpPr/>
          <p:nvPr/>
        </p:nvSpPr>
        <p:spPr>
          <a:xfrm rot="10800000" flipV="1">
            <a:off x="6108172" y="3322315"/>
            <a:ext cx="194513" cy="165527"/>
          </a:xfrm>
          <a:prstGeom prst="triangl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rtlCol="0" anchor="ctr"/>
          <a:lstStyle/>
          <a:p>
            <a:pPr algn="ctr"/>
            <a:endParaRPr lang="zh-CN" altLang="en-US" sz="1829"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546CCC64-A8E5-40D1-8A0F-375E49E15FD0}"/>
              </a:ext>
            </a:extLst>
          </p:cNvPr>
          <p:cNvSpPr/>
          <p:nvPr/>
        </p:nvSpPr>
        <p:spPr>
          <a:xfrm>
            <a:off x="914454" y="1529536"/>
            <a:ext cx="1431928" cy="682174"/>
          </a:xfrm>
          <a:prstGeom prst="rect">
            <a:avLst/>
          </a:prstGeom>
          <a:effectLst/>
        </p:spPr>
        <p:txBody>
          <a:bodyPr wrap="square">
            <a:spAutoFit/>
          </a:bodyPr>
          <a:lstStyle/>
          <a:p>
            <a:pPr defTabSz="912770">
              <a:lnSpc>
                <a:spcPct val="130000"/>
              </a:lnSpc>
            </a:pPr>
            <a:r>
              <a:rPr lang="en-US" altLang="zh-CN" sz="1016" dirty="0">
                <a:solidFill>
                  <a:srgbClr val="17375E"/>
                </a:solidFill>
                <a:latin typeface="微软雅黑" panose="020B0503020204020204" pitchFamily="34" charset="-122"/>
                <a:ea typeface="微软雅黑" panose="020B0503020204020204" pitchFamily="34" charset="-122"/>
              </a:rPr>
              <a:t>+</a:t>
            </a:r>
            <a:r>
              <a:rPr lang="zh-CN" altLang="en-US" sz="1016" dirty="0">
                <a:solidFill>
                  <a:srgbClr val="17375E"/>
                </a:solidFill>
                <a:latin typeface="微软雅黑" panose="020B0503020204020204" pitchFamily="34" charset="-122"/>
                <a:ea typeface="微软雅黑" panose="020B0503020204020204" pitchFamily="34" charset="-122"/>
              </a:rPr>
              <a:t>特征获取和选择</a:t>
            </a:r>
            <a:endParaRPr lang="en-US" altLang="zh-CN" sz="1016" dirty="0">
              <a:solidFill>
                <a:srgbClr val="17375E"/>
              </a:solidFill>
              <a:latin typeface="微软雅黑" panose="020B0503020204020204" pitchFamily="34" charset="-122"/>
              <a:ea typeface="微软雅黑" panose="020B0503020204020204" pitchFamily="34" charset="-122"/>
            </a:endParaRPr>
          </a:p>
          <a:p>
            <a:pPr defTabSz="912770">
              <a:lnSpc>
                <a:spcPct val="130000"/>
              </a:lnSpc>
            </a:pPr>
            <a:r>
              <a:rPr lang="en-US" altLang="zh-CN" sz="1016" dirty="0">
                <a:solidFill>
                  <a:srgbClr val="17375E"/>
                </a:solidFill>
                <a:latin typeface="微软雅黑" panose="020B0503020204020204" pitchFamily="34" charset="-122"/>
                <a:ea typeface="微软雅黑" panose="020B0503020204020204" pitchFamily="34" charset="-122"/>
              </a:rPr>
              <a:t>+</a:t>
            </a:r>
            <a:r>
              <a:rPr lang="zh-CN" altLang="en-US" sz="1016" dirty="0">
                <a:solidFill>
                  <a:srgbClr val="17375E"/>
                </a:solidFill>
                <a:latin typeface="微软雅黑" panose="020B0503020204020204" pitchFamily="34" charset="-122"/>
                <a:ea typeface="微软雅黑" panose="020B0503020204020204" pitchFamily="34" charset="-122"/>
              </a:rPr>
              <a:t>特征标准化和降维</a:t>
            </a:r>
            <a:endParaRPr lang="en-US" altLang="zh-CN" sz="1016" dirty="0">
              <a:solidFill>
                <a:srgbClr val="17375E"/>
              </a:solidFill>
              <a:latin typeface="微软雅黑" panose="020B0503020204020204" pitchFamily="34" charset="-122"/>
              <a:ea typeface="微软雅黑" panose="020B0503020204020204" pitchFamily="34" charset="-122"/>
            </a:endParaRPr>
          </a:p>
          <a:p>
            <a:pPr defTabSz="912770">
              <a:lnSpc>
                <a:spcPct val="130000"/>
              </a:lnSpc>
            </a:pPr>
            <a:r>
              <a:rPr lang="en-US" altLang="zh-CN" sz="1016" dirty="0">
                <a:solidFill>
                  <a:srgbClr val="17375E"/>
                </a:solidFill>
                <a:latin typeface="微软雅黑" panose="020B0503020204020204" pitchFamily="34" charset="-122"/>
                <a:ea typeface="微软雅黑" panose="020B0503020204020204" pitchFamily="34" charset="-122"/>
              </a:rPr>
              <a:t>+</a:t>
            </a:r>
            <a:r>
              <a:rPr lang="zh-CN" altLang="en-US" sz="1016" dirty="0">
                <a:solidFill>
                  <a:srgbClr val="17375E"/>
                </a:solidFill>
                <a:latin typeface="微软雅黑" panose="020B0503020204020204" pitchFamily="34" charset="-122"/>
                <a:ea typeface="微软雅黑" panose="020B0503020204020204" pitchFamily="34" charset="-122"/>
              </a:rPr>
              <a:t>存储准备</a:t>
            </a:r>
            <a:endParaRPr lang="en-US" altLang="zh-CN" sz="1016" dirty="0">
              <a:solidFill>
                <a:srgbClr val="17375E"/>
              </a:solidFill>
              <a:latin typeface="微软雅黑" panose="020B0503020204020204" pitchFamily="34" charset="-122"/>
              <a:ea typeface="微软雅黑" panose="020B0503020204020204" pitchFamily="34" charset="-122"/>
            </a:endParaRPr>
          </a:p>
        </p:txBody>
      </p:sp>
      <p:sp>
        <p:nvSpPr>
          <p:cNvPr id="24" name="TextBox 301">
            <a:extLst>
              <a:ext uri="{FF2B5EF4-FFF2-40B4-BE49-F238E27FC236}">
                <a16:creationId xmlns:a16="http://schemas.microsoft.com/office/drawing/2014/main" id="{0BAEA0CE-EB01-4313-AC63-3C401AAABF89}"/>
              </a:ext>
            </a:extLst>
          </p:cNvPr>
          <p:cNvSpPr txBox="1"/>
          <p:nvPr/>
        </p:nvSpPr>
        <p:spPr>
          <a:xfrm>
            <a:off x="5669266" y="3840844"/>
            <a:ext cx="2926040" cy="748859"/>
          </a:xfrm>
          <a:prstGeom prst="rect">
            <a:avLst/>
          </a:prstGeom>
          <a:noFill/>
          <a:effectLst/>
        </p:spPr>
        <p:txBody>
          <a:bodyPr wrap="square" rtlCol="0">
            <a:spAutoFit/>
          </a:bodyPr>
          <a:lstStyle/>
          <a:p>
            <a:pPr algn="ctr" defTabSz="912770"/>
            <a:r>
              <a:rPr lang="en-US" altLang="zh-CN" sz="1422" b="1" dirty="0">
                <a:solidFill>
                  <a:srgbClr val="17375E"/>
                </a:solidFill>
                <a:latin typeface="微软雅黑" panose="020B0503020204020204" pitchFamily="34" charset="-122"/>
                <a:ea typeface="微软雅黑" panose="020B0503020204020204" pitchFamily="34" charset="-122"/>
              </a:rPr>
              <a:t>2.</a:t>
            </a:r>
            <a:r>
              <a:rPr lang="zh-CN" altLang="en-US" sz="1422" b="1" dirty="0">
                <a:solidFill>
                  <a:srgbClr val="17375E"/>
                </a:solidFill>
                <a:latin typeface="微软雅黑" panose="020B0503020204020204" pitchFamily="34" charset="-122"/>
                <a:ea typeface="微软雅黑" panose="020B0503020204020204" pitchFamily="34" charset="-122"/>
              </a:rPr>
              <a:t>分析阶段</a:t>
            </a:r>
          </a:p>
          <a:p>
            <a:pPr algn="ctr" defTabSz="912770"/>
            <a:r>
              <a:rPr lang="zh-CN" altLang="en-US" sz="1422" b="1" dirty="0">
                <a:solidFill>
                  <a:srgbClr val="7050A0"/>
                </a:solidFill>
                <a:latin typeface="微软雅黑" panose="020B0503020204020204" pitchFamily="34" charset="-122"/>
                <a:ea typeface="微软雅黑" panose="020B0503020204020204" pitchFamily="34" charset="-122"/>
              </a:rPr>
              <a:t>（使用聚类结果进行分析，考察结论是否科学合理）</a:t>
            </a:r>
          </a:p>
        </p:txBody>
      </p:sp>
      <p:grpSp>
        <p:nvGrpSpPr>
          <p:cNvPr id="25" name="组合 17">
            <a:extLst>
              <a:ext uri="{FF2B5EF4-FFF2-40B4-BE49-F238E27FC236}">
                <a16:creationId xmlns:a16="http://schemas.microsoft.com/office/drawing/2014/main" id="{1B3B69B7-1675-4B08-AE4F-B75F66CCA08F}"/>
              </a:ext>
            </a:extLst>
          </p:cNvPr>
          <p:cNvGrpSpPr/>
          <p:nvPr/>
        </p:nvGrpSpPr>
        <p:grpSpPr>
          <a:xfrm>
            <a:off x="987603" y="2231522"/>
            <a:ext cx="1024114" cy="1021547"/>
            <a:chOff x="7350262" y="2918258"/>
            <a:chExt cx="1661660" cy="1661660"/>
          </a:xfrm>
        </p:grpSpPr>
        <p:grpSp>
          <p:nvGrpSpPr>
            <p:cNvPr id="26" name="组合 18">
              <a:extLst>
                <a:ext uri="{FF2B5EF4-FFF2-40B4-BE49-F238E27FC236}">
                  <a16:creationId xmlns:a16="http://schemas.microsoft.com/office/drawing/2014/main" id="{1CCE84F5-AF0D-4457-9BAD-2057A14996BF}"/>
                </a:ext>
              </a:extLst>
            </p:cNvPr>
            <p:cNvGrpSpPr/>
            <p:nvPr/>
          </p:nvGrpSpPr>
          <p:grpSpPr>
            <a:xfrm>
              <a:off x="7350262" y="2918258"/>
              <a:ext cx="1661660" cy="1661660"/>
              <a:chOff x="4056364" y="1384713"/>
              <a:chExt cx="4088570" cy="4088570"/>
            </a:xfrm>
          </p:grpSpPr>
          <p:sp>
            <p:nvSpPr>
              <p:cNvPr id="28" name="椭圆 27">
                <a:extLst>
                  <a:ext uri="{FF2B5EF4-FFF2-40B4-BE49-F238E27FC236}">
                    <a16:creationId xmlns:a16="http://schemas.microsoft.com/office/drawing/2014/main" id="{614EC7FC-9E01-4ED0-8282-D1AA25DBB2A6}"/>
                  </a:ext>
                </a:extLst>
              </p:cNvPr>
              <p:cNvSpPr/>
              <p:nvPr/>
            </p:nvSpPr>
            <p:spPr>
              <a:xfrm>
                <a:off x="4500033" y="1833033"/>
                <a:ext cx="3191933" cy="3191933"/>
              </a:xfrm>
              <a:prstGeom prst="ellipse">
                <a:avLst/>
              </a:prstGeom>
              <a:solidFill>
                <a:srgbClr val="17375E"/>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29" dirty="0">
                  <a:solidFill>
                    <a:schemeClr val="bg1"/>
                  </a:solidFill>
                  <a:latin typeface="+mj-lt"/>
                  <a:ea typeface="微软雅黑" panose="020B0503020204020204" pitchFamily="34" charset="-122"/>
                </a:endParaRPr>
              </a:p>
            </p:txBody>
          </p:sp>
          <p:sp>
            <p:nvSpPr>
              <p:cNvPr id="29" name="同心圆 49">
                <a:extLst>
                  <a:ext uri="{FF2B5EF4-FFF2-40B4-BE49-F238E27FC236}">
                    <a16:creationId xmlns:a16="http://schemas.microsoft.com/office/drawing/2014/main" id="{CD4033E8-2CC2-4D4F-9CE9-9D32E97258DE}"/>
                  </a:ext>
                </a:extLst>
              </p:cNvPr>
              <p:cNvSpPr/>
              <p:nvPr/>
            </p:nvSpPr>
            <p:spPr>
              <a:xfrm rot="10800000">
                <a:off x="4056364" y="1384713"/>
                <a:ext cx="4088570" cy="4088570"/>
              </a:xfrm>
              <a:prstGeom prst="donut">
                <a:avLst>
                  <a:gd name="adj" fmla="val 14371"/>
                </a:avLst>
              </a:prstGeom>
              <a:solidFill>
                <a:srgbClr val="17375E"/>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29" dirty="0">
                  <a:solidFill>
                    <a:schemeClr val="bg1"/>
                  </a:solidFill>
                  <a:latin typeface="+mj-lt"/>
                  <a:ea typeface="微软雅黑" panose="020B0503020204020204" pitchFamily="34" charset="-122"/>
                </a:endParaRPr>
              </a:p>
            </p:txBody>
          </p:sp>
        </p:grpSp>
        <p:sp>
          <p:nvSpPr>
            <p:cNvPr id="27" name="文本框 24">
              <a:extLst>
                <a:ext uri="{FF2B5EF4-FFF2-40B4-BE49-F238E27FC236}">
                  <a16:creationId xmlns:a16="http://schemas.microsoft.com/office/drawing/2014/main" id="{F63A800A-5E00-4612-8A4E-B99D2C98B7D2}"/>
                </a:ext>
              </a:extLst>
            </p:cNvPr>
            <p:cNvSpPr txBox="1"/>
            <p:nvPr/>
          </p:nvSpPr>
          <p:spPr>
            <a:xfrm>
              <a:off x="7706332" y="3275223"/>
              <a:ext cx="1111144" cy="951202"/>
            </a:xfrm>
            <a:prstGeom prst="rect">
              <a:avLst/>
            </a:prstGeom>
            <a:noFill/>
          </p:spPr>
          <p:txBody>
            <a:bodyPr wrap="square" rtlCol="0">
              <a:spAutoFit/>
            </a:bodyPr>
            <a:lstStyle/>
            <a:p>
              <a:r>
                <a:rPr lang="zh-CN" altLang="en-US" sz="1600" dirty="0">
                  <a:solidFill>
                    <a:schemeClr val="bg1"/>
                  </a:solidFill>
                  <a:latin typeface="+mj-lt"/>
                  <a:ea typeface="微软雅黑" panose="020B0503020204020204" pitchFamily="34" charset="-122"/>
                </a:rPr>
                <a:t>数据准备</a:t>
              </a:r>
            </a:p>
          </p:txBody>
        </p:sp>
      </p:grpSp>
      <p:sp>
        <p:nvSpPr>
          <p:cNvPr id="30" name="等腰三角形 29">
            <a:extLst>
              <a:ext uri="{FF2B5EF4-FFF2-40B4-BE49-F238E27FC236}">
                <a16:creationId xmlns:a16="http://schemas.microsoft.com/office/drawing/2014/main" id="{5B05D408-A9C1-4F05-BAE9-4109C83323FA}"/>
              </a:ext>
            </a:extLst>
          </p:cNvPr>
          <p:cNvSpPr/>
          <p:nvPr/>
        </p:nvSpPr>
        <p:spPr>
          <a:xfrm rot="10800000" flipV="1">
            <a:off x="3728812" y="3328788"/>
            <a:ext cx="194513" cy="165527"/>
          </a:xfrm>
          <a:prstGeom prst="triangl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rtlCol="0" anchor="ctr"/>
          <a:lstStyle/>
          <a:p>
            <a:pPr algn="ctr"/>
            <a:endParaRPr lang="zh-CN" altLang="en-US" sz="1829"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24">
            <a:extLst>
              <a:ext uri="{FF2B5EF4-FFF2-40B4-BE49-F238E27FC236}">
                <a16:creationId xmlns:a16="http://schemas.microsoft.com/office/drawing/2014/main" id="{D4CBDDCD-34AA-4309-A2F7-F5F57A484A3D}"/>
              </a:ext>
            </a:extLst>
          </p:cNvPr>
          <p:cNvSpPr txBox="1"/>
          <p:nvPr/>
        </p:nvSpPr>
        <p:spPr>
          <a:xfrm>
            <a:off x="5796578" y="2435649"/>
            <a:ext cx="934780" cy="584775"/>
          </a:xfrm>
          <a:prstGeom prst="rect">
            <a:avLst/>
          </a:prstGeom>
          <a:noFill/>
        </p:spPr>
        <p:txBody>
          <a:bodyPr wrap="square" rtlCol="0">
            <a:spAutoFit/>
          </a:bodyPr>
          <a:lstStyle/>
          <a:p>
            <a:r>
              <a:rPr lang="zh-CN" altLang="en-US" sz="1600" dirty="0">
                <a:solidFill>
                  <a:schemeClr val="bg1"/>
                </a:solidFill>
                <a:latin typeface="+mj-lt"/>
                <a:ea typeface="微软雅黑" panose="020B0503020204020204" pitchFamily="34" charset="-122"/>
              </a:rPr>
              <a:t>聚类结果展示</a:t>
            </a:r>
          </a:p>
        </p:txBody>
      </p:sp>
      <p:sp>
        <p:nvSpPr>
          <p:cNvPr id="32" name="文本框 19">
            <a:extLst>
              <a:ext uri="{FF2B5EF4-FFF2-40B4-BE49-F238E27FC236}">
                <a16:creationId xmlns:a16="http://schemas.microsoft.com/office/drawing/2014/main" id="{FE440D3C-56B1-4A8D-8FDC-BF6867CFAD1C}"/>
              </a:ext>
            </a:extLst>
          </p:cNvPr>
          <p:cNvSpPr txBox="1"/>
          <p:nvPr/>
        </p:nvSpPr>
        <p:spPr>
          <a:xfrm>
            <a:off x="7816381" y="2407976"/>
            <a:ext cx="933847" cy="584775"/>
          </a:xfrm>
          <a:prstGeom prst="rect">
            <a:avLst/>
          </a:prstGeom>
          <a:noFill/>
        </p:spPr>
        <p:txBody>
          <a:bodyPr wrap="square" rtlCol="0">
            <a:spAutoFit/>
          </a:bodyPr>
          <a:lstStyle/>
          <a:p>
            <a:r>
              <a:rPr lang="zh-CN" altLang="en-US" sz="1600" dirty="0">
                <a:solidFill>
                  <a:schemeClr val="bg1"/>
                </a:solidFill>
                <a:latin typeface="+mj-lt"/>
                <a:ea typeface="微软雅黑" panose="020B0503020204020204" pitchFamily="34" charset="-122"/>
              </a:rPr>
              <a:t>聚类结果评估</a:t>
            </a:r>
          </a:p>
        </p:txBody>
      </p:sp>
      <p:sp>
        <p:nvSpPr>
          <p:cNvPr id="33" name="右大括号 32">
            <a:extLst>
              <a:ext uri="{FF2B5EF4-FFF2-40B4-BE49-F238E27FC236}">
                <a16:creationId xmlns:a16="http://schemas.microsoft.com/office/drawing/2014/main" id="{13CD009E-AA12-446A-8B43-88BB25DDE2B7}"/>
              </a:ext>
            </a:extLst>
          </p:cNvPr>
          <p:cNvSpPr/>
          <p:nvPr/>
        </p:nvSpPr>
        <p:spPr>
          <a:xfrm rot="5400000">
            <a:off x="2596924" y="1865767"/>
            <a:ext cx="292604" cy="3364946"/>
          </a:xfrm>
          <a:prstGeom prst="rightBrace">
            <a:avLst>
              <a:gd name="adj1" fmla="val 8333"/>
              <a:gd name="adj2" fmla="val 50511"/>
            </a:avLst>
          </a:prstGeom>
          <a:noFill/>
          <a:ln w="38100">
            <a:solidFill>
              <a:srgbClr val="1737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829"/>
          </a:p>
        </p:txBody>
      </p:sp>
      <p:sp>
        <p:nvSpPr>
          <p:cNvPr id="34" name="右大括号 33">
            <a:extLst>
              <a:ext uri="{FF2B5EF4-FFF2-40B4-BE49-F238E27FC236}">
                <a16:creationId xmlns:a16="http://schemas.microsoft.com/office/drawing/2014/main" id="{19DEF5A2-AD53-4AA3-8B32-36EE6C3A7F72}"/>
              </a:ext>
            </a:extLst>
          </p:cNvPr>
          <p:cNvSpPr/>
          <p:nvPr/>
        </p:nvSpPr>
        <p:spPr>
          <a:xfrm rot="5400000">
            <a:off x="6912832" y="1865767"/>
            <a:ext cx="292604" cy="3364946"/>
          </a:xfrm>
          <a:prstGeom prst="rightBrace">
            <a:avLst>
              <a:gd name="adj1" fmla="val 8333"/>
              <a:gd name="adj2" fmla="val 50511"/>
            </a:avLst>
          </a:prstGeom>
          <a:noFill/>
          <a:ln w="38100">
            <a:solidFill>
              <a:srgbClr val="1737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829"/>
          </a:p>
        </p:txBody>
      </p:sp>
      <p:sp>
        <p:nvSpPr>
          <p:cNvPr id="35" name="TextBox 301">
            <a:extLst>
              <a:ext uri="{FF2B5EF4-FFF2-40B4-BE49-F238E27FC236}">
                <a16:creationId xmlns:a16="http://schemas.microsoft.com/office/drawing/2014/main" id="{BBF7A1D4-533C-4300-B3B1-500B982A782F}"/>
              </a:ext>
            </a:extLst>
          </p:cNvPr>
          <p:cNvSpPr txBox="1"/>
          <p:nvPr/>
        </p:nvSpPr>
        <p:spPr>
          <a:xfrm>
            <a:off x="1645962" y="3767693"/>
            <a:ext cx="2194529" cy="530017"/>
          </a:xfrm>
          <a:prstGeom prst="rect">
            <a:avLst/>
          </a:prstGeom>
          <a:noFill/>
          <a:effectLst/>
        </p:spPr>
        <p:txBody>
          <a:bodyPr wrap="square" rtlCol="0">
            <a:spAutoFit/>
          </a:bodyPr>
          <a:lstStyle/>
          <a:p>
            <a:pPr algn="ctr" defTabSz="912770"/>
            <a:r>
              <a:rPr lang="en-US" altLang="zh-CN" sz="1422" b="1" dirty="0">
                <a:solidFill>
                  <a:srgbClr val="17375E"/>
                </a:solidFill>
                <a:latin typeface="微软雅黑" panose="020B0503020204020204" pitchFamily="34" charset="-122"/>
                <a:ea typeface="微软雅黑" panose="020B0503020204020204" pitchFamily="34" charset="-122"/>
              </a:rPr>
              <a:t>1.</a:t>
            </a:r>
            <a:r>
              <a:rPr lang="zh-CN" altLang="en-US" sz="1422" b="1" dirty="0">
                <a:solidFill>
                  <a:srgbClr val="17375E"/>
                </a:solidFill>
                <a:latin typeface="微软雅黑" panose="020B0503020204020204" pitchFamily="34" charset="-122"/>
                <a:ea typeface="微软雅黑" panose="020B0503020204020204" pitchFamily="34" charset="-122"/>
              </a:rPr>
              <a:t>聚类阶段</a:t>
            </a:r>
          </a:p>
          <a:p>
            <a:pPr algn="ctr" defTabSz="912770"/>
            <a:r>
              <a:rPr lang="zh-CN" altLang="en-US" sz="1422" b="1" dirty="0">
                <a:solidFill>
                  <a:srgbClr val="7050A0"/>
                </a:solidFill>
                <a:latin typeface="微软雅黑" panose="020B0503020204020204" pitchFamily="34" charset="-122"/>
                <a:ea typeface="微软雅黑" panose="020B0503020204020204" pitchFamily="34" charset="-122"/>
              </a:rPr>
              <a:t>（构建聚类模型）</a:t>
            </a:r>
          </a:p>
        </p:txBody>
      </p:sp>
      <p:sp>
        <p:nvSpPr>
          <p:cNvPr id="36" name="等腰三角形 29">
            <a:extLst>
              <a:ext uri="{FF2B5EF4-FFF2-40B4-BE49-F238E27FC236}">
                <a16:creationId xmlns:a16="http://schemas.microsoft.com/office/drawing/2014/main" id="{36BF1945-8612-4580-91E3-2D7CDD3100AC}"/>
              </a:ext>
            </a:extLst>
          </p:cNvPr>
          <p:cNvSpPr/>
          <p:nvPr/>
        </p:nvSpPr>
        <p:spPr>
          <a:xfrm rot="16200000" flipV="1">
            <a:off x="236636" y="2593230"/>
            <a:ext cx="331519" cy="29260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rtlCol="0" anchor="ctr"/>
          <a:lstStyle/>
          <a:p>
            <a:pPr algn="ctr"/>
            <a:endParaRPr lang="zh-CN" altLang="en-US" sz="1829" dirty="0">
              <a:solidFill>
                <a:srgbClr val="7050A0"/>
              </a:solidFill>
              <a:latin typeface="微软雅黑" panose="020B0503020204020204" pitchFamily="34" charset="-122"/>
              <a:ea typeface="微软雅黑" panose="020B0503020204020204" pitchFamily="34" charset="-122"/>
            </a:endParaRPr>
          </a:p>
        </p:txBody>
      </p:sp>
      <p:sp>
        <p:nvSpPr>
          <p:cNvPr id="37" name="等腰三角形 29">
            <a:extLst>
              <a:ext uri="{FF2B5EF4-FFF2-40B4-BE49-F238E27FC236}">
                <a16:creationId xmlns:a16="http://schemas.microsoft.com/office/drawing/2014/main" id="{DDE087C1-EF7F-4DDF-A885-258E6EFC0690}"/>
              </a:ext>
            </a:extLst>
          </p:cNvPr>
          <p:cNvSpPr/>
          <p:nvPr/>
        </p:nvSpPr>
        <p:spPr>
          <a:xfrm rot="16200000" flipV="1">
            <a:off x="2431166" y="2593230"/>
            <a:ext cx="331519" cy="29260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rtlCol="0" anchor="ctr"/>
          <a:lstStyle/>
          <a:p>
            <a:pPr algn="ctr"/>
            <a:endParaRPr lang="zh-CN" altLang="en-US" sz="1829" dirty="0">
              <a:solidFill>
                <a:srgbClr val="7050A0"/>
              </a:solidFill>
              <a:latin typeface="微软雅黑" panose="020B0503020204020204" pitchFamily="34" charset="-122"/>
              <a:ea typeface="微软雅黑" panose="020B0503020204020204" pitchFamily="34" charset="-122"/>
            </a:endParaRPr>
          </a:p>
        </p:txBody>
      </p:sp>
      <p:sp>
        <p:nvSpPr>
          <p:cNvPr id="38" name="等腰三角形 29">
            <a:extLst>
              <a:ext uri="{FF2B5EF4-FFF2-40B4-BE49-F238E27FC236}">
                <a16:creationId xmlns:a16="http://schemas.microsoft.com/office/drawing/2014/main" id="{0389253B-A5C8-40D3-97DD-0C3D78C1B83E}"/>
              </a:ext>
            </a:extLst>
          </p:cNvPr>
          <p:cNvSpPr/>
          <p:nvPr/>
        </p:nvSpPr>
        <p:spPr>
          <a:xfrm rot="16200000" flipV="1">
            <a:off x="4918300" y="2593230"/>
            <a:ext cx="331519" cy="29260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rtlCol="0" anchor="ctr"/>
          <a:lstStyle/>
          <a:p>
            <a:pPr algn="ctr"/>
            <a:endParaRPr lang="zh-CN" altLang="en-US" sz="1829" dirty="0">
              <a:solidFill>
                <a:srgbClr val="7050A0"/>
              </a:solidFill>
              <a:latin typeface="微软雅黑" panose="020B0503020204020204" pitchFamily="34" charset="-122"/>
              <a:ea typeface="微软雅黑" panose="020B0503020204020204" pitchFamily="34" charset="-122"/>
            </a:endParaRPr>
          </a:p>
        </p:txBody>
      </p:sp>
      <p:sp>
        <p:nvSpPr>
          <p:cNvPr id="39" name="等腰三角形 29">
            <a:extLst>
              <a:ext uri="{FF2B5EF4-FFF2-40B4-BE49-F238E27FC236}">
                <a16:creationId xmlns:a16="http://schemas.microsoft.com/office/drawing/2014/main" id="{CE421741-2976-4BE1-A322-6CA58D5254E4}"/>
              </a:ext>
            </a:extLst>
          </p:cNvPr>
          <p:cNvSpPr/>
          <p:nvPr/>
        </p:nvSpPr>
        <p:spPr>
          <a:xfrm rot="16200000" flipV="1">
            <a:off x="6966526" y="2593230"/>
            <a:ext cx="331519" cy="29260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rtlCol="0" anchor="ctr"/>
          <a:lstStyle/>
          <a:p>
            <a:pPr algn="ctr"/>
            <a:endParaRPr lang="zh-CN" altLang="en-US" sz="1829" dirty="0">
              <a:solidFill>
                <a:srgbClr val="7050A0"/>
              </a:solidFill>
              <a:latin typeface="微软雅黑" panose="020B0503020204020204" pitchFamily="34" charset="-122"/>
              <a:ea typeface="微软雅黑" panose="020B0503020204020204" pitchFamily="34" charset="-122"/>
            </a:endParaRPr>
          </a:p>
        </p:txBody>
      </p:sp>
      <p:cxnSp>
        <p:nvCxnSpPr>
          <p:cNvPr id="40" name="直线箭头连接符 73">
            <a:extLst>
              <a:ext uri="{FF2B5EF4-FFF2-40B4-BE49-F238E27FC236}">
                <a16:creationId xmlns:a16="http://schemas.microsoft.com/office/drawing/2014/main" id="{3CF8E4C0-471A-4C6B-866A-CA4CA4F72896}"/>
              </a:ext>
            </a:extLst>
          </p:cNvPr>
          <p:cNvCxnSpPr/>
          <p:nvPr/>
        </p:nvCxnSpPr>
        <p:spPr>
          <a:xfrm flipV="1">
            <a:off x="3913641" y="1207407"/>
            <a:ext cx="0" cy="438906"/>
          </a:xfrm>
          <a:prstGeom prst="straightConnector1">
            <a:avLst/>
          </a:prstGeom>
          <a:ln w="38100">
            <a:solidFill>
              <a:srgbClr val="705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连接符 77">
            <a:extLst>
              <a:ext uri="{FF2B5EF4-FFF2-40B4-BE49-F238E27FC236}">
                <a16:creationId xmlns:a16="http://schemas.microsoft.com/office/drawing/2014/main" id="{B858E60D-3E49-49F5-A4C4-81EAA384BD79}"/>
              </a:ext>
            </a:extLst>
          </p:cNvPr>
          <p:cNvCxnSpPr/>
          <p:nvPr/>
        </p:nvCxnSpPr>
        <p:spPr>
          <a:xfrm flipV="1">
            <a:off x="4791453" y="1646314"/>
            <a:ext cx="0" cy="1097265"/>
          </a:xfrm>
          <a:prstGeom prst="line">
            <a:avLst/>
          </a:prstGeom>
          <a:ln w="38100">
            <a:solidFill>
              <a:srgbClr val="7050A0"/>
            </a:solidFill>
          </a:ln>
        </p:spPr>
        <p:style>
          <a:lnRef idx="1">
            <a:schemeClr val="accent1"/>
          </a:lnRef>
          <a:fillRef idx="0">
            <a:schemeClr val="accent1"/>
          </a:fillRef>
          <a:effectRef idx="0">
            <a:schemeClr val="accent1"/>
          </a:effectRef>
          <a:fontRef idx="minor">
            <a:schemeClr val="tx1"/>
          </a:fontRef>
        </p:style>
      </p:cxnSp>
      <p:cxnSp>
        <p:nvCxnSpPr>
          <p:cNvPr id="42" name="直线连接符 84">
            <a:extLst>
              <a:ext uri="{FF2B5EF4-FFF2-40B4-BE49-F238E27FC236}">
                <a16:creationId xmlns:a16="http://schemas.microsoft.com/office/drawing/2014/main" id="{5A5EFCA3-FA55-49F0-ADFB-4B2F83EB620F}"/>
              </a:ext>
            </a:extLst>
          </p:cNvPr>
          <p:cNvCxnSpPr/>
          <p:nvPr/>
        </p:nvCxnSpPr>
        <p:spPr>
          <a:xfrm>
            <a:off x="2889528" y="1646313"/>
            <a:ext cx="1901926" cy="0"/>
          </a:xfrm>
          <a:prstGeom prst="line">
            <a:avLst/>
          </a:prstGeom>
          <a:ln w="38100">
            <a:solidFill>
              <a:srgbClr val="7050A0"/>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A760154E-8289-4BE5-BCDF-66DF2911075C}"/>
              </a:ext>
            </a:extLst>
          </p:cNvPr>
          <p:cNvSpPr/>
          <p:nvPr/>
        </p:nvSpPr>
        <p:spPr>
          <a:xfrm>
            <a:off x="4791454" y="1793017"/>
            <a:ext cx="950963" cy="682174"/>
          </a:xfrm>
          <a:prstGeom prst="rect">
            <a:avLst/>
          </a:prstGeom>
          <a:effectLst/>
        </p:spPr>
        <p:txBody>
          <a:bodyPr wrap="square">
            <a:spAutoFit/>
          </a:bodyPr>
          <a:lstStyle/>
          <a:p>
            <a:pPr defTabSz="912770">
              <a:lnSpc>
                <a:spcPct val="130000"/>
              </a:lnSpc>
            </a:pPr>
            <a:r>
              <a:rPr lang="zh-CN" altLang="en-US" sz="1016" b="1" dirty="0">
                <a:solidFill>
                  <a:schemeClr val="tx1">
                    <a:lumMod val="75000"/>
                    <a:lumOff val="25000"/>
                  </a:schemeClr>
                </a:solidFill>
                <a:latin typeface="微软雅黑" panose="020B0503020204020204" pitchFamily="34" charset="-122"/>
                <a:ea typeface="微软雅黑" panose="020B0503020204020204" pitchFamily="34" charset="-122"/>
              </a:rPr>
              <a:t>聚类统计量：</a:t>
            </a:r>
            <a:endParaRPr lang="en-US" altLang="zh-CN" sz="1016" b="1"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912770">
              <a:lnSpc>
                <a:spcPct val="130000"/>
              </a:lnSpc>
            </a:pPr>
            <a:r>
              <a:rPr lang="zh-CN" altLang="en-US" sz="1016" b="1" dirty="0">
                <a:solidFill>
                  <a:schemeClr val="tx1">
                    <a:lumMod val="75000"/>
                    <a:lumOff val="25000"/>
                  </a:schemeClr>
                </a:solidFill>
                <a:latin typeface="微软雅黑" panose="020B0503020204020204" pitchFamily="34" charset="-122"/>
                <a:ea typeface="微软雅黑" panose="020B0503020204020204" pitchFamily="34" charset="-122"/>
              </a:rPr>
              <a:t>距离</a:t>
            </a:r>
            <a:endParaRPr lang="en-US" altLang="zh-CN" sz="1016" b="1"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912770">
              <a:lnSpc>
                <a:spcPct val="130000"/>
              </a:lnSpc>
            </a:pPr>
            <a:r>
              <a:rPr lang="zh-CN" altLang="en-US" sz="1016" b="1" dirty="0">
                <a:solidFill>
                  <a:schemeClr val="tx1">
                    <a:lumMod val="75000"/>
                    <a:lumOff val="25000"/>
                  </a:schemeClr>
                </a:solidFill>
                <a:latin typeface="微软雅黑" panose="020B0503020204020204" pitchFamily="34" charset="-122"/>
                <a:ea typeface="微软雅黑" panose="020B0503020204020204" pitchFamily="34" charset="-122"/>
              </a:rPr>
              <a:t>相关系数</a:t>
            </a:r>
            <a:endParaRPr lang="en-US" altLang="zh-CN" sz="1016"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4" name="直线连接符 95">
            <a:extLst>
              <a:ext uri="{FF2B5EF4-FFF2-40B4-BE49-F238E27FC236}">
                <a16:creationId xmlns:a16="http://schemas.microsoft.com/office/drawing/2014/main" id="{2F2B9B72-6649-4FD8-BFFF-DB2F5AB4F6D2}"/>
              </a:ext>
            </a:extLst>
          </p:cNvPr>
          <p:cNvCxnSpPr/>
          <p:nvPr/>
        </p:nvCxnSpPr>
        <p:spPr>
          <a:xfrm flipV="1">
            <a:off x="2889527" y="1646314"/>
            <a:ext cx="0" cy="1097265"/>
          </a:xfrm>
          <a:prstGeom prst="line">
            <a:avLst/>
          </a:prstGeom>
          <a:ln w="38100">
            <a:solidFill>
              <a:srgbClr val="7050A0"/>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8036FD6D-FAE1-4B2E-B419-488D3F32ABD3}"/>
              </a:ext>
            </a:extLst>
          </p:cNvPr>
          <p:cNvSpPr/>
          <p:nvPr/>
        </p:nvSpPr>
        <p:spPr>
          <a:xfrm>
            <a:off x="2094328" y="2115493"/>
            <a:ext cx="701354" cy="478977"/>
          </a:xfrm>
          <a:prstGeom prst="rect">
            <a:avLst/>
          </a:prstGeom>
          <a:effectLst/>
        </p:spPr>
        <p:txBody>
          <a:bodyPr wrap="square">
            <a:spAutoFit/>
          </a:bodyPr>
          <a:lstStyle/>
          <a:p>
            <a:pPr algn="r" defTabSz="912770">
              <a:lnSpc>
                <a:spcPct val="130000"/>
              </a:lnSpc>
            </a:pPr>
            <a:r>
              <a:rPr lang="zh-CN" altLang="en-US" sz="1016" b="1" dirty="0">
                <a:solidFill>
                  <a:schemeClr val="tx1">
                    <a:lumMod val="75000"/>
                    <a:lumOff val="25000"/>
                  </a:schemeClr>
                </a:solidFill>
                <a:latin typeface="微软雅黑" panose="020B0503020204020204" pitchFamily="34" charset="-122"/>
                <a:ea typeface="微软雅黑" panose="020B0503020204020204" pitchFamily="34" charset="-122"/>
              </a:rPr>
              <a:t>数据对象的多样性</a:t>
            </a:r>
            <a:endParaRPr lang="en-US" altLang="zh-CN" sz="1016"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71AECB12-5D1B-436C-B77D-8B551FA6AAC4}"/>
              </a:ext>
            </a:extLst>
          </p:cNvPr>
          <p:cNvSpPr/>
          <p:nvPr/>
        </p:nvSpPr>
        <p:spPr>
          <a:xfrm>
            <a:off x="3694189" y="3573296"/>
            <a:ext cx="1738272" cy="1088568"/>
          </a:xfrm>
          <a:prstGeom prst="rect">
            <a:avLst/>
          </a:prstGeom>
          <a:effectLst/>
        </p:spPr>
        <p:txBody>
          <a:bodyPr wrap="square">
            <a:spAutoFit/>
          </a:bodyPr>
          <a:lstStyle/>
          <a:p>
            <a:pPr defTabSz="912770">
              <a:lnSpc>
                <a:spcPct val="130000"/>
              </a:lnSpc>
            </a:pPr>
            <a:r>
              <a:rPr lang="zh-CN" altLang="en-US" sz="1016" dirty="0">
                <a:solidFill>
                  <a:srgbClr val="17375E"/>
                </a:solidFill>
                <a:latin typeface="微软雅黑" panose="020B0503020204020204" pitchFamily="34" charset="-122"/>
                <a:ea typeface="微软雅黑" panose="020B0503020204020204" pitchFamily="34" charset="-122"/>
              </a:rPr>
              <a:t>基于模型的算法</a:t>
            </a:r>
          </a:p>
          <a:p>
            <a:pPr defTabSz="912770">
              <a:lnSpc>
                <a:spcPct val="130000"/>
              </a:lnSpc>
            </a:pPr>
            <a:r>
              <a:rPr lang="zh-CN" altLang="en-US" sz="1016" dirty="0">
                <a:solidFill>
                  <a:srgbClr val="17375E"/>
                </a:solidFill>
                <a:latin typeface="微软雅黑" panose="020B0503020204020204" pitchFamily="34" charset="-122"/>
                <a:ea typeface="微软雅黑" panose="020B0503020204020204" pitchFamily="34" charset="-122"/>
              </a:rPr>
              <a:t>基于划分的算法</a:t>
            </a:r>
          </a:p>
          <a:p>
            <a:pPr defTabSz="912770">
              <a:lnSpc>
                <a:spcPct val="130000"/>
              </a:lnSpc>
            </a:pPr>
            <a:r>
              <a:rPr lang="zh-CN" altLang="en-US" sz="1016" dirty="0">
                <a:solidFill>
                  <a:srgbClr val="17375E"/>
                </a:solidFill>
                <a:latin typeface="微软雅黑" panose="020B0503020204020204" pitchFamily="34" charset="-122"/>
                <a:ea typeface="微软雅黑" panose="020B0503020204020204" pitchFamily="34" charset="-122"/>
              </a:rPr>
              <a:t>基于密度的算法</a:t>
            </a:r>
          </a:p>
          <a:p>
            <a:pPr defTabSz="912770">
              <a:lnSpc>
                <a:spcPct val="130000"/>
              </a:lnSpc>
            </a:pPr>
            <a:r>
              <a:rPr lang="zh-CN" altLang="en-US" sz="1016" dirty="0">
                <a:solidFill>
                  <a:srgbClr val="17375E"/>
                </a:solidFill>
                <a:latin typeface="微软雅黑" panose="020B0503020204020204" pitchFamily="34" charset="-122"/>
                <a:ea typeface="微软雅黑" panose="020B0503020204020204" pitchFamily="34" charset="-122"/>
              </a:rPr>
              <a:t>基于网格的算法</a:t>
            </a:r>
          </a:p>
          <a:p>
            <a:pPr defTabSz="912770">
              <a:lnSpc>
                <a:spcPct val="130000"/>
              </a:lnSpc>
            </a:pPr>
            <a:r>
              <a:rPr lang="zh-CN" altLang="en-US" sz="1016" dirty="0">
                <a:solidFill>
                  <a:srgbClr val="17375E"/>
                </a:solidFill>
                <a:latin typeface="微软雅黑" panose="020B0503020204020204" pitchFamily="34" charset="-122"/>
                <a:ea typeface="微软雅黑" panose="020B0503020204020204" pitchFamily="34" charset="-122"/>
              </a:rPr>
              <a:t>层次聚类算法</a:t>
            </a:r>
            <a:r>
              <a:rPr lang="en-US" altLang="zh-CN" sz="1016" dirty="0">
                <a:solidFill>
                  <a:srgbClr val="17375E"/>
                </a:solidFill>
                <a:latin typeface="微软雅黑" panose="020B0503020204020204" pitchFamily="34" charset="-122"/>
                <a:ea typeface="微软雅黑" panose="020B0503020204020204" pitchFamily="34" charset="-122"/>
              </a:rPr>
              <a:t>……</a:t>
            </a:r>
            <a:endParaRPr lang="zh-CN" altLang="en-US" sz="1016" dirty="0">
              <a:solidFill>
                <a:srgbClr val="17375E"/>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97418545-0B0A-467A-B6E6-211FDE04071E}"/>
              </a:ext>
            </a:extLst>
          </p:cNvPr>
          <p:cNvSpPr/>
          <p:nvPr/>
        </p:nvSpPr>
        <p:spPr>
          <a:xfrm>
            <a:off x="5648023" y="1068390"/>
            <a:ext cx="2822221" cy="885371"/>
          </a:xfrm>
          <a:prstGeom prst="rect">
            <a:avLst/>
          </a:prstGeom>
          <a:effectLst/>
        </p:spPr>
        <p:txBody>
          <a:bodyPr wrap="square">
            <a:spAutoFit/>
          </a:bodyPr>
          <a:lstStyle/>
          <a:p>
            <a:pPr defTabSz="912770">
              <a:lnSpc>
                <a:spcPct val="130000"/>
              </a:lnSpc>
            </a:pPr>
            <a:r>
              <a:rPr lang="en-US" altLang="zh-CN" sz="1016" dirty="0">
                <a:solidFill>
                  <a:srgbClr val="17375E"/>
                </a:solidFill>
                <a:latin typeface="微软雅黑" panose="020B0503020204020204" pitchFamily="34" charset="-122"/>
                <a:ea typeface="微软雅黑" panose="020B0503020204020204" pitchFamily="34" charset="-122"/>
              </a:rPr>
              <a:t>+</a:t>
            </a:r>
            <a:r>
              <a:rPr lang="zh-CN" altLang="en-US" sz="1016" dirty="0">
                <a:solidFill>
                  <a:srgbClr val="17375E"/>
                </a:solidFill>
                <a:latin typeface="微软雅黑" panose="020B0503020204020204" pitchFamily="34" charset="-122"/>
                <a:ea typeface="微软雅黑" panose="020B0503020204020204" pitchFamily="34" charset="-122"/>
              </a:rPr>
              <a:t>可视化：</a:t>
            </a:r>
            <a:r>
              <a:rPr lang="en-US" altLang="zh-CN" sz="1016" dirty="0" err="1">
                <a:solidFill>
                  <a:srgbClr val="17375E"/>
                </a:solidFill>
                <a:latin typeface="微软雅黑" panose="020B0503020204020204" pitchFamily="34" charset="-122"/>
                <a:ea typeface="微软雅黑" panose="020B0503020204020204" pitchFamily="34" charset="-122"/>
              </a:rPr>
              <a:t>Ucinet</a:t>
            </a:r>
            <a:r>
              <a:rPr lang="zh-CN" altLang="en-US" sz="1016" dirty="0">
                <a:solidFill>
                  <a:srgbClr val="17375E"/>
                </a:solidFill>
                <a:latin typeface="微软雅黑" panose="020B0503020204020204" pitchFamily="34" charset="-122"/>
                <a:ea typeface="微软雅黑" panose="020B0503020204020204" pitchFamily="34" charset="-122"/>
              </a:rPr>
              <a:t>、</a:t>
            </a:r>
            <a:r>
              <a:rPr lang="en-US" altLang="zh-CN" sz="1016" dirty="0" err="1">
                <a:solidFill>
                  <a:srgbClr val="17375E"/>
                </a:solidFill>
                <a:latin typeface="微软雅黑" panose="020B0503020204020204" pitchFamily="34" charset="-122"/>
                <a:ea typeface="微软雅黑" panose="020B0503020204020204" pitchFamily="34" charset="-122"/>
              </a:rPr>
              <a:t>Pajek</a:t>
            </a:r>
            <a:r>
              <a:rPr lang="zh-CN" altLang="en-US" sz="1016" dirty="0">
                <a:solidFill>
                  <a:srgbClr val="17375E"/>
                </a:solidFill>
                <a:latin typeface="微软雅黑" panose="020B0503020204020204" pitchFamily="34" charset="-122"/>
                <a:ea typeface="微软雅黑" panose="020B0503020204020204" pitchFamily="34" charset="-122"/>
              </a:rPr>
              <a:t>、</a:t>
            </a:r>
            <a:r>
              <a:rPr lang="en-US" altLang="zh-CN" sz="1016" dirty="0" err="1">
                <a:solidFill>
                  <a:srgbClr val="17375E"/>
                </a:solidFill>
                <a:latin typeface="微软雅黑" panose="020B0503020204020204" pitchFamily="34" charset="-122"/>
                <a:ea typeface="微软雅黑" panose="020B0503020204020204" pitchFamily="34" charset="-122"/>
              </a:rPr>
              <a:t>CiteSpace</a:t>
            </a:r>
            <a:endParaRPr lang="en-US" altLang="zh-CN" sz="1016" dirty="0">
              <a:solidFill>
                <a:srgbClr val="17375E"/>
              </a:solidFill>
              <a:latin typeface="微软雅黑" panose="020B0503020204020204" pitchFamily="34" charset="-122"/>
              <a:ea typeface="微软雅黑" panose="020B0503020204020204" pitchFamily="34" charset="-122"/>
            </a:endParaRPr>
          </a:p>
          <a:p>
            <a:pPr defTabSz="912770">
              <a:lnSpc>
                <a:spcPct val="130000"/>
              </a:lnSpc>
            </a:pPr>
            <a:r>
              <a:rPr lang="en-US" altLang="zh-CN" sz="1016" dirty="0">
                <a:solidFill>
                  <a:srgbClr val="17375E"/>
                </a:solidFill>
                <a:latin typeface="微软雅黑" panose="020B0503020204020204" pitchFamily="34" charset="-122"/>
                <a:ea typeface="微软雅黑" panose="020B0503020204020204" pitchFamily="34" charset="-122"/>
              </a:rPr>
              <a:t>+</a:t>
            </a:r>
            <a:r>
              <a:rPr lang="zh-CN" altLang="en-US" sz="1016" dirty="0">
                <a:solidFill>
                  <a:srgbClr val="17375E"/>
                </a:solidFill>
                <a:latin typeface="微软雅黑" panose="020B0503020204020204" pitchFamily="34" charset="-122"/>
                <a:ea typeface="微软雅黑" panose="020B0503020204020204" pitchFamily="34" charset="-122"/>
              </a:rPr>
              <a:t>分析工具：</a:t>
            </a:r>
            <a:r>
              <a:rPr lang="en-US" altLang="zh-CN" sz="1016" dirty="0">
                <a:solidFill>
                  <a:srgbClr val="17375E"/>
                </a:solidFill>
                <a:latin typeface="微软雅黑" panose="020B0503020204020204" pitchFamily="34" charset="-122"/>
                <a:ea typeface="微软雅黑" panose="020B0503020204020204" pitchFamily="34" charset="-122"/>
              </a:rPr>
              <a:t>SPSS</a:t>
            </a:r>
            <a:r>
              <a:rPr lang="zh-CN" altLang="en-US" sz="1016" dirty="0">
                <a:solidFill>
                  <a:srgbClr val="17375E"/>
                </a:solidFill>
                <a:latin typeface="微软雅黑" panose="020B0503020204020204" pitchFamily="34" charset="-122"/>
                <a:ea typeface="微软雅黑" panose="020B0503020204020204" pitchFamily="34" charset="-122"/>
              </a:rPr>
              <a:t>、</a:t>
            </a:r>
            <a:r>
              <a:rPr lang="en-US" altLang="zh-CN" sz="1016" dirty="0">
                <a:solidFill>
                  <a:srgbClr val="17375E"/>
                </a:solidFill>
                <a:latin typeface="微软雅黑" panose="020B0503020204020204" pitchFamily="34" charset="-122"/>
                <a:ea typeface="微软雅黑" panose="020B0503020204020204" pitchFamily="34" charset="-122"/>
              </a:rPr>
              <a:t>SAS</a:t>
            </a:r>
            <a:r>
              <a:rPr lang="zh-CN" altLang="en-US" sz="1016" dirty="0">
                <a:solidFill>
                  <a:srgbClr val="17375E"/>
                </a:solidFill>
                <a:latin typeface="微软雅黑" panose="020B0503020204020204" pitchFamily="34" charset="-122"/>
                <a:ea typeface="微软雅黑" panose="020B0503020204020204" pitchFamily="34" charset="-122"/>
              </a:rPr>
              <a:t>、</a:t>
            </a:r>
            <a:r>
              <a:rPr lang="en-US" altLang="zh-CN" sz="1016" dirty="0">
                <a:solidFill>
                  <a:srgbClr val="17375E"/>
                </a:solidFill>
                <a:latin typeface="微软雅黑" panose="020B0503020204020204" pitchFamily="34" charset="-122"/>
                <a:ea typeface="微软雅黑" panose="020B0503020204020204" pitchFamily="34" charset="-122"/>
              </a:rPr>
              <a:t>STAT</a:t>
            </a:r>
            <a:r>
              <a:rPr lang="zh-CN" altLang="en-US" sz="1016" dirty="0">
                <a:solidFill>
                  <a:srgbClr val="17375E"/>
                </a:solidFill>
                <a:latin typeface="微软雅黑" panose="020B0503020204020204" pitchFamily="34" charset="-122"/>
                <a:ea typeface="微软雅黑" panose="020B0503020204020204" pitchFamily="34" charset="-122"/>
              </a:rPr>
              <a:t>、</a:t>
            </a:r>
            <a:r>
              <a:rPr lang="en-US" altLang="zh-CN" sz="1016" dirty="0">
                <a:solidFill>
                  <a:srgbClr val="17375E"/>
                </a:solidFill>
                <a:latin typeface="微软雅黑" panose="020B0503020204020204" pitchFamily="34" charset="-122"/>
                <a:ea typeface="微软雅黑" panose="020B0503020204020204" pitchFamily="34" charset="-122"/>
              </a:rPr>
              <a:t>S-Plus</a:t>
            </a:r>
          </a:p>
          <a:p>
            <a:pPr defTabSz="912770">
              <a:lnSpc>
                <a:spcPct val="130000"/>
              </a:lnSpc>
            </a:pPr>
            <a:r>
              <a:rPr lang="en-US" altLang="zh-CN" sz="1016" dirty="0">
                <a:solidFill>
                  <a:srgbClr val="17375E"/>
                </a:solidFill>
                <a:latin typeface="微软雅黑" panose="020B0503020204020204" pitchFamily="34" charset="-122"/>
                <a:ea typeface="微软雅黑" panose="020B0503020204020204" pitchFamily="34" charset="-122"/>
              </a:rPr>
              <a:t>+</a:t>
            </a:r>
            <a:r>
              <a:rPr lang="zh-CN" altLang="en-US" sz="1016" dirty="0">
                <a:solidFill>
                  <a:srgbClr val="17375E"/>
                </a:solidFill>
                <a:latin typeface="微软雅黑" panose="020B0503020204020204" pitchFamily="34" charset="-122"/>
                <a:ea typeface="微软雅黑" panose="020B0503020204020204" pitchFamily="34" charset="-122"/>
              </a:rPr>
              <a:t>语言：</a:t>
            </a:r>
            <a:r>
              <a:rPr lang="en-US" altLang="zh-CN" sz="1016" dirty="0">
                <a:solidFill>
                  <a:srgbClr val="17375E"/>
                </a:solidFill>
                <a:latin typeface="微软雅黑" panose="020B0503020204020204" pitchFamily="34" charset="-122"/>
                <a:ea typeface="微软雅黑" panose="020B0503020204020204" pitchFamily="34" charset="-122"/>
              </a:rPr>
              <a:t>R</a:t>
            </a:r>
            <a:r>
              <a:rPr lang="zh-CN" altLang="en-US" sz="1016" dirty="0">
                <a:solidFill>
                  <a:srgbClr val="17375E"/>
                </a:solidFill>
                <a:latin typeface="微软雅黑" panose="020B0503020204020204" pitchFamily="34" charset="-122"/>
                <a:ea typeface="微软雅黑" panose="020B0503020204020204" pitchFamily="34" charset="-122"/>
              </a:rPr>
              <a:t>、</a:t>
            </a:r>
            <a:r>
              <a:rPr lang="en-US" altLang="zh-CN" sz="1016" dirty="0">
                <a:solidFill>
                  <a:srgbClr val="17375E"/>
                </a:solidFill>
                <a:latin typeface="微软雅黑" panose="020B0503020204020204" pitchFamily="34" charset="-122"/>
                <a:ea typeface="微软雅黑" panose="020B0503020204020204" pitchFamily="34" charset="-122"/>
              </a:rPr>
              <a:t>python</a:t>
            </a:r>
            <a:r>
              <a:rPr lang="zh-CN" altLang="en-US" sz="1016" dirty="0">
                <a:solidFill>
                  <a:srgbClr val="17375E"/>
                </a:solidFill>
                <a:latin typeface="微软雅黑" panose="020B0503020204020204" pitchFamily="34" charset="-122"/>
                <a:ea typeface="微软雅黑" panose="020B0503020204020204" pitchFamily="34" charset="-122"/>
              </a:rPr>
              <a:t>、</a:t>
            </a:r>
            <a:endParaRPr lang="en-US" altLang="zh-CN" sz="1016" dirty="0">
              <a:solidFill>
                <a:srgbClr val="17375E"/>
              </a:solidFill>
              <a:latin typeface="微软雅黑" panose="020B0503020204020204" pitchFamily="34" charset="-122"/>
              <a:ea typeface="微软雅黑" panose="020B0503020204020204" pitchFamily="34" charset="-122"/>
            </a:endParaRPr>
          </a:p>
          <a:p>
            <a:pPr defTabSz="912770">
              <a:lnSpc>
                <a:spcPct val="130000"/>
              </a:lnSpc>
            </a:pPr>
            <a:r>
              <a:rPr lang="en-US" altLang="zh-CN" sz="1016" dirty="0">
                <a:solidFill>
                  <a:srgbClr val="17375E"/>
                </a:solidFill>
                <a:latin typeface="微软雅黑" panose="020B0503020204020204" pitchFamily="34" charset="-122"/>
                <a:ea typeface="微软雅黑" panose="020B0503020204020204" pitchFamily="34" charset="-122"/>
              </a:rPr>
              <a:t>+</a:t>
            </a:r>
            <a:r>
              <a:rPr lang="zh-CN" altLang="en-US" sz="1016" dirty="0">
                <a:solidFill>
                  <a:srgbClr val="17375E"/>
                </a:solidFill>
                <a:latin typeface="微软雅黑" panose="020B0503020204020204" pitchFamily="34" charset="-122"/>
                <a:ea typeface="微软雅黑" panose="020B0503020204020204" pitchFamily="34" charset="-122"/>
              </a:rPr>
              <a:t>其他：</a:t>
            </a:r>
            <a:r>
              <a:rPr lang="en-US" altLang="zh-CN" sz="1016" dirty="0" err="1">
                <a:solidFill>
                  <a:srgbClr val="17375E"/>
                </a:solidFill>
                <a:latin typeface="微软雅黑" panose="020B0503020204020204" pitchFamily="34" charset="-122"/>
                <a:ea typeface="微软雅黑" panose="020B0503020204020204" pitchFamily="34" charset="-122"/>
              </a:rPr>
              <a:t>Matlab</a:t>
            </a:r>
            <a:r>
              <a:rPr lang="zh-CN" altLang="en-US" sz="1016" dirty="0">
                <a:solidFill>
                  <a:srgbClr val="17375E"/>
                </a:solidFill>
                <a:latin typeface="微软雅黑" panose="020B0503020204020204" pitchFamily="34" charset="-122"/>
                <a:ea typeface="微软雅黑" panose="020B0503020204020204" pitchFamily="34" charset="-122"/>
              </a:rPr>
              <a:t>、</a:t>
            </a:r>
            <a:r>
              <a:rPr lang="en-US" altLang="zh-CN" sz="1016" dirty="0" err="1">
                <a:solidFill>
                  <a:srgbClr val="17375E"/>
                </a:solidFill>
                <a:latin typeface="微软雅黑" panose="020B0503020204020204" pitchFamily="34" charset="-122"/>
                <a:ea typeface="微软雅黑" panose="020B0503020204020204" pitchFamily="34" charset="-122"/>
              </a:rPr>
              <a:t>Ntsys</a:t>
            </a:r>
            <a:r>
              <a:rPr lang="zh-CN" altLang="en-US" sz="1016" dirty="0">
                <a:solidFill>
                  <a:srgbClr val="17375E"/>
                </a:solidFill>
                <a:latin typeface="微软雅黑" panose="020B0503020204020204" pitchFamily="34" charset="-122"/>
                <a:ea typeface="微软雅黑" panose="020B0503020204020204" pitchFamily="34" charset="-122"/>
              </a:rPr>
              <a:t>、</a:t>
            </a:r>
            <a:r>
              <a:rPr lang="en-US" altLang="zh-CN" sz="1016" dirty="0">
                <a:solidFill>
                  <a:srgbClr val="17375E"/>
                </a:solidFill>
                <a:latin typeface="微软雅黑" panose="020B0503020204020204" pitchFamily="34" charset="-122"/>
                <a:ea typeface="微软雅黑" panose="020B0503020204020204" pitchFamily="34" charset="-122"/>
              </a:rPr>
              <a:t>Weka……</a:t>
            </a:r>
          </a:p>
        </p:txBody>
      </p:sp>
      <p:sp>
        <p:nvSpPr>
          <p:cNvPr id="50" name="矩形 49">
            <a:extLst>
              <a:ext uri="{FF2B5EF4-FFF2-40B4-BE49-F238E27FC236}">
                <a16:creationId xmlns:a16="http://schemas.microsoft.com/office/drawing/2014/main" id="{9E452B58-03AF-42BC-9B5F-925E76AFA907}"/>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聚类分析步骤</a:t>
            </a:r>
          </a:p>
        </p:txBody>
      </p:sp>
      <p:sp>
        <p:nvSpPr>
          <p:cNvPr id="51" name="矩形 50">
            <a:extLst>
              <a:ext uri="{FF2B5EF4-FFF2-40B4-BE49-F238E27FC236}">
                <a16:creationId xmlns:a16="http://schemas.microsoft.com/office/drawing/2014/main" id="{2E8B86A5-3AF4-4D13-A484-F80C2DE20098}"/>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B7EFAF47-F004-4750-A0B8-627598637D08}"/>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3" name="TextBox 301">
            <a:extLst>
              <a:ext uri="{FF2B5EF4-FFF2-40B4-BE49-F238E27FC236}">
                <a16:creationId xmlns:a16="http://schemas.microsoft.com/office/drawing/2014/main" id="{DBD25D8C-CCD2-4892-B9C3-18DFA6ADE34A}"/>
              </a:ext>
            </a:extLst>
          </p:cNvPr>
          <p:cNvSpPr txBox="1"/>
          <p:nvPr/>
        </p:nvSpPr>
        <p:spPr>
          <a:xfrm>
            <a:off x="2889528" y="841653"/>
            <a:ext cx="1951428" cy="342401"/>
          </a:xfrm>
          <a:prstGeom prst="rect">
            <a:avLst/>
          </a:prstGeom>
          <a:noFill/>
          <a:effectLst/>
        </p:spPr>
        <p:txBody>
          <a:bodyPr wrap="square" rtlCol="0">
            <a:spAutoFit/>
          </a:bodyPr>
          <a:lstStyle/>
          <a:p>
            <a:pPr algn="ctr" defTabSz="912770"/>
            <a:r>
              <a:rPr lang="zh-CN" altLang="en-US" sz="1625" b="1" dirty="0">
                <a:solidFill>
                  <a:srgbClr val="17375E"/>
                </a:solidFill>
                <a:latin typeface="微软雅黑" panose="020B0503020204020204" pitchFamily="34" charset="-122"/>
                <a:ea typeface="微软雅黑" panose="020B0503020204020204" pitchFamily="34" charset="-122"/>
              </a:rPr>
              <a:t>提高</a:t>
            </a:r>
            <a:r>
              <a:rPr lang="zh-CN" altLang="en-US" sz="1600" b="1" dirty="0">
                <a:solidFill>
                  <a:srgbClr val="17375E"/>
                </a:solidFill>
                <a:latin typeface="微软雅黑" panose="020B0503020204020204" pitchFamily="34" charset="-122"/>
                <a:ea typeface="微软雅黑" panose="020B0503020204020204" pitchFamily="34" charset="-122"/>
              </a:rPr>
              <a:t>聚类</a:t>
            </a:r>
            <a:r>
              <a:rPr lang="zh-CN" altLang="en-US" sz="1625" b="1" dirty="0">
                <a:solidFill>
                  <a:srgbClr val="17375E"/>
                </a:solidFill>
                <a:latin typeface="微软雅黑" panose="020B0503020204020204" pitchFamily="34" charset="-122"/>
                <a:ea typeface="微软雅黑" panose="020B0503020204020204" pitchFamily="34" charset="-122"/>
              </a:rPr>
              <a:t>效果</a:t>
            </a:r>
          </a:p>
        </p:txBody>
      </p:sp>
    </p:spTree>
    <p:extLst>
      <p:ext uri="{BB962C8B-B14F-4D97-AF65-F5344CB8AC3E}">
        <p14:creationId xmlns:p14="http://schemas.microsoft.com/office/powerpoint/2010/main" val="413471611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116</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聚类分析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8" name="矩形 7">
            <a:extLst>
              <a:ext uri="{FF2B5EF4-FFF2-40B4-BE49-F238E27FC236}">
                <a16:creationId xmlns:a16="http://schemas.microsoft.com/office/drawing/2014/main" id="{1A601218-1D3C-407F-8C2E-63C9B6B8FDC2}"/>
              </a:ext>
            </a:extLst>
          </p:cNvPr>
          <p:cNvSpPr/>
          <p:nvPr/>
        </p:nvSpPr>
        <p:spPr>
          <a:xfrm>
            <a:off x="768149" y="1349396"/>
            <a:ext cx="8268347" cy="3439211"/>
          </a:xfrm>
          <a:prstGeom prst="rect">
            <a:avLst/>
          </a:prstGeom>
          <a:effectLst/>
        </p:spPr>
        <p:txBody>
          <a:bodyPr wrap="square">
            <a:spAutoFit/>
          </a:bodyPr>
          <a:lstStyle/>
          <a:p>
            <a:pPr marL="174168" indent="-174168" algn="just" defTabSz="912770">
              <a:lnSpc>
                <a:spcPct val="130000"/>
              </a:lnSpc>
              <a:buFont typeface="Wingdings" charset="2"/>
              <a:buChar char="Ø"/>
            </a:pPr>
            <a:r>
              <a:rPr lang="zh-CN" altLang="en-US" sz="1219"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19"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19"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22" b="1" dirty="0">
                <a:solidFill>
                  <a:srgbClr val="17375E"/>
                </a:solidFill>
                <a:latin typeface="微软雅黑" panose="020B0503020204020204" pitchFamily="34" charset="-122"/>
                <a:ea typeface="微软雅黑" panose="020B0503020204020204" pitchFamily="34" charset="-122"/>
              </a:rPr>
              <a:t>层次的（</a:t>
            </a:r>
            <a:r>
              <a:rPr lang="en-US" altLang="zh-CN" sz="1422" b="1" dirty="0">
                <a:solidFill>
                  <a:srgbClr val="17375E"/>
                </a:solidFill>
                <a:latin typeface="微软雅黑" panose="020B0503020204020204" pitchFamily="34" charset="-122"/>
                <a:ea typeface="微软雅黑" panose="020B0503020204020204" pitchFamily="34" charset="-122"/>
              </a:rPr>
              <a:t>hierarchical</a:t>
            </a:r>
            <a:r>
              <a:rPr lang="zh-CN" altLang="en-US" sz="1422" b="1" dirty="0">
                <a:solidFill>
                  <a:srgbClr val="17375E"/>
                </a:solidFill>
                <a:latin typeface="微软雅黑" panose="020B0503020204020204" pitchFamily="34" charset="-122"/>
                <a:ea typeface="微软雅黑" panose="020B0503020204020204" pitchFamily="34" charset="-122"/>
              </a:rPr>
              <a:t>）和划分的（</a:t>
            </a:r>
            <a:r>
              <a:rPr lang="en-US" altLang="zh-CN" sz="1422" b="1" dirty="0">
                <a:solidFill>
                  <a:srgbClr val="17375E"/>
                </a:solidFill>
                <a:latin typeface="微软雅黑" panose="020B0503020204020204" pitchFamily="34" charset="-122"/>
                <a:ea typeface="微软雅黑" panose="020B0503020204020204" pitchFamily="34" charset="-122"/>
              </a:rPr>
              <a:t>partitional</a:t>
            </a:r>
            <a:r>
              <a:rPr lang="zh-CN" altLang="en-US" sz="1422" b="1" dirty="0">
                <a:solidFill>
                  <a:srgbClr val="17375E"/>
                </a:solidFill>
                <a:latin typeface="微软雅黑" panose="020B0503020204020204" pitchFamily="34" charset="-122"/>
                <a:ea typeface="微软雅黑" panose="020B0503020204020204" pitchFamily="34" charset="-122"/>
              </a:rPr>
              <a:t>）</a:t>
            </a:r>
            <a:endParaRPr lang="en-US" altLang="zh-CN" sz="1422" b="1" dirty="0">
              <a:solidFill>
                <a:srgbClr val="17375E"/>
              </a:solidFill>
              <a:latin typeface="微软雅黑" panose="020B0503020204020204" pitchFamily="34" charset="-122"/>
              <a:ea typeface="微软雅黑" panose="020B0503020204020204" pitchFamily="34" charset="-122"/>
            </a:endParaRPr>
          </a:p>
          <a:p>
            <a:pPr marL="557213" lvl="1" indent="-214313" algn="just" defTabSz="912770">
              <a:lnSpc>
                <a:spcPct val="130000"/>
              </a:lnSpc>
              <a:buFont typeface="Arial" panose="020B0604020202020204" pitchFamily="34" charset="0"/>
              <a:buChar char="•"/>
            </a:pPr>
            <a:r>
              <a:rPr lang="zh-CN" altLang="en-US" sz="1400" b="1" dirty="0">
                <a:solidFill>
                  <a:srgbClr val="17375E"/>
                </a:solidFill>
                <a:latin typeface="微软雅黑" panose="020B0503020204020204" pitchFamily="34" charset="-122"/>
                <a:ea typeface="微软雅黑" panose="020B0503020204020204" pitchFamily="34" charset="-122"/>
              </a:rPr>
              <a:t>划分聚类</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partitionalclustering</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）简单的将数据对象集划分成不重叠的子集，使得每个数据对象恰在一个子集中</a:t>
            </a:r>
          </a:p>
          <a:p>
            <a:pPr marL="557213" lvl="1" indent="-214313" algn="just" defTabSz="912770">
              <a:lnSpc>
                <a:spcPct val="130000"/>
              </a:lnSpc>
              <a:buFont typeface="Arial" panose="020B0604020202020204" pitchFamily="34" charset="0"/>
              <a:buChar char="•"/>
            </a:pPr>
            <a:r>
              <a:rPr lang="zh-CN" altLang="en-US" sz="1400" b="1" dirty="0">
                <a:solidFill>
                  <a:srgbClr val="17375E"/>
                </a:solidFill>
                <a:latin typeface="微软雅黑" panose="020B0503020204020204" pitchFamily="34" charset="-122"/>
                <a:ea typeface="微软雅黑" panose="020B0503020204020204" pitchFamily="34" charset="-122"/>
              </a:rPr>
              <a:t>层次聚类</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是嵌套簇的集族，组织成一棵树。除叶结点外，树中每一个结点（簇）都是其子女（子簇）的并，而树根是包含所有对象的簇。（簇的集合是嵌套的）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4168" indent="-174168" algn="just" defTabSz="912770">
              <a:lnSpc>
                <a:spcPct val="130000"/>
              </a:lnSpc>
              <a:buFont typeface="Wingdings" charset="2"/>
              <a:buChar char="Ø"/>
            </a:pPr>
            <a:r>
              <a:rPr lang="zh-CN" altLang="en-US" sz="1219"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19"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19"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22" b="1" dirty="0">
                <a:solidFill>
                  <a:srgbClr val="17375E"/>
                </a:solidFill>
                <a:latin typeface="微软雅黑" panose="020B0503020204020204" pitchFamily="34" charset="-122"/>
                <a:ea typeface="微软雅黑" panose="020B0503020204020204" pitchFamily="34" charset="-122"/>
              </a:rPr>
              <a:t>互斥的（</a:t>
            </a:r>
            <a:r>
              <a:rPr lang="en-US" altLang="zh-CN" sz="1422" b="1" dirty="0">
                <a:solidFill>
                  <a:srgbClr val="17375E"/>
                </a:solidFill>
                <a:latin typeface="微软雅黑" panose="020B0503020204020204" pitchFamily="34" charset="-122"/>
                <a:ea typeface="微软雅黑" panose="020B0503020204020204" pitchFamily="34" charset="-122"/>
              </a:rPr>
              <a:t>exclusive</a:t>
            </a:r>
            <a:r>
              <a:rPr lang="zh-CN" altLang="en-US" sz="1422" b="1" dirty="0">
                <a:solidFill>
                  <a:srgbClr val="17375E"/>
                </a:solidFill>
                <a:latin typeface="微软雅黑" panose="020B0503020204020204" pitchFamily="34" charset="-122"/>
                <a:ea typeface="微软雅黑" panose="020B0503020204020204" pitchFamily="34" charset="-122"/>
              </a:rPr>
              <a:t>）、重叠的（</a:t>
            </a:r>
            <a:r>
              <a:rPr lang="en-US" altLang="zh-CN" sz="1422" b="1" dirty="0">
                <a:solidFill>
                  <a:srgbClr val="17375E"/>
                </a:solidFill>
                <a:latin typeface="微软雅黑" panose="020B0503020204020204" pitchFamily="34" charset="-122"/>
                <a:ea typeface="微软雅黑" panose="020B0503020204020204" pitchFamily="34" charset="-122"/>
              </a:rPr>
              <a:t>overlapping</a:t>
            </a:r>
            <a:r>
              <a:rPr lang="zh-CN" altLang="en-US" sz="1422" b="1" dirty="0">
                <a:solidFill>
                  <a:srgbClr val="17375E"/>
                </a:solidFill>
                <a:latin typeface="微软雅黑" panose="020B0503020204020204" pitchFamily="34" charset="-122"/>
                <a:ea typeface="微软雅黑" panose="020B0503020204020204" pitchFamily="34" charset="-122"/>
              </a:rPr>
              <a:t>）与模糊的（</a:t>
            </a:r>
            <a:r>
              <a:rPr lang="en-US" altLang="zh-CN" sz="1422" b="1" dirty="0">
                <a:solidFill>
                  <a:srgbClr val="17375E"/>
                </a:solidFill>
                <a:latin typeface="微软雅黑" panose="020B0503020204020204" pitchFamily="34" charset="-122"/>
                <a:ea typeface="微软雅黑" panose="020B0503020204020204" pitchFamily="34" charset="-122"/>
              </a:rPr>
              <a:t>fuzzy</a:t>
            </a:r>
            <a:r>
              <a:rPr lang="zh-CN" altLang="en-US" sz="1422" b="1" dirty="0">
                <a:solidFill>
                  <a:srgbClr val="17375E"/>
                </a:solidFill>
                <a:latin typeface="微软雅黑" panose="020B0503020204020204" pitchFamily="34" charset="-122"/>
                <a:ea typeface="微软雅黑" panose="020B0503020204020204" pitchFamily="34" charset="-122"/>
              </a:rPr>
              <a:t>）</a:t>
            </a:r>
            <a:endParaRPr lang="en-US" altLang="zh-CN" sz="1422" b="1" dirty="0">
              <a:solidFill>
                <a:srgbClr val="17375E"/>
              </a:solidFill>
              <a:latin typeface="微软雅黑" panose="020B0503020204020204" pitchFamily="34" charset="-122"/>
              <a:ea typeface="微软雅黑" panose="020B0503020204020204" pitchFamily="34" charset="-122"/>
            </a:endParaRPr>
          </a:p>
          <a:p>
            <a:pPr marL="557213" lvl="1" indent="-214313" algn="just" defTabSz="912770">
              <a:lnSpc>
                <a:spcPct val="13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互斥的聚类：如果一个对象属于了一个特定的类，就不能再属于另外一个类</a:t>
            </a:r>
          </a:p>
          <a:p>
            <a:pPr marL="557213" lvl="1" indent="-214313" algn="just" defTabSz="912770">
              <a:lnSpc>
                <a:spcPct val="13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重叠的聚类：在有些情况下，可以合理的将一个点放到多个簇中，一个对象同时属于多个组</a:t>
            </a:r>
          </a:p>
          <a:p>
            <a:pPr marL="557213" lvl="1" indent="-214313" algn="just" defTabSz="912770">
              <a:lnSpc>
                <a:spcPct val="13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在模糊聚类：每个对象以一个</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（绝对不属于）和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（绝对属于）之间的隶属权值属于每个簇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4168" indent="-174168" algn="just" defTabSz="912770">
              <a:lnSpc>
                <a:spcPct val="130000"/>
              </a:lnSpc>
              <a:buFont typeface="Wingdings" charset="2"/>
              <a:buChar char="Ø"/>
            </a:pPr>
            <a:r>
              <a:rPr lang="zh-CN" altLang="en-US" sz="1219"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19"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19"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22" b="1" dirty="0">
                <a:solidFill>
                  <a:srgbClr val="17375E"/>
                </a:solidFill>
                <a:latin typeface="微软雅黑" panose="020B0503020204020204" pitchFamily="34" charset="-122"/>
                <a:ea typeface="微软雅黑" panose="020B0503020204020204" pitchFamily="34" charset="-122"/>
              </a:rPr>
              <a:t>完全的（</a:t>
            </a:r>
            <a:r>
              <a:rPr lang="en-US" altLang="zh-CN" sz="1422" b="1" dirty="0">
                <a:solidFill>
                  <a:srgbClr val="17375E"/>
                </a:solidFill>
                <a:latin typeface="微软雅黑" panose="020B0503020204020204" pitchFamily="34" charset="-122"/>
                <a:ea typeface="微软雅黑" panose="020B0503020204020204" pitchFamily="34" charset="-122"/>
              </a:rPr>
              <a:t>complete</a:t>
            </a:r>
            <a:r>
              <a:rPr lang="zh-CN" altLang="en-US" sz="1422" b="1" dirty="0">
                <a:solidFill>
                  <a:srgbClr val="17375E"/>
                </a:solidFill>
                <a:latin typeface="微软雅黑" panose="020B0503020204020204" pitchFamily="34" charset="-122"/>
                <a:ea typeface="微软雅黑" panose="020B0503020204020204" pitchFamily="34" charset="-122"/>
              </a:rPr>
              <a:t>）与部分的（</a:t>
            </a:r>
            <a:r>
              <a:rPr lang="en-US" altLang="zh-CN" sz="1422" b="1" dirty="0">
                <a:solidFill>
                  <a:srgbClr val="17375E"/>
                </a:solidFill>
                <a:latin typeface="微软雅黑" panose="020B0503020204020204" pitchFamily="34" charset="-122"/>
                <a:ea typeface="微软雅黑" panose="020B0503020204020204" pitchFamily="34" charset="-122"/>
              </a:rPr>
              <a:t>partial</a:t>
            </a:r>
            <a:r>
              <a:rPr lang="zh-CN" altLang="en-US" sz="1422" b="1" dirty="0">
                <a:solidFill>
                  <a:srgbClr val="17375E"/>
                </a:solidFill>
                <a:latin typeface="微软雅黑" panose="020B0503020204020204" pitchFamily="34" charset="-122"/>
                <a:ea typeface="微软雅黑" panose="020B0503020204020204" pitchFamily="34" charset="-122"/>
              </a:rPr>
              <a:t>）</a:t>
            </a:r>
            <a:endParaRPr lang="en-US" altLang="zh-CN" sz="1422" b="1" dirty="0">
              <a:solidFill>
                <a:srgbClr val="17375E"/>
              </a:solidFill>
              <a:latin typeface="微软雅黑" panose="020B0503020204020204" pitchFamily="34" charset="-122"/>
              <a:ea typeface="微软雅黑" panose="020B0503020204020204" pitchFamily="34" charset="-122"/>
            </a:endParaRPr>
          </a:p>
          <a:p>
            <a:pPr marL="557213" lvl="1" indent="-214313" algn="just" defTabSz="912770">
              <a:lnSpc>
                <a:spcPct val="13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完全聚类将每个对象指派到一个簇</a:t>
            </a:r>
          </a:p>
          <a:p>
            <a:pPr marL="557213" lvl="1" indent="-214313" algn="just" defTabSz="912770">
              <a:lnSpc>
                <a:spcPct val="13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部分聚类：某些对象可能不属于明确定义的组，可能代表噪声、离群点或“不感兴趣的背景”</a:t>
            </a:r>
          </a:p>
        </p:txBody>
      </p:sp>
      <p:sp>
        <p:nvSpPr>
          <p:cNvPr id="9" name="矩形 8">
            <a:extLst>
              <a:ext uri="{FF2B5EF4-FFF2-40B4-BE49-F238E27FC236}">
                <a16:creationId xmlns:a16="http://schemas.microsoft.com/office/drawing/2014/main" id="{812DFCDF-A452-47C8-AC4F-DD6E5782B7D9}"/>
              </a:ext>
            </a:extLst>
          </p:cNvPr>
          <p:cNvSpPr/>
          <p:nvPr/>
        </p:nvSpPr>
        <p:spPr>
          <a:xfrm>
            <a:off x="792660" y="915566"/>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聚类的类型</a:t>
            </a:r>
          </a:p>
        </p:txBody>
      </p:sp>
      <p:sp>
        <p:nvSpPr>
          <p:cNvPr id="12" name="矩形 11">
            <a:extLst>
              <a:ext uri="{FF2B5EF4-FFF2-40B4-BE49-F238E27FC236}">
                <a16:creationId xmlns:a16="http://schemas.microsoft.com/office/drawing/2014/main" id="{C551F560-CB4C-4311-B361-2FCACCD13022}"/>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894ECCA-57C9-4137-A53C-4414F407BF4D}"/>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033914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117</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聚类分析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54704DB8-BE73-452F-8445-E44BBD04D61B}"/>
              </a:ext>
            </a:extLst>
          </p:cNvPr>
          <p:cNvSpPr/>
          <p:nvPr/>
        </p:nvSpPr>
        <p:spPr>
          <a:xfrm>
            <a:off x="515134" y="1426541"/>
            <a:ext cx="7681760" cy="2634183"/>
          </a:xfrm>
          <a:prstGeom prst="rect">
            <a:avLst/>
          </a:prstGeom>
        </p:spPr>
        <p:txBody>
          <a:bodyPr wrap="square">
            <a:spAutoFit/>
          </a:bodyPr>
          <a:lstStyle/>
          <a:p>
            <a:pPr indent="228600" algn="just">
              <a:lnSpc>
                <a:spcPct val="150000"/>
              </a:lnSpc>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通常将聚类算法分为以下几类：</a:t>
            </a:r>
          </a:p>
          <a:p>
            <a:pPr indent="228600" algn="just">
              <a:lnSpc>
                <a:spcPct val="150000"/>
              </a:lnSpc>
            </a:pPr>
            <a:r>
              <a:rPr lang="en-US"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(1)</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基于模型的算法：</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SOM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rPr>
              <a:t>COBWEB</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AutoClass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等；</a:t>
            </a:r>
          </a:p>
          <a:p>
            <a:pPr indent="228600" algn="just">
              <a:lnSpc>
                <a:spcPct val="150000"/>
              </a:lnSpc>
            </a:pPr>
            <a:r>
              <a:rPr lang="en-US"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(2)</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基于划分的算法：</a:t>
            </a:r>
            <a:r>
              <a:rPr lang="en-US" altLang="zh-CN" sz="1600" dirty="0">
                <a:latin typeface="微软雅黑" panose="020B0503020204020204" pitchFamily="34" charset="-122"/>
                <a:ea typeface="微软雅黑" panose="020B0503020204020204" pitchFamily="34" charset="-122"/>
              </a:rPr>
              <a:t>K-means</a:t>
            </a:r>
            <a:r>
              <a:rPr lang="zh-CN"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a:t>
            </a:r>
            <a:r>
              <a:rPr lang="en-US"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K-MEDOIDS</a:t>
            </a:r>
            <a:r>
              <a:rPr lang="zh-CN"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a:t>
            </a:r>
            <a:r>
              <a:rPr lang="en-US"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CLARA</a:t>
            </a:r>
            <a:r>
              <a:rPr lang="zh-CN"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a:t>
            </a:r>
            <a:r>
              <a:rPr lang="en-US"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CLARANS</a:t>
            </a:r>
            <a:r>
              <a:rPr lang="zh-CN"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等；</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28600" algn="just">
              <a:lnSpc>
                <a:spcPct val="150000"/>
              </a:lnSpc>
            </a:pPr>
            <a:r>
              <a:rPr lang="en-US"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(3)</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基于密度的算法：</a:t>
            </a:r>
            <a:r>
              <a:rPr lang="en-US" altLang="zh-CN" sz="1600" dirty="0">
                <a:latin typeface="微软雅黑" panose="020B0503020204020204" pitchFamily="34" charset="-122"/>
                <a:ea typeface="微软雅黑" panose="020B0503020204020204" pitchFamily="34" charset="-122"/>
              </a:rPr>
              <a:t>DBSCAN</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rPr>
              <a:t>OPTICS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DENCLUECLIQUE</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等；</a:t>
            </a:r>
          </a:p>
          <a:p>
            <a:pPr indent="228600" algn="just">
              <a:lnSpc>
                <a:spcPct val="150000"/>
              </a:lnSpc>
            </a:pPr>
            <a:r>
              <a:rPr lang="en-US"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(4)</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基于网格的算法：</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STING</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CLIQUE</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WAVE-</a:t>
            </a:r>
            <a:r>
              <a:rPr lang="en-US" altLang="zh-CN" sz="1600" kern="100" dirty="0" err="1">
                <a:latin typeface="微软雅黑" panose="020B0503020204020204" pitchFamily="34" charset="-122"/>
                <a:ea typeface="微软雅黑" panose="020B0503020204020204" pitchFamily="34" charset="-122"/>
                <a:cs typeface="Times New Roman" panose="02020603050405020304" pitchFamily="18" charset="0"/>
              </a:rPr>
              <a:t>CLUSTERalgorithms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等；</a:t>
            </a:r>
          </a:p>
          <a:p>
            <a:pPr indent="228600" algn="just">
              <a:lnSpc>
                <a:spcPct val="150000"/>
              </a:lnSpc>
            </a:pPr>
            <a:r>
              <a:rPr lang="en-US"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(5)</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层次聚类算法：</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BIRCH</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CURE</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TOCK</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CHAMELEON</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等；</a:t>
            </a:r>
          </a:p>
          <a:p>
            <a:pPr indent="228600" algn="just">
              <a:lnSpc>
                <a:spcPct val="150000"/>
              </a:lnSpc>
            </a:pPr>
            <a:r>
              <a:rPr lang="zh-CN" altLang="zh-CN" sz="1600" kern="100" dirty="0">
                <a:latin typeface="微软雅黑" panose="020B0503020204020204" pitchFamily="34" charset="-122"/>
                <a:ea typeface="微软雅黑" panose="020B0503020204020204" pitchFamily="34" charset="-122"/>
                <a:cs typeface="Franklin Gothic Book" panose="020B0503020102020204" pitchFamily="34" charset="0"/>
              </a:rPr>
              <a:t>(6)其他：基于谱的聚类算法、基于核的聚类算法、基于神经网络的聚类方法……</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70267F9A-F8B7-496C-B51C-A1406216273F}"/>
              </a:ext>
            </a:extLst>
          </p:cNvPr>
          <p:cNvSpPr/>
          <p:nvPr/>
        </p:nvSpPr>
        <p:spPr>
          <a:xfrm>
            <a:off x="792660" y="915566"/>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聚类的类型</a:t>
            </a:r>
          </a:p>
        </p:txBody>
      </p:sp>
      <p:sp>
        <p:nvSpPr>
          <p:cNvPr id="9" name="矩形 8">
            <a:extLst>
              <a:ext uri="{FF2B5EF4-FFF2-40B4-BE49-F238E27FC236}">
                <a16:creationId xmlns:a16="http://schemas.microsoft.com/office/drawing/2014/main" id="{DD8C9E8D-406B-4062-8FB3-A5B4E2D78AFB}"/>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5D897B6-7C5B-4F8C-945F-D8ADABBD87AA}"/>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532427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118</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聚类分析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4"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FE026D89-1BFF-4331-BF49-5E2424BFA511}"/>
              </a:ext>
            </a:extLst>
          </p:cNvPr>
          <p:cNvSpPr/>
          <p:nvPr/>
        </p:nvSpPr>
        <p:spPr>
          <a:xfrm>
            <a:off x="792660" y="915566"/>
            <a:ext cx="1609736" cy="400110"/>
          </a:xfrm>
          <a:prstGeom prst="rect">
            <a:avLst/>
          </a:prstGeom>
        </p:spPr>
        <p:txBody>
          <a:bodyPr wrap="none">
            <a:spAutoFit/>
          </a:bodyPr>
          <a:lstStyle/>
          <a:p>
            <a:r>
              <a:rPr lang="en-US" altLang="zh-CN"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K-means</a:t>
            </a:r>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算法</a:t>
            </a:r>
            <a:endParaRPr lang="en-US" altLang="zh-CN"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8" name="矩形 7">
            <a:extLst>
              <a:ext uri="{FF2B5EF4-FFF2-40B4-BE49-F238E27FC236}">
                <a16:creationId xmlns:a16="http://schemas.microsoft.com/office/drawing/2014/main" id="{366114A9-A0B0-454E-B9BE-702A3192ADF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4BF5790-9C41-4361-8A3A-1CB526F6B6C0}"/>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TextBox 10">
            <a:extLst>
              <a:ext uri="{FF2B5EF4-FFF2-40B4-BE49-F238E27FC236}">
                <a16:creationId xmlns:a16="http://schemas.microsoft.com/office/drawing/2014/main" id="{97F31006-9079-450C-A049-C09DC0BC1D72}"/>
              </a:ext>
            </a:extLst>
          </p:cNvPr>
          <p:cNvSpPr txBox="1"/>
          <p:nvPr/>
        </p:nvSpPr>
        <p:spPr>
          <a:xfrm>
            <a:off x="821675" y="1377760"/>
            <a:ext cx="7690088" cy="617926"/>
          </a:xfrm>
          <a:prstGeom prst="rect">
            <a:avLst/>
          </a:prstGeom>
          <a:noFill/>
        </p:spPr>
        <p:txBody>
          <a:bodyPr wrap="square" lIns="68450" tIns="0" rIns="68450" bIns="0" rtlCol="0" anchor="t">
            <a:spAutoFit/>
          </a:bodyPr>
          <a:lstStyle/>
          <a:p>
            <a:pPr algn="just">
              <a:lnSpc>
                <a:spcPct val="150000"/>
              </a:lnSpc>
            </a:pPr>
            <a:r>
              <a:rPr lang="en-US" altLang="zh-CN" sz="1422" dirty="0">
                <a:latin typeface="微软雅黑" panose="020B0503020204020204" pitchFamily="34" charset="-122"/>
                <a:ea typeface="微软雅黑" panose="020B0503020204020204" pitchFamily="34" charset="-122"/>
                <a:cs typeface="华文黑体" pitchFamily="2" charset="-122"/>
              </a:rPr>
              <a:t>K-means</a:t>
            </a:r>
            <a:r>
              <a:rPr lang="zh-CN" altLang="en-US" sz="1422" dirty="0">
                <a:latin typeface="微软雅黑" panose="020B0503020204020204" pitchFamily="34" charset="-122"/>
                <a:ea typeface="微软雅黑" panose="020B0503020204020204" pitchFamily="34" charset="-122"/>
                <a:cs typeface="华文黑体" pitchFamily="2" charset="-122"/>
              </a:rPr>
              <a:t>算法的基本原理是在设定类数为</a:t>
            </a:r>
            <a:r>
              <a:rPr lang="en-US" altLang="zh-CN" sz="1422" dirty="0">
                <a:latin typeface="微软雅黑" panose="020B0503020204020204" pitchFamily="34" charset="-122"/>
                <a:ea typeface="微软雅黑" panose="020B0503020204020204" pitchFamily="34" charset="-122"/>
                <a:cs typeface="华文黑体" pitchFamily="2" charset="-122"/>
              </a:rPr>
              <a:t>k</a:t>
            </a:r>
            <a:r>
              <a:rPr lang="zh-CN" altLang="en-US" sz="1422" dirty="0">
                <a:latin typeface="微软雅黑" panose="020B0503020204020204" pitchFamily="34" charset="-122"/>
                <a:ea typeface="微软雅黑" panose="020B0503020204020204" pitchFamily="34" charset="-122"/>
                <a:cs typeface="华文黑体" pitchFamily="2" charset="-122"/>
              </a:rPr>
              <a:t>，选择好</a:t>
            </a:r>
            <a:r>
              <a:rPr lang="zh-CN" altLang="en-US" sz="1422" b="1" dirty="0">
                <a:latin typeface="微软雅黑" panose="020B0503020204020204" pitchFamily="34" charset="-122"/>
                <a:ea typeface="微软雅黑" panose="020B0503020204020204" pitchFamily="34" charset="-122"/>
                <a:cs typeface="华文黑体" pitchFamily="2" charset="-122"/>
              </a:rPr>
              <a:t>初始聚类中心</a:t>
            </a:r>
            <a:r>
              <a:rPr lang="zh-CN" altLang="en-US" sz="1422" dirty="0">
                <a:latin typeface="微软雅黑" panose="020B0503020204020204" pitchFamily="34" charset="-122"/>
                <a:ea typeface="微软雅黑" panose="020B0503020204020204" pitchFamily="34" charset="-122"/>
                <a:cs typeface="华文黑体" pitchFamily="2" charset="-122"/>
              </a:rPr>
              <a:t>后，根据</a:t>
            </a:r>
            <a:r>
              <a:rPr lang="zh-CN" altLang="en-US" sz="1422" b="1" dirty="0">
                <a:latin typeface="微软雅黑" panose="020B0503020204020204" pitchFamily="34" charset="-122"/>
                <a:ea typeface="微软雅黑" panose="020B0503020204020204" pitchFamily="34" charset="-122"/>
                <a:cs typeface="华文黑体" pitchFamily="2" charset="-122"/>
              </a:rPr>
              <a:t>最小距离原则</a:t>
            </a:r>
            <a:r>
              <a:rPr lang="zh-CN" altLang="en-US" sz="1422" dirty="0">
                <a:latin typeface="微软雅黑" panose="020B0503020204020204" pitchFamily="34" charset="-122"/>
                <a:ea typeface="微软雅黑" panose="020B0503020204020204" pitchFamily="34" charset="-122"/>
                <a:cs typeface="华文黑体" pitchFamily="2" charset="-122"/>
              </a:rPr>
              <a:t>将各样本划分到</a:t>
            </a:r>
            <a:r>
              <a:rPr lang="en-US" altLang="zh-CN" sz="1422" dirty="0">
                <a:latin typeface="微软雅黑" panose="020B0503020204020204" pitchFamily="34" charset="-122"/>
                <a:ea typeface="微软雅黑" panose="020B0503020204020204" pitchFamily="34" charset="-122"/>
                <a:cs typeface="华文黑体" pitchFamily="2" charset="-122"/>
              </a:rPr>
              <a:t>k</a:t>
            </a:r>
            <a:r>
              <a:rPr lang="zh-CN" altLang="en-US" sz="1422" dirty="0">
                <a:latin typeface="微软雅黑" panose="020B0503020204020204" pitchFamily="34" charset="-122"/>
                <a:ea typeface="微软雅黑" panose="020B0503020204020204" pitchFamily="34" charset="-122"/>
                <a:cs typeface="华文黑体" pitchFamily="2" charset="-122"/>
              </a:rPr>
              <a:t>个类中的某个类，算法的终止条件为各样本到其聚类中心的误差平方和收敛。</a:t>
            </a:r>
          </a:p>
        </p:txBody>
      </p:sp>
      <p:sp>
        <p:nvSpPr>
          <p:cNvPr id="13" name="TextBox 10">
            <a:extLst>
              <a:ext uri="{FF2B5EF4-FFF2-40B4-BE49-F238E27FC236}">
                <a16:creationId xmlns:a16="http://schemas.microsoft.com/office/drawing/2014/main" id="{6163A3E6-793A-4AF3-B02B-695399531CF6}"/>
              </a:ext>
            </a:extLst>
          </p:cNvPr>
          <p:cNvSpPr txBox="1"/>
          <p:nvPr/>
        </p:nvSpPr>
        <p:spPr>
          <a:xfrm>
            <a:off x="842353" y="1995686"/>
            <a:ext cx="7690088" cy="2259401"/>
          </a:xfrm>
          <a:prstGeom prst="rect">
            <a:avLst/>
          </a:prstGeom>
          <a:noFill/>
        </p:spPr>
        <p:txBody>
          <a:bodyPr wrap="square" lIns="68450" tIns="0" rIns="68450" bIns="0" rtlCol="0" anchor="t">
            <a:spAutoFit/>
          </a:bodyPr>
          <a:lstStyle/>
          <a:p>
            <a:pPr>
              <a:lnSpc>
                <a:spcPct val="150000"/>
              </a:lnSpc>
            </a:pPr>
            <a:r>
              <a:rPr lang="zh-CN" altLang="en-US" sz="1422" b="1" dirty="0">
                <a:solidFill>
                  <a:srgbClr val="7050A0"/>
                </a:solidFill>
                <a:latin typeface="微软雅黑" panose="020B0503020204020204" pitchFamily="34" charset="-122"/>
                <a:ea typeface="微软雅黑" panose="020B0503020204020204" pitchFamily="34" charset="-122"/>
                <a:cs typeface="华文黑体" pitchFamily="2" charset="-122"/>
              </a:rPr>
              <a:t>算法步骤：</a:t>
            </a:r>
          </a:p>
          <a:p>
            <a:pPr marL="290286" indent="-290286" algn="just">
              <a:lnSpc>
                <a:spcPct val="150000"/>
              </a:lnSpc>
              <a:buFont typeface="Wingdings" panose="05000000000000000000" pitchFamily="2" charset="2"/>
              <a:buChar char="l"/>
            </a:pPr>
            <a:r>
              <a:rPr lang="zh-CN" altLang="en-US" sz="1422" dirty="0">
                <a:latin typeface="微软雅黑" panose="020B0503020204020204" pitchFamily="34" charset="-122"/>
                <a:ea typeface="微软雅黑" panose="020B0503020204020204" pitchFamily="34" charset="-122"/>
                <a:cs typeface="华文黑体" pitchFamily="2" charset="-122"/>
              </a:rPr>
              <a:t>从</a:t>
            </a:r>
            <a:r>
              <a:rPr lang="en-US" altLang="zh-CN" sz="1422" dirty="0">
                <a:latin typeface="微软雅黑" panose="020B0503020204020204" pitchFamily="34" charset="-122"/>
                <a:ea typeface="微软雅黑" panose="020B0503020204020204" pitchFamily="34" charset="-122"/>
                <a:cs typeface="华文黑体" pitchFamily="2" charset="-122"/>
              </a:rPr>
              <a:t>n</a:t>
            </a:r>
            <a:r>
              <a:rPr lang="zh-CN" altLang="en-US" sz="1422" dirty="0">
                <a:latin typeface="微软雅黑" panose="020B0503020204020204" pitchFamily="34" charset="-122"/>
                <a:ea typeface="微软雅黑" panose="020B0503020204020204" pitchFamily="34" charset="-122"/>
                <a:cs typeface="华文黑体" pitchFamily="2" charset="-122"/>
              </a:rPr>
              <a:t>个样本中，随机选择</a:t>
            </a:r>
            <a:r>
              <a:rPr lang="en-US" altLang="zh-CN" sz="1422" dirty="0">
                <a:latin typeface="微软雅黑" panose="020B0503020204020204" pitchFamily="34" charset="-122"/>
                <a:ea typeface="微软雅黑" panose="020B0503020204020204" pitchFamily="34" charset="-122"/>
                <a:cs typeface="华文黑体" pitchFamily="2" charset="-122"/>
              </a:rPr>
              <a:t>k</a:t>
            </a:r>
            <a:r>
              <a:rPr lang="zh-CN" altLang="en-US" sz="1422" dirty="0">
                <a:latin typeface="微软雅黑" panose="020B0503020204020204" pitchFamily="34" charset="-122"/>
                <a:ea typeface="微软雅黑" panose="020B0503020204020204" pitchFamily="34" charset="-122"/>
                <a:cs typeface="华文黑体" pitchFamily="2" charset="-122"/>
              </a:rPr>
              <a:t>个样本作为初始的聚类中心（</a:t>
            </a:r>
            <a:r>
              <a:rPr lang="en-US" altLang="zh-CN" sz="1422" dirty="0">
                <a:latin typeface="微软雅黑" panose="020B0503020204020204" pitchFamily="34" charset="-122"/>
                <a:ea typeface="微软雅黑" panose="020B0503020204020204" pitchFamily="34" charset="-122"/>
                <a:cs typeface="华文黑体" pitchFamily="2" charset="-122"/>
              </a:rPr>
              <a:t>o1</a:t>
            </a:r>
            <a:r>
              <a:rPr lang="zh-CN" altLang="en-US" sz="1422" dirty="0">
                <a:latin typeface="微软雅黑" panose="020B0503020204020204" pitchFamily="34" charset="-122"/>
                <a:ea typeface="微软雅黑" panose="020B0503020204020204" pitchFamily="34" charset="-122"/>
                <a:cs typeface="华文黑体" pitchFamily="2" charset="-122"/>
              </a:rPr>
              <a:t>，</a:t>
            </a:r>
            <a:r>
              <a:rPr lang="en-US" altLang="zh-CN" sz="1422" dirty="0">
                <a:latin typeface="微软雅黑" panose="020B0503020204020204" pitchFamily="34" charset="-122"/>
                <a:ea typeface="微软雅黑" panose="020B0503020204020204" pitchFamily="34" charset="-122"/>
                <a:cs typeface="华文黑体" pitchFamily="2" charset="-122"/>
              </a:rPr>
              <a:t>o2</a:t>
            </a:r>
            <a:r>
              <a:rPr lang="zh-CN" altLang="en-US" sz="1422" dirty="0">
                <a:latin typeface="微软雅黑" panose="020B0503020204020204" pitchFamily="34" charset="-122"/>
                <a:ea typeface="微软雅黑" panose="020B0503020204020204" pitchFamily="34" charset="-122"/>
                <a:cs typeface="华文黑体" pitchFamily="2" charset="-122"/>
              </a:rPr>
              <a:t>，</a:t>
            </a:r>
            <a:r>
              <a:rPr lang="en-US" altLang="zh-CN" sz="1422" dirty="0">
                <a:latin typeface="微软雅黑" panose="020B0503020204020204" pitchFamily="34" charset="-122"/>
                <a:ea typeface="微软雅黑" panose="020B0503020204020204" pitchFamily="34" charset="-122"/>
                <a:cs typeface="华文黑体" pitchFamily="2" charset="-122"/>
              </a:rPr>
              <a:t>...</a:t>
            </a:r>
            <a:r>
              <a:rPr lang="zh-CN" altLang="en-US" sz="1422" dirty="0">
                <a:latin typeface="微软雅黑" panose="020B0503020204020204" pitchFamily="34" charset="-122"/>
                <a:ea typeface="微软雅黑" panose="020B0503020204020204" pitchFamily="34" charset="-122"/>
                <a:cs typeface="华文黑体" pitchFamily="2" charset="-122"/>
              </a:rPr>
              <a:t>，</a:t>
            </a:r>
            <a:r>
              <a:rPr lang="en-US" altLang="zh-CN" sz="1422" dirty="0">
                <a:latin typeface="微软雅黑" panose="020B0503020204020204" pitchFamily="34" charset="-122"/>
                <a:ea typeface="微软雅黑" panose="020B0503020204020204" pitchFamily="34" charset="-122"/>
                <a:cs typeface="华文黑体" pitchFamily="2" charset="-122"/>
              </a:rPr>
              <a:t>ok</a:t>
            </a:r>
            <a:r>
              <a:rPr lang="zh-CN" altLang="en-US" sz="1422" dirty="0">
                <a:latin typeface="微软雅黑" panose="020B0503020204020204" pitchFamily="34" charset="-122"/>
                <a:ea typeface="微软雅黑" panose="020B0503020204020204" pitchFamily="34" charset="-122"/>
                <a:cs typeface="华文黑体" pitchFamily="2" charset="-122"/>
              </a:rPr>
              <a:t>）。</a:t>
            </a:r>
            <a:endParaRPr lang="en-US" altLang="zh-CN" sz="1422" dirty="0">
              <a:latin typeface="微软雅黑" panose="020B0503020204020204" pitchFamily="34" charset="-122"/>
              <a:ea typeface="微软雅黑" panose="020B0503020204020204" pitchFamily="34" charset="-122"/>
              <a:cs typeface="华文黑体" pitchFamily="2" charset="-122"/>
            </a:endParaRPr>
          </a:p>
          <a:p>
            <a:pPr marL="290286" indent="-290286" algn="just">
              <a:lnSpc>
                <a:spcPct val="150000"/>
              </a:lnSpc>
              <a:buFont typeface="Wingdings" panose="05000000000000000000" pitchFamily="2" charset="2"/>
              <a:buChar char="l"/>
            </a:pPr>
            <a:r>
              <a:rPr lang="zh-CN" altLang="en-US" sz="1422" dirty="0">
                <a:latin typeface="微软雅黑" panose="020B0503020204020204" pitchFamily="34" charset="-122"/>
                <a:ea typeface="微软雅黑" panose="020B0503020204020204" pitchFamily="34" charset="-122"/>
                <a:cs typeface="华文黑体" pitchFamily="2" charset="-122"/>
              </a:rPr>
              <a:t>为集合中的每一样本，查找离其最近的聚类中心</a:t>
            </a:r>
            <a:r>
              <a:rPr lang="en-US" altLang="zh-CN" sz="1422" dirty="0" err="1">
                <a:latin typeface="微软雅黑" panose="020B0503020204020204" pitchFamily="34" charset="-122"/>
                <a:ea typeface="微软雅黑" panose="020B0503020204020204" pitchFamily="34" charset="-122"/>
                <a:cs typeface="华文黑体" pitchFamily="2" charset="-122"/>
              </a:rPr>
              <a:t>oj</a:t>
            </a:r>
            <a:r>
              <a:rPr lang="zh-CN" altLang="en-US" sz="1422" dirty="0">
                <a:latin typeface="微软雅黑" panose="020B0503020204020204" pitchFamily="34" charset="-122"/>
                <a:ea typeface="微软雅黑" panose="020B0503020204020204" pitchFamily="34" charset="-122"/>
                <a:cs typeface="华文黑体" pitchFamily="2" charset="-122"/>
              </a:rPr>
              <a:t>，并将其划分到</a:t>
            </a:r>
            <a:r>
              <a:rPr lang="en-US" altLang="zh-CN" sz="1422" dirty="0" err="1">
                <a:latin typeface="微软雅黑" panose="020B0503020204020204" pitchFamily="34" charset="-122"/>
                <a:ea typeface="微软雅黑" panose="020B0503020204020204" pitchFamily="34" charset="-122"/>
                <a:cs typeface="华文黑体" pitchFamily="2" charset="-122"/>
              </a:rPr>
              <a:t>oj</a:t>
            </a:r>
            <a:r>
              <a:rPr lang="zh-CN" altLang="en-US" sz="1422" dirty="0">
                <a:latin typeface="微软雅黑" panose="020B0503020204020204" pitchFamily="34" charset="-122"/>
                <a:ea typeface="微软雅黑" panose="020B0503020204020204" pitchFamily="34" charset="-122"/>
                <a:cs typeface="华文黑体" pitchFamily="2" charset="-122"/>
              </a:rPr>
              <a:t>所对应的类</a:t>
            </a:r>
            <a:r>
              <a:rPr lang="en-US" altLang="zh-CN" sz="1422" dirty="0" err="1">
                <a:latin typeface="微软雅黑" panose="020B0503020204020204" pitchFamily="34" charset="-122"/>
                <a:ea typeface="微软雅黑" panose="020B0503020204020204" pitchFamily="34" charset="-122"/>
                <a:cs typeface="华文黑体" pitchFamily="2" charset="-122"/>
              </a:rPr>
              <a:t>Cj</a:t>
            </a:r>
            <a:r>
              <a:rPr lang="zh-CN" altLang="en-US" sz="1422" dirty="0">
                <a:latin typeface="微软雅黑" panose="020B0503020204020204" pitchFamily="34" charset="-122"/>
                <a:ea typeface="微软雅黑" panose="020B0503020204020204" pitchFamily="34" charset="-122"/>
                <a:cs typeface="华文黑体" pitchFamily="2" charset="-122"/>
              </a:rPr>
              <a:t>中。</a:t>
            </a:r>
            <a:endParaRPr lang="en-US" altLang="zh-CN" sz="1422" dirty="0">
              <a:latin typeface="微软雅黑" panose="020B0503020204020204" pitchFamily="34" charset="-122"/>
              <a:ea typeface="微软雅黑" panose="020B0503020204020204" pitchFamily="34" charset="-122"/>
              <a:cs typeface="华文黑体" pitchFamily="2" charset="-122"/>
            </a:endParaRPr>
          </a:p>
          <a:p>
            <a:pPr marL="290286" indent="-290286" algn="just">
              <a:lnSpc>
                <a:spcPct val="150000"/>
              </a:lnSpc>
              <a:buFont typeface="Wingdings" panose="05000000000000000000" pitchFamily="2" charset="2"/>
              <a:buChar char="l"/>
            </a:pPr>
            <a:r>
              <a:rPr lang="zh-CN" altLang="en-US" sz="1422" dirty="0">
                <a:latin typeface="微软雅黑" panose="020B0503020204020204" pitchFamily="34" charset="-122"/>
                <a:ea typeface="微软雅黑" panose="020B0503020204020204" pitchFamily="34" charset="-122"/>
                <a:cs typeface="华文黑体" pitchFamily="2" charset="-122"/>
              </a:rPr>
              <a:t>考察完集合中的所有样本，并为其指定好对应的类后，采用平均值方法重新计算各类的中心。</a:t>
            </a:r>
            <a:endParaRPr lang="en-US" altLang="zh-CN" sz="1422" dirty="0">
              <a:latin typeface="微软雅黑" panose="020B0503020204020204" pitchFamily="34" charset="-122"/>
              <a:ea typeface="微软雅黑" panose="020B0503020204020204" pitchFamily="34" charset="-122"/>
              <a:cs typeface="华文黑体" pitchFamily="2" charset="-122"/>
            </a:endParaRPr>
          </a:p>
          <a:p>
            <a:pPr marL="290286" indent="-290286" algn="just">
              <a:lnSpc>
                <a:spcPct val="150000"/>
              </a:lnSpc>
              <a:buFont typeface="Wingdings" panose="05000000000000000000" pitchFamily="2" charset="2"/>
              <a:buChar char="l"/>
            </a:pPr>
            <a:r>
              <a:rPr lang="zh-CN" altLang="en-US" sz="1422" dirty="0">
                <a:latin typeface="微软雅黑" panose="020B0503020204020204" pitchFamily="34" charset="-122"/>
                <a:ea typeface="微软雅黑" panose="020B0503020204020204" pitchFamily="34" charset="-122"/>
                <a:cs typeface="华文黑体" pitchFamily="2" charset="-122"/>
              </a:rPr>
              <a:t>计算所有样本到其类中心的误差平方和。</a:t>
            </a:r>
            <a:endParaRPr lang="en-US" altLang="zh-CN" sz="1422" dirty="0">
              <a:latin typeface="微软雅黑" panose="020B0503020204020204" pitchFamily="34" charset="-122"/>
              <a:ea typeface="微软雅黑" panose="020B0503020204020204" pitchFamily="34" charset="-122"/>
              <a:cs typeface="华文黑体" pitchFamily="2" charset="-122"/>
            </a:endParaRPr>
          </a:p>
          <a:p>
            <a:pPr marL="290286" indent="-290286" algn="just">
              <a:lnSpc>
                <a:spcPct val="150000"/>
              </a:lnSpc>
              <a:buFont typeface="Wingdings" panose="05000000000000000000" pitchFamily="2" charset="2"/>
              <a:buChar char="l"/>
            </a:pPr>
            <a:r>
              <a:rPr lang="zh-CN" altLang="en-US" sz="1422" dirty="0">
                <a:latin typeface="微软雅黑" panose="020B0503020204020204" pitchFamily="34" charset="-122"/>
                <a:ea typeface="微软雅黑" panose="020B0503020204020204" pitchFamily="34" charset="-122"/>
                <a:cs typeface="华文黑体" pitchFamily="2" charset="-122"/>
              </a:rPr>
              <a:t>若</a:t>
            </a:r>
            <a:r>
              <a:rPr lang="en-US" altLang="zh-CN" sz="1422" dirty="0">
                <a:latin typeface="微软雅黑" panose="020B0503020204020204" pitchFamily="34" charset="-122"/>
                <a:ea typeface="微软雅黑" panose="020B0503020204020204" pitchFamily="34" charset="-122"/>
                <a:cs typeface="华文黑体" pitchFamily="2" charset="-122"/>
              </a:rPr>
              <a:t>DS</a:t>
            </a:r>
            <a:r>
              <a:rPr lang="zh-CN" altLang="en-US" sz="1422" dirty="0">
                <a:latin typeface="微软雅黑" panose="020B0503020204020204" pitchFamily="34" charset="-122"/>
                <a:ea typeface="微软雅黑" panose="020B0503020204020204" pitchFamily="34" charset="-122"/>
                <a:cs typeface="华文黑体" pitchFamily="2" charset="-122"/>
              </a:rPr>
              <a:t>收敛，则输出聚类结果，算法终止。若</a:t>
            </a:r>
            <a:r>
              <a:rPr lang="en-US" altLang="zh-CN" sz="1422" dirty="0">
                <a:latin typeface="微软雅黑" panose="020B0503020204020204" pitchFamily="34" charset="-122"/>
                <a:ea typeface="微软雅黑" panose="020B0503020204020204" pitchFamily="34" charset="-122"/>
                <a:cs typeface="华文黑体" pitchFamily="2" charset="-122"/>
              </a:rPr>
              <a:t>DS</a:t>
            </a:r>
            <a:r>
              <a:rPr lang="zh-CN" altLang="en-US" sz="1422" dirty="0">
                <a:latin typeface="微软雅黑" panose="020B0503020204020204" pitchFamily="34" charset="-122"/>
                <a:ea typeface="微软雅黑" panose="020B0503020204020204" pitchFamily="34" charset="-122"/>
                <a:cs typeface="华文黑体" pitchFamily="2" charset="-122"/>
              </a:rPr>
              <a:t>未收敛，则重复执行步骤</a:t>
            </a:r>
            <a:r>
              <a:rPr lang="en-US" altLang="zh-CN" sz="1422" dirty="0">
                <a:latin typeface="微软雅黑" panose="020B0503020204020204" pitchFamily="34" charset="-122"/>
                <a:ea typeface="微软雅黑" panose="020B0503020204020204" pitchFamily="34" charset="-122"/>
                <a:cs typeface="华文黑体" pitchFamily="2" charset="-122"/>
              </a:rPr>
              <a:t>2</a:t>
            </a:r>
            <a:r>
              <a:rPr lang="zh-CN" altLang="en-US" sz="1422" dirty="0">
                <a:latin typeface="微软雅黑" panose="020B0503020204020204" pitchFamily="34" charset="-122"/>
                <a:ea typeface="微软雅黑" panose="020B0503020204020204" pitchFamily="34" charset="-122"/>
                <a:cs typeface="华文黑体" pitchFamily="2" charset="-122"/>
              </a:rPr>
              <a:t>～步骤</a:t>
            </a:r>
            <a:r>
              <a:rPr lang="en-US" altLang="zh-CN" sz="1422" dirty="0">
                <a:latin typeface="微软雅黑" panose="020B0503020204020204" pitchFamily="34" charset="-122"/>
                <a:ea typeface="微软雅黑" panose="020B0503020204020204" pitchFamily="34" charset="-122"/>
                <a:cs typeface="华文黑体" pitchFamily="2" charset="-122"/>
              </a:rPr>
              <a:t>5</a:t>
            </a:r>
            <a:r>
              <a:rPr lang="zh-CN" altLang="en-US" sz="1422" dirty="0">
                <a:latin typeface="微软雅黑" panose="020B0503020204020204" pitchFamily="34" charset="-122"/>
                <a:ea typeface="微软雅黑" panose="020B0503020204020204" pitchFamily="34" charset="-122"/>
                <a:cs typeface="华文黑体" pitchFamily="2" charset="-122"/>
              </a:rPr>
              <a:t>，直至算法收敛。</a:t>
            </a:r>
          </a:p>
        </p:txBody>
      </p:sp>
      <p:graphicFrame>
        <p:nvGraphicFramePr>
          <p:cNvPr id="14" name="对象 13">
            <a:extLst>
              <a:ext uri="{FF2B5EF4-FFF2-40B4-BE49-F238E27FC236}">
                <a16:creationId xmlns:a16="http://schemas.microsoft.com/office/drawing/2014/main" id="{E0473044-E993-457E-A12B-FD4544478164}"/>
              </a:ext>
            </a:extLst>
          </p:cNvPr>
          <p:cNvGraphicFramePr>
            <a:graphicFrameLocks noChangeAspect="1"/>
          </p:cNvGraphicFramePr>
          <p:nvPr/>
        </p:nvGraphicFramePr>
        <p:xfrm>
          <a:off x="3452023" y="4083918"/>
          <a:ext cx="2095958" cy="646331"/>
        </p:xfrm>
        <a:graphic>
          <a:graphicData uri="http://schemas.openxmlformats.org/presentationml/2006/ole">
            <mc:AlternateContent xmlns:mc="http://schemas.openxmlformats.org/markup-compatibility/2006">
              <mc:Choice xmlns:v="urn:schemas-microsoft-com:vml" Requires="v">
                <p:oleObj spid="_x0000_s13343" r:id="rId5" imgW="1434960" imgH="444240" progId="Equation.KSEE3">
                  <p:embed/>
                </p:oleObj>
              </mc:Choice>
              <mc:Fallback>
                <p:oleObj r:id="rId5" imgW="1434960" imgH="444240" progId="Equation.KSEE3">
                  <p:embed/>
                  <p:pic>
                    <p:nvPicPr>
                      <p:cNvPr id="14" name="对象 13">
                        <a:extLst>
                          <a:ext uri="{FF2B5EF4-FFF2-40B4-BE49-F238E27FC236}">
                            <a16:creationId xmlns:a16="http://schemas.microsoft.com/office/drawing/2014/main" id="{E0473044-E993-457E-A12B-FD45444781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2023" y="4083918"/>
                        <a:ext cx="2095958" cy="646331"/>
                      </a:xfrm>
                      <a:prstGeom prst="rect">
                        <a:avLst/>
                      </a:prstGeom>
                      <a:noFill/>
                    </p:spPr>
                  </p:pic>
                </p:oleObj>
              </mc:Fallback>
            </mc:AlternateContent>
          </a:graphicData>
        </a:graphic>
      </p:graphicFrame>
    </p:spTree>
    <p:extLst>
      <p:ext uri="{BB962C8B-B14F-4D97-AF65-F5344CB8AC3E}">
        <p14:creationId xmlns:p14="http://schemas.microsoft.com/office/powerpoint/2010/main" val="261288420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119</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聚类分析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TextBox 10">
            <a:extLst>
              <a:ext uri="{FF2B5EF4-FFF2-40B4-BE49-F238E27FC236}">
                <a16:creationId xmlns:a16="http://schemas.microsoft.com/office/drawing/2014/main" id="{BB8E3F06-C7D9-4A0E-AD46-866537203681}"/>
              </a:ext>
            </a:extLst>
          </p:cNvPr>
          <p:cNvSpPr txBox="1"/>
          <p:nvPr/>
        </p:nvSpPr>
        <p:spPr>
          <a:xfrm>
            <a:off x="827584" y="1563638"/>
            <a:ext cx="7458105" cy="2541850"/>
          </a:xfrm>
          <a:prstGeom prst="rect">
            <a:avLst/>
          </a:prstGeom>
          <a:noFill/>
        </p:spPr>
        <p:txBody>
          <a:bodyPr wrap="square" lIns="68450" tIns="0" rIns="68450" bIns="0" rtlCol="0" anchor="t">
            <a:spAutoFit/>
          </a:bodyPr>
          <a:lstStyle/>
          <a:p>
            <a:pPr marL="342900" indent="-342900">
              <a:lnSpc>
                <a:spcPct val="150000"/>
              </a:lnSpc>
              <a:buFont typeface="Wingdings" panose="05000000000000000000" pitchFamily="2" charset="2"/>
              <a:buChar char="Ø"/>
            </a:pPr>
            <a:r>
              <a:rPr lang="zh-CN" altLang="en-US" sz="1600" b="1" dirty="0">
                <a:solidFill>
                  <a:srgbClr val="7050A0"/>
                </a:solidFill>
                <a:latin typeface="微软雅黑" panose="020B0503020204020204" pitchFamily="34" charset="-122"/>
                <a:ea typeface="微软雅黑" panose="020B0503020204020204" pitchFamily="34" charset="-122"/>
                <a:cs typeface="华文黑体" pitchFamily="2" charset="-122"/>
              </a:rPr>
              <a:t>优点：</a:t>
            </a:r>
            <a:r>
              <a:rPr lang="zh-CN" altLang="en-US" sz="1600" dirty="0">
                <a:latin typeface="微软雅黑" panose="020B0503020204020204" pitchFamily="34" charset="-122"/>
                <a:ea typeface="微软雅黑" panose="020B0503020204020204" pitchFamily="34" charset="-122"/>
                <a:cs typeface="华文黑体" pitchFamily="2" charset="-122"/>
              </a:rPr>
              <a:t>对于类内紧密、类间远离的聚类结构，其具有良好的聚类效果。复杂度较低，简单快速，适用于高维数据的聚类。</a:t>
            </a:r>
            <a:endParaRPr lang="en-US" altLang="zh-CN" sz="1600" dirty="0">
              <a:latin typeface="微软雅黑" panose="020B0503020204020204" pitchFamily="34" charset="-122"/>
              <a:ea typeface="微软雅黑" panose="020B0503020204020204" pitchFamily="34" charset="-122"/>
              <a:cs typeface="华文黑体" pitchFamily="2" charset="-122"/>
            </a:endParaRPr>
          </a:p>
          <a:p>
            <a:pPr>
              <a:lnSpc>
                <a:spcPct val="150000"/>
              </a:lnSpc>
            </a:pPr>
            <a:endParaRPr lang="en-US" altLang="zh-CN" sz="1600" dirty="0">
              <a:latin typeface="微软雅黑" panose="020B0503020204020204" pitchFamily="34" charset="-122"/>
              <a:ea typeface="微软雅黑" panose="020B0503020204020204" pitchFamily="34" charset="-122"/>
              <a:cs typeface="华文黑体" pitchFamily="2" charset="-122"/>
            </a:endParaRPr>
          </a:p>
          <a:p>
            <a:pPr marL="342900" indent="-342900">
              <a:lnSpc>
                <a:spcPct val="150000"/>
              </a:lnSpc>
              <a:buFont typeface="Wingdings" panose="05000000000000000000" pitchFamily="2" charset="2"/>
              <a:buChar char="Ø"/>
            </a:pPr>
            <a:r>
              <a:rPr lang="zh-CN" altLang="en-US" sz="1600" b="1" dirty="0">
                <a:solidFill>
                  <a:srgbClr val="7050A0"/>
                </a:solidFill>
                <a:latin typeface="微软雅黑" panose="020B0503020204020204" pitchFamily="34" charset="-122"/>
                <a:ea typeface="微软雅黑" panose="020B0503020204020204" pitchFamily="34" charset="-122"/>
                <a:cs typeface="华文黑体" pitchFamily="2" charset="-122"/>
              </a:rPr>
              <a:t>缺点：</a:t>
            </a:r>
            <a:r>
              <a:rPr lang="zh-CN" altLang="en-US" sz="1600" dirty="0">
                <a:latin typeface="微软雅黑" panose="020B0503020204020204" pitchFamily="34" charset="-122"/>
                <a:ea typeface="微软雅黑" panose="020B0503020204020204" pitchFamily="34" charset="-122"/>
                <a:cs typeface="华文黑体" pitchFamily="2" charset="-122"/>
              </a:rPr>
              <a:t>需要预先确定类别数</a:t>
            </a:r>
            <a:r>
              <a:rPr lang="en-US" altLang="zh-CN" sz="1600" dirty="0">
                <a:latin typeface="微软雅黑" panose="020B0503020204020204" pitchFamily="34" charset="-122"/>
                <a:ea typeface="微软雅黑" panose="020B0503020204020204" pitchFamily="34" charset="-122"/>
                <a:cs typeface="华文黑体" pitchFamily="2" charset="-122"/>
              </a:rPr>
              <a:t>k</a:t>
            </a:r>
            <a:r>
              <a:rPr lang="zh-CN" altLang="en-US" sz="1600" dirty="0">
                <a:latin typeface="微软雅黑" panose="020B0503020204020204" pitchFamily="34" charset="-122"/>
                <a:ea typeface="微软雅黑" panose="020B0503020204020204" pitchFamily="34" charset="-122"/>
                <a:cs typeface="华文黑体" pitchFamily="2" charset="-122"/>
              </a:rPr>
              <a:t>，并为其指定对应的初始聚类中心。类别数</a:t>
            </a:r>
            <a:r>
              <a:rPr lang="en-US" altLang="zh-CN" sz="1600" dirty="0">
                <a:latin typeface="微软雅黑" panose="020B0503020204020204" pitchFamily="34" charset="-122"/>
                <a:ea typeface="微软雅黑" panose="020B0503020204020204" pitchFamily="34" charset="-122"/>
                <a:cs typeface="华文黑体" pitchFamily="2" charset="-122"/>
              </a:rPr>
              <a:t>k</a:t>
            </a:r>
            <a:r>
              <a:rPr lang="zh-CN" altLang="en-US" sz="1600" dirty="0">
                <a:latin typeface="微软雅黑" panose="020B0503020204020204" pitchFamily="34" charset="-122"/>
                <a:ea typeface="微软雅黑" panose="020B0503020204020204" pitchFamily="34" charset="-122"/>
                <a:cs typeface="华文黑体" pitchFamily="2" charset="-122"/>
              </a:rPr>
              <a:t>及初始聚类中心选择的合适与否，会对算法执行结果造成较大的影响。对于初始聚类中心的选择问题，应用较多的是最大最小距离（</a:t>
            </a:r>
            <a:r>
              <a:rPr lang="en-US" altLang="zh-CN" sz="1600" dirty="0" err="1">
                <a:latin typeface="微软雅黑" panose="020B0503020204020204" pitchFamily="34" charset="-122"/>
                <a:ea typeface="微软雅黑" panose="020B0503020204020204" pitchFamily="34" charset="-122"/>
                <a:cs typeface="华文黑体" pitchFamily="2" charset="-122"/>
              </a:rPr>
              <a:t>MaximumandMinimumDistance</a:t>
            </a:r>
            <a:r>
              <a:rPr lang="zh-CN" altLang="en-US" sz="1600" dirty="0">
                <a:latin typeface="微软雅黑" panose="020B0503020204020204" pitchFamily="34" charset="-122"/>
                <a:ea typeface="微软雅黑" panose="020B0503020204020204" pitchFamily="34" charset="-122"/>
                <a:cs typeface="华文黑体" pitchFamily="2" charset="-122"/>
              </a:rPr>
              <a:t>，</a:t>
            </a:r>
            <a:r>
              <a:rPr lang="en-US" altLang="zh-CN" sz="1600" dirty="0">
                <a:latin typeface="微软雅黑" panose="020B0503020204020204" pitchFamily="34" charset="-122"/>
                <a:ea typeface="微软雅黑" panose="020B0503020204020204" pitchFamily="34" charset="-122"/>
                <a:cs typeface="华文黑体" pitchFamily="2" charset="-122"/>
              </a:rPr>
              <a:t>MMD</a:t>
            </a:r>
            <a:r>
              <a:rPr lang="zh-CN" altLang="en-US" sz="1600" dirty="0">
                <a:latin typeface="微软雅黑" panose="020B0503020204020204" pitchFamily="34" charset="-122"/>
                <a:ea typeface="微软雅黑" panose="020B0503020204020204" pitchFamily="34" charset="-122"/>
                <a:cs typeface="华文黑体" pitchFamily="2" charset="-122"/>
              </a:rPr>
              <a:t>）方法及其他改进方法。</a:t>
            </a:r>
          </a:p>
        </p:txBody>
      </p:sp>
      <p:sp>
        <p:nvSpPr>
          <p:cNvPr id="8" name="矩形 7">
            <a:extLst>
              <a:ext uri="{FF2B5EF4-FFF2-40B4-BE49-F238E27FC236}">
                <a16:creationId xmlns:a16="http://schemas.microsoft.com/office/drawing/2014/main" id="{9440449B-28EB-400B-8556-6A3B27CD8F81}"/>
              </a:ext>
            </a:extLst>
          </p:cNvPr>
          <p:cNvSpPr/>
          <p:nvPr/>
        </p:nvSpPr>
        <p:spPr>
          <a:xfrm>
            <a:off x="792660" y="915566"/>
            <a:ext cx="1609736" cy="400110"/>
          </a:xfrm>
          <a:prstGeom prst="rect">
            <a:avLst/>
          </a:prstGeom>
        </p:spPr>
        <p:txBody>
          <a:bodyPr wrap="none">
            <a:spAutoFit/>
          </a:bodyPr>
          <a:lstStyle/>
          <a:p>
            <a:r>
              <a:rPr lang="en-US" altLang="zh-CN"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K-means</a:t>
            </a:r>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算法</a:t>
            </a:r>
            <a:endParaRPr lang="en-US" altLang="zh-CN"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9" name="矩形 8">
            <a:extLst>
              <a:ext uri="{FF2B5EF4-FFF2-40B4-BE49-F238E27FC236}">
                <a16:creationId xmlns:a16="http://schemas.microsoft.com/office/drawing/2014/main" id="{19866FDC-5622-42CD-9C3E-B9966846D309}"/>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87E1F15-1059-4F96-BEC7-8E6001C57614}"/>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990752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Oval 7">
            <a:extLst>
              <a:ext uri="{FF2B5EF4-FFF2-40B4-BE49-F238E27FC236}">
                <a16:creationId xmlns:a16="http://schemas.microsoft.com/office/drawing/2014/main" id="{660B8513-988B-4CC1-98DA-18A162DDB69B}"/>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21" name="矩形 20">
            <a:extLst>
              <a:ext uri="{FF2B5EF4-FFF2-40B4-BE49-F238E27FC236}">
                <a16:creationId xmlns:a16="http://schemas.microsoft.com/office/drawing/2014/main" id="{D0328EBD-AF7F-4CB2-AFB6-D9C0017B628D}"/>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2" name="矩形 1">
            <a:extLst>
              <a:ext uri="{FF2B5EF4-FFF2-40B4-BE49-F238E27FC236}">
                <a16:creationId xmlns:a16="http://schemas.microsoft.com/office/drawing/2014/main" id="{A1BC6843-9234-4497-93B7-172066528B39}"/>
              </a:ext>
            </a:extLst>
          </p:cNvPr>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23" name="矩形 22">
            <a:extLst>
              <a:ext uri="{FF2B5EF4-FFF2-40B4-BE49-F238E27FC236}">
                <a16:creationId xmlns:a16="http://schemas.microsoft.com/office/drawing/2014/main" id="{C4D1BD35-0E3B-4FC9-B393-B7D34F7FECED}"/>
              </a:ext>
            </a:extLst>
          </p:cNvPr>
          <p:cNvSpPr/>
          <p:nvPr/>
        </p:nvSpPr>
        <p:spPr>
          <a:xfrm>
            <a:off x="914770" y="916493"/>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工作目标</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矩形 23">
            <a:extLst>
              <a:ext uri="{FF2B5EF4-FFF2-40B4-BE49-F238E27FC236}">
                <a16:creationId xmlns:a16="http://schemas.microsoft.com/office/drawing/2014/main" id="{5B3C77E4-A138-4A51-99F9-C3D4E83F9410}"/>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5" name="矩形 24">
            <a:extLst>
              <a:ext uri="{FF2B5EF4-FFF2-40B4-BE49-F238E27FC236}">
                <a16:creationId xmlns:a16="http://schemas.microsoft.com/office/drawing/2014/main" id="{0E328320-F66E-4840-A426-76A7E41B7F65}"/>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5" name="矩形 4">
            <a:extLst>
              <a:ext uri="{FF2B5EF4-FFF2-40B4-BE49-F238E27FC236}">
                <a16:creationId xmlns:a16="http://schemas.microsoft.com/office/drawing/2014/main" id="{D785E224-F172-4EAC-8F6D-0D41DB129BD2}"/>
              </a:ext>
            </a:extLst>
          </p:cNvPr>
          <p:cNvSpPr/>
          <p:nvPr/>
        </p:nvSpPr>
        <p:spPr>
          <a:xfrm>
            <a:off x="1085631" y="1466312"/>
            <a:ext cx="7024882" cy="3170355"/>
          </a:xfrm>
          <a:prstGeom prst="rect">
            <a:avLst/>
          </a:prstGeom>
        </p:spPr>
        <p:txBody>
          <a:bodyPr wrap="square">
            <a:spAutoFit/>
          </a:bodyPr>
          <a:lstStyle/>
          <a:p>
            <a:pPr>
              <a:lnSpc>
                <a:spcPct val="150000"/>
              </a:lnSpc>
            </a:pPr>
            <a:r>
              <a:rPr lang="zh-CN" altLang="en-US" b="1" dirty="0">
                <a:latin typeface="宋体" panose="02010600030101010101" pitchFamily="2" charset="-122"/>
              </a:rPr>
              <a:t>② 从表层信息中挖掘隐蔽信息</a:t>
            </a:r>
          </a:p>
          <a:p>
            <a:pPr>
              <a:lnSpc>
                <a:spcPct val="150000"/>
              </a:lnSpc>
            </a:pPr>
            <a:r>
              <a:rPr lang="zh-CN" altLang="en-US" dirty="0">
                <a:latin typeface="宋体" panose="02010600030101010101" pitchFamily="2" charset="-122"/>
              </a:rPr>
              <a:t>    从易获取的表层信息中挖掘出隐蔽的深层次的有用信息，是信息分析的广义目标。无论是在军事竞争、政治竞争还是在商业竞争中，这一抽象目标都是信息分析者的终极追求。在公开传播的各种表层信息中，如报刊信息、企业宣传册等，都蕴含着大量隐蔽的机密信息。“美国</a:t>
            </a:r>
            <a:r>
              <a:rPr lang="en-US" altLang="zh-CN" dirty="0">
                <a:latin typeface="宋体" panose="02010600030101010101" pitchFamily="2" charset="-122"/>
              </a:rPr>
              <a:t>95%</a:t>
            </a:r>
            <a:r>
              <a:rPr lang="zh-CN" altLang="en-US" dirty="0">
                <a:latin typeface="宋体" panose="02010600030101010101" pitchFamily="2" charset="-122"/>
              </a:rPr>
              <a:t>的机密情报都可以从报纸和刊物中找到。（美国总统杜鲁门）”实现这一信息分析目标常用的方法有：内容分析、聚类分析、数据挖掘、知识发现。</a:t>
            </a:r>
          </a:p>
        </p:txBody>
      </p:sp>
      <p:sp>
        <p:nvSpPr>
          <p:cNvPr id="16" name="矩形 15">
            <a:extLst>
              <a:ext uri="{FF2B5EF4-FFF2-40B4-BE49-F238E27FC236}">
                <a16:creationId xmlns:a16="http://schemas.microsoft.com/office/drawing/2014/main" id="{DB6E05F1-92E4-47FA-B5FC-71B27B26EE5E}"/>
              </a:ext>
            </a:extLst>
          </p:cNvPr>
          <p:cNvSpPr/>
          <p:nvPr/>
        </p:nvSpPr>
        <p:spPr>
          <a:xfrm>
            <a:off x="858310" y="405737"/>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信息分析的作用与工作目标</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4869423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120</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聚类分析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 name="矩形 1">
            <a:extLst>
              <a:ext uri="{FF2B5EF4-FFF2-40B4-BE49-F238E27FC236}">
                <a16:creationId xmlns:a16="http://schemas.microsoft.com/office/drawing/2014/main" id="{8CA718BD-1285-4A3E-B324-57AC427F941C}"/>
              </a:ext>
            </a:extLst>
          </p:cNvPr>
          <p:cNvSpPr/>
          <p:nvPr/>
        </p:nvSpPr>
        <p:spPr>
          <a:xfrm>
            <a:off x="-34600" y="4841684"/>
            <a:ext cx="9012813"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蔡鹏飞,赵开新.基于改进K-Means聚类算法的NBA球员价值评估[J].河南工学院学报,2021,29(04):35-39.</a:t>
            </a:r>
          </a:p>
        </p:txBody>
      </p:sp>
      <p:sp>
        <p:nvSpPr>
          <p:cNvPr id="8" name="矩形 7">
            <a:extLst>
              <a:ext uri="{FF2B5EF4-FFF2-40B4-BE49-F238E27FC236}">
                <a16:creationId xmlns:a16="http://schemas.microsoft.com/office/drawing/2014/main" id="{DF18E4F2-E38A-424A-BF5C-E42DC73456D2}"/>
              </a:ext>
            </a:extLst>
          </p:cNvPr>
          <p:cNvSpPr/>
          <p:nvPr/>
        </p:nvSpPr>
        <p:spPr>
          <a:xfrm>
            <a:off x="792660" y="915566"/>
            <a:ext cx="6731668" cy="615553"/>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基于改进</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K-Means</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聚类算法的</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NBA</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球员价值评估</a:t>
            </a:r>
          </a:p>
          <a:p>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2D34465E-DBC2-48DD-9151-EBD14E1A29F2}"/>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6A8B85C-C50B-478B-B5D3-9FCDAC8EBACC}"/>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1825F31-ABDF-44C5-9838-53A00FEBDF40}"/>
              </a:ext>
            </a:extLst>
          </p:cNvPr>
          <p:cNvSpPr/>
          <p:nvPr/>
        </p:nvSpPr>
        <p:spPr>
          <a:xfrm>
            <a:off x="792660" y="1400902"/>
            <a:ext cx="7558680"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实验数据为NBA球员投篮情况的记录，包含有球员姓名、隶属球队、每场得分和各种投球命中率等。</a:t>
            </a:r>
          </a:p>
        </p:txBody>
      </p:sp>
      <p:pic>
        <p:nvPicPr>
          <p:cNvPr id="6" name="图片 5">
            <a:extLst>
              <a:ext uri="{FF2B5EF4-FFF2-40B4-BE49-F238E27FC236}">
                <a16:creationId xmlns:a16="http://schemas.microsoft.com/office/drawing/2014/main" id="{E11C4D5B-7FFB-4F33-AA0C-39DF82A04C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4211" y="2109208"/>
            <a:ext cx="5435577" cy="2522514"/>
          </a:xfrm>
          <a:prstGeom prst="rect">
            <a:avLst/>
          </a:prstGeom>
        </p:spPr>
      </p:pic>
    </p:spTree>
    <p:extLst>
      <p:ext uri="{BB962C8B-B14F-4D97-AF65-F5344CB8AC3E}">
        <p14:creationId xmlns:p14="http://schemas.microsoft.com/office/powerpoint/2010/main" val="40468121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121</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212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聚类分析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 name="矩形 1">
            <a:extLst>
              <a:ext uri="{FF2B5EF4-FFF2-40B4-BE49-F238E27FC236}">
                <a16:creationId xmlns:a16="http://schemas.microsoft.com/office/drawing/2014/main" id="{8CA718BD-1285-4A3E-B324-57AC427F941C}"/>
              </a:ext>
            </a:extLst>
          </p:cNvPr>
          <p:cNvSpPr/>
          <p:nvPr/>
        </p:nvSpPr>
        <p:spPr>
          <a:xfrm>
            <a:off x="927510" y="4455380"/>
            <a:ext cx="2523914"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用拐点法计算得到的簇的个数</a:t>
            </a:r>
          </a:p>
        </p:txBody>
      </p:sp>
      <p:sp>
        <p:nvSpPr>
          <p:cNvPr id="8" name="矩形 7">
            <a:extLst>
              <a:ext uri="{FF2B5EF4-FFF2-40B4-BE49-F238E27FC236}">
                <a16:creationId xmlns:a16="http://schemas.microsoft.com/office/drawing/2014/main" id="{DF18E4F2-E38A-424A-BF5C-E42DC73456D2}"/>
              </a:ext>
            </a:extLst>
          </p:cNvPr>
          <p:cNvSpPr/>
          <p:nvPr/>
        </p:nvSpPr>
        <p:spPr>
          <a:xfrm>
            <a:off x="792660" y="915566"/>
            <a:ext cx="6731668" cy="615553"/>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基于改进</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K-Means</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聚类算法的</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NBA</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球员价值评估</a:t>
            </a:r>
          </a:p>
          <a:p>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2D34465E-DBC2-48DD-9151-EBD14E1A29F2}"/>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6A8B85C-C50B-478B-B5D3-9FCDAC8EBACC}"/>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TextBox 28">
            <a:extLst>
              <a:ext uri="{FF2B5EF4-FFF2-40B4-BE49-F238E27FC236}">
                <a16:creationId xmlns:a16="http://schemas.microsoft.com/office/drawing/2014/main" id="{1F68161C-33C3-49F3-8F21-AC04903A0BDE}"/>
              </a:ext>
            </a:extLst>
          </p:cNvPr>
          <p:cNvSpPr txBox="1"/>
          <p:nvPr/>
        </p:nvSpPr>
        <p:spPr>
          <a:xfrm>
            <a:off x="792660" y="1426541"/>
            <a:ext cx="5120569" cy="381258"/>
          </a:xfrm>
          <a:prstGeom prst="rect">
            <a:avLst/>
          </a:prstGeom>
          <a:noFill/>
        </p:spPr>
        <p:txBody>
          <a:bodyPr wrap="square" rtlCol="0">
            <a:spAutoFit/>
          </a:bodyPr>
          <a:lstStyle/>
          <a:p>
            <a:pPr>
              <a:lnSpc>
                <a:spcPct val="130000"/>
              </a:lnSpc>
            </a:pPr>
            <a:r>
              <a:rPr lang="zh-CN" altLang="en-US" sz="1600" b="1" dirty="0">
                <a:solidFill>
                  <a:srgbClr val="17375E"/>
                </a:solidFill>
                <a:latin typeface="微软雅黑" panose="020B0503020204020204" pitchFamily="34" charset="-122"/>
                <a:ea typeface="微软雅黑" panose="020B0503020204020204" pitchFamily="34" charset="-122"/>
                <a:sym typeface="Arial" panose="020B0604020202020204" pitchFamily="34" charset="0"/>
              </a:rPr>
              <a:t>聚类中心选择</a:t>
            </a:r>
            <a:endParaRPr lang="zh-CN" altLang="en-US" sz="1600" dirty="0">
              <a:solidFill>
                <a:srgbClr val="17375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E50C6CCF-EC80-4797-BE10-C07AD55FF4F0}"/>
              </a:ext>
            </a:extLst>
          </p:cNvPr>
          <p:cNvSpPr/>
          <p:nvPr/>
        </p:nvSpPr>
        <p:spPr>
          <a:xfrm>
            <a:off x="4158494" y="4475757"/>
            <a:ext cx="2523914"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用轮廓系数法计算得到的簇的个数</a:t>
            </a:r>
          </a:p>
        </p:txBody>
      </p:sp>
      <p:sp>
        <p:nvSpPr>
          <p:cNvPr id="20" name="矩形 19">
            <a:extLst>
              <a:ext uri="{FF2B5EF4-FFF2-40B4-BE49-F238E27FC236}">
                <a16:creationId xmlns:a16="http://schemas.microsoft.com/office/drawing/2014/main" id="{03701998-0FB8-47C8-908A-C910B8526A73}"/>
              </a:ext>
            </a:extLst>
          </p:cNvPr>
          <p:cNvSpPr/>
          <p:nvPr/>
        </p:nvSpPr>
        <p:spPr>
          <a:xfrm>
            <a:off x="7074024" y="2441581"/>
            <a:ext cx="2069976" cy="1138773"/>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通过对两种方法得到的k值进行综合考虑，本文把最佳聚类k确定为3。</a:t>
            </a:r>
          </a:p>
        </p:txBody>
      </p:sp>
      <p:grpSp>
        <p:nvGrpSpPr>
          <p:cNvPr id="31" name="组合 30">
            <a:extLst>
              <a:ext uri="{FF2B5EF4-FFF2-40B4-BE49-F238E27FC236}">
                <a16:creationId xmlns:a16="http://schemas.microsoft.com/office/drawing/2014/main" id="{71794989-D0B7-45DD-A01B-EEA5F10B9140}"/>
              </a:ext>
            </a:extLst>
          </p:cNvPr>
          <p:cNvGrpSpPr/>
          <p:nvPr/>
        </p:nvGrpSpPr>
        <p:grpSpPr>
          <a:xfrm>
            <a:off x="494867" y="1779662"/>
            <a:ext cx="6437389" cy="2696095"/>
            <a:chOff x="494867" y="1839931"/>
            <a:chExt cx="6437389" cy="2696095"/>
          </a:xfrm>
        </p:grpSpPr>
        <p:pic>
          <p:nvPicPr>
            <p:cNvPr id="6" name="图片 5">
              <a:extLst>
                <a:ext uri="{FF2B5EF4-FFF2-40B4-BE49-F238E27FC236}">
                  <a16:creationId xmlns:a16="http://schemas.microsoft.com/office/drawing/2014/main" id="{ED1B896D-77BA-4AD2-B099-AFFBF04F38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1839931"/>
              <a:ext cx="3368368" cy="2696095"/>
            </a:xfrm>
            <a:prstGeom prst="rect">
              <a:avLst/>
            </a:prstGeom>
          </p:spPr>
        </p:pic>
        <p:pic>
          <p:nvPicPr>
            <p:cNvPr id="16" name="图片 15">
              <a:extLst>
                <a:ext uri="{FF2B5EF4-FFF2-40B4-BE49-F238E27FC236}">
                  <a16:creationId xmlns:a16="http://schemas.microsoft.com/office/drawing/2014/main" id="{2F234DE7-4425-4070-81E0-94A7C75C19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867" y="1949530"/>
              <a:ext cx="3023214" cy="2444969"/>
            </a:xfrm>
            <a:prstGeom prst="rect">
              <a:avLst/>
            </a:prstGeom>
          </p:spPr>
        </p:pic>
        <p:sp>
          <p:nvSpPr>
            <p:cNvPr id="21" name="椭圆 20">
              <a:extLst>
                <a:ext uri="{FF2B5EF4-FFF2-40B4-BE49-F238E27FC236}">
                  <a16:creationId xmlns:a16="http://schemas.microsoft.com/office/drawing/2014/main" id="{299932AF-C6B1-4345-9B3C-2799E815707F}"/>
                </a:ext>
              </a:extLst>
            </p:cNvPr>
            <p:cNvSpPr/>
            <p:nvPr/>
          </p:nvSpPr>
          <p:spPr>
            <a:xfrm>
              <a:off x="1174326" y="3024210"/>
              <a:ext cx="190556"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箭头连接符 23">
              <a:extLst>
                <a:ext uri="{FF2B5EF4-FFF2-40B4-BE49-F238E27FC236}">
                  <a16:creationId xmlns:a16="http://schemas.microsoft.com/office/drawing/2014/main" id="{FE5B25DB-6A7C-4F7D-8FFB-0D02AAAE82C2}"/>
                </a:ext>
              </a:extLst>
            </p:cNvPr>
            <p:cNvCxnSpPr>
              <a:cxnSpLocks/>
            </p:cNvCxnSpPr>
            <p:nvPr/>
          </p:nvCxnSpPr>
          <p:spPr>
            <a:xfrm flipH="1">
              <a:off x="1451212" y="2571750"/>
              <a:ext cx="312476" cy="452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4066026C-8F41-48AD-B96F-C983F409745A}"/>
                </a:ext>
              </a:extLst>
            </p:cNvPr>
            <p:cNvSpPr/>
            <p:nvPr/>
          </p:nvSpPr>
          <p:spPr>
            <a:xfrm>
              <a:off x="4237428" y="2643758"/>
              <a:ext cx="190556"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902984C0-C9F4-412E-82AD-BABD0133B3A0}"/>
                </a:ext>
              </a:extLst>
            </p:cNvPr>
            <p:cNvCxnSpPr>
              <a:cxnSpLocks/>
            </p:cNvCxnSpPr>
            <p:nvPr/>
          </p:nvCxnSpPr>
          <p:spPr>
            <a:xfrm flipH="1">
              <a:off x="4448763" y="2331171"/>
              <a:ext cx="458856" cy="382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6EC028C-464F-497F-BC1D-1BAD031A6481}"/>
                </a:ext>
              </a:extLst>
            </p:cNvPr>
            <p:cNvSpPr/>
            <p:nvPr/>
          </p:nvSpPr>
          <p:spPr>
            <a:xfrm>
              <a:off x="5095931" y="1943817"/>
              <a:ext cx="1809944" cy="738664"/>
            </a:xfrm>
            <a:prstGeom prst="rect">
              <a:avLst/>
            </a:prstGeom>
          </p:spPr>
          <p:txBody>
            <a:bodyPr wrap="square">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k值是2的时候对应的系数最大，k值是3的时候对应的系数次之。</a:t>
              </a:r>
            </a:p>
          </p:txBody>
        </p:sp>
        <p:sp>
          <p:nvSpPr>
            <p:cNvPr id="28" name="矩形 27">
              <a:extLst>
                <a:ext uri="{FF2B5EF4-FFF2-40B4-BE49-F238E27FC236}">
                  <a16:creationId xmlns:a16="http://schemas.microsoft.com/office/drawing/2014/main" id="{D67618E5-39D9-4326-9EC2-DAC753CDA49E}"/>
                </a:ext>
              </a:extLst>
            </p:cNvPr>
            <p:cNvSpPr/>
            <p:nvPr/>
          </p:nvSpPr>
          <p:spPr>
            <a:xfrm>
              <a:off x="1713201" y="1983808"/>
              <a:ext cx="1656782" cy="954107"/>
            </a:xfrm>
            <a:prstGeom prst="rect">
              <a:avLst/>
            </a:prstGeom>
          </p:spPr>
          <p:txBody>
            <a:bodyPr wrap="square">
              <a:spAutoFit/>
            </a:bodyPr>
            <a:lstStyle/>
            <a:p>
              <a:pPr algn="just"/>
              <a:r>
                <a:rPr lang="zh-CN" altLang="en-US" sz="1400" dirty="0">
                  <a:solidFill>
                    <a:srgbClr val="FF0000"/>
                  </a:solidFill>
                  <a:latin typeface="微软雅黑" panose="020B0503020204020204" pitchFamily="34" charset="-122"/>
                  <a:ea typeface="微软雅黑" panose="020B0503020204020204" pitchFamily="34" charset="-122"/>
                </a:rPr>
                <a:t>当k值在4附近时，折线斜率变动变得缓慢，因此k值的选定范围是3或4。</a:t>
              </a:r>
            </a:p>
          </p:txBody>
        </p:sp>
      </p:grpSp>
      <p:sp>
        <p:nvSpPr>
          <p:cNvPr id="23" name="矩形 22">
            <a:extLst>
              <a:ext uri="{FF2B5EF4-FFF2-40B4-BE49-F238E27FC236}">
                <a16:creationId xmlns:a16="http://schemas.microsoft.com/office/drawing/2014/main" id="{6F9782BA-479E-423B-91E3-85C7CE82A4D6}"/>
              </a:ext>
            </a:extLst>
          </p:cNvPr>
          <p:cNvSpPr/>
          <p:nvPr/>
        </p:nvSpPr>
        <p:spPr>
          <a:xfrm>
            <a:off x="-34600" y="4841684"/>
            <a:ext cx="9012813"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蔡鹏飞,赵开新.基于改进K-Means聚类算法的NBA球员价值评估[J].河南工学院学报,2021,29(04):35-39.</a:t>
            </a:r>
          </a:p>
        </p:txBody>
      </p:sp>
    </p:spTree>
    <p:extLst>
      <p:ext uri="{BB962C8B-B14F-4D97-AF65-F5344CB8AC3E}">
        <p14:creationId xmlns:p14="http://schemas.microsoft.com/office/powerpoint/2010/main" val="43763324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122</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212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聚类分析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8" name="矩形 7">
            <a:extLst>
              <a:ext uri="{FF2B5EF4-FFF2-40B4-BE49-F238E27FC236}">
                <a16:creationId xmlns:a16="http://schemas.microsoft.com/office/drawing/2014/main" id="{DF18E4F2-E38A-424A-BF5C-E42DC73456D2}"/>
              </a:ext>
            </a:extLst>
          </p:cNvPr>
          <p:cNvSpPr/>
          <p:nvPr/>
        </p:nvSpPr>
        <p:spPr>
          <a:xfrm>
            <a:off x="792660" y="915566"/>
            <a:ext cx="6731668" cy="615553"/>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基于改进</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K-Means</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聚类算法的</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NBA</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球员价值评估</a:t>
            </a:r>
          </a:p>
          <a:p>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2D34465E-DBC2-48DD-9151-EBD14E1A29F2}"/>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6A8B85C-C50B-478B-B5D3-9FCDAC8EBACC}"/>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03701998-0FB8-47C8-908A-C910B8526A73}"/>
              </a:ext>
            </a:extLst>
          </p:cNvPr>
          <p:cNvSpPr/>
          <p:nvPr/>
        </p:nvSpPr>
        <p:spPr>
          <a:xfrm>
            <a:off x="4080812" y="1426779"/>
            <a:ext cx="4654963" cy="3046988"/>
          </a:xfrm>
          <a:prstGeom prst="rect">
            <a:avLst/>
          </a:prstGeom>
        </p:spPr>
        <p:txBody>
          <a:bodyPr wrap="square">
            <a:spAutoFit/>
          </a:bodyPr>
          <a:lstStyle/>
          <a:p>
            <a:pPr marL="285750" indent="-285750" algn="jus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相对于正方形和圆形点来说，其差异表现为命中率的差异，正方形表示的球员的得分情况和命中率情况都相对比较低，说明这类球员的实力较差，命中率普遍在</a:t>
            </a:r>
            <a:r>
              <a:rPr lang="en-US" altLang="zh-CN" sz="1600" dirty="0">
                <a:latin typeface="微软雅黑" panose="020B0503020204020204" pitchFamily="34" charset="-122"/>
                <a:ea typeface="微软雅黑" panose="020B0503020204020204" pitchFamily="34" charset="-122"/>
              </a:rPr>
              <a:t>50</a:t>
            </a:r>
            <a:r>
              <a:rPr lang="zh-CN" altLang="en-US" sz="1600" dirty="0">
                <a:latin typeface="微软雅黑" panose="020B0503020204020204" pitchFamily="34" charset="-122"/>
                <a:ea typeface="微软雅黑" panose="020B0503020204020204" pitchFamily="34" charset="-122"/>
              </a:rPr>
              <a:t>％以下；</a:t>
            </a:r>
            <a:endParaRPr lang="en-US" altLang="zh-CN" sz="1600"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圆形表示的球员代表得分较低但命中率较高，说明这一类球员很有可能为新球员，新球员的实力较强但由于上场时长少所以得数较低。</a:t>
            </a:r>
            <a:endParaRPr lang="en-US" altLang="zh-CN" sz="1600"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正方形和三角形点的区别表现在</a:t>
            </a:r>
            <a:r>
              <a:rPr lang="zh-CN" altLang="en-US" sz="1600" b="1" dirty="0">
                <a:latin typeface="微软雅黑" panose="020B0503020204020204" pitchFamily="34" charset="-122"/>
                <a:ea typeface="微软雅黑" panose="020B0503020204020204" pitchFamily="34" charset="-122"/>
              </a:rPr>
              <a:t>得分项</a:t>
            </a:r>
            <a:r>
              <a:rPr lang="zh-CN" altLang="en-US" sz="1600" dirty="0">
                <a:latin typeface="微软雅黑" panose="020B0503020204020204" pitchFamily="34" charset="-122"/>
                <a:ea typeface="微软雅黑" panose="020B0503020204020204" pitchFamily="34" charset="-122"/>
              </a:rPr>
              <a:t>上，三角形点代表得分较高而命中率较低，说明这一类球员的上场时间和投球次数都多。</a:t>
            </a:r>
          </a:p>
        </p:txBody>
      </p:sp>
      <p:grpSp>
        <p:nvGrpSpPr>
          <p:cNvPr id="7" name="组合 6">
            <a:extLst>
              <a:ext uri="{FF2B5EF4-FFF2-40B4-BE49-F238E27FC236}">
                <a16:creationId xmlns:a16="http://schemas.microsoft.com/office/drawing/2014/main" id="{7E6083FD-E54A-4DFF-84ED-0E0A0A1BA9E3}"/>
              </a:ext>
            </a:extLst>
          </p:cNvPr>
          <p:cNvGrpSpPr/>
          <p:nvPr/>
        </p:nvGrpSpPr>
        <p:grpSpPr>
          <a:xfrm>
            <a:off x="492514" y="1401784"/>
            <a:ext cx="3175845" cy="3241871"/>
            <a:chOff x="492514" y="1401784"/>
            <a:chExt cx="3175845" cy="3241871"/>
          </a:xfrm>
        </p:grpSpPr>
        <p:pic>
          <p:nvPicPr>
            <p:cNvPr id="5" name="图片 4">
              <a:extLst>
                <a:ext uri="{FF2B5EF4-FFF2-40B4-BE49-F238E27FC236}">
                  <a16:creationId xmlns:a16="http://schemas.microsoft.com/office/drawing/2014/main" id="{98A08287-BCC7-42FA-A196-121E35612F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514" y="1401784"/>
              <a:ext cx="3175845" cy="3241871"/>
            </a:xfrm>
            <a:prstGeom prst="rect">
              <a:avLst/>
            </a:prstGeom>
          </p:spPr>
        </p:pic>
        <p:sp>
          <p:nvSpPr>
            <p:cNvPr id="29" name="椭圆 28">
              <a:extLst>
                <a:ext uri="{FF2B5EF4-FFF2-40B4-BE49-F238E27FC236}">
                  <a16:creationId xmlns:a16="http://schemas.microsoft.com/office/drawing/2014/main" id="{FCF32553-C9B8-4366-8B77-FCF2B5872E03}"/>
                </a:ext>
              </a:extLst>
            </p:cNvPr>
            <p:cNvSpPr/>
            <p:nvPr/>
          </p:nvSpPr>
          <p:spPr>
            <a:xfrm>
              <a:off x="1450282" y="2475381"/>
              <a:ext cx="190556"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0" name="直接箭头连接符 29">
              <a:extLst>
                <a:ext uri="{FF2B5EF4-FFF2-40B4-BE49-F238E27FC236}">
                  <a16:creationId xmlns:a16="http://schemas.microsoft.com/office/drawing/2014/main" id="{025E1837-079C-42E0-9026-DBE031C0F45D}"/>
                </a:ext>
              </a:extLst>
            </p:cNvPr>
            <p:cNvCxnSpPr>
              <a:cxnSpLocks/>
            </p:cNvCxnSpPr>
            <p:nvPr/>
          </p:nvCxnSpPr>
          <p:spPr>
            <a:xfrm flipH="1">
              <a:off x="1640838" y="2119844"/>
              <a:ext cx="458856" cy="382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B1971D78-139F-4895-9F8C-3E5C73AE7E09}"/>
                </a:ext>
              </a:extLst>
            </p:cNvPr>
            <p:cNvSpPr/>
            <p:nvPr/>
          </p:nvSpPr>
          <p:spPr>
            <a:xfrm>
              <a:off x="2053291" y="1603127"/>
              <a:ext cx="1510597" cy="523220"/>
            </a:xfrm>
            <a:prstGeom prst="rect">
              <a:avLst/>
            </a:prstGeom>
          </p:spPr>
          <p:txBody>
            <a:bodyPr wrap="square">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五角星的意思是每个簇的中心点</a:t>
              </a:r>
            </a:p>
          </p:txBody>
        </p:sp>
      </p:grpSp>
      <p:sp>
        <p:nvSpPr>
          <p:cNvPr id="16" name="矩形 15">
            <a:extLst>
              <a:ext uri="{FF2B5EF4-FFF2-40B4-BE49-F238E27FC236}">
                <a16:creationId xmlns:a16="http://schemas.microsoft.com/office/drawing/2014/main" id="{1A0BC6F9-972E-442B-91CE-902967BBA87A}"/>
              </a:ext>
            </a:extLst>
          </p:cNvPr>
          <p:cNvSpPr/>
          <p:nvPr/>
        </p:nvSpPr>
        <p:spPr>
          <a:xfrm>
            <a:off x="-34600" y="4841684"/>
            <a:ext cx="9012813"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蔡鹏飞,赵开新.基于改进K-Means聚类算法的NBA球员价值评估[J].河南工学院学报,2021,29(04):35-39.</a:t>
            </a:r>
          </a:p>
        </p:txBody>
      </p:sp>
    </p:spTree>
    <p:extLst>
      <p:ext uri="{BB962C8B-B14F-4D97-AF65-F5344CB8AC3E}">
        <p14:creationId xmlns:p14="http://schemas.microsoft.com/office/powerpoint/2010/main" val="197975786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123</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定量分析方法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2">
            <a:extLst>
              <a:ext uri="{FF2B5EF4-FFF2-40B4-BE49-F238E27FC236}">
                <a16:creationId xmlns:a16="http://schemas.microsoft.com/office/drawing/2014/main" id="{22865985-CFC4-4B14-BD71-43DB0C6428E2}"/>
              </a:ext>
            </a:extLst>
          </p:cNvPr>
          <p:cNvSpPr>
            <a:spLocks noChangeArrowheads="1"/>
          </p:cNvSpPr>
          <p:nvPr/>
        </p:nvSpPr>
        <p:spPr bwMode="auto">
          <a:xfrm>
            <a:off x="5220072" y="1985504"/>
            <a:ext cx="356159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lvl="1" algn="just">
              <a:buClr>
                <a:schemeClr val="tx1"/>
              </a:buClr>
            </a:pPr>
            <a:r>
              <a:rPr lang="zh-CN" altLang="en-US" sz="1600" dirty="0">
                <a:latin typeface="微软雅黑" panose="020B0503020204020204" pitchFamily="34" charset="-122"/>
                <a:ea typeface="微软雅黑" panose="020B0503020204020204" pitchFamily="34" charset="-122"/>
              </a:rPr>
              <a:t>为观察自然领域和社会经济活动中的这些现象的动态变化，需要每隔一段时间，把它们变化的具体数值记录下来，那么按时间顺序排列的各期观察数据的统计序列，就叫时间序列。由于时间数列能够反映事物发展变化的动态，因此也称为动态数列。</a:t>
            </a:r>
          </a:p>
        </p:txBody>
      </p:sp>
      <p:sp>
        <p:nvSpPr>
          <p:cNvPr id="8" name="矩形 7">
            <a:extLst>
              <a:ext uri="{FF2B5EF4-FFF2-40B4-BE49-F238E27FC236}">
                <a16:creationId xmlns:a16="http://schemas.microsoft.com/office/drawing/2014/main" id="{C9E19BE0-63B4-41CE-A7D0-EDBF0A4E59B2}"/>
              </a:ext>
            </a:extLst>
          </p:cNvPr>
          <p:cNvSpPr/>
          <p:nvPr/>
        </p:nvSpPr>
        <p:spPr>
          <a:xfrm>
            <a:off x="792660" y="915566"/>
            <a:ext cx="6731668"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时间序列分析法</a:t>
            </a:r>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2B7960D8-13A6-4930-8173-24F2707C77DC}"/>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843B8D5-D320-4081-A71D-AF083A7FD4B8}"/>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47E6411E-6737-4BB8-9473-6DFEA758F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1" y="1707654"/>
            <a:ext cx="5092354" cy="2371582"/>
          </a:xfrm>
          <a:prstGeom prst="rect">
            <a:avLst/>
          </a:prstGeom>
        </p:spPr>
      </p:pic>
    </p:spTree>
    <p:extLst>
      <p:ext uri="{BB962C8B-B14F-4D97-AF65-F5344CB8AC3E}">
        <p14:creationId xmlns:p14="http://schemas.microsoft.com/office/powerpoint/2010/main" val="751519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124</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时间序列分析法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2">
            <a:extLst>
              <a:ext uri="{FF2B5EF4-FFF2-40B4-BE49-F238E27FC236}">
                <a16:creationId xmlns:a16="http://schemas.microsoft.com/office/drawing/2014/main" id="{22865985-CFC4-4B14-BD71-43DB0C6428E2}"/>
              </a:ext>
            </a:extLst>
          </p:cNvPr>
          <p:cNvSpPr>
            <a:spLocks noChangeArrowheads="1"/>
          </p:cNvSpPr>
          <p:nvPr/>
        </p:nvSpPr>
        <p:spPr bwMode="auto">
          <a:xfrm>
            <a:off x="323528" y="1381133"/>
            <a:ext cx="7959518" cy="310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nSpc>
                <a:spcPct val="150000"/>
              </a:lnSpc>
              <a:spcBef>
                <a:spcPct val="10000"/>
              </a:spcBef>
              <a:buClr>
                <a:schemeClr val="tx1"/>
              </a:buClr>
            </a:pPr>
            <a:r>
              <a:rPr lang="zh-CN" altLang="en-US" sz="1600" dirty="0">
                <a:latin typeface="微软雅黑" panose="020B0503020204020204" pitchFamily="34" charset="-122"/>
                <a:ea typeface="微软雅黑" panose="020B0503020204020204" pitchFamily="34" charset="-122"/>
              </a:rPr>
              <a:t>为了保证时间序列分析的准确性，时间序列数据的编制应遵循以下原则：</a:t>
            </a:r>
            <a:endParaRPr lang="en-US" altLang="zh-CN" sz="1600" dirty="0">
              <a:latin typeface="微软雅黑" panose="020B0503020204020204" pitchFamily="34" charset="-122"/>
              <a:ea typeface="微软雅黑" panose="020B0503020204020204" pitchFamily="34" charset="-122"/>
            </a:endParaRPr>
          </a:p>
          <a:p>
            <a:pPr marL="725281" lvl="1" indent="-285750">
              <a:lnSpc>
                <a:spcPct val="150000"/>
              </a:lnSpc>
              <a:spcBef>
                <a:spcPct val="10000"/>
              </a:spcBef>
              <a:buClr>
                <a:schemeClr val="tx1"/>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时间序列数据应时间长短一致。时间序列中的各项数据所代表的时期长短（或间隔时间）应该一致且连续。</a:t>
            </a:r>
            <a:endParaRPr lang="en-US" altLang="zh-CN" sz="1600" dirty="0">
              <a:latin typeface="微软雅黑" panose="020B0503020204020204" pitchFamily="34" charset="-122"/>
              <a:ea typeface="微软雅黑" panose="020B0503020204020204" pitchFamily="34" charset="-122"/>
            </a:endParaRPr>
          </a:p>
          <a:p>
            <a:pPr marL="725281" lvl="1" indent="-285750">
              <a:lnSpc>
                <a:spcPct val="150000"/>
              </a:lnSpc>
              <a:spcBef>
                <a:spcPct val="10000"/>
              </a:spcBef>
              <a:buClr>
                <a:schemeClr val="tx1"/>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时间序列数据所代表的总体范围应该一致。时间序列中的各项数据所代表的总体范围应该一致。</a:t>
            </a:r>
            <a:endParaRPr lang="en-US" altLang="zh-CN" sz="1600" dirty="0">
              <a:latin typeface="微软雅黑" panose="020B0503020204020204" pitchFamily="34" charset="-122"/>
              <a:ea typeface="微软雅黑" panose="020B0503020204020204" pitchFamily="34" charset="-122"/>
            </a:endParaRPr>
          </a:p>
          <a:p>
            <a:pPr marL="725281" lvl="1" indent="-285750">
              <a:lnSpc>
                <a:spcPct val="150000"/>
              </a:lnSpc>
              <a:spcBef>
                <a:spcPct val="10000"/>
              </a:spcBef>
              <a:buClr>
                <a:schemeClr val="tx1"/>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时间序列数据的内涵应一致。时间序列中的各项数据所代表的质的内容应该前后一致。</a:t>
            </a:r>
            <a:endParaRPr lang="en-US" altLang="zh-CN" sz="1600" dirty="0">
              <a:latin typeface="微软雅黑" panose="020B0503020204020204" pitchFamily="34" charset="-122"/>
              <a:ea typeface="微软雅黑" panose="020B0503020204020204" pitchFamily="34" charset="-122"/>
            </a:endParaRPr>
          </a:p>
          <a:p>
            <a:pPr marL="725281" lvl="1" indent="-285750">
              <a:lnSpc>
                <a:spcPct val="150000"/>
              </a:lnSpc>
              <a:spcBef>
                <a:spcPct val="10000"/>
              </a:spcBef>
              <a:buClr>
                <a:schemeClr val="tx1"/>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时间序列数据的计算方法和计量单位应该一致。</a:t>
            </a:r>
          </a:p>
        </p:txBody>
      </p:sp>
      <p:sp>
        <p:nvSpPr>
          <p:cNvPr id="8" name="矩形 7">
            <a:extLst>
              <a:ext uri="{FF2B5EF4-FFF2-40B4-BE49-F238E27FC236}">
                <a16:creationId xmlns:a16="http://schemas.microsoft.com/office/drawing/2014/main" id="{232DBE3A-CDA4-49EF-912E-9F9767554554}"/>
              </a:ext>
            </a:extLst>
          </p:cNvPr>
          <p:cNvSpPr/>
          <p:nvPr/>
        </p:nvSpPr>
        <p:spPr>
          <a:xfrm>
            <a:off x="792660" y="915566"/>
            <a:ext cx="6731668"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时间序列分析原则</a:t>
            </a:r>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F574E8CF-B267-4050-A449-5929178F56E1}"/>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4153E0B-31B9-49CC-B8F8-DAB38000FF6F}"/>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96290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125</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时间序列分析法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8" name="矩形 7">
            <a:extLst>
              <a:ext uri="{FF2B5EF4-FFF2-40B4-BE49-F238E27FC236}">
                <a16:creationId xmlns:a16="http://schemas.microsoft.com/office/drawing/2014/main" id="{78201992-B1E5-48DC-99B1-6896D4F779EF}"/>
              </a:ext>
            </a:extLst>
          </p:cNvPr>
          <p:cNvSpPr/>
          <p:nvPr/>
        </p:nvSpPr>
        <p:spPr>
          <a:xfrm>
            <a:off x="792660" y="915566"/>
            <a:ext cx="6731668"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时间序列的类型</a:t>
            </a:r>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9D65BACD-22D8-4D4A-BFDC-418DC032450F}"/>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0149F36F-FA42-46F5-AEA6-FB9CCF3ADA54}"/>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2">
            <a:extLst>
              <a:ext uri="{FF2B5EF4-FFF2-40B4-BE49-F238E27FC236}">
                <a16:creationId xmlns:a16="http://schemas.microsoft.com/office/drawing/2014/main" id="{B7B152CD-9F63-46A6-A495-E4C0DBE10C87}"/>
              </a:ext>
            </a:extLst>
          </p:cNvPr>
          <p:cNvSpPr>
            <a:spLocks noChangeArrowheads="1"/>
          </p:cNvSpPr>
          <p:nvPr/>
        </p:nvSpPr>
        <p:spPr bwMode="auto">
          <a:xfrm>
            <a:off x="363037" y="1381133"/>
            <a:ext cx="8068927"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a:spcBef>
                <a:spcPct val="40000"/>
              </a:spcBef>
              <a:buClr>
                <a:schemeClr val="tx1"/>
              </a:buClr>
            </a:pPr>
            <a:r>
              <a:rPr lang="zh-CN" altLang="en-US" sz="1650" dirty="0">
                <a:latin typeface="微软雅黑" panose="020B0503020204020204" pitchFamily="34" charset="-122"/>
                <a:ea typeface="微软雅黑" panose="020B0503020204020204" pitchFamily="34" charset="-122"/>
              </a:rPr>
              <a:t>时间序列数据主要包括趋向变动</a:t>
            </a:r>
            <a:r>
              <a:rPr lang="en-US" altLang="zh-CN" sz="1650" dirty="0">
                <a:latin typeface="微软雅黑" panose="020B0503020204020204" pitchFamily="34" charset="-122"/>
                <a:ea typeface="微软雅黑" panose="020B0503020204020204" pitchFamily="34" charset="-122"/>
              </a:rPr>
              <a:t>/</a:t>
            </a:r>
            <a:r>
              <a:rPr lang="zh-CN" altLang="en-US" sz="1650" dirty="0">
                <a:latin typeface="微软雅黑" panose="020B0503020204020204" pitchFamily="34" charset="-122"/>
                <a:ea typeface="微软雅黑" panose="020B0503020204020204" pitchFamily="34" charset="-122"/>
              </a:rPr>
              <a:t>趋势变动、周期变动、季节变动和不规则变动</a:t>
            </a:r>
            <a:r>
              <a:rPr lang="en-US" altLang="zh-CN" sz="1650" dirty="0">
                <a:latin typeface="微软雅黑" panose="020B0503020204020204" pitchFamily="34" charset="-122"/>
                <a:ea typeface="微软雅黑" panose="020B0503020204020204" pitchFamily="34" charset="-122"/>
              </a:rPr>
              <a:t>/</a:t>
            </a:r>
            <a:r>
              <a:rPr lang="zh-CN" altLang="en-US" sz="1650" dirty="0">
                <a:latin typeface="微软雅黑" panose="020B0503020204020204" pitchFamily="34" charset="-122"/>
                <a:ea typeface="微软雅黑" panose="020B0503020204020204" pitchFamily="34" charset="-122"/>
              </a:rPr>
              <a:t>随机变动四种类型。</a:t>
            </a:r>
            <a:endParaRPr lang="en-US" altLang="zh-CN" sz="1650" dirty="0">
              <a:latin typeface="微软雅黑" panose="020B0503020204020204" pitchFamily="34" charset="-122"/>
              <a:ea typeface="微软雅黑" panose="020B0503020204020204" pitchFamily="34" charset="-122"/>
            </a:endParaRPr>
          </a:p>
          <a:p>
            <a:pPr marL="725281" lvl="1" indent="-285750" algn="just">
              <a:spcBef>
                <a:spcPct val="40000"/>
              </a:spcBef>
              <a:buClr>
                <a:schemeClr val="tx1"/>
              </a:buClr>
              <a:buFont typeface="Wingdings" panose="05000000000000000000" pitchFamily="2" charset="2"/>
              <a:buChar char="Ø"/>
            </a:pPr>
            <a:r>
              <a:rPr lang="zh-CN" altLang="en-US" sz="1500" b="1" dirty="0">
                <a:solidFill>
                  <a:srgbClr val="7050A0"/>
                </a:solidFill>
                <a:latin typeface="微软雅黑" panose="020B0503020204020204" pitchFamily="34" charset="-122"/>
                <a:ea typeface="微软雅黑" panose="020B0503020204020204" pitchFamily="34" charset="-122"/>
              </a:rPr>
              <a:t>倾向变动</a:t>
            </a:r>
            <a:r>
              <a:rPr lang="en-US" altLang="zh-CN" sz="1500" b="1" dirty="0">
                <a:solidFill>
                  <a:srgbClr val="7050A0"/>
                </a:solidFill>
                <a:latin typeface="微软雅黑" panose="020B0503020204020204" pitchFamily="34" charset="-122"/>
                <a:ea typeface="微软雅黑" panose="020B0503020204020204" pitchFamily="34" charset="-122"/>
              </a:rPr>
              <a:t>/</a:t>
            </a:r>
            <a:r>
              <a:rPr lang="zh-CN" altLang="en-US" sz="1500" b="1" dirty="0">
                <a:solidFill>
                  <a:srgbClr val="7050A0"/>
                </a:solidFill>
                <a:latin typeface="微软雅黑" panose="020B0503020204020204" pitchFamily="34" charset="-122"/>
                <a:ea typeface="微软雅黑" panose="020B0503020204020204" pitchFamily="34" charset="-122"/>
              </a:rPr>
              <a:t>趋势变动（</a:t>
            </a:r>
            <a:r>
              <a:rPr lang="en-US" altLang="zh-CN" sz="1500" b="1" dirty="0" err="1">
                <a:solidFill>
                  <a:srgbClr val="7050A0"/>
                </a:solidFill>
                <a:latin typeface="微软雅黑" panose="020B0503020204020204" pitchFamily="34" charset="-122"/>
                <a:ea typeface="微软雅黑" panose="020B0503020204020204" pitchFamily="34" charset="-122"/>
              </a:rPr>
              <a:t>trendvariation</a:t>
            </a:r>
            <a:r>
              <a:rPr lang="zh-CN" altLang="en-US" sz="1500" b="1" dirty="0">
                <a:solidFill>
                  <a:srgbClr val="7050A0"/>
                </a:solidFill>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是指客观现象由于受到某些决定性因素的影响，在一段较长的时间内，持续向上或向下运动的态势。</a:t>
            </a:r>
            <a:endParaRPr lang="en-US" altLang="zh-CN" sz="1500" dirty="0">
              <a:latin typeface="微软雅黑" panose="020B0503020204020204" pitchFamily="34" charset="-122"/>
              <a:ea typeface="微软雅黑" panose="020B0503020204020204" pitchFamily="34" charset="-122"/>
            </a:endParaRPr>
          </a:p>
          <a:p>
            <a:pPr marL="725281" lvl="1" indent="-285750" algn="just">
              <a:spcBef>
                <a:spcPct val="40000"/>
              </a:spcBef>
              <a:buClr>
                <a:schemeClr val="tx1"/>
              </a:buClr>
              <a:buFont typeface="Wingdings" panose="05000000000000000000" pitchFamily="2" charset="2"/>
              <a:buChar char="Ø"/>
            </a:pPr>
            <a:r>
              <a:rPr lang="zh-CN" altLang="en-US" sz="1500" b="1" dirty="0">
                <a:solidFill>
                  <a:srgbClr val="7050A0"/>
                </a:solidFill>
                <a:latin typeface="微软雅黑" panose="020B0503020204020204" pitchFamily="34" charset="-122"/>
                <a:ea typeface="微软雅黑" panose="020B0503020204020204" pitchFamily="34" charset="-122"/>
              </a:rPr>
              <a:t>周期变动（</a:t>
            </a:r>
            <a:r>
              <a:rPr lang="en-US" altLang="zh-CN" sz="1500" b="1" dirty="0" err="1">
                <a:solidFill>
                  <a:srgbClr val="7050A0"/>
                </a:solidFill>
                <a:latin typeface="微软雅黑" panose="020B0503020204020204" pitchFamily="34" charset="-122"/>
                <a:ea typeface="微软雅黑" panose="020B0503020204020204" pitchFamily="34" charset="-122"/>
              </a:rPr>
              <a:t>cyclicalvariation</a:t>
            </a:r>
            <a:r>
              <a:rPr lang="zh-CN" altLang="en-US" sz="1500" b="1" dirty="0">
                <a:solidFill>
                  <a:srgbClr val="7050A0"/>
                </a:solidFill>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又叫循环变动，是指客观现象在一年以上的时间内出现涨落相间的波动。</a:t>
            </a:r>
            <a:endParaRPr lang="en-US" altLang="zh-CN" sz="1500" dirty="0">
              <a:latin typeface="微软雅黑" panose="020B0503020204020204" pitchFamily="34" charset="-122"/>
              <a:ea typeface="微软雅黑" panose="020B0503020204020204" pitchFamily="34" charset="-122"/>
            </a:endParaRPr>
          </a:p>
          <a:p>
            <a:pPr marL="725281" lvl="1" indent="-285750" algn="just">
              <a:spcBef>
                <a:spcPct val="40000"/>
              </a:spcBef>
              <a:buClr>
                <a:schemeClr val="tx1"/>
              </a:buClr>
              <a:buFont typeface="Wingdings" panose="05000000000000000000" pitchFamily="2" charset="2"/>
              <a:buChar char="Ø"/>
            </a:pPr>
            <a:r>
              <a:rPr lang="zh-CN" altLang="en-US" sz="1500" b="1" dirty="0">
                <a:solidFill>
                  <a:srgbClr val="7050A0"/>
                </a:solidFill>
                <a:latin typeface="微软雅黑" panose="020B0503020204020204" pitchFamily="34" charset="-122"/>
                <a:ea typeface="微软雅黑" panose="020B0503020204020204" pitchFamily="34" charset="-122"/>
              </a:rPr>
              <a:t>季节变动（</a:t>
            </a:r>
            <a:r>
              <a:rPr lang="en-US" altLang="zh-CN" sz="1500" b="1" dirty="0" err="1">
                <a:solidFill>
                  <a:srgbClr val="7050A0"/>
                </a:solidFill>
                <a:latin typeface="微软雅黑" panose="020B0503020204020204" pitchFamily="34" charset="-122"/>
                <a:ea typeface="微软雅黑" panose="020B0503020204020204" pitchFamily="34" charset="-122"/>
              </a:rPr>
              <a:t>seasonalvariation</a:t>
            </a:r>
            <a:r>
              <a:rPr lang="zh-CN" altLang="en-US" sz="1500" b="1" dirty="0">
                <a:solidFill>
                  <a:srgbClr val="7050A0"/>
                </a:solidFill>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，是指客观现象受自然条件、社会风俗等因素的影响，在一个既定的时间长度内出现周期性波动。</a:t>
            </a:r>
            <a:endParaRPr lang="en-US" altLang="zh-CN" sz="1500" dirty="0">
              <a:latin typeface="微软雅黑" panose="020B0503020204020204" pitchFamily="34" charset="-122"/>
              <a:ea typeface="微软雅黑" panose="020B0503020204020204" pitchFamily="34" charset="-122"/>
            </a:endParaRPr>
          </a:p>
          <a:p>
            <a:pPr marL="725281" lvl="1" indent="-285750" algn="just">
              <a:spcBef>
                <a:spcPct val="40000"/>
              </a:spcBef>
              <a:buClr>
                <a:schemeClr val="tx1"/>
              </a:buClr>
              <a:buFont typeface="Wingdings" panose="05000000000000000000" pitchFamily="2" charset="2"/>
              <a:buChar char="Ø"/>
            </a:pPr>
            <a:r>
              <a:rPr lang="zh-CN" altLang="en-US" sz="1500" b="1" dirty="0">
                <a:solidFill>
                  <a:srgbClr val="7050A0"/>
                </a:solidFill>
                <a:latin typeface="微软雅黑" panose="020B0503020204020204" pitchFamily="34" charset="-122"/>
                <a:ea typeface="微软雅黑" panose="020B0503020204020204" pitchFamily="34" charset="-122"/>
              </a:rPr>
              <a:t>不规则变动</a:t>
            </a:r>
            <a:r>
              <a:rPr lang="en-US" altLang="zh-CN" sz="1500" b="1" dirty="0">
                <a:solidFill>
                  <a:srgbClr val="7050A0"/>
                </a:solidFill>
                <a:latin typeface="微软雅黑" panose="020B0503020204020204" pitchFamily="34" charset="-122"/>
                <a:ea typeface="微软雅黑" panose="020B0503020204020204" pitchFamily="34" charset="-122"/>
              </a:rPr>
              <a:t>/</a:t>
            </a:r>
            <a:r>
              <a:rPr lang="zh-CN" altLang="en-US" sz="1500" b="1" dirty="0">
                <a:solidFill>
                  <a:srgbClr val="7050A0"/>
                </a:solidFill>
                <a:latin typeface="微软雅黑" panose="020B0503020204020204" pitchFamily="34" charset="-122"/>
                <a:ea typeface="微软雅黑" panose="020B0503020204020204" pitchFamily="34" charset="-122"/>
              </a:rPr>
              <a:t>随机变动（</a:t>
            </a:r>
            <a:r>
              <a:rPr lang="en-US" altLang="zh-CN" sz="1500" b="1" dirty="0">
                <a:solidFill>
                  <a:srgbClr val="7050A0"/>
                </a:solidFill>
                <a:latin typeface="微软雅黑" panose="020B0503020204020204" pitchFamily="34" charset="-122"/>
                <a:ea typeface="微软雅黑" panose="020B0503020204020204" pitchFamily="34" charset="-122"/>
              </a:rPr>
              <a:t>irregular/</a:t>
            </a:r>
            <a:r>
              <a:rPr lang="en-US" altLang="zh-CN" sz="1500" b="1" dirty="0" err="1">
                <a:solidFill>
                  <a:srgbClr val="7050A0"/>
                </a:solidFill>
                <a:latin typeface="微软雅黑" panose="020B0503020204020204" pitchFamily="34" charset="-122"/>
                <a:ea typeface="微软雅黑" panose="020B0503020204020204" pitchFamily="34" charset="-122"/>
              </a:rPr>
              <a:t>randomvariation</a:t>
            </a:r>
            <a:r>
              <a:rPr lang="zh-CN" altLang="en-US" sz="1500" b="1" dirty="0">
                <a:solidFill>
                  <a:srgbClr val="7050A0"/>
                </a:solidFill>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，是指分离出长期趋势、季节变动和循环变动后剩下的部分，通常称为不规则变动，不规则变动就是持续时间很短、性质怪异、分辨不出什么形式的变动，又叫剩余变动，主要有随机性扰动和突发性变动两种。</a:t>
            </a:r>
          </a:p>
        </p:txBody>
      </p:sp>
    </p:spTree>
    <p:extLst>
      <p:ext uri="{BB962C8B-B14F-4D97-AF65-F5344CB8AC3E}">
        <p14:creationId xmlns:p14="http://schemas.microsoft.com/office/powerpoint/2010/main" val="311752396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126</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时间序列分析法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8" name="矩形 7">
            <a:extLst>
              <a:ext uri="{FF2B5EF4-FFF2-40B4-BE49-F238E27FC236}">
                <a16:creationId xmlns:a16="http://schemas.microsoft.com/office/drawing/2014/main" id="{78201992-B1E5-48DC-99B1-6896D4F779EF}"/>
              </a:ext>
            </a:extLst>
          </p:cNvPr>
          <p:cNvSpPr/>
          <p:nvPr/>
        </p:nvSpPr>
        <p:spPr>
          <a:xfrm>
            <a:off x="792660" y="915566"/>
            <a:ext cx="6731668"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时间序列的类型</a:t>
            </a:r>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9D65BACD-22D8-4D4A-BFDC-418DC032450F}"/>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0149F36F-FA42-46F5-AEA6-FB9CCF3ADA54}"/>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D882DFF-199A-4060-B3A8-7EF3265C3F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690" y="1635646"/>
            <a:ext cx="3821478" cy="2996039"/>
          </a:xfrm>
          <a:prstGeom prst="rect">
            <a:avLst/>
          </a:prstGeom>
        </p:spPr>
      </p:pic>
      <p:sp>
        <p:nvSpPr>
          <p:cNvPr id="5" name="矩形 4">
            <a:extLst>
              <a:ext uri="{FF2B5EF4-FFF2-40B4-BE49-F238E27FC236}">
                <a16:creationId xmlns:a16="http://schemas.microsoft.com/office/drawing/2014/main" id="{914083F6-D608-4847-A4D4-45A414233E95}"/>
              </a:ext>
            </a:extLst>
          </p:cNvPr>
          <p:cNvSpPr/>
          <p:nvPr/>
        </p:nvSpPr>
        <p:spPr>
          <a:xfrm>
            <a:off x="683568" y="1831925"/>
            <a:ext cx="1710725" cy="307777"/>
          </a:xfrm>
          <a:prstGeom prst="rect">
            <a:avLst/>
          </a:prstGeom>
        </p:spPr>
        <p:txBody>
          <a:bodyPr wrap="none">
            <a:spAutoFit/>
          </a:bodyPr>
          <a:lstStyle/>
          <a:p>
            <a:r>
              <a:rPr lang="zh-CN" altLang="en-US" sz="1400" b="1" dirty="0">
                <a:solidFill>
                  <a:srgbClr val="7050A0"/>
                </a:solidFill>
                <a:latin typeface="微软雅黑" panose="020B0503020204020204" pitchFamily="34" charset="-122"/>
                <a:ea typeface="微软雅黑" panose="020B0503020204020204" pitchFamily="34" charset="-122"/>
              </a:rPr>
              <a:t>倾向变动</a:t>
            </a:r>
            <a:r>
              <a:rPr lang="en-US" altLang="zh-CN" sz="1400" b="1" dirty="0">
                <a:solidFill>
                  <a:srgbClr val="7050A0"/>
                </a:solidFill>
                <a:latin typeface="微软雅黑" panose="020B0503020204020204" pitchFamily="34" charset="-122"/>
                <a:ea typeface="微软雅黑" panose="020B0503020204020204" pitchFamily="34" charset="-122"/>
              </a:rPr>
              <a:t>/</a:t>
            </a:r>
            <a:r>
              <a:rPr lang="zh-CN" altLang="en-US" sz="1400" b="1" dirty="0">
                <a:solidFill>
                  <a:srgbClr val="7050A0"/>
                </a:solidFill>
                <a:latin typeface="微软雅黑" panose="020B0503020204020204" pitchFamily="34" charset="-122"/>
                <a:ea typeface="微软雅黑" panose="020B0503020204020204" pitchFamily="34" charset="-122"/>
              </a:rPr>
              <a:t>趋势变动</a:t>
            </a:r>
            <a:endParaRPr lang="zh-CN" altLang="en-US" sz="1400" dirty="0">
              <a:solidFill>
                <a:srgbClr val="7050A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21CE9F8D-BD15-4D1F-AE74-86C1507E3028}"/>
              </a:ext>
            </a:extLst>
          </p:cNvPr>
          <p:cNvSpPr/>
          <p:nvPr/>
        </p:nvSpPr>
        <p:spPr>
          <a:xfrm>
            <a:off x="1424329" y="3399928"/>
            <a:ext cx="902811" cy="307777"/>
          </a:xfrm>
          <a:prstGeom prst="rect">
            <a:avLst/>
          </a:prstGeom>
        </p:spPr>
        <p:txBody>
          <a:bodyPr wrap="none">
            <a:spAutoFit/>
          </a:bodyPr>
          <a:lstStyle/>
          <a:p>
            <a:r>
              <a:rPr lang="zh-CN" altLang="en-US" sz="1400" b="1" dirty="0">
                <a:solidFill>
                  <a:srgbClr val="7050A0"/>
                </a:solidFill>
                <a:latin typeface="微软雅黑" panose="020B0503020204020204" pitchFamily="34" charset="-122"/>
                <a:ea typeface="微软雅黑" panose="020B0503020204020204" pitchFamily="34" charset="-122"/>
              </a:rPr>
              <a:t>季节变动</a:t>
            </a:r>
            <a:endParaRPr lang="zh-CN" altLang="en-US" sz="1400" dirty="0">
              <a:solidFill>
                <a:srgbClr val="7050A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70030A7-F9E6-476C-BD60-BEC0814C99CD}"/>
              </a:ext>
            </a:extLst>
          </p:cNvPr>
          <p:cNvSpPr/>
          <p:nvPr/>
        </p:nvSpPr>
        <p:spPr>
          <a:xfrm>
            <a:off x="6206628" y="1867881"/>
            <a:ext cx="902811" cy="307777"/>
          </a:xfrm>
          <a:prstGeom prst="rect">
            <a:avLst/>
          </a:prstGeom>
        </p:spPr>
        <p:txBody>
          <a:bodyPr wrap="none">
            <a:spAutoFit/>
          </a:bodyPr>
          <a:lstStyle/>
          <a:p>
            <a:r>
              <a:rPr lang="zh-CN" altLang="en-US" sz="1400" b="1" dirty="0">
                <a:solidFill>
                  <a:srgbClr val="7050A0"/>
                </a:solidFill>
                <a:latin typeface="微软雅黑" panose="020B0503020204020204" pitchFamily="34" charset="-122"/>
                <a:ea typeface="微软雅黑" panose="020B0503020204020204" pitchFamily="34" charset="-122"/>
              </a:rPr>
              <a:t>周期变动</a:t>
            </a:r>
            <a:endParaRPr lang="zh-CN" altLang="en-US" sz="1400" dirty="0">
              <a:solidFill>
                <a:srgbClr val="7050A0"/>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ECD2354-DA1E-4801-B51D-2C86A0E1927A}"/>
              </a:ext>
            </a:extLst>
          </p:cNvPr>
          <p:cNvSpPr/>
          <p:nvPr/>
        </p:nvSpPr>
        <p:spPr>
          <a:xfrm>
            <a:off x="3419872" y="1049129"/>
            <a:ext cx="1890261" cy="307777"/>
          </a:xfrm>
          <a:prstGeom prst="rect">
            <a:avLst/>
          </a:prstGeom>
        </p:spPr>
        <p:txBody>
          <a:bodyPr wrap="none">
            <a:spAutoFit/>
          </a:bodyPr>
          <a:lstStyle/>
          <a:p>
            <a:r>
              <a:rPr lang="zh-CN" altLang="en-US" sz="1400" b="1" dirty="0">
                <a:solidFill>
                  <a:srgbClr val="7050A0"/>
                </a:solidFill>
                <a:latin typeface="微软雅黑" panose="020B0503020204020204" pitchFamily="34" charset="-122"/>
                <a:ea typeface="微软雅黑" panose="020B0503020204020204" pitchFamily="34" charset="-122"/>
              </a:rPr>
              <a:t>不规则变动</a:t>
            </a:r>
            <a:r>
              <a:rPr lang="en-US" altLang="zh-CN" sz="1400" b="1" dirty="0">
                <a:solidFill>
                  <a:srgbClr val="7050A0"/>
                </a:solidFill>
                <a:latin typeface="微软雅黑" panose="020B0503020204020204" pitchFamily="34" charset="-122"/>
                <a:ea typeface="微软雅黑" panose="020B0503020204020204" pitchFamily="34" charset="-122"/>
              </a:rPr>
              <a:t>/</a:t>
            </a:r>
            <a:r>
              <a:rPr lang="zh-CN" altLang="en-US" sz="1400" b="1" dirty="0">
                <a:solidFill>
                  <a:srgbClr val="7050A0"/>
                </a:solidFill>
                <a:latin typeface="微软雅黑" panose="020B0503020204020204" pitchFamily="34" charset="-122"/>
                <a:ea typeface="微软雅黑" panose="020B0503020204020204" pitchFamily="34" charset="-122"/>
              </a:rPr>
              <a:t>随机变动</a:t>
            </a:r>
            <a:endParaRPr lang="zh-CN" altLang="en-US" sz="1400" dirty="0">
              <a:solidFill>
                <a:srgbClr val="7050A0"/>
              </a:solidFill>
              <a:latin typeface="微软雅黑" panose="020B0503020204020204" pitchFamily="34" charset="-122"/>
              <a:ea typeface="微软雅黑" panose="020B0503020204020204" pitchFamily="34" charset="-122"/>
            </a:endParaRPr>
          </a:p>
        </p:txBody>
      </p:sp>
      <p:cxnSp>
        <p:nvCxnSpPr>
          <p:cNvPr id="7" name="直接箭头连接符 6">
            <a:extLst>
              <a:ext uri="{FF2B5EF4-FFF2-40B4-BE49-F238E27FC236}">
                <a16:creationId xmlns:a16="http://schemas.microsoft.com/office/drawing/2014/main" id="{E75094BA-09D5-4FEB-BA34-F7A90EBFFF00}"/>
              </a:ext>
            </a:extLst>
          </p:cNvPr>
          <p:cNvCxnSpPr>
            <a:stCxn id="16" idx="2"/>
          </p:cNvCxnSpPr>
          <p:nvPr/>
        </p:nvCxnSpPr>
        <p:spPr>
          <a:xfrm flipH="1">
            <a:off x="3481650" y="1356906"/>
            <a:ext cx="883353" cy="510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4FB84BD-1923-4189-B9CE-87A256C9007B}"/>
              </a:ext>
            </a:extLst>
          </p:cNvPr>
          <p:cNvCxnSpPr>
            <a:stCxn id="5" idx="3"/>
          </p:cNvCxnSpPr>
          <p:nvPr/>
        </p:nvCxnSpPr>
        <p:spPr>
          <a:xfrm>
            <a:off x="2394293" y="1985814"/>
            <a:ext cx="665539" cy="225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3972805F-C140-482C-A729-9D976247C17B}"/>
              </a:ext>
            </a:extLst>
          </p:cNvPr>
          <p:cNvSpPr/>
          <p:nvPr/>
        </p:nvSpPr>
        <p:spPr>
          <a:xfrm>
            <a:off x="6224896" y="3376364"/>
            <a:ext cx="1441420" cy="307777"/>
          </a:xfrm>
          <a:prstGeom prst="rect">
            <a:avLst/>
          </a:prstGeom>
        </p:spPr>
        <p:txBody>
          <a:bodyPr wrap="none">
            <a:spAutoFit/>
          </a:bodyPr>
          <a:lstStyle/>
          <a:p>
            <a:r>
              <a:rPr lang="zh-CN" altLang="en-US" sz="1400" b="1" dirty="0">
                <a:solidFill>
                  <a:srgbClr val="7050A0"/>
                </a:solidFill>
                <a:latin typeface="微软雅黑" panose="020B0503020204020204" pitchFamily="34" charset="-122"/>
                <a:ea typeface="微软雅黑" panose="020B0503020204020204" pitchFamily="34" charset="-122"/>
              </a:rPr>
              <a:t>季节性趋势变动</a:t>
            </a:r>
            <a:endParaRPr lang="zh-CN" altLang="en-US" sz="1400" dirty="0">
              <a:solidFill>
                <a:srgbClr val="705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841190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127</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时间序列分析法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 name="文本框 1">
            <a:extLst>
              <a:ext uri="{FF2B5EF4-FFF2-40B4-BE49-F238E27FC236}">
                <a16:creationId xmlns:a16="http://schemas.microsoft.com/office/drawing/2014/main" id="{C530E031-8F6C-4F41-ACAF-B3D8196DFEB6}"/>
              </a:ext>
            </a:extLst>
          </p:cNvPr>
          <p:cNvSpPr txBox="1"/>
          <p:nvPr/>
        </p:nvSpPr>
        <p:spPr>
          <a:xfrm>
            <a:off x="310546" y="1519512"/>
            <a:ext cx="8221894" cy="2264851"/>
          </a:xfrm>
          <a:prstGeom prst="rect">
            <a:avLst/>
          </a:prstGeom>
          <a:noFill/>
        </p:spPr>
        <p:txBody>
          <a:bodyPr wrap="square" rtlCol="0">
            <a:spAutoFit/>
          </a:bodyPr>
          <a:lstStyle/>
          <a:p>
            <a:pPr lvl="1" algn="just">
              <a:lnSpc>
                <a:spcPct val="150000"/>
              </a:lnSpc>
              <a:spcBef>
                <a:spcPct val="50000"/>
              </a:spcBef>
              <a:buClr>
                <a:schemeClr val="tx1"/>
              </a:buClr>
            </a:pPr>
            <a:r>
              <a:rPr lang="zh-CN" altLang="en-US" sz="1600" dirty="0">
                <a:latin typeface="微软雅黑" panose="020B0503020204020204" pitchFamily="34" charset="-122"/>
                <a:ea typeface="微软雅黑" panose="020B0503020204020204" pitchFamily="34" charset="-122"/>
              </a:rPr>
              <a:t>季节变动和周期变动都是研究现象周期性变化规律的，但两者的不同之处在于：</a:t>
            </a:r>
          </a:p>
          <a:p>
            <a:pPr lvl="2" algn="just">
              <a:lnSpc>
                <a:spcPct val="150000"/>
              </a:lnSpc>
              <a:spcBef>
                <a:spcPct val="50000"/>
              </a:spcBef>
              <a:buClr>
                <a:schemeClr val="tx1"/>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首先季节性变动的时间单位以一年为限，而循环性变动的周期至少在一年以上。</a:t>
            </a:r>
          </a:p>
          <a:p>
            <a:pPr lvl="2" algn="just">
              <a:lnSpc>
                <a:spcPct val="150000"/>
              </a:lnSpc>
              <a:spcBef>
                <a:spcPct val="50000"/>
              </a:spcBef>
              <a:buClr>
                <a:schemeClr val="tx1"/>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循环性变动不像季节性变动那么明显，季节性变动能够直接感受起来。</a:t>
            </a:r>
          </a:p>
          <a:p>
            <a:pPr lvl="2" algn="just">
              <a:lnSpc>
                <a:spcPct val="150000"/>
              </a:lnSpc>
              <a:spcBef>
                <a:spcPct val="50000"/>
              </a:spcBef>
              <a:buClr>
                <a:schemeClr val="tx1"/>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对统计资料的要求不一样，从分析的角度，季节性变动的测定至少需要</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年以上分季、分月的资料，而循环性变动的测定至少需要</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年以上的资料。</a:t>
            </a:r>
          </a:p>
        </p:txBody>
      </p:sp>
      <p:sp>
        <p:nvSpPr>
          <p:cNvPr id="9" name="矩形 8">
            <a:extLst>
              <a:ext uri="{FF2B5EF4-FFF2-40B4-BE49-F238E27FC236}">
                <a16:creationId xmlns:a16="http://schemas.microsoft.com/office/drawing/2014/main" id="{54C805A9-27CD-436B-9CEA-C8964A5BBC7E}"/>
              </a:ext>
            </a:extLst>
          </p:cNvPr>
          <p:cNvSpPr/>
          <p:nvPr/>
        </p:nvSpPr>
        <p:spPr>
          <a:xfrm>
            <a:off x="792660" y="915566"/>
            <a:ext cx="6731668"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季节变动</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vs</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周期变动</a:t>
            </a:r>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矩形 11">
            <a:extLst>
              <a:ext uri="{FF2B5EF4-FFF2-40B4-BE49-F238E27FC236}">
                <a16:creationId xmlns:a16="http://schemas.microsoft.com/office/drawing/2014/main" id="{10B50B08-79BE-413B-84AB-EA3FE6FAEA8D}"/>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B086139-4872-44FC-85DA-63D1DB8AFC5E}"/>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789622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128</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时间序列分析法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 name="文本框 1">
            <a:extLst>
              <a:ext uri="{FF2B5EF4-FFF2-40B4-BE49-F238E27FC236}">
                <a16:creationId xmlns:a16="http://schemas.microsoft.com/office/drawing/2014/main" id="{C530E031-8F6C-4F41-ACAF-B3D8196DFEB6}"/>
              </a:ext>
            </a:extLst>
          </p:cNvPr>
          <p:cNvSpPr txBox="1"/>
          <p:nvPr/>
        </p:nvSpPr>
        <p:spPr>
          <a:xfrm>
            <a:off x="745563" y="1476175"/>
            <a:ext cx="8106178" cy="2866169"/>
          </a:xfrm>
          <a:prstGeom prst="rect">
            <a:avLst/>
          </a:prstGeom>
          <a:noFill/>
        </p:spPr>
        <p:txBody>
          <a:bodyPr wrap="square" rtlCol="0">
            <a:spAutoFit/>
          </a:bodyPr>
          <a:lstStyle/>
          <a:p>
            <a:pPr marL="0" lvl="1" algn="just">
              <a:lnSpc>
                <a:spcPct val="110000"/>
              </a:lnSpc>
              <a:spcBef>
                <a:spcPct val="50000"/>
              </a:spcBef>
              <a:buClr>
                <a:schemeClr val="tx1"/>
              </a:buClr>
            </a:pPr>
            <a:r>
              <a:rPr lang="zh-CN" altLang="en-US" sz="1600" dirty="0">
                <a:latin typeface="微软雅黑" panose="020B0503020204020204" pitchFamily="34" charset="-122"/>
                <a:ea typeface="微软雅黑" panose="020B0503020204020204" pitchFamily="34" charset="-122"/>
              </a:rPr>
              <a:t>倾向线的拟合方法，实质上是一种时间序列回归分析法，它是通过数学模型的建立和求解来进行分析的。</a:t>
            </a:r>
          </a:p>
          <a:p>
            <a:pPr marL="0" lvl="1" algn="just">
              <a:lnSpc>
                <a:spcPct val="110000"/>
              </a:lnSpc>
              <a:spcBef>
                <a:spcPct val="50000"/>
              </a:spcBef>
              <a:buClr>
                <a:schemeClr val="tx1"/>
              </a:buClr>
            </a:pPr>
            <a:r>
              <a:rPr lang="zh-CN" altLang="en-US" sz="1600" dirty="0">
                <a:latin typeface="微软雅黑" panose="020B0503020204020204" pitchFamily="34" charset="-122"/>
                <a:ea typeface="微软雅黑" panose="020B0503020204020204" pitchFamily="34" charset="-122"/>
              </a:rPr>
              <a:t>时间序列回归分析法的优点是精确度比较高，但是也有以下两个缺陷：</a:t>
            </a:r>
          </a:p>
          <a:p>
            <a:pPr marL="439530" lvl="2" algn="just">
              <a:lnSpc>
                <a:spcPct val="110000"/>
              </a:lnSpc>
              <a:spcBef>
                <a:spcPct val="50000"/>
              </a:spcBef>
              <a:buClr>
                <a:schemeClr val="tx1"/>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第一，时间序列数据的一个重要特点是近期数据对事物当前发展趋势的影响大，而早期数据的影响相对较小，但是，时间序列回归分析法对于近期数据和早期数据的重要性不加区别，所以它不能很好地反映事物发展的当前趋势。</a:t>
            </a:r>
          </a:p>
          <a:p>
            <a:pPr marL="439530" lvl="2" algn="just">
              <a:lnSpc>
                <a:spcPct val="110000"/>
              </a:lnSpc>
              <a:spcBef>
                <a:spcPct val="50000"/>
              </a:spcBef>
              <a:buClr>
                <a:schemeClr val="tx1"/>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第二，时间序列回归分析是对于全部是时间序列数据的统计分析和数学抽象，所以，当有新的数据点出现时，回归方程就要重新确定，全部数据都要重新处理，而不能自行延续。</a:t>
            </a:r>
          </a:p>
        </p:txBody>
      </p:sp>
      <p:sp>
        <p:nvSpPr>
          <p:cNvPr id="9" name="矩形 8">
            <a:extLst>
              <a:ext uri="{FF2B5EF4-FFF2-40B4-BE49-F238E27FC236}">
                <a16:creationId xmlns:a16="http://schemas.microsoft.com/office/drawing/2014/main" id="{54C805A9-27CD-436B-9CEA-C8964A5BBC7E}"/>
              </a:ext>
            </a:extLst>
          </p:cNvPr>
          <p:cNvSpPr/>
          <p:nvPr/>
        </p:nvSpPr>
        <p:spPr>
          <a:xfrm>
            <a:off x="792660" y="915566"/>
            <a:ext cx="6731668"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倾向变动分析预测方法的体系</a:t>
            </a:r>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矩形 11">
            <a:extLst>
              <a:ext uri="{FF2B5EF4-FFF2-40B4-BE49-F238E27FC236}">
                <a16:creationId xmlns:a16="http://schemas.microsoft.com/office/drawing/2014/main" id="{10B50B08-79BE-413B-84AB-EA3FE6FAEA8D}"/>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B086139-4872-44FC-85DA-63D1DB8AFC5E}"/>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068650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129</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时间序列分析法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9" name="矩形 8">
            <a:extLst>
              <a:ext uri="{FF2B5EF4-FFF2-40B4-BE49-F238E27FC236}">
                <a16:creationId xmlns:a16="http://schemas.microsoft.com/office/drawing/2014/main" id="{54C805A9-27CD-436B-9CEA-C8964A5BBC7E}"/>
              </a:ext>
            </a:extLst>
          </p:cNvPr>
          <p:cNvSpPr/>
          <p:nvPr/>
        </p:nvSpPr>
        <p:spPr>
          <a:xfrm>
            <a:off x="792660" y="915566"/>
            <a:ext cx="6731668"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倾向变动分析预测方法的体系</a:t>
            </a:r>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矩形 11">
            <a:extLst>
              <a:ext uri="{FF2B5EF4-FFF2-40B4-BE49-F238E27FC236}">
                <a16:creationId xmlns:a16="http://schemas.microsoft.com/office/drawing/2014/main" id="{10B50B08-79BE-413B-84AB-EA3FE6FAEA8D}"/>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B086139-4872-44FC-85DA-63D1DB8AFC5E}"/>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D651390-E505-4C8B-877A-668CE59C1F36}"/>
              </a:ext>
            </a:extLst>
          </p:cNvPr>
          <p:cNvPicPr>
            <a:picLocks noChangeAspect="1"/>
          </p:cNvPicPr>
          <p:nvPr/>
        </p:nvPicPr>
        <p:blipFill rotWithShape="1">
          <a:blip r:embed="rId4">
            <a:extLst>
              <a:ext uri="{28A0092B-C50C-407E-A947-70E740481C1C}">
                <a14:useLocalDpi xmlns:a14="http://schemas.microsoft.com/office/drawing/2010/main" val="0"/>
              </a:ext>
            </a:extLst>
          </a:blip>
          <a:srcRect t="2035" b="8982"/>
          <a:stretch/>
        </p:blipFill>
        <p:spPr>
          <a:xfrm>
            <a:off x="1670221" y="1381903"/>
            <a:ext cx="5755123" cy="3206071"/>
          </a:xfrm>
          <a:prstGeom prst="rect">
            <a:avLst/>
          </a:prstGeom>
        </p:spPr>
      </p:pic>
    </p:spTree>
    <p:extLst>
      <p:ext uri="{BB962C8B-B14F-4D97-AF65-F5344CB8AC3E}">
        <p14:creationId xmlns:p14="http://schemas.microsoft.com/office/powerpoint/2010/main" val="190518082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Oval 7">
            <a:extLst>
              <a:ext uri="{FF2B5EF4-FFF2-40B4-BE49-F238E27FC236}">
                <a16:creationId xmlns:a16="http://schemas.microsoft.com/office/drawing/2014/main" id="{660B8513-988B-4CC1-98DA-18A162DDB69B}"/>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21" name="矩形 20">
            <a:extLst>
              <a:ext uri="{FF2B5EF4-FFF2-40B4-BE49-F238E27FC236}">
                <a16:creationId xmlns:a16="http://schemas.microsoft.com/office/drawing/2014/main" id="{D0328EBD-AF7F-4CB2-AFB6-D9C0017B628D}"/>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2" name="矩形 1">
            <a:extLst>
              <a:ext uri="{FF2B5EF4-FFF2-40B4-BE49-F238E27FC236}">
                <a16:creationId xmlns:a16="http://schemas.microsoft.com/office/drawing/2014/main" id="{A1BC6843-9234-4497-93B7-172066528B39}"/>
              </a:ext>
            </a:extLst>
          </p:cNvPr>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23" name="矩形 22">
            <a:extLst>
              <a:ext uri="{FF2B5EF4-FFF2-40B4-BE49-F238E27FC236}">
                <a16:creationId xmlns:a16="http://schemas.microsoft.com/office/drawing/2014/main" id="{C4D1BD35-0E3B-4FC9-B393-B7D34F7FECED}"/>
              </a:ext>
            </a:extLst>
          </p:cNvPr>
          <p:cNvSpPr/>
          <p:nvPr/>
        </p:nvSpPr>
        <p:spPr>
          <a:xfrm>
            <a:off x="914770" y="916493"/>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工作目标</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矩形 23">
            <a:extLst>
              <a:ext uri="{FF2B5EF4-FFF2-40B4-BE49-F238E27FC236}">
                <a16:creationId xmlns:a16="http://schemas.microsoft.com/office/drawing/2014/main" id="{5B3C77E4-A138-4A51-99F9-C3D4E83F9410}"/>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5" name="矩形 24">
            <a:extLst>
              <a:ext uri="{FF2B5EF4-FFF2-40B4-BE49-F238E27FC236}">
                <a16:creationId xmlns:a16="http://schemas.microsoft.com/office/drawing/2014/main" id="{0E328320-F66E-4840-A426-76A7E41B7F65}"/>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5" name="矩形 4">
            <a:extLst>
              <a:ext uri="{FF2B5EF4-FFF2-40B4-BE49-F238E27FC236}">
                <a16:creationId xmlns:a16="http://schemas.microsoft.com/office/drawing/2014/main" id="{D785E224-F172-4EAC-8F6D-0D41DB129BD2}"/>
              </a:ext>
            </a:extLst>
          </p:cNvPr>
          <p:cNvSpPr/>
          <p:nvPr/>
        </p:nvSpPr>
        <p:spPr>
          <a:xfrm>
            <a:off x="1081516" y="1635646"/>
            <a:ext cx="7024882" cy="2385525"/>
          </a:xfrm>
          <a:prstGeom prst="rect">
            <a:avLst/>
          </a:prstGeom>
        </p:spPr>
        <p:txBody>
          <a:bodyPr wrap="square">
            <a:spAutoFit/>
          </a:bodyPr>
          <a:lstStyle/>
          <a:p>
            <a:pPr>
              <a:lnSpc>
                <a:spcPct val="150000"/>
              </a:lnSpc>
            </a:pPr>
            <a:r>
              <a:rPr lang="zh-CN" altLang="en-US" b="1" dirty="0">
                <a:latin typeface="宋体" panose="02010600030101010101" pitchFamily="2" charset="-122"/>
              </a:rPr>
              <a:t>③ 从现有信息中推演预测出未来的信息</a:t>
            </a:r>
          </a:p>
          <a:p>
            <a:pPr>
              <a:lnSpc>
                <a:spcPct val="150000"/>
              </a:lnSpc>
            </a:pPr>
            <a:r>
              <a:rPr lang="zh-CN" altLang="en-US" dirty="0">
                <a:latin typeface="宋体" panose="02010600030101010101" pitchFamily="2" charset="-122"/>
              </a:rPr>
              <a:t>    在二战后，科学的发展经历了从“小科学”到“大科学”的转变，预测分析开始了科学预测和技术评估的新征程。这其中的重要转变就是在预测分析中大量技术方法的应用。 预测分析是信息分析的重要组成，在科技、经济、社会等领域存在大量的需求。实现这一信息分析目标常用的方法有：德尔菲法、情景分析法、回归分析法、对策分析法。</a:t>
            </a:r>
          </a:p>
        </p:txBody>
      </p:sp>
      <p:sp>
        <p:nvSpPr>
          <p:cNvPr id="15" name="矩形 14">
            <a:extLst>
              <a:ext uri="{FF2B5EF4-FFF2-40B4-BE49-F238E27FC236}">
                <a16:creationId xmlns:a16="http://schemas.microsoft.com/office/drawing/2014/main" id="{D037C765-D63C-497C-8FB5-DCED30C927A4}"/>
              </a:ext>
            </a:extLst>
          </p:cNvPr>
          <p:cNvSpPr/>
          <p:nvPr/>
        </p:nvSpPr>
        <p:spPr>
          <a:xfrm>
            <a:off x="858310" y="405737"/>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信息分析的作用与工作目标</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16583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130</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时间序列分析法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8" name="矩形 7">
            <a:extLst>
              <a:ext uri="{FF2B5EF4-FFF2-40B4-BE49-F238E27FC236}">
                <a16:creationId xmlns:a16="http://schemas.microsoft.com/office/drawing/2014/main" id="{DF18E4F2-E38A-424A-BF5C-E42DC73456D2}"/>
              </a:ext>
            </a:extLst>
          </p:cNvPr>
          <p:cNvSpPr/>
          <p:nvPr/>
        </p:nvSpPr>
        <p:spPr>
          <a:xfrm>
            <a:off x="792660" y="915566"/>
            <a:ext cx="6731668" cy="615553"/>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预测专利申请数量</a:t>
            </a:r>
          </a:p>
          <a:p>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2D34465E-DBC2-48DD-9151-EBD14E1A29F2}"/>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6A8B85C-C50B-478B-B5D3-9FCDAC8EBACC}"/>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03701998-0FB8-47C8-908A-C910B8526A73}"/>
              </a:ext>
            </a:extLst>
          </p:cNvPr>
          <p:cNvSpPr/>
          <p:nvPr/>
        </p:nvSpPr>
        <p:spPr>
          <a:xfrm>
            <a:off x="768292" y="1372001"/>
            <a:ext cx="7897489" cy="584775"/>
          </a:xfrm>
          <a:prstGeom prst="rect">
            <a:avLst/>
          </a:prstGeom>
        </p:spPr>
        <p:txBody>
          <a:bodyPr wrap="square">
            <a:spAutoFit/>
          </a:bodyPr>
          <a:lstStyle/>
          <a:p>
            <a:pPr marL="285750" indent="-285750"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基于</a:t>
            </a:r>
            <a:r>
              <a:rPr lang="en-US" altLang="zh-CN" sz="1600" dirty="0">
                <a:latin typeface="微软雅黑" panose="020B0503020204020204" pitchFamily="34" charset="-122"/>
                <a:ea typeface="微软雅黑" panose="020B0503020204020204" pitchFamily="34" charset="-122"/>
              </a:rPr>
              <a:t>1997-2016</a:t>
            </a:r>
            <a:r>
              <a:rPr lang="zh-CN" altLang="en-US" sz="1600" dirty="0">
                <a:latin typeface="微软雅黑" panose="020B0503020204020204" pitchFamily="34" charset="-122"/>
                <a:ea typeface="微软雅黑" panose="020B0503020204020204" pitchFamily="34" charset="-122"/>
              </a:rPr>
              <a:t>年的专利申请数量时间序列数据，通过</a:t>
            </a:r>
            <a:r>
              <a:rPr lang="en-US" altLang="zh-CN" sz="1600" dirty="0" err="1">
                <a:latin typeface="微软雅黑" panose="020B0503020204020204" pitchFamily="34" charset="-122"/>
                <a:ea typeface="微软雅黑" panose="020B0503020204020204" pitchFamily="34" charset="-122"/>
              </a:rPr>
              <a:t>Gompertz</a:t>
            </a:r>
            <a:r>
              <a:rPr lang="zh-CN" altLang="en-US" sz="1600" dirty="0">
                <a:latin typeface="微软雅黑" panose="020B0503020204020204" pitchFamily="34" charset="-122"/>
                <a:ea typeface="微软雅黑" panose="020B0503020204020204" pitchFamily="34" charset="-122"/>
              </a:rPr>
              <a:t>曲线进行拟合，然后预测</a:t>
            </a:r>
            <a:r>
              <a:rPr lang="en-US" altLang="zh-CN" sz="1600" dirty="0">
                <a:latin typeface="微软雅黑" panose="020B0503020204020204" pitchFamily="34" charset="-122"/>
                <a:ea typeface="微软雅黑" panose="020B0503020204020204" pitchFamily="34" charset="-122"/>
              </a:rPr>
              <a:t>2017-2035</a:t>
            </a:r>
            <a:r>
              <a:rPr lang="zh-CN" altLang="en-US" sz="1600" dirty="0">
                <a:latin typeface="微软雅黑" panose="020B0503020204020204" pitchFamily="34" charset="-122"/>
                <a:ea typeface="微软雅黑" panose="020B0503020204020204" pitchFamily="34" charset="-122"/>
              </a:rPr>
              <a:t>年的专利申请数量</a:t>
            </a:r>
            <a:endParaRPr lang="en-US" altLang="zh-CN" sz="16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1B04CC2-3F4E-4BDD-B938-50680D92462F}"/>
              </a:ext>
            </a:extLst>
          </p:cNvPr>
          <p:cNvSpPr/>
          <p:nvPr/>
        </p:nvSpPr>
        <p:spPr>
          <a:xfrm>
            <a:off x="-24508" y="4717181"/>
            <a:ext cx="9144000" cy="461665"/>
          </a:xfrm>
          <a:prstGeom prst="rect">
            <a:avLst/>
          </a:prstGeom>
        </p:spPr>
        <p:txBody>
          <a:bodyPr wrap="square">
            <a:spAutoFit/>
          </a:bodyPr>
          <a:lstStyle/>
          <a:p>
            <a:pPr algn="just"/>
            <a:r>
              <a:rPr lang="en-US" altLang="zh-CN" sz="1200" kern="100" dirty="0">
                <a:solidFill>
                  <a:schemeClr val="bg1"/>
                </a:solidFill>
                <a:latin typeface="Times" panose="02020603050405020304" pitchFamily="18" charset="0"/>
              </a:rPr>
              <a:t>YuanX,CaiY.Forecastingthedevelopmenttrendoflowemissionvehicletechnologies:Basedonpatentdata.TechnologicalForecastingandSocialChange,2021,166:120651.</a:t>
            </a:r>
            <a:endParaRPr lang="zh-CN" altLang="en-US" sz="1200" kern="100" dirty="0">
              <a:solidFill>
                <a:schemeClr val="bg1"/>
              </a:solidFill>
              <a:latin typeface="Times" panose="02020603050405020304" pitchFamily="18" charset="0"/>
            </a:endParaRPr>
          </a:p>
        </p:txBody>
      </p:sp>
      <p:pic>
        <p:nvPicPr>
          <p:cNvPr id="10242" name="Picture 2" descr="https://ars.els-cdn.com/content/image/1-s2.0-S0040162521000834-gr3_lrg.jpg">
            <a:extLst>
              <a:ext uri="{FF2B5EF4-FFF2-40B4-BE49-F238E27FC236}">
                <a16:creationId xmlns:a16="http://schemas.microsoft.com/office/drawing/2014/main" id="{24FF8850-FBB2-438C-831C-3A44298E65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50" y="1987554"/>
            <a:ext cx="4117440" cy="205371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ars.els-cdn.com/content/image/1-s2.0-S0040162521000834-gr4_lrg.jpg">
            <a:extLst>
              <a:ext uri="{FF2B5EF4-FFF2-40B4-BE49-F238E27FC236}">
                <a16:creationId xmlns:a16="http://schemas.microsoft.com/office/drawing/2014/main" id="{E6851628-078C-46E7-A0CE-98BB9417ECC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2390" y="1974595"/>
            <a:ext cx="3660090" cy="2053717"/>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右 2">
            <a:extLst>
              <a:ext uri="{FF2B5EF4-FFF2-40B4-BE49-F238E27FC236}">
                <a16:creationId xmlns:a16="http://schemas.microsoft.com/office/drawing/2014/main" id="{04684E9D-4AA6-4AE0-9A91-C1BA82A49F82}"/>
              </a:ext>
            </a:extLst>
          </p:cNvPr>
          <p:cNvSpPr/>
          <p:nvPr/>
        </p:nvSpPr>
        <p:spPr>
          <a:xfrm>
            <a:off x="4584318" y="2787774"/>
            <a:ext cx="574421"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EDFE5C6-D447-4C27-9D4E-1C3692F1CE52}"/>
              </a:ext>
            </a:extLst>
          </p:cNvPr>
          <p:cNvSpPr/>
          <p:nvPr/>
        </p:nvSpPr>
        <p:spPr>
          <a:xfrm>
            <a:off x="4572000" y="2552005"/>
            <a:ext cx="648072" cy="307777"/>
          </a:xfrm>
          <a:prstGeom prst="rect">
            <a:avLst/>
          </a:prstGeom>
        </p:spPr>
        <p:txBody>
          <a:bodyPr wrap="square">
            <a:spAutoFit/>
          </a:bodyPr>
          <a:lstStyle/>
          <a:p>
            <a:pPr algn="just"/>
            <a:r>
              <a:rPr lang="zh-CN" altLang="en-US" sz="1400" kern="100" dirty="0">
                <a:latin typeface="微软雅黑" panose="020B0503020204020204" pitchFamily="34" charset="-122"/>
                <a:ea typeface="微软雅黑" panose="020B0503020204020204" pitchFamily="34" charset="-122"/>
              </a:rPr>
              <a:t>拟合</a:t>
            </a:r>
          </a:p>
        </p:txBody>
      </p:sp>
      <p:sp>
        <p:nvSpPr>
          <p:cNvPr id="22" name="矩形 21">
            <a:extLst>
              <a:ext uri="{FF2B5EF4-FFF2-40B4-BE49-F238E27FC236}">
                <a16:creationId xmlns:a16="http://schemas.microsoft.com/office/drawing/2014/main" id="{B12FE162-9B8B-4093-8266-52A0BC7E58A2}"/>
              </a:ext>
            </a:extLst>
          </p:cNvPr>
          <p:cNvSpPr/>
          <p:nvPr/>
        </p:nvSpPr>
        <p:spPr>
          <a:xfrm>
            <a:off x="4547492" y="3075806"/>
            <a:ext cx="648072" cy="307777"/>
          </a:xfrm>
          <a:prstGeom prst="rect">
            <a:avLst/>
          </a:prstGeom>
        </p:spPr>
        <p:txBody>
          <a:bodyPr wrap="square">
            <a:spAutoFit/>
          </a:bodyPr>
          <a:lstStyle/>
          <a:p>
            <a:pPr algn="just"/>
            <a:r>
              <a:rPr lang="zh-CN" altLang="en-US" sz="1400" kern="100" dirty="0">
                <a:latin typeface="微软雅黑" panose="020B0503020204020204" pitchFamily="34" charset="-122"/>
                <a:ea typeface="微软雅黑" panose="020B0503020204020204" pitchFamily="34" charset="-122"/>
              </a:rPr>
              <a:t>预测</a:t>
            </a:r>
          </a:p>
        </p:txBody>
      </p:sp>
    </p:spTree>
    <p:extLst>
      <p:ext uri="{BB962C8B-B14F-4D97-AF65-F5344CB8AC3E}">
        <p14:creationId xmlns:p14="http://schemas.microsoft.com/office/powerpoint/2010/main" val="32480719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131</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定量分析方法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grpSp>
        <p:nvGrpSpPr>
          <p:cNvPr id="13" name="组合 12">
            <a:extLst>
              <a:ext uri="{FF2B5EF4-FFF2-40B4-BE49-F238E27FC236}">
                <a16:creationId xmlns:a16="http://schemas.microsoft.com/office/drawing/2014/main" id="{C3F498B2-BCC5-423D-A705-E84E5D6113BC}"/>
              </a:ext>
            </a:extLst>
          </p:cNvPr>
          <p:cNvGrpSpPr/>
          <p:nvPr/>
        </p:nvGrpSpPr>
        <p:grpSpPr>
          <a:xfrm>
            <a:off x="939352" y="1059582"/>
            <a:ext cx="7918946" cy="3379792"/>
            <a:chOff x="641950" y="1116289"/>
            <a:chExt cx="8073740" cy="3871779"/>
          </a:xfrm>
          <a:noFill/>
        </p:grpSpPr>
        <p:grpSp>
          <p:nvGrpSpPr>
            <p:cNvPr id="14" name="Group 10">
              <a:extLst>
                <a:ext uri="{FF2B5EF4-FFF2-40B4-BE49-F238E27FC236}">
                  <a16:creationId xmlns:a16="http://schemas.microsoft.com/office/drawing/2014/main" id="{33219E31-3EF6-464C-8E87-96CCC0BA063D}"/>
                </a:ext>
              </a:extLst>
            </p:cNvPr>
            <p:cNvGrpSpPr>
              <a:grpSpLocks/>
            </p:cNvGrpSpPr>
            <p:nvPr/>
          </p:nvGrpSpPr>
          <p:grpSpPr bwMode="auto">
            <a:xfrm>
              <a:off x="641950" y="1730527"/>
              <a:ext cx="2724150" cy="2875169"/>
              <a:chOff x="2908300" y="2109788"/>
              <a:chExt cx="1489075" cy="1571625"/>
            </a:xfrm>
            <a:grpFill/>
          </p:grpSpPr>
          <p:grpSp>
            <p:nvGrpSpPr>
              <p:cNvPr id="25" name="Group 58">
                <a:extLst>
                  <a:ext uri="{FF2B5EF4-FFF2-40B4-BE49-F238E27FC236}">
                    <a16:creationId xmlns:a16="http://schemas.microsoft.com/office/drawing/2014/main" id="{A6EEC826-C2B9-4C84-8A21-A6500C6B91D2}"/>
                  </a:ext>
                </a:extLst>
              </p:cNvPr>
              <p:cNvGrpSpPr>
                <a:grpSpLocks/>
              </p:cNvGrpSpPr>
              <p:nvPr/>
            </p:nvGrpSpPr>
            <p:grpSpPr bwMode="auto">
              <a:xfrm>
                <a:off x="2922588" y="3392488"/>
                <a:ext cx="1473200" cy="276225"/>
                <a:chOff x="0" y="0"/>
                <a:chExt cx="928" cy="174"/>
              </a:xfrm>
              <a:grpFill/>
            </p:grpSpPr>
            <p:sp>
              <p:nvSpPr>
                <p:cNvPr id="39" name="Line 55">
                  <a:extLst>
                    <a:ext uri="{FF2B5EF4-FFF2-40B4-BE49-F238E27FC236}">
                      <a16:creationId xmlns:a16="http://schemas.microsoft.com/office/drawing/2014/main" id="{3923C3B0-DFC4-4ED8-A335-04989B5FB635}"/>
                    </a:ext>
                  </a:extLst>
                </p:cNvPr>
                <p:cNvSpPr>
                  <a:spLocks noChangeShapeType="1"/>
                </p:cNvSpPr>
                <p:nvPr/>
              </p:nvSpPr>
              <p:spPr bwMode="auto">
                <a:xfrm rot="10800000" flipH="1">
                  <a:off x="912" y="0"/>
                  <a:ext cx="16" cy="2"/>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40" name="Line 56">
                  <a:extLst>
                    <a:ext uri="{FF2B5EF4-FFF2-40B4-BE49-F238E27FC236}">
                      <a16:creationId xmlns:a16="http://schemas.microsoft.com/office/drawing/2014/main" id="{C1C312C5-2D44-4DD7-A18D-2495107BA1AD}"/>
                    </a:ext>
                  </a:extLst>
                </p:cNvPr>
                <p:cNvSpPr>
                  <a:spLocks noChangeShapeType="1"/>
                </p:cNvSpPr>
                <p:nvPr/>
              </p:nvSpPr>
              <p:spPr bwMode="auto">
                <a:xfrm rot="10800000" flipH="1">
                  <a:off x="31" y="8"/>
                  <a:ext cx="850" cy="160"/>
                </a:xfrm>
                <a:prstGeom prst="line">
                  <a:avLst/>
                </a:prstGeom>
                <a:grpFill/>
                <a:ln w="6350">
                  <a:solidFill>
                    <a:srgbClr val="7050A0"/>
                  </a:solidFill>
                  <a:prstDash val="dash"/>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41" name="Line 57">
                  <a:extLst>
                    <a:ext uri="{FF2B5EF4-FFF2-40B4-BE49-F238E27FC236}">
                      <a16:creationId xmlns:a16="http://schemas.microsoft.com/office/drawing/2014/main" id="{6650B91C-0562-4A22-828C-FAD87874D93B}"/>
                    </a:ext>
                  </a:extLst>
                </p:cNvPr>
                <p:cNvSpPr>
                  <a:spLocks noChangeShapeType="1"/>
                </p:cNvSpPr>
                <p:nvPr/>
              </p:nvSpPr>
              <p:spPr bwMode="auto">
                <a:xfrm rot="10800000" flipH="1">
                  <a:off x="0" y="171"/>
                  <a:ext cx="15" cy="3"/>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grpSp>
          <p:grpSp>
            <p:nvGrpSpPr>
              <p:cNvPr id="26" name="Group 62">
                <a:extLst>
                  <a:ext uri="{FF2B5EF4-FFF2-40B4-BE49-F238E27FC236}">
                    <a16:creationId xmlns:a16="http://schemas.microsoft.com/office/drawing/2014/main" id="{D2550A3B-3AD9-461E-BBCE-1162B90A6176}"/>
                  </a:ext>
                </a:extLst>
              </p:cNvPr>
              <p:cNvGrpSpPr>
                <a:grpSpLocks/>
              </p:cNvGrpSpPr>
              <p:nvPr/>
            </p:nvGrpSpPr>
            <p:grpSpPr bwMode="auto">
              <a:xfrm>
                <a:off x="2924175" y="2109788"/>
                <a:ext cx="735013" cy="1558925"/>
                <a:chOff x="0" y="0"/>
                <a:chExt cx="463" cy="982"/>
              </a:xfrm>
              <a:grpFill/>
            </p:grpSpPr>
            <p:sp>
              <p:nvSpPr>
                <p:cNvPr id="36" name="Line 59">
                  <a:extLst>
                    <a:ext uri="{FF2B5EF4-FFF2-40B4-BE49-F238E27FC236}">
                      <a16:creationId xmlns:a16="http://schemas.microsoft.com/office/drawing/2014/main" id="{86943B84-0104-4D1B-8531-EEFC74448ADB}"/>
                    </a:ext>
                  </a:extLst>
                </p:cNvPr>
                <p:cNvSpPr>
                  <a:spLocks noChangeShapeType="1"/>
                </p:cNvSpPr>
                <p:nvPr/>
              </p:nvSpPr>
              <p:spPr bwMode="auto">
                <a:xfrm rot="10800000" flipH="1">
                  <a:off x="456" y="0"/>
                  <a:ext cx="7" cy="14"/>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37" name="Line 60">
                  <a:extLst>
                    <a:ext uri="{FF2B5EF4-FFF2-40B4-BE49-F238E27FC236}">
                      <a16:creationId xmlns:a16="http://schemas.microsoft.com/office/drawing/2014/main" id="{5A8F4160-2C80-40BF-A6BE-54004DB0069D}"/>
                    </a:ext>
                  </a:extLst>
                </p:cNvPr>
                <p:cNvSpPr>
                  <a:spLocks noChangeShapeType="1"/>
                </p:cNvSpPr>
                <p:nvPr/>
              </p:nvSpPr>
              <p:spPr bwMode="auto">
                <a:xfrm rot="10800000" flipH="1">
                  <a:off x="13" y="43"/>
                  <a:ext cx="429" cy="910"/>
                </a:xfrm>
                <a:prstGeom prst="line">
                  <a:avLst/>
                </a:prstGeom>
                <a:grpFill/>
                <a:ln w="6350">
                  <a:solidFill>
                    <a:srgbClr val="7050A0"/>
                  </a:solidFill>
                  <a:prstDash val="dash"/>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38" name="Line 61">
                  <a:extLst>
                    <a:ext uri="{FF2B5EF4-FFF2-40B4-BE49-F238E27FC236}">
                      <a16:creationId xmlns:a16="http://schemas.microsoft.com/office/drawing/2014/main" id="{6C18D5C3-79C4-4B9F-81B8-BF0900441B33}"/>
                    </a:ext>
                  </a:extLst>
                </p:cNvPr>
                <p:cNvSpPr>
                  <a:spLocks noChangeShapeType="1"/>
                </p:cNvSpPr>
                <p:nvPr/>
              </p:nvSpPr>
              <p:spPr bwMode="auto">
                <a:xfrm rot="10800000" flipH="1">
                  <a:off x="0" y="967"/>
                  <a:ext cx="6" cy="15"/>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grpSp>
          <p:grpSp>
            <p:nvGrpSpPr>
              <p:cNvPr id="27" name="Group 66">
                <a:extLst>
                  <a:ext uri="{FF2B5EF4-FFF2-40B4-BE49-F238E27FC236}">
                    <a16:creationId xmlns:a16="http://schemas.microsoft.com/office/drawing/2014/main" id="{2ACC0836-FE0E-4D43-941E-D326645978D4}"/>
                  </a:ext>
                </a:extLst>
              </p:cNvPr>
              <p:cNvGrpSpPr>
                <a:grpSpLocks/>
              </p:cNvGrpSpPr>
              <p:nvPr/>
            </p:nvGrpSpPr>
            <p:grpSpPr bwMode="auto">
              <a:xfrm>
                <a:off x="2924175" y="3100388"/>
                <a:ext cx="730250" cy="568325"/>
                <a:chOff x="0" y="0"/>
                <a:chExt cx="460" cy="358"/>
              </a:xfrm>
              <a:grpFill/>
            </p:grpSpPr>
            <p:sp>
              <p:nvSpPr>
                <p:cNvPr id="33" name="Line 63">
                  <a:extLst>
                    <a:ext uri="{FF2B5EF4-FFF2-40B4-BE49-F238E27FC236}">
                      <a16:creationId xmlns:a16="http://schemas.microsoft.com/office/drawing/2014/main" id="{3B43FDA0-F042-474F-96D8-DC6B3B4242A0}"/>
                    </a:ext>
                  </a:extLst>
                </p:cNvPr>
                <p:cNvSpPr>
                  <a:spLocks noChangeShapeType="1"/>
                </p:cNvSpPr>
                <p:nvPr/>
              </p:nvSpPr>
              <p:spPr bwMode="auto">
                <a:xfrm rot="10800000" flipH="1">
                  <a:off x="448" y="0"/>
                  <a:ext cx="12" cy="9"/>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34" name="Line 64">
                  <a:extLst>
                    <a:ext uri="{FF2B5EF4-FFF2-40B4-BE49-F238E27FC236}">
                      <a16:creationId xmlns:a16="http://schemas.microsoft.com/office/drawing/2014/main" id="{F68631CA-54AA-4C72-8455-31FCAD7F55AB}"/>
                    </a:ext>
                  </a:extLst>
                </p:cNvPr>
                <p:cNvSpPr>
                  <a:spLocks noChangeShapeType="1"/>
                </p:cNvSpPr>
                <p:nvPr/>
              </p:nvSpPr>
              <p:spPr bwMode="auto">
                <a:xfrm rot="10800000" flipH="1">
                  <a:off x="25" y="29"/>
                  <a:ext cx="397" cy="309"/>
                </a:xfrm>
                <a:prstGeom prst="line">
                  <a:avLst/>
                </a:prstGeom>
                <a:grpFill/>
                <a:ln w="6350">
                  <a:solidFill>
                    <a:srgbClr val="7050A0"/>
                  </a:solidFill>
                  <a:prstDash val="dash"/>
                  <a:miter lim="800000"/>
                  <a:headEnd/>
                  <a:tailEnd/>
                </a:ln>
              </p:spPr>
              <p:txBody>
                <a:bodyPr lIns="0" tIns="0" rIns="0" bIns="0"/>
                <a:lstStyle/>
                <a:p>
                  <a:endParaRPr lang="en-US" sz="1800" dirty="0">
                    <a:solidFill>
                      <a:srgbClr val="6964A0"/>
                    </a:solidFill>
                    <a:latin typeface="Roboto condensed"/>
                    <a:cs typeface="Roboto condensed"/>
                  </a:endParaRPr>
                </a:p>
              </p:txBody>
            </p:sp>
            <p:sp>
              <p:nvSpPr>
                <p:cNvPr id="35" name="Line 65">
                  <a:extLst>
                    <a:ext uri="{FF2B5EF4-FFF2-40B4-BE49-F238E27FC236}">
                      <a16:creationId xmlns:a16="http://schemas.microsoft.com/office/drawing/2014/main" id="{AC787A56-3E77-4241-835D-36FD024B298A}"/>
                    </a:ext>
                  </a:extLst>
                </p:cNvPr>
                <p:cNvSpPr>
                  <a:spLocks noChangeShapeType="1"/>
                </p:cNvSpPr>
                <p:nvPr/>
              </p:nvSpPr>
              <p:spPr bwMode="auto">
                <a:xfrm rot="10800000" flipH="1">
                  <a:off x="0" y="348"/>
                  <a:ext cx="12" cy="10"/>
                </a:xfrm>
                <a:prstGeom prst="line">
                  <a:avLst/>
                </a:prstGeom>
                <a:grpFill/>
                <a:ln w="6350">
                  <a:solidFill>
                    <a:srgbClr val="6964A0"/>
                  </a:solidFill>
                  <a:miter lim="800000"/>
                  <a:headEnd/>
                  <a:tailEnd/>
                </a:ln>
              </p:spPr>
              <p:txBody>
                <a:bodyPr lIns="0" tIns="0" rIns="0" bIns="0"/>
                <a:lstStyle/>
                <a:p>
                  <a:endParaRPr lang="en-US" sz="1800" dirty="0">
                    <a:solidFill>
                      <a:srgbClr val="6964A0"/>
                    </a:solidFill>
                    <a:latin typeface="Roboto condensed"/>
                    <a:cs typeface="Roboto condensed"/>
                  </a:endParaRPr>
                </a:p>
              </p:txBody>
            </p:sp>
          </p:grpSp>
          <p:sp>
            <p:nvSpPr>
              <p:cNvPr id="28" name="AutoShape 67">
                <a:extLst>
                  <a:ext uri="{FF2B5EF4-FFF2-40B4-BE49-F238E27FC236}">
                    <a16:creationId xmlns:a16="http://schemas.microsoft.com/office/drawing/2014/main" id="{C4D1C8F3-934F-46EB-9EB8-37F5C8B73C4F}"/>
                  </a:ext>
                </a:extLst>
              </p:cNvPr>
              <p:cNvSpPr>
                <a:spLocks/>
              </p:cNvSpPr>
              <p:nvPr/>
            </p:nvSpPr>
            <p:spPr bwMode="auto">
              <a:xfrm>
                <a:off x="3657600" y="2114550"/>
                <a:ext cx="739775" cy="1281113"/>
              </a:xfrm>
              <a:custGeom>
                <a:avLst/>
                <a:gdLst>
                  <a:gd name="T0" fmla="*/ 739775 w 21540"/>
                  <a:gd name="T1" fmla="*/ 1281113 h 21600"/>
                  <a:gd name="T2" fmla="*/ 0 w 21540"/>
                  <a:gd name="T3" fmla="*/ 990253 h 21600"/>
                  <a:gd name="T4" fmla="*/ 3744 w 21540"/>
                  <a:gd name="T5" fmla="*/ 0 h 21600"/>
                  <a:gd name="T6" fmla="*/ 739775 w 21540"/>
                  <a:gd name="T7" fmla="*/ 12811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6" y="2708"/>
                      <a:pt x="21600" y="12379"/>
                      <a:pt x="21540" y="21600"/>
                    </a:cubicBezTo>
                  </a:path>
                </a:pathLst>
              </a:custGeom>
              <a:grpFill/>
              <a:ln w="25400" cap="flat">
                <a:solidFill>
                  <a:srgbClr val="7050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sp>
            <p:nvSpPr>
              <p:cNvPr id="29" name="AutoShape 68">
                <a:extLst>
                  <a:ext uri="{FF2B5EF4-FFF2-40B4-BE49-F238E27FC236}">
                    <a16:creationId xmlns:a16="http://schemas.microsoft.com/office/drawing/2014/main" id="{19160CC6-0C99-4FAF-992E-0BE93B7927C1}"/>
                  </a:ext>
                </a:extLst>
              </p:cNvPr>
              <p:cNvSpPr>
                <a:spLocks/>
              </p:cNvSpPr>
              <p:nvPr/>
            </p:nvSpPr>
            <p:spPr bwMode="auto">
              <a:xfrm>
                <a:off x="3530600" y="2368550"/>
                <a:ext cx="615950" cy="1066800"/>
              </a:xfrm>
              <a:custGeom>
                <a:avLst/>
                <a:gdLst>
                  <a:gd name="T0" fmla="*/ 615950 w 21540"/>
                  <a:gd name="T1" fmla="*/ 1066800 h 21600"/>
                  <a:gd name="T2" fmla="*/ 0 w 21540"/>
                  <a:gd name="T3" fmla="*/ 824597 h 21600"/>
                  <a:gd name="T4" fmla="*/ 3117 w 21540"/>
                  <a:gd name="T5" fmla="*/ 0 h 21600"/>
                  <a:gd name="T6" fmla="*/ 615950 w 21540"/>
                  <a:gd name="T7" fmla="*/ 10668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4" y="2708"/>
                      <a:pt x="21600" y="12379"/>
                      <a:pt x="21540" y="21600"/>
                    </a:cubicBezTo>
                  </a:path>
                </a:pathLst>
              </a:custGeom>
              <a:grpFill/>
              <a:ln w="25400" cap="flat">
                <a:solidFill>
                  <a:srgbClr val="7050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sp>
            <p:nvSpPr>
              <p:cNvPr id="30" name="AutoShape 69">
                <a:extLst>
                  <a:ext uri="{FF2B5EF4-FFF2-40B4-BE49-F238E27FC236}">
                    <a16:creationId xmlns:a16="http://schemas.microsoft.com/office/drawing/2014/main" id="{C872E0C2-1C8E-4C5D-95BE-A25929EB1C5E}"/>
                  </a:ext>
                </a:extLst>
              </p:cNvPr>
              <p:cNvSpPr>
                <a:spLocks/>
              </p:cNvSpPr>
              <p:nvPr/>
            </p:nvSpPr>
            <p:spPr bwMode="auto">
              <a:xfrm>
                <a:off x="3416300" y="2635250"/>
                <a:ext cx="493713" cy="854075"/>
              </a:xfrm>
              <a:custGeom>
                <a:avLst/>
                <a:gdLst>
                  <a:gd name="T0" fmla="*/ 493713 w 21540"/>
                  <a:gd name="T1" fmla="*/ 854075 h 21600"/>
                  <a:gd name="T2" fmla="*/ 0 w 21540"/>
                  <a:gd name="T3" fmla="*/ 660168 h 21600"/>
                  <a:gd name="T4" fmla="*/ 2498 w 21540"/>
                  <a:gd name="T5" fmla="*/ 0 h 21600"/>
                  <a:gd name="T6" fmla="*/ 493713 w 21540"/>
                  <a:gd name="T7" fmla="*/ 854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7" y="2709"/>
                      <a:pt x="21600" y="12378"/>
                      <a:pt x="21540" y="21600"/>
                    </a:cubicBezTo>
                  </a:path>
                </a:pathLst>
              </a:custGeom>
              <a:grpFill/>
              <a:ln w="25400" cap="flat">
                <a:solidFill>
                  <a:srgbClr val="7050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sp>
            <p:nvSpPr>
              <p:cNvPr id="31" name="AutoShape 70">
                <a:extLst>
                  <a:ext uri="{FF2B5EF4-FFF2-40B4-BE49-F238E27FC236}">
                    <a16:creationId xmlns:a16="http://schemas.microsoft.com/office/drawing/2014/main" id="{C04098DE-3A0B-4A5F-B82B-91A676089839}"/>
                  </a:ext>
                </a:extLst>
              </p:cNvPr>
              <p:cNvSpPr>
                <a:spLocks/>
              </p:cNvSpPr>
              <p:nvPr/>
            </p:nvSpPr>
            <p:spPr bwMode="auto">
              <a:xfrm>
                <a:off x="3289300" y="2889250"/>
                <a:ext cx="369888" cy="639763"/>
              </a:xfrm>
              <a:custGeom>
                <a:avLst/>
                <a:gdLst>
                  <a:gd name="T0" fmla="*/ 369888 w 21540"/>
                  <a:gd name="T1" fmla="*/ 639763 h 21600"/>
                  <a:gd name="T2" fmla="*/ 0 w 21540"/>
                  <a:gd name="T3" fmla="*/ 494483 h 21600"/>
                  <a:gd name="T4" fmla="*/ 1872 w 21540"/>
                  <a:gd name="T5" fmla="*/ 0 h 21600"/>
                  <a:gd name="T6" fmla="*/ 369888 w 21540"/>
                  <a:gd name="T7" fmla="*/ 639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5"/>
                    </a:lnTo>
                    <a:lnTo>
                      <a:pt x="109" y="0"/>
                    </a:lnTo>
                    <a:cubicBezTo>
                      <a:pt x="12005" y="2709"/>
                      <a:pt x="21600" y="12380"/>
                      <a:pt x="21540" y="21600"/>
                    </a:cubicBezTo>
                  </a:path>
                </a:pathLst>
              </a:custGeom>
              <a:grpFill/>
              <a:ln w="25400" cap="flat">
                <a:solidFill>
                  <a:srgbClr val="7050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sp>
            <p:nvSpPr>
              <p:cNvPr id="32" name="AutoShape 71">
                <a:extLst>
                  <a:ext uri="{FF2B5EF4-FFF2-40B4-BE49-F238E27FC236}">
                    <a16:creationId xmlns:a16="http://schemas.microsoft.com/office/drawing/2014/main" id="{0CFDFAE4-6F60-4A19-B350-4FAF070757C1}"/>
                  </a:ext>
                </a:extLst>
              </p:cNvPr>
              <p:cNvSpPr>
                <a:spLocks/>
              </p:cNvSpPr>
              <p:nvPr/>
            </p:nvSpPr>
            <p:spPr bwMode="auto">
              <a:xfrm>
                <a:off x="2908300" y="3651250"/>
                <a:ext cx="30163" cy="30163"/>
              </a:xfrm>
              <a:custGeom>
                <a:avLst/>
                <a:gdLst>
                  <a:gd name="T0" fmla="*/ 30163 w 21598"/>
                  <a:gd name="T1" fmla="*/ 15081 h 21598"/>
                  <a:gd name="T2" fmla="*/ 29015 w 21598"/>
                  <a:gd name="T3" fmla="*/ 9309 h 21598"/>
                  <a:gd name="T4" fmla="*/ 25746 w 21598"/>
                  <a:gd name="T5" fmla="*/ 4417 h 21598"/>
                  <a:gd name="T6" fmla="*/ 20854 w 21598"/>
                  <a:gd name="T7" fmla="*/ 1148 h 21598"/>
                  <a:gd name="T8" fmla="*/ 15081 w 21598"/>
                  <a:gd name="T9" fmla="*/ 0 h 21598"/>
                  <a:gd name="T10" fmla="*/ 9309 w 21598"/>
                  <a:gd name="T11" fmla="*/ 1148 h 21598"/>
                  <a:gd name="T12" fmla="*/ 4417 w 21598"/>
                  <a:gd name="T13" fmla="*/ 4417 h 21598"/>
                  <a:gd name="T14" fmla="*/ 1148 w 21598"/>
                  <a:gd name="T15" fmla="*/ 9309 h 21598"/>
                  <a:gd name="T16" fmla="*/ 0 w 21598"/>
                  <a:gd name="T17" fmla="*/ 15081 h 21598"/>
                  <a:gd name="T18" fmla="*/ 1148 w 21598"/>
                  <a:gd name="T19" fmla="*/ 20854 h 21598"/>
                  <a:gd name="T20" fmla="*/ 4417 w 21598"/>
                  <a:gd name="T21" fmla="*/ 25746 h 21598"/>
                  <a:gd name="T22" fmla="*/ 9309 w 21598"/>
                  <a:gd name="T23" fmla="*/ 29015 h 21598"/>
                  <a:gd name="T24" fmla="*/ 15081 w 21598"/>
                  <a:gd name="T25" fmla="*/ 30163 h 21598"/>
                  <a:gd name="T26" fmla="*/ 20854 w 21598"/>
                  <a:gd name="T27" fmla="*/ 29015 h 21598"/>
                  <a:gd name="T28" fmla="*/ 25746 w 21598"/>
                  <a:gd name="T29" fmla="*/ 25746 h 21598"/>
                  <a:gd name="T30" fmla="*/ 29015 w 21598"/>
                  <a:gd name="T31" fmla="*/ 20854 h 21598"/>
                  <a:gd name="T32" fmla="*/ 30163 w 21598"/>
                  <a:gd name="T33" fmla="*/ 15081 h 21598"/>
                  <a:gd name="T34" fmla="*/ 30163 w 21598"/>
                  <a:gd name="T35" fmla="*/ 1508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rgbClr val="7050A0"/>
              </a:solidFill>
              <a:ln w="25400" cap="flat">
                <a:solidFill>
                  <a:srgbClr val="7050A0"/>
                </a:solidFill>
                <a:miter lim="800000"/>
                <a:headEnd type="none" w="med" len="med"/>
                <a:tailEnd type="none" w="med" len="med"/>
              </a:ln>
            </p:spPr>
            <p:txBody>
              <a:bodyPr lIns="0" tIns="0" rIns="0" bIns="0"/>
              <a:lstStyle/>
              <a:p>
                <a:endParaRPr lang="en-US" sz="1800" dirty="0">
                  <a:solidFill>
                    <a:srgbClr val="6964A0"/>
                  </a:solidFill>
                  <a:latin typeface="Roboto condensed"/>
                  <a:cs typeface="Roboto condensed"/>
                </a:endParaRPr>
              </a:p>
            </p:txBody>
          </p:sp>
        </p:grpSp>
        <p:cxnSp>
          <p:nvCxnSpPr>
            <p:cNvPr id="15" name="Elbow Connector 21">
              <a:extLst>
                <a:ext uri="{FF2B5EF4-FFF2-40B4-BE49-F238E27FC236}">
                  <a16:creationId xmlns:a16="http://schemas.microsoft.com/office/drawing/2014/main" id="{89CE92E3-9BC5-4B1E-941F-B8C21B5F83FB}"/>
                </a:ext>
              </a:extLst>
            </p:cNvPr>
            <p:cNvCxnSpPr/>
            <p:nvPr/>
          </p:nvCxnSpPr>
          <p:spPr>
            <a:xfrm flipV="1">
              <a:off x="2907235" y="1282700"/>
              <a:ext cx="2458515" cy="1553037"/>
            </a:xfrm>
            <a:prstGeom prst="bentConnector3">
              <a:avLst>
                <a:gd name="adj1" fmla="val 69630"/>
              </a:avLst>
            </a:prstGeom>
            <a:grpFill/>
            <a:ln>
              <a:solidFill>
                <a:srgbClr val="7050A0"/>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16" name="Elbow Connector 24">
              <a:extLst>
                <a:ext uri="{FF2B5EF4-FFF2-40B4-BE49-F238E27FC236}">
                  <a16:creationId xmlns:a16="http://schemas.microsoft.com/office/drawing/2014/main" id="{835C3F74-610B-42C0-888B-1CD001BBE0FD}"/>
                </a:ext>
              </a:extLst>
            </p:cNvPr>
            <p:cNvCxnSpPr/>
            <p:nvPr/>
          </p:nvCxnSpPr>
          <p:spPr>
            <a:xfrm flipV="1">
              <a:off x="1571298" y="3851931"/>
              <a:ext cx="3794452" cy="2"/>
            </a:xfrm>
            <a:prstGeom prst="bentConnector3">
              <a:avLst>
                <a:gd name="adj1" fmla="val 50000"/>
              </a:avLst>
            </a:prstGeom>
            <a:grpFill/>
            <a:ln>
              <a:solidFill>
                <a:srgbClr val="7050A0"/>
              </a:solidFill>
              <a:prstDash val="dash"/>
              <a:headEnd type="oval"/>
              <a:tailEnd type="oval"/>
            </a:ln>
          </p:spPr>
          <p:style>
            <a:lnRef idx="1">
              <a:schemeClr val="dk1"/>
            </a:lnRef>
            <a:fillRef idx="0">
              <a:schemeClr val="dk1"/>
            </a:fillRef>
            <a:effectRef idx="0">
              <a:schemeClr val="dk1"/>
            </a:effectRef>
            <a:fontRef idx="minor">
              <a:schemeClr val="tx1"/>
            </a:fontRef>
          </p:style>
        </p:cxnSp>
        <p:grpSp>
          <p:nvGrpSpPr>
            <p:cNvPr id="18" name="Group 25">
              <a:extLst>
                <a:ext uri="{FF2B5EF4-FFF2-40B4-BE49-F238E27FC236}">
                  <a16:creationId xmlns:a16="http://schemas.microsoft.com/office/drawing/2014/main" id="{5459E97E-F331-492F-B8D5-4AF69D451B7C}"/>
                </a:ext>
              </a:extLst>
            </p:cNvPr>
            <p:cNvGrpSpPr/>
            <p:nvPr/>
          </p:nvGrpSpPr>
          <p:grpSpPr>
            <a:xfrm>
              <a:off x="5485315" y="1116289"/>
              <a:ext cx="2780170" cy="1321988"/>
              <a:chOff x="5485315" y="1163937"/>
              <a:chExt cx="2780170" cy="1321988"/>
            </a:xfrm>
            <a:grpFill/>
          </p:grpSpPr>
          <p:sp>
            <p:nvSpPr>
              <p:cNvPr id="23" name="Title 1">
                <a:extLst>
                  <a:ext uri="{FF2B5EF4-FFF2-40B4-BE49-F238E27FC236}">
                    <a16:creationId xmlns:a16="http://schemas.microsoft.com/office/drawing/2014/main" id="{EC06B06E-E583-4EEF-A2F3-C0058B4EF1A4}"/>
                  </a:ext>
                </a:extLst>
              </p:cNvPr>
              <p:cNvSpPr txBox="1">
                <a:spLocks/>
              </p:cNvSpPr>
              <p:nvPr/>
            </p:nvSpPr>
            <p:spPr>
              <a:xfrm>
                <a:off x="5487416" y="1163937"/>
                <a:ext cx="2283884" cy="411049"/>
              </a:xfrm>
              <a:prstGeom prst="rect">
                <a:avLst/>
              </a:prstGeom>
              <a:grpFill/>
              <a:ln>
                <a:solidFill>
                  <a:srgbClr val="6964A0"/>
                </a:solidFill>
              </a:ln>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zh-CN" altLang="en-US" sz="1600" b="1">
                    <a:solidFill>
                      <a:srgbClr val="6964A0"/>
                    </a:solidFill>
                    <a:latin typeface="微软雅黑" panose="020B0503020204020204" pitchFamily="34" charset="-122"/>
                    <a:ea typeface="微软雅黑" panose="020B0503020204020204" pitchFamily="34" charset="-122"/>
                    <a:cs typeface="Roboto condensed"/>
                  </a:rPr>
                  <a:t>广义信息计量学</a:t>
                </a:r>
                <a:endParaRPr lang="en-US" sz="1600" b="1" dirty="0">
                  <a:solidFill>
                    <a:srgbClr val="6964A0"/>
                  </a:solidFill>
                  <a:latin typeface="微软雅黑" panose="020B0503020204020204" pitchFamily="34" charset="-122"/>
                  <a:ea typeface="微软雅黑" panose="020B0503020204020204" pitchFamily="34" charset="-122"/>
                  <a:cs typeface="Roboto condensed"/>
                </a:endParaRPr>
              </a:p>
            </p:txBody>
          </p:sp>
          <p:sp>
            <p:nvSpPr>
              <p:cNvPr id="24" name="TextBox 27">
                <a:extLst>
                  <a:ext uri="{FF2B5EF4-FFF2-40B4-BE49-F238E27FC236}">
                    <a16:creationId xmlns:a16="http://schemas.microsoft.com/office/drawing/2014/main" id="{1B0AA12E-1A00-46E1-8C44-0BDD46A5A2FA}"/>
                  </a:ext>
                </a:extLst>
              </p:cNvPr>
              <p:cNvSpPr txBox="1"/>
              <p:nvPr/>
            </p:nvSpPr>
            <p:spPr>
              <a:xfrm>
                <a:off x="5485315" y="1640103"/>
                <a:ext cx="2780170" cy="845822"/>
              </a:xfrm>
              <a:prstGeom prst="rect">
                <a:avLst/>
              </a:prstGeom>
              <a:grpFill/>
              <a:ln>
                <a:solidFill>
                  <a:srgbClr val="6964A0"/>
                </a:solidFill>
              </a:ln>
            </p:spPr>
            <p:txBody>
              <a:bodyPr wrap="square" rtlCol="0">
                <a:spAutoFit/>
              </a:bodyPr>
              <a:lstStyle/>
              <a:p>
                <a:pPr marL="171450" indent="-171450">
                  <a:lnSpc>
                    <a:spcPct val="120000"/>
                  </a:lnSpc>
                  <a:buFont typeface="Arial" panose="020B0604020202020204" pitchFamily="34" charset="0"/>
                  <a:buChar char="•"/>
                </a:pPr>
                <a:r>
                  <a:rPr lang="zh-CN" altLang="en-US" sz="1200">
                    <a:solidFill>
                      <a:srgbClr val="6964A0"/>
                    </a:solidFill>
                    <a:latin typeface="微软雅黑" panose="020B0503020204020204" pitchFamily="34" charset="-122"/>
                    <a:ea typeface="微软雅黑" panose="020B0503020204020204" pitchFamily="34" charset="-122"/>
                    <a:cs typeface="Roboto condensed"/>
                  </a:rPr>
                  <a:t>研究对象覆盖范围广泛</a:t>
                </a:r>
                <a:endParaRPr lang="en-US" altLang="zh-CN" sz="1200">
                  <a:solidFill>
                    <a:srgbClr val="6964A0"/>
                  </a:solidFill>
                  <a:latin typeface="微软雅黑" panose="020B0503020204020204" pitchFamily="34" charset="-122"/>
                  <a:ea typeface="微软雅黑" panose="020B0503020204020204" pitchFamily="34" charset="-122"/>
                  <a:cs typeface="Roboto condensed"/>
                </a:endParaRPr>
              </a:p>
              <a:p>
                <a:pPr marL="171450" indent="-171450">
                  <a:lnSpc>
                    <a:spcPct val="120000"/>
                  </a:lnSpc>
                  <a:buFont typeface="Arial" panose="020B0604020202020204" pitchFamily="34" charset="0"/>
                  <a:buChar char="•"/>
                </a:pPr>
                <a:r>
                  <a:rPr lang="zh-CN" altLang="en-US" sz="1200">
                    <a:solidFill>
                      <a:srgbClr val="6964A0"/>
                    </a:solidFill>
                    <a:latin typeface="微软雅黑" panose="020B0503020204020204" pitchFamily="34" charset="-122"/>
                    <a:ea typeface="微软雅黑" panose="020B0503020204020204" pitchFamily="34" charset="-122"/>
                    <a:cs typeface="Roboto condensed"/>
                  </a:rPr>
                  <a:t>探讨以“信息论”为基础的广义信息的计量问题。</a:t>
                </a:r>
                <a:endParaRPr lang="zh-CN" altLang="en-US" sz="1200" dirty="0">
                  <a:solidFill>
                    <a:srgbClr val="6964A0"/>
                  </a:solidFill>
                  <a:latin typeface="微软雅黑" panose="020B0503020204020204" pitchFamily="34" charset="-122"/>
                  <a:ea typeface="微软雅黑" panose="020B0503020204020204" pitchFamily="34" charset="-122"/>
                  <a:cs typeface="Roboto condensed"/>
                </a:endParaRPr>
              </a:p>
            </p:txBody>
          </p:sp>
        </p:grpSp>
        <p:grpSp>
          <p:nvGrpSpPr>
            <p:cNvPr id="20" name="Group 34">
              <a:extLst>
                <a:ext uri="{FF2B5EF4-FFF2-40B4-BE49-F238E27FC236}">
                  <a16:creationId xmlns:a16="http://schemas.microsoft.com/office/drawing/2014/main" id="{18D4960C-C74A-4AB5-B187-3BB80A5EDA12}"/>
                </a:ext>
              </a:extLst>
            </p:cNvPr>
            <p:cNvGrpSpPr/>
            <p:nvPr/>
          </p:nvGrpSpPr>
          <p:grpSpPr>
            <a:xfrm>
              <a:off x="5485316" y="3665943"/>
              <a:ext cx="3230374" cy="1322125"/>
              <a:chOff x="5485316" y="1163938"/>
              <a:chExt cx="3230374" cy="1322125"/>
            </a:xfrm>
            <a:grpFill/>
          </p:grpSpPr>
          <p:sp>
            <p:nvSpPr>
              <p:cNvPr id="21" name="Title 1">
                <a:extLst>
                  <a:ext uri="{FF2B5EF4-FFF2-40B4-BE49-F238E27FC236}">
                    <a16:creationId xmlns:a16="http://schemas.microsoft.com/office/drawing/2014/main" id="{D94E995C-7FDE-4211-8C40-A93F8A20668E}"/>
                  </a:ext>
                </a:extLst>
              </p:cNvPr>
              <p:cNvSpPr txBox="1">
                <a:spLocks/>
              </p:cNvSpPr>
              <p:nvPr/>
            </p:nvSpPr>
            <p:spPr>
              <a:xfrm>
                <a:off x="5487415" y="1163938"/>
                <a:ext cx="2283884" cy="411158"/>
              </a:xfrm>
              <a:prstGeom prst="rect">
                <a:avLst/>
              </a:prstGeom>
              <a:grpFill/>
              <a:ln>
                <a:solidFill>
                  <a:srgbClr val="6964A0"/>
                </a:solidFill>
              </a:ln>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zh-CN" altLang="en-US" sz="1600" b="1">
                    <a:solidFill>
                      <a:srgbClr val="6964A0"/>
                    </a:solidFill>
                    <a:latin typeface="微软雅黑" panose="020B0503020204020204" pitchFamily="34" charset="-122"/>
                    <a:ea typeface="微软雅黑" panose="020B0503020204020204" pitchFamily="34" charset="-122"/>
                    <a:cs typeface="Roboto condensed"/>
                  </a:rPr>
                  <a:t>狭义信息计量学</a:t>
                </a:r>
                <a:endParaRPr lang="en-US" sz="1600" b="1" dirty="0">
                  <a:solidFill>
                    <a:srgbClr val="6964A0"/>
                  </a:solidFill>
                  <a:latin typeface="微软雅黑" panose="020B0503020204020204" pitchFamily="34" charset="-122"/>
                  <a:ea typeface="微软雅黑" panose="020B0503020204020204" pitchFamily="34" charset="-122"/>
                  <a:cs typeface="Roboto condensed"/>
                </a:endParaRPr>
              </a:p>
            </p:txBody>
          </p:sp>
          <p:sp>
            <p:nvSpPr>
              <p:cNvPr id="22" name="TextBox 36">
                <a:extLst>
                  <a:ext uri="{FF2B5EF4-FFF2-40B4-BE49-F238E27FC236}">
                    <a16:creationId xmlns:a16="http://schemas.microsoft.com/office/drawing/2014/main" id="{EC598747-ADE1-446C-9BCF-36474F50B346}"/>
                  </a:ext>
                </a:extLst>
              </p:cNvPr>
              <p:cNvSpPr txBox="1"/>
              <p:nvPr/>
            </p:nvSpPr>
            <p:spPr>
              <a:xfrm>
                <a:off x="5485316" y="1640241"/>
                <a:ext cx="3230374" cy="845822"/>
              </a:xfrm>
              <a:prstGeom prst="rect">
                <a:avLst/>
              </a:prstGeom>
              <a:grpFill/>
              <a:ln>
                <a:solidFill>
                  <a:srgbClr val="6964A0"/>
                </a:solidFill>
              </a:ln>
            </p:spPr>
            <p:txBody>
              <a:bodyPr wrap="square" rtlCol="0">
                <a:spAutoFit/>
              </a:bodyPr>
              <a:lstStyle/>
              <a:p>
                <a:pPr marL="171450" indent="-171450">
                  <a:lnSpc>
                    <a:spcPct val="120000"/>
                  </a:lnSpc>
                  <a:buFont typeface="Arial" panose="020B0604020202020204" pitchFamily="34" charset="0"/>
                  <a:buChar char="•"/>
                </a:pPr>
                <a:r>
                  <a:rPr lang="zh-CN" altLang="zh-CN" sz="1200">
                    <a:solidFill>
                      <a:srgbClr val="6964A0"/>
                    </a:solidFill>
                    <a:latin typeface="微软雅黑" panose="020B0503020204020204" pitchFamily="34" charset="-122"/>
                    <a:ea typeface="微软雅黑" panose="020B0503020204020204" pitchFamily="34" charset="-122"/>
                  </a:rPr>
                  <a:t>以数据、文献、文本、实物等为研究对象</a:t>
                </a:r>
                <a:endParaRPr lang="en-US" altLang="zh-CN" sz="1200" dirty="0">
                  <a:solidFill>
                    <a:srgbClr val="6964A0"/>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r>
                  <a:rPr lang="zh-CN" altLang="zh-CN" sz="1200">
                    <a:solidFill>
                      <a:srgbClr val="6964A0"/>
                    </a:solidFill>
                    <a:latin typeface="微软雅黑" panose="020B0503020204020204" pitchFamily="34" charset="-122"/>
                    <a:ea typeface="微软雅黑" panose="020B0503020204020204" pitchFamily="34" charset="-122"/>
                  </a:rPr>
                  <a:t>基于统计学、应用数学等定量分析方法研究情报或文献信息的动态特征和内在规律</a:t>
                </a:r>
                <a:endParaRPr lang="en-US" sz="1200" dirty="0">
                  <a:solidFill>
                    <a:srgbClr val="6964A0"/>
                  </a:solidFill>
                  <a:latin typeface="微软雅黑" panose="020B0503020204020204" pitchFamily="34" charset="-122"/>
                  <a:ea typeface="微软雅黑" panose="020B0503020204020204" pitchFamily="34" charset="-122"/>
                </a:endParaRPr>
              </a:p>
            </p:txBody>
          </p:sp>
        </p:grpSp>
      </p:grpSp>
      <p:sp>
        <p:nvSpPr>
          <p:cNvPr id="2" name="矩形 1">
            <a:extLst>
              <a:ext uri="{FF2B5EF4-FFF2-40B4-BE49-F238E27FC236}">
                <a16:creationId xmlns:a16="http://schemas.microsoft.com/office/drawing/2014/main" id="{EB47221B-379C-40FC-B432-2B3B402FEB9F}"/>
              </a:ext>
            </a:extLst>
          </p:cNvPr>
          <p:cNvSpPr/>
          <p:nvPr/>
        </p:nvSpPr>
        <p:spPr>
          <a:xfrm>
            <a:off x="-10191" y="4810917"/>
            <a:ext cx="7174479" cy="307777"/>
          </a:xfrm>
          <a:prstGeom prst="rect">
            <a:avLst/>
          </a:prstGeom>
        </p:spPr>
        <p:txBody>
          <a:bodyPr wrap="square">
            <a:spAutoFit/>
          </a:bodyPr>
          <a:lstStyle/>
          <a:p>
            <a:r>
              <a:rPr lang="zh-CN"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邱均平</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我国文献计量学的进展与发展方向</a:t>
            </a:r>
            <a:r>
              <a:rPr lang="en-US" altLang="zh-CN" sz="1400" dirty="0">
                <a:solidFill>
                  <a:schemeClr val="bg1"/>
                </a:solidFill>
                <a:latin typeface="微软雅黑" panose="020B0503020204020204" pitchFamily="34" charset="-122"/>
                <a:ea typeface="微软雅黑" panose="020B0503020204020204" pitchFamily="34" charset="-122"/>
              </a:rPr>
              <a:t>[J].</a:t>
            </a:r>
            <a:r>
              <a:rPr lang="zh-CN"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情报学报</a:t>
            </a:r>
            <a:r>
              <a:rPr lang="en-US" altLang="zh-CN" sz="1400" dirty="0">
                <a:solidFill>
                  <a:schemeClr val="bg1"/>
                </a:solidFill>
                <a:latin typeface="微软雅黑" panose="020B0503020204020204" pitchFamily="34" charset="-122"/>
                <a:ea typeface="微软雅黑" panose="020B0503020204020204" pitchFamily="34" charset="-122"/>
              </a:rPr>
              <a:t>,1994(06):454-463.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A95C44D2-CC6D-4B15-8DCA-C4BF8A54ACCD}"/>
              </a:ext>
            </a:extLst>
          </p:cNvPr>
          <p:cNvSpPr/>
          <p:nvPr/>
        </p:nvSpPr>
        <p:spPr>
          <a:xfrm>
            <a:off x="792660" y="915566"/>
            <a:ext cx="6731668"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信息计量学</a:t>
            </a:r>
          </a:p>
        </p:txBody>
      </p:sp>
      <p:sp>
        <p:nvSpPr>
          <p:cNvPr id="43" name="矩形 42">
            <a:extLst>
              <a:ext uri="{FF2B5EF4-FFF2-40B4-BE49-F238E27FC236}">
                <a16:creationId xmlns:a16="http://schemas.microsoft.com/office/drawing/2014/main" id="{80A66C04-98A3-4DAF-A5D8-3B0F7D464F8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1769C2ED-9CB1-41ED-BD7F-8DB5AC095A5D}"/>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94778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信息计量学</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 name="文本框 2">
            <a:extLst>
              <a:ext uri="{FF2B5EF4-FFF2-40B4-BE49-F238E27FC236}">
                <a16:creationId xmlns:a16="http://schemas.microsoft.com/office/drawing/2014/main" id="{FC5FA49A-4A9E-45F8-9B9E-3F176313801E}"/>
              </a:ext>
            </a:extLst>
          </p:cNvPr>
          <p:cNvSpPr txBox="1"/>
          <p:nvPr/>
        </p:nvSpPr>
        <p:spPr>
          <a:xfrm>
            <a:off x="323528" y="2606941"/>
            <a:ext cx="160439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信息计量学</a:t>
            </a:r>
          </a:p>
        </p:txBody>
      </p:sp>
      <p:sp>
        <p:nvSpPr>
          <p:cNvPr id="32" name="左大括号 31">
            <a:extLst>
              <a:ext uri="{FF2B5EF4-FFF2-40B4-BE49-F238E27FC236}">
                <a16:creationId xmlns:a16="http://schemas.microsoft.com/office/drawing/2014/main" id="{F29C354D-0EEB-49FF-8E06-39251B6EDCC8}"/>
              </a:ext>
            </a:extLst>
          </p:cNvPr>
          <p:cNvSpPr/>
          <p:nvPr/>
        </p:nvSpPr>
        <p:spPr>
          <a:xfrm>
            <a:off x="1867804" y="1626471"/>
            <a:ext cx="398578" cy="2314882"/>
          </a:xfrm>
          <a:prstGeom prst="leftBrace">
            <a:avLst>
              <a:gd name="adj1" fmla="val 8333"/>
              <a:gd name="adj2" fmla="val 49449"/>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D93DA68-F6D3-4D47-9DA9-0DA36CB44875}"/>
              </a:ext>
            </a:extLst>
          </p:cNvPr>
          <p:cNvSpPr txBox="1"/>
          <p:nvPr/>
        </p:nvSpPr>
        <p:spPr>
          <a:xfrm>
            <a:off x="2395266" y="1521479"/>
            <a:ext cx="1198865"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理论研究</a:t>
            </a:r>
          </a:p>
        </p:txBody>
      </p:sp>
      <p:sp>
        <p:nvSpPr>
          <p:cNvPr id="33" name="文本框 32">
            <a:extLst>
              <a:ext uri="{FF2B5EF4-FFF2-40B4-BE49-F238E27FC236}">
                <a16:creationId xmlns:a16="http://schemas.microsoft.com/office/drawing/2014/main" id="{ACE1D1C9-4FEC-4864-AFC6-87458D602FDB}"/>
              </a:ext>
            </a:extLst>
          </p:cNvPr>
          <p:cNvSpPr txBox="1"/>
          <p:nvPr/>
        </p:nvSpPr>
        <p:spPr>
          <a:xfrm>
            <a:off x="2395266" y="2603892"/>
            <a:ext cx="1198865"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方法研究</a:t>
            </a:r>
          </a:p>
        </p:txBody>
      </p:sp>
      <p:sp>
        <p:nvSpPr>
          <p:cNvPr id="34" name="文本框 33">
            <a:extLst>
              <a:ext uri="{FF2B5EF4-FFF2-40B4-BE49-F238E27FC236}">
                <a16:creationId xmlns:a16="http://schemas.microsoft.com/office/drawing/2014/main" id="{D75EBD5F-DCC4-4E40-BB4E-AB687CE28613}"/>
              </a:ext>
            </a:extLst>
          </p:cNvPr>
          <p:cNvSpPr txBox="1"/>
          <p:nvPr/>
        </p:nvSpPr>
        <p:spPr>
          <a:xfrm>
            <a:off x="2400624" y="3761333"/>
            <a:ext cx="1193289"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应用研究</a:t>
            </a:r>
          </a:p>
        </p:txBody>
      </p:sp>
      <p:sp>
        <p:nvSpPr>
          <p:cNvPr id="8" name="文本框 7">
            <a:extLst>
              <a:ext uri="{FF2B5EF4-FFF2-40B4-BE49-F238E27FC236}">
                <a16:creationId xmlns:a16="http://schemas.microsoft.com/office/drawing/2014/main" id="{C6C46966-390B-45F5-9585-BF2823B10BD5}"/>
              </a:ext>
            </a:extLst>
          </p:cNvPr>
          <p:cNvSpPr txBox="1"/>
          <p:nvPr/>
        </p:nvSpPr>
        <p:spPr>
          <a:xfrm>
            <a:off x="3487168" y="1246366"/>
            <a:ext cx="2852854"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800">
                <a:latin typeface="微软雅黑" panose="020B0503020204020204" pitchFamily="34" charset="-122"/>
                <a:ea typeface="微软雅黑" panose="020B0503020204020204" pitchFamily="34" charset="-122"/>
              </a:rPr>
              <a:t>学科基本问题</a:t>
            </a:r>
            <a:endParaRPr lang="en-US" altLang="zh-CN" sz="180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800">
                <a:latin typeface="微软雅黑" panose="020B0503020204020204" pitchFamily="34" charset="-122"/>
                <a:ea typeface="微软雅黑" panose="020B0503020204020204" pitchFamily="34" charset="-122"/>
              </a:rPr>
              <a:t>信息分布变化规律</a:t>
            </a:r>
            <a:endParaRPr lang="en-US" altLang="zh-CN" sz="180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800">
                <a:latin typeface="微软雅黑" panose="020B0503020204020204" pitchFamily="34" charset="-122"/>
                <a:ea typeface="微软雅黑" panose="020B0503020204020204" pitchFamily="34" charset="-122"/>
              </a:rPr>
              <a:t>信息测度指标体系建立</a:t>
            </a:r>
          </a:p>
        </p:txBody>
      </p:sp>
      <p:sp>
        <p:nvSpPr>
          <p:cNvPr id="38" name="文本框 37">
            <a:extLst>
              <a:ext uri="{FF2B5EF4-FFF2-40B4-BE49-F238E27FC236}">
                <a16:creationId xmlns:a16="http://schemas.microsoft.com/office/drawing/2014/main" id="{47E2892D-3FE3-4CEF-9707-3C7EA059303E}"/>
              </a:ext>
            </a:extLst>
          </p:cNvPr>
          <p:cNvSpPr txBox="1"/>
          <p:nvPr/>
        </p:nvSpPr>
        <p:spPr>
          <a:xfrm>
            <a:off x="3487168" y="2329942"/>
            <a:ext cx="2852854"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rPr>
              <a:t>引文分析法</a:t>
            </a: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词频分析法</a:t>
            </a:r>
            <a:endParaRPr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共现分析法等</a:t>
            </a:r>
          </a:p>
        </p:txBody>
      </p:sp>
      <p:sp>
        <p:nvSpPr>
          <p:cNvPr id="40" name="文本框 39">
            <a:extLst>
              <a:ext uri="{FF2B5EF4-FFF2-40B4-BE49-F238E27FC236}">
                <a16:creationId xmlns:a16="http://schemas.microsoft.com/office/drawing/2014/main" id="{F9F8DB9D-619C-4E36-94AD-6F7F37B74455}"/>
              </a:ext>
            </a:extLst>
          </p:cNvPr>
          <p:cNvSpPr txBox="1"/>
          <p:nvPr/>
        </p:nvSpPr>
        <p:spPr>
          <a:xfrm>
            <a:off x="3481650" y="3479688"/>
            <a:ext cx="5541342"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基于信息计量学的基本原理及方法</a:t>
            </a:r>
            <a:endParaRPr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对信息资源加工、整理、分析、解读</a:t>
            </a:r>
            <a:endParaRPr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对某一学科或技术领域的可能的发展方向进行预测</a:t>
            </a:r>
          </a:p>
        </p:txBody>
      </p:sp>
    </p:spTree>
    <p:extLst>
      <p:ext uri="{BB962C8B-B14F-4D97-AF65-F5344CB8AC3E}">
        <p14:creationId xmlns:p14="http://schemas.microsoft.com/office/powerpoint/2010/main" val="2392448403"/>
      </p:ext>
    </p:extLst>
  </p:cSld>
  <p:clrMapOvr>
    <a:masterClrMapping/>
  </p:clrMapOvr>
  <p:transition>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文本框 1">
            <a:extLst>
              <a:ext uri="{FF2B5EF4-FFF2-40B4-BE49-F238E27FC236}">
                <a16:creationId xmlns:a16="http://schemas.microsoft.com/office/drawing/2014/main" id="{93CF172E-215B-4388-B616-B9C33CE11803}"/>
              </a:ext>
            </a:extLst>
          </p:cNvPr>
          <p:cNvSpPr txBox="1"/>
          <p:nvPr/>
        </p:nvSpPr>
        <p:spPr>
          <a:xfrm>
            <a:off x="1740101" y="2086275"/>
            <a:ext cx="5616624" cy="1615570"/>
          </a:xfrm>
          <a:prstGeom prst="rect">
            <a:avLst/>
          </a:prstGeom>
          <a:noFill/>
        </p:spPr>
        <p:txBody>
          <a:bodyPr wrap="square" rtlCol="0">
            <a:spAutoFit/>
          </a:bodyPr>
          <a:lstStyle/>
          <a:p>
            <a:pPr indent="457200" algn="just">
              <a:lnSpc>
                <a:spcPct val="150000"/>
              </a:lnSpc>
            </a:pPr>
            <a:r>
              <a:rPr lang="zh-CN" altLang="zh-CN" b="1" dirty="0">
                <a:latin typeface="Times New Roman" panose="02020603050405020304" pitchFamily="18" charset="0"/>
                <a:ea typeface="微软雅黑" panose="020B0503020204020204" pitchFamily="34" charset="-122"/>
              </a:rPr>
              <a:t>引文分析法</a:t>
            </a:r>
            <a:r>
              <a:rPr lang="zh-CN" altLang="zh-CN" dirty="0">
                <a:latin typeface="Times New Roman" panose="02020603050405020304" pitchFamily="18" charset="0"/>
                <a:ea typeface="微软雅黑" panose="020B0503020204020204" pitchFamily="34" charset="-122"/>
              </a:rPr>
              <a:t>是利用统计学和数学、及比较、归纳等逻辑学方法，对科学文献、期刊、著者等分析对象的引证与被引证情况进行分析，以揭示其数量特征及内在规律</a:t>
            </a:r>
            <a:r>
              <a:rPr lang="zh-CN" altLang="en-US" dirty="0">
                <a:latin typeface="Times New Roman" panose="02020603050405020304" pitchFamily="18" charset="0"/>
                <a:ea typeface="微软雅黑" panose="020B0503020204020204" pitchFamily="34" charset="-122"/>
              </a:rPr>
              <a:t>的分析方法。</a:t>
            </a:r>
            <a:endParaRPr lang="en-US" altLang="zh-CN" dirty="0">
              <a:latin typeface="Times New Roman" panose="02020603050405020304" pitchFamily="18" charset="0"/>
              <a:ea typeface="微软雅黑" panose="020B0503020204020204" pitchFamily="34" charset="-122"/>
            </a:endParaRPr>
          </a:p>
        </p:txBody>
      </p:sp>
      <p:sp>
        <p:nvSpPr>
          <p:cNvPr id="3" name="矩形 2">
            <a:extLst>
              <a:ext uri="{FF2B5EF4-FFF2-40B4-BE49-F238E27FC236}">
                <a16:creationId xmlns:a16="http://schemas.microsoft.com/office/drawing/2014/main" id="{B79ED6E9-F257-44CF-AA2A-78FA6A6CC015}"/>
              </a:ext>
            </a:extLst>
          </p:cNvPr>
          <p:cNvSpPr/>
          <p:nvPr/>
        </p:nvSpPr>
        <p:spPr>
          <a:xfrm>
            <a:off x="19382" y="4810917"/>
            <a:ext cx="8389927" cy="276999"/>
          </a:xfrm>
          <a:prstGeom prst="rect">
            <a:avLst/>
          </a:prstGeom>
        </p:spPr>
        <p:txBody>
          <a:bodyPr wrap="square">
            <a:spAutoFit/>
          </a:bodyPr>
          <a:lstStyle/>
          <a:p>
            <a:pPr algn="just">
              <a:spcAft>
                <a:spcPts val="0"/>
              </a:spcAft>
            </a:pPr>
            <a:r>
              <a:rPr lang="zh-CN" altLang="zh-CN" sz="1200" kern="100" dirty="0">
                <a:solidFill>
                  <a:schemeClr val="bg1"/>
                </a:solidFill>
                <a:latin typeface="Times New Roman" panose="02020603050405020304" pitchFamily="18" charset="0"/>
                <a:cs typeface="Times New Roman" panose="02020603050405020304" pitchFamily="18" charset="0"/>
              </a:rPr>
              <a:t>邱均平</a:t>
            </a:r>
            <a:r>
              <a:rPr lang="en-US" altLang="zh-CN" sz="1200" kern="100" dirty="0">
                <a:solidFill>
                  <a:schemeClr val="bg1"/>
                </a:solidFill>
                <a:latin typeface="Times New Roman" panose="02020603050405020304" pitchFamily="18" charset="0"/>
                <a:cs typeface="Times New Roman" panose="02020603050405020304" pitchFamily="18" charset="0"/>
              </a:rPr>
              <a:t>.</a:t>
            </a:r>
            <a:r>
              <a:rPr lang="zh-CN" altLang="zh-CN" sz="1200" kern="100" dirty="0">
                <a:solidFill>
                  <a:schemeClr val="bg1"/>
                </a:solidFill>
                <a:latin typeface="Times New Roman" panose="02020603050405020304" pitchFamily="18" charset="0"/>
                <a:cs typeface="Times New Roman" panose="02020603050405020304" pitchFamily="18" charset="0"/>
              </a:rPr>
              <a:t>信息计量学</a:t>
            </a:r>
            <a:r>
              <a:rPr lang="en-US" altLang="zh-CN" sz="1200" kern="100" dirty="0">
                <a:solidFill>
                  <a:schemeClr val="bg1"/>
                </a:solidFill>
                <a:latin typeface="Times New Roman" panose="02020603050405020304" pitchFamily="18" charset="0"/>
                <a:cs typeface="Times New Roman" panose="02020603050405020304" pitchFamily="18" charset="0"/>
              </a:rPr>
              <a:t>(</a:t>
            </a:r>
            <a:r>
              <a:rPr lang="zh-CN" altLang="zh-CN" sz="1200" kern="100" dirty="0">
                <a:solidFill>
                  <a:schemeClr val="bg1"/>
                </a:solidFill>
                <a:latin typeface="Times New Roman" panose="02020603050405020304" pitchFamily="18" charset="0"/>
                <a:cs typeface="Times New Roman" panose="02020603050405020304" pitchFamily="18" charset="0"/>
              </a:rPr>
              <a:t>九</a:t>
            </a:r>
            <a:r>
              <a:rPr lang="en-US" altLang="zh-CN" sz="1200" kern="100" dirty="0">
                <a:solidFill>
                  <a:schemeClr val="bg1"/>
                </a:solidFill>
                <a:latin typeface="Times New Roman" panose="02020603050405020304" pitchFamily="18" charset="0"/>
                <a:cs typeface="Times New Roman" panose="02020603050405020304" pitchFamily="18" charset="0"/>
              </a:rPr>
              <a:t>)</a:t>
            </a:r>
            <a:r>
              <a:rPr lang="zh-CN" altLang="zh-CN" sz="1200" kern="100" dirty="0">
                <a:solidFill>
                  <a:schemeClr val="bg1"/>
                </a:solidFill>
                <a:latin typeface="Times New Roman" panose="02020603050405020304" pitchFamily="18" charset="0"/>
                <a:cs typeface="Times New Roman" panose="02020603050405020304" pitchFamily="18" charset="0"/>
              </a:rPr>
              <a:t>第九讲文献信息引证规律和引文分析法</a:t>
            </a:r>
            <a:r>
              <a:rPr lang="en-US" altLang="zh-CN" sz="1200" kern="100" dirty="0">
                <a:solidFill>
                  <a:schemeClr val="bg1"/>
                </a:solidFill>
                <a:latin typeface="Times New Roman" panose="02020603050405020304" pitchFamily="18" charset="0"/>
                <a:cs typeface="Times New Roman" panose="02020603050405020304" pitchFamily="18" charset="0"/>
              </a:rPr>
              <a:t>[J].</a:t>
            </a:r>
            <a:r>
              <a:rPr lang="zh-CN" altLang="zh-CN" sz="1200" kern="100" dirty="0">
                <a:solidFill>
                  <a:schemeClr val="bg1"/>
                </a:solidFill>
                <a:latin typeface="Times New Roman" panose="02020603050405020304" pitchFamily="18" charset="0"/>
                <a:cs typeface="Times New Roman" panose="02020603050405020304" pitchFamily="18" charset="0"/>
              </a:rPr>
              <a:t>情报理论与实践</a:t>
            </a:r>
            <a:r>
              <a:rPr lang="en-US" altLang="zh-CN" sz="1200" kern="100" dirty="0">
                <a:solidFill>
                  <a:schemeClr val="bg1"/>
                </a:solidFill>
                <a:latin typeface="Times New Roman" panose="02020603050405020304" pitchFamily="18" charset="0"/>
                <a:cs typeface="Times New Roman" panose="02020603050405020304" pitchFamily="18" charset="0"/>
              </a:rPr>
              <a:t>,2001(03):236-240.</a:t>
            </a:r>
            <a:endParaRPr lang="zh-CN" altLang="zh-CN" sz="1600" kern="100" dirty="0">
              <a:solidFill>
                <a:schemeClr val="bg1"/>
              </a:solidFill>
              <a:latin typeface="Calibri" panose="020F0502020204030204" pitchFamily="34" charset="0"/>
              <a:cs typeface="Times New Roman" panose="02020603050405020304" pitchFamily="18" charset="0"/>
            </a:endParaRPr>
          </a:p>
        </p:txBody>
      </p:sp>
      <p:sp>
        <p:nvSpPr>
          <p:cNvPr id="4" name="矩形 3">
            <a:extLst>
              <a:ext uri="{FF2B5EF4-FFF2-40B4-BE49-F238E27FC236}">
                <a16:creationId xmlns:a16="http://schemas.microsoft.com/office/drawing/2014/main" id="{C6402158-BB0F-43E4-9CA8-525AE57CE030}"/>
              </a:ext>
            </a:extLst>
          </p:cNvPr>
          <p:cNvSpPr/>
          <p:nvPr/>
        </p:nvSpPr>
        <p:spPr>
          <a:xfrm>
            <a:off x="879133" y="1364201"/>
            <a:ext cx="966931" cy="438325"/>
          </a:xfrm>
          <a:prstGeom prst="rect">
            <a:avLst/>
          </a:prstGeom>
        </p:spPr>
        <p:txBody>
          <a:bodyPr wrap="none">
            <a:spAutoFit/>
          </a:bodyPr>
          <a:lstStyle/>
          <a:p>
            <a:pPr marL="342900" indent="-342900">
              <a:lnSpc>
                <a:spcPct val="150000"/>
              </a:lnSpc>
              <a:buAutoNum type="arabicPeriod"/>
            </a:pPr>
            <a:r>
              <a:rPr lang="zh-CN" altLang="en-US" b="1">
                <a:latin typeface="Times New Roman" panose="02020603050405020304" pitchFamily="18" charset="0"/>
                <a:ea typeface="微软雅黑" panose="020B0503020204020204" pitchFamily="34" charset="-122"/>
              </a:rPr>
              <a:t>定义</a:t>
            </a:r>
            <a:endParaRPr lang="en-US" altLang="zh-CN" b="1">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073102649"/>
      </p:ext>
    </p:extLst>
  </p:cSld>
  <p:clrMapOvr>
    <a:masterClrMapping/>
  </p:clrMapOvr>
  <p:transition>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左大括号 14">
            <a:extLst>
              <a:ext uri="{FF2B5EF4-FFF2-40B4-BE49-F238E27FC236}">
                <a16:creationId xmlns:a16="http://schemas.microsoft.com/office/drawing/2014/main" id="{2EF18D55-948A-42ED-94D1-6C153027CEDE}"/>
              </a:ext>
            </a:extLst>
          </p:cNvPr>
          <p:cNvSpPr/>
          <p:nvPr/>
        </p:nvSpPr>
        <p:spPr>
          <a:xfrm>
            <a:off x="2519018" y="1872402"/>
            <a:ext cx="383040" cy="2314882"/>
          </a:xfrm>
          <a:prstGeom prst="leftBrace">
            <a:avLst>
              <a:gd name="adj1" fmla="val 8333"/>
              <a:gd name="adj2" fmla="val 49449"/>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endParaRPr>
          </a:p>
        </p:txBody>
      </p:sp>
      <p:sp>
        <p:nvSpPr>
          <p:cNvPr id="16" name="文本框 15">
            <a:extLst>
              <a:ext uri="{FF2B5EF4-FFF2-40B4-BE49-F238E27FC236}">
                <a16:creationId xmlns:a16="http://schemas.microsoft.com/office/drawing/2014/main" id="{BE0B0B8E-8C5F-47E1-97D4-3C6D5811FC11}"/>
              </a:ext>
            </a:extLst>
          </p:cNvPr>
          <p:cNvSpPr txBox="1"/>
          <p:nvPr/>
        </p:nvSpPr>
        <p:spPr>
          <a:xfrm>
            <a:off x="2972506" y="1687736"/>
            <a:ext cx="1800200" cy="369332"/>
          </a:xfrm>
          <a:prstGeom prst="rect">
            <a:avLst/>
          </a:prstGeom>
          <a:noFill/>
        </p:spPr>
        <p:txBody>
          <a:bodyPr wrap="square" rtlCol="0">
            <a:spAutoFit/>
          </a:bodyPr>
          <a:lstStyle/>
          <a:p>
            <a:r>
              <a:rPr lang="zh-CN" altLang="en-US" sz="1800">
                <a:latin typeface="Times New Roman" panose="02020603050405020304" pitchFamily="18" charset="0"/>
                <a:ea typeface="微软雅黑" panose="020B0503020204020204" pitchFamily="34" charset="-122"/>
              </a:rPr>
              <a:t>引文的数量分析</a:t>
            </a:r>
          </a:p>
        </p:txBody>
      </p:sp>
      <p:sp>
        <p:nvSpPr>
          <p:cNvPr id="18" name="文本框 17">
            <a:extLst>
              <a:ext uri="{FF2B5EF4-FFF2-40B4-BE49-F238E27FC236}">
                <a16:creationId xmlns:a16="http://schemas.microsoft.com/office/drawing/2014/main" id="{6BC4F0C4-5885-4CD7-91F4-538EDCCF30D5}"/>
              </a:ext>
            </a:extLst>
          </p:cNvPr>
          <p:cNvSpPr txBox="1"/>
          <p:nvPr/>
        </p:nvSpPr>
        <p:spPr>
          <a:xfrm>
            <a:off x="2998030" y="4002618"/>
            <a:ext cx="1800200" cy="369332"/>
          </a:xfrm>
          <a:prstGeom prst="rect">
            <a:avLst/>
          </a:prstGeom>
          <a:noFill/>
        </p:spPr>
        <p:txBody>
          <a:bodyPr wrap="square" rtlCol="0">
            <a:spAutoFit/>
          </a:bodyPr>
          <a:lstStyle/>
          <a:p>
            <a:r>
              <a:rPr lang="zh-CN" altLang="en-US" sz="1800">
                <a:latin typeface="Times New Roman" panose="02020603050405020304" pitchFamily="18" charset="0"/>
                <a:ea typeface="微软雅黑" panose="020B0503020204020204" pitchFamily="34" charset="-122"/>
              </a:rPr>
              <a:t>引文的网状分析</a:t>
            </a:r>
          </a:p>
        </p:txBody>
      </p:sp>
      <p:sp>
        <p:nvSpPr>
          <p:cNvPr id="21" name="文本框 20">
            <a:extLst>
              <a:ext uri="{FF2B5EF4-FFF2-40B4-BE49-F238E27FC236}">
                <a16:creationId xmlns:a16="http://schemas.microsoft.com/office/drawing/2014/main" id="{CAA6120B-5B15-4384-B576-62FDB1894A8B}"/>
              </a:ext>
            </a:extLst>
          </p:cNvPr>
          <p:cNvSpPr txBox="1"/>
          <p:nvPr/>
        </p:nvSpPr>
        <p:spPr>
          <a:xfrm>
            <a:off x="2972506" y="2839350"/>
            <a:ext cx="1800200" cy="369332"/>
          </a:xfrm>
          <a:prstGeom prst="rect">
            <a:avLst/>
          </a:prstGeom>
          <a:noFill/>
        </p:spPr>
        <p:txBody>
          <a:bodyPr wrap="square" rtlCol="0">
            <a:spAutoFit/>
          </a:bodyPr>
          <a:lstStyle/>
          <a:p>
            <a:r>
              <a:rPr lang="zh-CN" altLang="en-US" sz="1800">
                <a:latin typeface="Times New Roman" panose="02020603050405020304" pitchFamily="18" charset="0"/>
                <a:ea typeface="微软雅黑" panose="020B0503020204020204" pitchFamily="34" charset="-122"/>
              </a:rPr>
              <a:t>引文的链状分析</a:t>
            </a:r>
          </a:p>
        </p:txBody>
      </p:sp>
      <p:sp>
        <p:nvSpPr>
          <p:cNvPr id="22" name="文本框 21">
            <a:extLst>
              <a:ext uri="{FF2B5EF4-FFF2-40B4-BE49-F238E27FC236}">
                <a16:creationId xmlns:a16="http://schemas.microsoft.com/office/drawing/2014/main" id="{677E65C0-3FBA-42F1-B136-D30162415A35}"/>
              </a:ext>
            </a:extLst>
          </p:cNvPr>
          <p:cNvSpPr txBox="1"/>
          <p:nvPr/>
        </p:nvSpPr>
        <p:spPr>
          <a:xfrm>
            <a:off x="1115616" y="2845177"/>
            <a:ext cx="1475084" cy="369332"/>
          </a:xfrm>
          <a:prstGeom prst="rect">
            <a:avLst/>
          </a:prstGeom>
          <a:noFill/>
        </p:spPr>
        <p:txBody>
          <a:bodyPr wrap="square" rtlCol="0">
            <a:spAutoFit/>
          </a:bodyPr>
          <a:lstStyle/>
          <a:p>
            <a:r>
              <a:rPr lang="zh-CN" altLang="en-US" sz="1800">
                <a:latin typeface="Times New Roman" panose="02020603050405020304" pitchFamily="18" charset="0"/>
                <a:ea typeface="微软雅黑" panose="020B0503020204020204" pitchFamily="34" charset="-122"/>
              </a:rPr>
              <a:t>引文分析法</a:t>
            </a:r>
          </a:p>
        </p:txBody>
      </p:sp>
      <p:cxnSp>
        <p:nvCxnSpPr>
          <p:cNvPr id="5" name="直接箭头连接符 4">
            <a:extLst>
              <a:ext uri="{FF2B5EF4-FFF2-40B4-BE49-F238E27FC236}">
                <a16:creationId xmlns:a16="http://schemas.microsoft.com/office/drawing/2014/main" id="{BDFACDAA-FD4A-474A-8CAB-1F33DCCCCE97}"/>
              </a:ext>
            </a:extLst>
          </p:cNvPr>
          <p:cNvCxnSpPr>
            <a:cxnSpLocks/>
            <a:stCxn id="16" idx="3"/>
          </p:cNvCxnSpPr>
          <p:nvPr/>
        </p:nvCxnSpPr>
        <p:spPr>
          <a:xfrm>
            <a:off x="4772706" y="1872402"/>
            <a:ext cx="1800200" cy="1151613"/>
          </a:xfrm>
          <a:prstGeom prst="straightConnector1">
            <a:avLst/>
          </a:prstGeom>
          <a:ln w="19050">
            <a:solidFill>
              <a:srgbClr val="705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2E9689C-8B0D-41B3-A8D3-CBF5D05338AC}"/>
              </a:ext>
            </a:extLst>
          </p:cNvPr>
          <p:cNvCxnSpPr>
            <a:cxnSpLocks/>
            <a:stCxn id="18" idx="3"/>
          </p:cNvCxnSpPr>
          <p:nvPr/>
        </p:nvCxnSpPr>
        <p:spPr>
          <a:xfrm flipV="1">
            <a:off x="4798230" y="3024015"/>
            <a:ext cx="1774676" cy="1163269"/>
          </a:xfrm>
          <a:prstGeom prst="straightConnector1">
            <a:avLst/>
          </a:prstGeom>
          <a:ln w="19050">
            <a:solidFill>
              <a:srgbClr val="705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8E40EEB2-2938-4E05-9AFD-C1657DFBA60D}"/>
              </a:ext>
            </a:extLst>
          </p:cNvPr>
          <p:cNvSpPr txBox="1"/>
          <p:nvPr/>
        </p:nvSpPr>
        <p:spPr>
          <a:xfrm>
            <a:off x="6737423" y="2586812"/>
            <a:ext cx="1475084" cy="874407"/>
          </a:xfrm>
          <a:prstGeom prst="rect">
            <a:avLst/>
          </a:prstGeom>
          <a:noFill/>
        </p:spPr>
        <p:txBody>
          <a:bodyPr wrap="square" rtlCol="0">
            <a:spAutoFit/>
          </a:bodyPr>
          <a:lstStyle/>
          <a:p>
            <a:pPr>
              <a:lnSpc>
                <a:spcPct val="150000"/>
              </a:lnSpc>
            </a:pPr>
            <a:r>
              <a:rPr lang="zh-CN" altLang="en-US" sz="1800">
                <a:latin typeface="Times New Roman" panose="02020603050405020304" pitchFamily="18" charset="0"/>
                <a:ea typeface="微软雅黑" panose="020B0503020204020204" pitchFamily="34" charset="-122"/>
              </a:rPr>
              <a:t>引文数据库</a:t>
            </a:r>
            <a:endParaRPr lang="en-US" altLang="zh-CN" sz="1800">
              <a:latin typeface="Times New Roman" panose="02020603050405020304" pitchFamily="18" charset="0"/>
              <a:ea typeface="微软雅黑" panose="020B0503020204020204" pitchFamily="34" charset="-122"/>
            </a:endParaRPr>
          </a:p>
          <a:p>
            <a:pPr>
              <a:lnSpc>
                <a:spcPct val="150000"/>
              </a:lnSpc>
            </a:pPr>
            <a:r>
              <a:rPr lang="zh-CN" altLang="en-US" sz="1800">
                <a:latin typeface="Times New Roman" panose="02020603050405020304" pitchFamily="18" charset="0"/>
                <a:ea typeface="微软雅黑" panose="020B0503020204020204" pitchFamily="34" charset="-122"/>
              </a:rPr>
              <a:t>可视化软件</a:t>
            </a:r>
          </a:p>
        </p:txBody>
      </p:sp>
      <p:cxnSp>
        <p:nvCxnSpPr>
          <p:cNvPr id="36" name="直接箭头连接符 35">
            <a:extLst>
              <a:ext uri="{FF2B5EF4-FFF2-40B4-BE49-F238E27FC236}">
                <a16:creationId xmlns:a16="http://schemas.microsoft.com/office/drawing/2014/main" id="{024F9B23-4935-494B-8074-86B281FD2B8B}"/>
              </a:ext>
            </a:extLst>
          </p:cNvPr>
          <p:cNvCxnSpPr>
            <a:cxnSpLocks/>
            <a:stCxn id="21" idx="3"/>
          </p:cNvCxnSpPr>
          <p:nvPr/>
        </p:nvCxnSpPr>
        <p:spPr>
          <a:xfrm>
            <a:off x="4772706" y="3024016"/>
            <a:ext cx="1815518" cy="0"/>
          </a:xfrm>
          <a:prstGeom prst="straightConnector1">
            <a:avLst/>
          </a:prstGeom>
          <a:ln w="19050">
            <a:solidFill>
              <a:srgbClr val="705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E228054D-297A-4921-AA22-AF1231F28F65}"/>
              </a:ext>
            </a:extLst>
          </p:cNvPr>
          <p:cNvSpPr/>
          <p:nvPr/>
        </p:nvSpPr>
        <p:spPr>
          <a:xfrm>
            <a:off x="1046736" y="1478953"/>
            <a:ext cx="966931" cy="438325"/>
          </a:xfrm>
          <a:prstGeom prst="rect">
            <a:avLst/>
          </a:prstGeom>
        </p:spPr>
        <p:txBody>
          <a:bodyPr wrap="none">
            <a:spAutoFit/>
          </a:bodyPr>
          <a:lstStyle/>
          <a:p>
            <a:pPr marL="342900" indent="-342900">
              <a:lnSpc>
                <a:spcPct val="150000"/>
              </a:lnSpc>
              <a:buFont typeface="+mj-lt"/>
              <a:buAutoNum type="arabicPeriod" startAt="2"/>
            </a:pPr>
            <a:r>
              <a:rPr lang="zh-CN" altLang="en-US" b="1">
                <a:latin typeface="Times New Roman" panose="02020603050405020304" pitchFamily="18" charset="0"/>
                <a:ea typeface="微软雅黑" panose="020B0503020204020204" pitchFamily="34" charset="-122"/>
              </a:rPr>
              <a:t>分类</a:t>
            </a:r>
            <a:endParaRPr lang="en-US" altLang="zh-CN" b="1">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748792974"/>
      </p:ext>
    </p:extLst>
  </p:cSld>
  <p:clrMapOvr>
    <a:masterClrMapping/>
  </p:clrMapOvr>
  <p:transition>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矩形 48">
            <a:extLst>
              <a:ext uri="{FF2B5EF4-FFF2-40B4-BE49-F238E27FC236}">
                <a16:creationId xmlns:a16="http://schemas.microsoft.com/office/drawing/2014/main" id="{E228054D-297A-4921-AA22-AF1231F28F65}"/>
              </a:ext>
            </a:extLst>
          </p:cNvPr>
          <p:cNvSpPr/>
          <p:nvPr/>
        </p:nvSpPr>
        <p:spPr>
          <a:xfrm>
            <a:off x="949278" y="1163164"/>
            <a:ext cx="1402948" cy="438325"/>
          </a:xfrm>
          <a:prstGeom prst="rect">
            <a:avLst/>
          </a:prstGeom>
        </p:spPr>
        <p:txBody>
          <a:bodyPr wrap="none">
            <a:spAutoFit/>
          </a:bodyPr>
          <a:lstStyle/>
          <a:p>
            <a:pPr marL="342900" indent="-342900">
              <a:lnSpc>
                <a:spcPct val="150000"/>
              </a:lnSpc>
              <a:buFont typeface="+mj-lt"/>
              <a:buAutoNum type="arabicPeriod" startAt="3"/>
            </a:pPr>
            <a:r>
              <a:rPr lang="zh-CN" altLang="en-US" b="1">
                <a:latin typeface="Times New Roman" panose="02020603050405020304" pitchFamily="18" charset="0"/>
                <a:ea typeface="微软雅黑" panose="020B0503020204020204" pitchFamily="34" charset="-122"/>
              </a:rPr>
              <a:t>测度指标</a:t>
            </a:r>
            <a:endParaRPr lang="en-US" altLang="zh-CN" b="1">
              <a:latin typeface="Times New Roman" panose="02020603050405020304" pitchFamily="18" charset="0"/>
              <a:ea typeface="微软雅黑" panose="020B0503020204020204" pitchFamily="34" charset="-122"/>
            </a:endParaRPr>
          </a:p>
        </p:txBody>
      </p:sp>
      <p:graphicFrame>
        <p:nvGraphicFramePr>
          <p:cNvPr id="6" name="表格 5">
            <a:extLst>
              <a:ext uri="{FF2B5EF4-FFF2-40B4-BE49-F238E27FC236}">
                <a16:creationId xmlns:a16="http://schemas.microsoft.com/office/drawing/2014/main" id="{DB883E47-A3C9-4C79-9A62-C8A74B8CF204}"/>
              </a:ext>
            </a:extLst>
          </p:cNvPr>
          <p:cNvGraphicFramePr>
            <a:graphicFrameLocks noGrp="1"/>
          </p:cNvGraphicFramePr>
          <p:nvPr>
            <p:extLst>
              <p:ext uri="{D42A27DB-BD31-4B8C-83A1-F6EECF244321}">
                <p14:modId xmlns:p14="http://schemas.microsoft.com/office/powerpoint/2010/main" val="2118827283"/>
              </p:ext>
            </p:extLst>
          </p:nvPr>
        </p:nvGraphicFramePr>
        <p:xfrm>
          <a:off x="1475656" y="1923678"/>
          <a:ext cx="6360172" cy="2225040"/>
        </p:xfrm>
        <a:graphic>
          <a:graphicData uri="http://schemas.openxmlformats.org/drawingml/2006/table">
            <a:tbl>
              <a:tblPr firstRow="1" bandRow="1">
                <a:tableStyleId>{5C22544A-7EE6-4342-B048-85BDC9FD1C3A}</a:tableStyleId>
              </a:tblPr>
              <a:tblGrid>
                <a:gridCol w="2278806">
                  <a:extLst>
                    <a:ext uri="{9D8B030D-6E8A-4147-A177-3AD203B41FA5}">
                      <a16:colId xmlns:a16="http://schemas.microsoft.com/office/drawing/2014/main" val="2311966876"/>
                    </a:ext>
                  </a:extLst>
                </a:gridCol>
                <a:gridCol w="4081366">
                  <a:extLst>
                    <a:ext uri="{9D8B030D-6E8A-4147-A177-3AD203B41FA5}">
                      <a16:colId xmlns:a16="http://schemas.microsoft.com/office/drawing/2014/main" val="2938672436"/>
                    </a:ext>
                  </a:extLst>
                </a:gridCol>
              </a:tblGrid>
              <a:tr h="370840">
                <a:tc>
                  <a:txBody>
                    <a:bodyPr/>
                    <a:lstStyle/>
                    <a:p>
                      <a:pPr algn="ctr"/>
                      <a:r>
                        <a:rPr lang="zh-CN" altLang="en-US" dirty="0">
                          <a:latin typeface="微软雅黑" panose="020B0503020204020204" pitchFamily="34" charset="-122"/>
                          <a:ea typeface="微软雅黑" panose="020B0503020204020204" pitchFamily="34" charset="-122"/>
                        </a:rPr>
                        <a:t>测度指标</a:t>
                      </a:r>
                    </a:p>
                  </a:txBody>
                  <a:tcPr>
                    <a:solidFill>
                      <a:srgbClr val="7050A0"/>
                    </a:solidFill>
                  </a:tcPr>
                </a:tc>
                <a:tc>
                  <a:txBody>
                    <a:bodyPr/>
                    <a:lstStyle/>
                    <a:p>
                      <a:pPr algn="ctr"/>
                      <a:r>
                        <a:rPr lang="zh-CN" altLang="en-US">
                          <a:latin typeface="微软雅黑" panose="020B0503020204020204" pitchFamily="34" charset="-122"/>
                          <a:ea typeface="微软雅黑" panose="020B0503020204020204" pitchFamily="34" charset="-122"/>
                        </a:rPr>
                        <a:t>表示形式</a:t>
                      </a:r>
                    </a:p>
                  </a:txBody>
                  <a:tcPr>
                    <a:solidFill>
                      <a:srgbClr val="7050A0"/>
                    </a:solidFill>
                  </a:tcPr>
                </a:tc>
                <a:extLst>
                  <a:ext uri="{0D108BD9-81ED-4DB2-BD59-A6C34878D82A}">
                    <a16:rowId xmlns:a16="http://schemas.microsoft.com/office/drawing/2014/main" val="1813335255"/>
                  </a:ext>
                </a:extLst>
              </a:tr>
              <a:tr h="370840">
                <a:tc>
                  <a:txBody>
                    <a:bodyPr/>
                    <a:lstStyle/>
                    <a:p>
                      <a:pPr algn="ctr"/>
                      <a:r>
                        <a:rPr lang="zh-CN" altLang="zh-CN" sz="1400" kern="1200">
                          <a:solidFill>
                            <a:schemeClr val="dk1"/>
                          </a:solidFill>
                          <a:effectLst/>
                          <a:latin typeface="微软雅黑" panose="020B0503020204020204" pitchFamily="34" charset="-122"/>
                          <a:ea typeface="微软雅黑" panose="020B0503020204020204" pitchFamily="34" charset="-122"/>
                          <a:cs typeface="+mn-cs"/>
                        </a:rPr>
                        <a:t>期刊载文量</a:t>
                      </a:r>
                      <a:endParaRPr lang="zh-CN" altLang="en-US">
                        <a:latin typeface="微软雅黑" panose="020B0503020204020204" pitchFamily="34" charset="-122"/>
                        <a:ea typeface="微软雅黑" panose="020B0503020204020204" pitchFamily="34" charset="-122"/>
                      </a:endParaRPr>
                    </a:p>
                  </a:txBody>
                  <a:tcPr/>
                </a:tc>
                <a:tc>
                  <a:txBody>
                    <a:bodyPr/>
                    <a:lstStyle/>
                    <a:p>
                      <a:pPr algn="ctr"/>
                      <a:r>
                        <a:rPr lang="zh-CN" altLang="zh-CN" sz="1400" kern="1200">
                          <a:solidFill>
                            <a:schemeClr val="dk1"/>
                          </a:solidFill>
                          <a:effectLst/>
                          <a:latin typeface="微软雅黑" panose="020B0503020204020204" pitchFamily="34" charset="-122"/>
                          <a:ea typeface="微软雅黑" panose="020B0503020204020204" pitchFamily="34" charset="-122"/>
                          <a:cs typeface="+mn-cs"/>
                        </a:rPr>
                        <a:t>期刊所刊登的论文数量</a:t>
                      </a:r>
                      <a:endParaRPr lang="zh-CN" altLang="en-US">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918279022"/>
                  </a:ext>
                </a:extLst>
              </a:tr>
              <a:tr h="370840">
                <a:tc>
                  <a:txBody>
                    <a:bodyPr/>
                    <a:lstStyle/>
                    <a:p>
                      <a:pPr algn="ctr"/>
                      <a:r>
                        <a:rPr lang="zh-CN" altLang="zh-CN" sz="1400" kern="1200">
                          <a:solidFill>
                            <a:schemeClr val="dk1"/>
                          </a:solidFill>
                          <a:effectLst/>
                          <a:latin typeface="微软雅黑" panose="020B0503020204020204" pitchFamily="34" charset="-122"/>
                          <a:ea typeface="微软雅黑" panose="020B0503020204020204" pitchFamily="34" charset="-122"/>
                          <a:cs typeface="+mn-cs"/>
                        </a:rPr>
                        <a:t>期刊引用量</a:t>
                      </a:r>
                      <a:endParaRPr lang="zh-CN" altLang="en-US">
                        <a:latin typeface="微软雅黑" panose="020B0503020204020204" pitchFamily="34" charset="-122"/>
                        <a:ea typeface="微软雅黑" panose="020B0503020204020204" pitchFamily="34" charset="-122"/>
                      </a:endParaRPr>
                    </a:p>
                  </a:txBody>
                  <a:tcPr/>
                </a:tc>
                <a:tc>
                  <a:txBody>
                    <a:bodyPr/>
                    <a:lstStyle/>
                    <a:p>
                      <a:pPr algn="ctr"/>
                      <a:r>
                        <a:rPr lang="zh-CN" altLang="zh-CN" sz="1400" kern="1200">
                          <a:solidFill>
                            <a:schemeClr val="dk1"/>
                          </a:solidFill>
                          <a:effectLst/>
                          <a:latin typeface="微软雅黑" panose="020B0503020204020204" pitchFamily="34" charset="-122"/>
                          <a:ea typeface="微软雅黑" panose="020B0503020204020204" pitchFamily="34" charset="-122"/>
                          <a:cs typeface="+mn-cs"/>
                        </a:rPr>
                        <a:t>期刊引用其他期刊的次数</a:t>
                      </a:r>
                      <a:endParaRPr lang="zh-CN" altLang="en-US">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49536901"/>
                  </a:ext>
                </a:extLst>
              </a:tr>
              <a:tr h="370840">
                <a:tc>
                  <a:txBody>
                    <a:bodyPr/>
                    <a:lstStyle/>
                    <a:p>
                      <a:pPr algn="ctr"/>
                      <a:r>
                        <a:rPr lang="zh-CN" altLang="zh-CN" sz="1400" kern="1200">
                          <a:solidFill>
                            <a:schemeClr val="dk1"/>
                          </a:solidFill>
                          <a:effectLst/>
                          <a:latin typeface="微软雅黑" panose="020B0503020204020204" pitchFamily="34" charset="-122"/>
                          <a:ea typeface="微软雅黑" panose="020B0503020204020204" pitchFamily="34" charset="-122"/>
                          <a:cs typeface="+mn-cs"/>
                        </a:rPr>
                        <a:t>期刊被引量</a:t>
                      </a:r>
                      <a:endParaRPr lang="zh-CN" altLang="en-US">
                        <a:latin typeface="微软雅黑" panose="020B0503020204020204" pitchFamily="34" charset="-122"/>
                        <a:ea typeface="微软雅黑" panose="020B0503020204020204" pitchFamily="34" charset="-122"/>
                      </a:endParaRPr>
                    </a:p>
                  </a:txBody>
                  <a:tcPr/>
                </a:tc>
                <a:tc>
                  <a:txBody>
                    <a:bodyPr/>
                    <a:lstStyle/>
                    <a:p>
                      <a:pPr algn="ctr"/>
                      <a:r>
                        <a:rPr lang="zh-CN" altLang="zh-CN" sz="1400" kern="1200">
                          <a:solidFill>
                            <a:schemeClr val="dk1"/>
                          </a:solidFill>
                          <a:effectLst/>
                          <a:latin typeface="微软雅黑" panose="020B0503020204020204" pitchFamily="34" charset="-122"/>
                          <a:ea typeface="微软雅黑" panose="020B0503020204020204" pitchFamily="34" charset="-122"/>
                          <a:cs typeface="+mn-cs"/>
                        </a:rPr>
                        <a:t>期刊被其他期刊引用的数量</a:t>
                      </a:r>
                      <a:endParaRPr lang="zh-CN" altLang="en-US">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059051947"/>
                  </a:ext>
                </a:extLst>
              </a:tr>
              <a:tr h="370840">
                <a:tc>
                  <a:txBody>
                    <a:bodyPr/>
                    <a:lstStyle/>
                    <a:p>
                      <a:pPr algn="ctr"/>
                      <a:r>
                        <a:rPr lang="zh-CN" altLang="zh-CN" sz="1400" kern="1200">
                          <a:solidFill>
                            <a:schemeClr val="dk1"/>
                          </a:solidFill>
                          <a:effectLst/>
                          <a:latin typeface="微软雅黑" panose="020B0503020204020204" pitchFamily="34" charset="-122"/>
                          <a:ea typeface="微软雅黑" panose="020B0503020204020204" pitchFamily="34" charset="-122"/>
                          <a:cs typeface="+mn-cs"/>
                        </a:rPr>
                        <a:t>引用率</a:t>
                      </a:r>
                      <a:endParaRPr lang="zh-CN" altLang="en-US">
                        <a:latin typeface="微软雅黑" panose="020B0503020204020204" pitchFamily="34" charset="-122"/>
                        <a:ea typeface="微软雅黑" panose="020B0503020204020204" pitchFamily="34" charset="-122"/>
                      </a:endParaRPr>
                    </a:p>
                  </a:txBody>
                  <a:tcPr/>
                </a:tc>
                <a:tc>
                  <a:txBody>
                    <a:bodyPr/>
                    <a:lstStyle/>
                    <a:p>
                      <a:pPr algn="ctr"/>
                      <a:r>
                        <a:rPr lang="zh-CN" altLang="zh-CN" sz="1400" kern="1200">
                          <a:solidFill>
                            <a:schemeClr val="dk1"/>
                          </a:solidFill>
                          <a:effectLst/>
                          <a:latin typeface="微软雅黑" panose="020B0503020204020204" pitchFamily="34" charset="-122"/>
                          <a:ea typeface="微软雅黑" panose="020B0503020204020204" pitchFamily="34" charset="-122"/>
                          <a:cs typeface="+mn-cs"/>
                        </a:rPr>
                        <a:t>期刊参考文献总量</a:t>
                      </a:r>
                      <a:r>
                        <a:rPr lang="en-US" altLang="zh-CN" sz="1400" kern="120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a:solidFill>
                            <a:schemeClr val="dk1"/>
                          </a:solidFill>
                          <a:effectLst/>
                          <a:latin typeface="微软雅黑" panose="020B0503020204020204" pitchFamily="34" charset="-122"/>
                          <a:ea typeface="微软雅黑" panose="020B0503020204020204" pitchFamily="34" charset="-122"/>
                          <a:cs typeface="+mn-cs"/>
                        </a:rPr>
                        <a:t>期刊载文量</a:t>
                      </a:r>
                      <a:endParaRPr lang="zh-CN" altLang="en-US">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146767475"/>
                  </a:ext>
                </a:extLst>
              </a:tr>
              <a:tr h="370840">
                <a:tc>
                  <a:txBody>
                    <a:bodyPr/>
                    <a:lstStyle/>
                    <a:p>
                      <a:pPr algn="ctr"/>
                      <a:r>
                        <a:rPr lang="zh-CN" altLang="zh-CN" sz="1400" kern="1200">
                          <a:solidFill>
                            <a:schemeClr val="dk1"/>
                          </a:solidFill>
                          <a:effectLst/>
                          <a:latin typeface="微软雅黑" panose="020B0503020204020204" pitchFamily="34" charset="-122"/>
                          <a:ea typeface="微软雅黑" panose="020B0503020204020204" pitchFamily="34" charset="-122"/>
                          <a:cs typeface="+mn-cs"/>
                        </a:rPr>
                        <a:t>影响因子</a:t>
                      </a:r>
                      <a:endParaRPr lang="zh-CN" altLang="en-US">
                        <a:latin typeface="微软雅黑" panose="020B0503020204020204" pitchFamily="34" charset="-122"/>
                        <a:ea typeface="微软雅黑" panose="020B0503020204020204" pitchFamily="34" charset="-122"/>
                      </a:endParaRPr>
                    </a:p>
                  </a:txBody>
                  <a:tcPr/>
                </a:tc>
                <a:tc>
                  <a:txBody>
                    <a:bodyPr/>
                    <a:lstStyle/>
                    <a:p>
                      <a:pPr algn="ctr"/>
                      <a:r>
                        <a:rPr lang="zh-CN" altLang="zh-CN" sz="1400" kern="1200" dirty="0">
                          <a:solidFill>
                            <a:schemeClr val="dk1"/>
                          </a:solidFill>
                          <a:effectLst/>
                          <a:latin typeface="微软雅黑" panose="020B0503020204020204" pitchFamily="34" charset="-122"/>
                          <a:ea typeface="微软雅黑" panose="020B0503020204020204" pitchFamily="34" charset="-122"/>
                          <a:cs typeface="+mn-cs"/>
                        </a:rPr>
                        <a:t>期刊论文的被引量</a:t>
                      </a:r>
                      <a:r>
                        <a:rPr lang="en-US" altLang="zh-CN" sz="1400" kern="1200" dirty="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dirty="0">
                          <a:solidFill>
                            <a:schemeClr val="dk1"/>
                          </a:solidFill>
                          <a:effectLst/>
                          <a:latin typeface="微软雅黑" panose="020B0503020204020204" pitchFamily="34" charset="-122"/>
                          <a:ea typeface="微软雅黑" panose="020B0503020204020204" pitchFamily="34" charset="-122"/>
                          <a:cs typeface="+mn-cs"/>
                        </a:rPr>
                        <a:t>期刊可引用论文总量</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269977002"/>
                  </a:ext>
                </a:extLst>
              </a:tr>
            </a:tbl>
          </a:graphicData>
        </a:graphic>
      </p:graphicFrame>
      <p:sp>
        <p:nvSpPr>
          <p:cNvPr id="7" name="文本框 6">
            <a:extLst>
              <a:ext uri="{FF2B5EF4-FFF2-40B4-BE49-F238E27FC236}">
                <a16:creationId xmlns:a16="http://schemas.microsoft.com/office/drawing/2014/main" id="{10735849-DFA5-43BC-9128-3653A1D7545B}"/>
              </a:ext>
            </a:extLst>
          </p:cNvPr>
          <p:cNvSpPr txBox="1"/>
          <p:nvPr/>
        </p:nvSpPr>
        <p:spPr>
          <a:xfrm>
            <a:off x="3734492" y="1535881"/>
            <a:ext cx="1480099" cy="353943"/>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期刊测度指标</a:t>
            </a:r>
          </a:p>
        </p:txBody>
      </p:sp>
    </p:spTree>
    <p:extLst>
      <p:ext uri="{BB962C8B-B14F-4D97-AF65-F5344CB8AC3E}">
        <p14:creationId xmlns:p14="http://schemas.microsoft.com/office/powerpoint/2010/main" val="291335423"/>
      </p:ext>
    </p:extLst>
  </p:cSld>
  <p:clrMapOvr>
    <a:masterClrMapping/>
  </p:clrMapOvr>
  <p:transition>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引文分析工具</a:t>
            </a: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矩形 14">
            <a:extLst>
              <a:ext uri="{FF2B5EF4-FFF2-40B4-BE49-F238E27FC236}">
                <a16:creationId xmlns:a16="http://schemas.microsoft.com/office/drawing/2014/main" id="{2BBC894A-875E-4539-B695-5CE5F570912E}"/>
              </a:ext>
            </a:extLst>
          </p:cNvPr>
          <p:cNvSpPr/>
          <p:nvPr/>
        </p:nvSpPr>
        <p:spPr>
          <a:xfrm>
            <a:off x="792660" y="1505280"/>
            <a:ext cx="7734843" cy="830997"/>
          </a:xfrm>
          <a:prstGeom prst="rect">
            <a:avLst/>
          </a:prstGeom>
        </p:spPr>
        <p:txBody>
          <a:bodyPr wrap="square">
            <a:spAutoFit/>
          </a:bodyPr>
          <a:lstStyle/>
          <a:p>
            <a:pPr algn="just"/>
            <a:r>
              <a:rPr lang="zh-CN" altLang="en-US" sz="1600" dirty="0">
                <a:latin typeface="微软雅黑" pitchFamily="34" charset="-122"/>
                <a:ea typeface="微软雅黑" pitchFamily="34" charset="-122"/>
              </a:rPr>
              <a:t>引文分析的工具主要是一些引文数据库，例如美国的</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科学引文索引</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SCI</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基本科学指标</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ESI</a:t>
            </a:r>
            <a:r>
              <a:rPr lang="zh-CN" altLang="en-US" sz="1600" dirty="0">
                <a:latin typeface="微软雅黑" pitchFamily="34" charset="-122"/>
                <a:ea typeface="微软雅黑" pitchFamily="34" charset="-122"/>
              </a:rPr>
              <a:t>）等，国内的如</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中国科学引文数据库</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CSCD</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中国科技论文与引文分析数据库</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CSTPC</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中国社会科学引文索引</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CSSCI</a:t>
            </a:r>
            <a:r>
              <a:rPr lang="zh-CN" altLang="en-US" sz="1600" dirty="0">
                <a:latin typeface="微软雅黑" pitchFamily="34" charset="-122"/>
                <a:ea typeface="微软雅黑" pitchFamily="34" charset="-122"/>
              </a:rPr>
              <a:t>）等。</a:t>
            </a:r>
          </a:p>
        </p:txBody>
      </p:sp>
      <p:sp>
        <p:nvSpPr>
          <p:cNvPr id="18" name="Rectangle 3">
            <a:extLst>
              <a:ext uri="{FF2B5EF4-FFF2-40B4-BE49-F238E27FC236}">
                <a16:creationId xmlns:a16="http://schemas.microsoft.com/office/drawing/2014/main" id="{32F83217-1DDF-4904-AA37-5D8151E52750}"/>
              </a:ext>
            </a:extLst>
          </p:cNvPr>
          <p:cNvSpPr txBox="1">
            <a:spLocks noChangeArrowheads="1"/>
          </p:cNvSpPr>
          <p:nvPr/>
        </p:nvSpPr>
        <p:spPr>
          <a:xfrm>
            <a:off x="4130159" y="2498620"/>
            <a:ext cx="4235640" cy="165989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400" dirty="0">
                <a:latin typeface="微软雅黑" pitchFamily="34" charset="-122"/>
                <a:ea typeface="微软雅黑" pitchFamily="34" charset="-122"/>
              </a:rPr>
              <a:t>中国科学引文数据库</a:t>
            </a:r>
            <a:r>
              <a:rPr lang="en-US" altLang="zh-CN" sz="1400" dirty="0">
                <a:latin typeface="微软雅黑" pitchFamily="34" charset="-122"/>
                <a:ea typeface="微软雅黑" pitchFamily="34" charset="-122"/>
              </a:rPr>
              <a:t>CSCD</a:t>
            </a:r>
          </a:p>
          <a:p>
            <a:r>
              <a:rPr lang="zh-CN" altLang="en-US" sz="1400" dirty="0">
                <a:latin typeface="微软雅黑" pitchFamily="34" charset="-122"/>
                <a:ea typeface="微软雅黑" pitchFamily="34" charset="-122"/>
              </a:rPr>
              <a:t>中国科技论文与引文分析数据库</a:t>
            </a:r>
            <a:r>
              <a:rPr lang="en-US" altLang="zh-CN" sz="1400" dirty="0">
                <a:latin typeface="微软雅黑" pitchFamily="34" charset="-122"/>
                <a:ea typeface="微软雅黑" pitchFamily="34" charset="-122"/>
              </a:rPr>
              <a:t>CSTPC</a:t>
            </a:r>
          </a:p>
          <a:p>
            <a:r>
              <a:rPr lang="zh-CN" altLang="en-US" sz="1400" dirty="0">
                <a:latin typeface="微软雅黑" pitchFamily="34" charset="-122"/>
                <a:ea typeface="微软雅黑" pitchFamily="34" charset="-122"/>
              </a:rPr>
              <a:t>中国社会科学引文索引</a:t>
            </a:r>
            <a:r>
              <a:rPr lang="en-US" altLang="zh-CN" sz="1400" dirty="0">
                <a:latin typeface="微软雅黑" pitchFamily="34" charset="-122"/>
                <a:ea typeface="微软雅黑" pitchFamily="34" charset="-122"/>
              </a:rPr>
              <a:t>CSSCI</a:t>
            </a:r>
          </a:p>
          <a:p>
            <a:r>
              <a:rPr lang="zh-CN" altLang="en-US" sz="1400" dirty="0">
                <a:latin typeface="微软雅黑" pitchFamily="34" charset="-122"/>
                <a:ea typeface="微软雅黑" pitchFamily="34" charset="-122"/>
              </a:rPr>
              <a:t>中国人文社会科学引文数据库</a:t>
            </a:r>
            <a:endParaRPr lang="en-US" altLang="zh-CN" sz="1400" dirty="0">
              <a:latin typeface="微软雅黑" pitchFamily="34" charset="-122"/>
              <a:ea typeface="微软雅黑" pitchFamily="34" charset="-122"/>
            </a:endParaRPr>
          </a:p>
          <a:p>
            <a:r>
              <a:rPr lang="zh-CN" altLang="en-US" sz="1400" dirty="0">
                <a:latin typeface="微软雅黑" pitchFamily="34" charset="-122"/>
                <a:ea typeface="微软雅黑" pitchFamily="34" charset="-122"/>
              </a:rPr>
              <a:t>中国引文数据库</a:t>
            </a:r>
            <a:r>
              <a:rPr lang="en-US" altLang="zh-CN" sz="1400" dirty="0">
                <a:latin typeface="微软雅黑" pitchFamily="34" charset="-122"/>
                <a:ea typeface="微软雅黑" pitchFamily="34" charset="-122"/>
              </a:rPr>
              <a:t>CCD</a:t>
            </a:r>
          </a:p>
          <a:p>
            <a:r>
              <a:rPr lang="en-US" altLang="zh-CN" sz="1400" dirty="0">
                <a:latin typeface="微软雅黑" pitchFamily="34" charset="-122"/>
                <a:ea typeface="微软雅黑" pitchFamily="34" charset="-122"/>
              </a:rPr>
              <a:t>……</a:t>
            </a:r>
          </a:p>
        </p:txBody>
      </p:sp>
      <p:sp>
        <p:nvSpPr>
          <p:cNvPr id="20" name="Rectangle 3">
            <a:extLst>
              <a:ext uri="{FF2B5EF4-FFF2-40B4-BE49-F238E27FC236}">
                <a16:creationId xmlns:a16="http://schemas.microsoft.com/office/drawing/2014/main" id="{533B9930-083D-41AD-95D0-A58B7350B2D0}"/>
              </a:ext>
            </a:extLst>
          </p:cNvPr>
          <p:cNvSpPr txBox="1">
            <a:spLocks noChangeArrowheads="1"/>
          </p:cNvSpPr>
          <p:nvPr/>
        </p:nvSpPr>
        <p:spPr>
          <a:xfrm>
            <a:off x="1572767" y="2568035"/>
            <a:ext cx="4235640" cy="16598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微软雅黑" pitchFamily="34" charset="-122"/>
                <a:ea typeface="微软雅黑" pitchFamily="34" charset="-122"/>
              </a:rPr>
              <a:t>美国</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科学引文索引</a:t>
            </a:r>
            <a:r>
              <a:rPr lang="en-US" altLang="zh-CN" sz="1400" dirty="0">
                <a:latin typeface="微软雅黑" pitchFamily="34" charset="-122"/>
                <a:ea typeface="微软雅黑" pitchFamily="34" charset="-122"/>
              </a:rPr>
              <a:t>》SCI</a:t>
            </a:r>
          </a:p>
          <a:p>
            <a:r>
              <a:rPr lang="zh-CN" altLang="en-US" sz="1400" dirty="0">
                <a:latin typeface="微软雅黑" pitchFamily="34" charset="-122"/>
                <a:ea typeface="微软雅黑" pitchFamily="34" charset="-122"/>
              </a:rPr>
              <a:t>美国</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基本科学指标</a:t>
            </a:r>
            <a:r>
              <a:rPr lang="en-US" altLang="zh-CN" sz="1400" dirty="0">
                <a:latin typeface="微软雅黑" pitchFamily="34" charset="-122"/>
                <a:ea typeface="微软雅黑" pitchFamily="34" charset="-122"/>
              </a:rPr>
              <a:t>》ESI</a:t>
            </a:r>
          </a:p>
          <a:p>
            <a:r>
              <a:rPr lang="en-US" altLang="zh-CN" sz="1400" dirty="0" err="1">
                <a:latin typeface="微软雅黑" pitchFamily="34" charset="-122"/>
                <a:ea typeface="微软雅黑" pitchFamily="34" charset="-122"/>
              </a:rPr>
              <a:t>GoogleScholar</a:t>
            </a:r>
            <a:endParaRPr lang="en-US" altLang="zh-CN" sz="1400" dirty="0">
              <a:latin typeface="微软雅黑" pitchFamily="34" charset="-122"/>
              <a:ea typeface="微软雅黑" pitchFamily="34" charset="-122"/>
            </a:endParaRPr>
          </a:p>
          <a:p>
            <a:r>
              <a:rPr lang="en-US" altLang="zh-CN" sz="1400" dirty="0">
                <a:latin typeface="微软雅黑" pitchFamily="34" charset="-122"/>
                <a:ea typeface="微软雅黑" pitchFamily="34" charset="-122"/>
              </a:rPr>
              <a:t>……</a:t>
            </a:r>
          </a:p>
        </p:txBody>
      </p:sp>
    </p:spTree>
    <p:extLst>
      <p:ext uri="{BB962C8B-B14F-4D97-AF65-F5344CB8AC3E}">
        <p14:creationId xmlns:p14="http://schemas.microsoft.com/office/powerpoint/2010/main" val="373799699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引文分析步骤</a:t>
            </a: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矩形 15">
            <a:extLst>
              <a:ext uri="{FF2B5EF4-FFF2-40B4-BE49-F238E27FC236}">
                <a16:creationId xmlns:a16="http://schemas.microsoft.com/office/drawing/2014/main" id="{F6CF73FB-252E-4C0D-8691-A2CC7D1745FA}"/>
              </a:ext>
            </a:extLst>
          </p:cNvPr>
          <p:cNvSpPr/>
          <p:nvPr/>
        </p:nvSpPr>
        <p:spPr>
          <a:xfrm>
            <a:off x="792659" y="1430070"/>
            <a:ext cx="8038157" cy="3293209"/>
          </a:xfrm>
          <a:prstGeom prst="rect">
            <a:avLst/>
          </a:prstGeom>
        </p:spPr>
        <p:txBody>
          <a:bodyPr wrap="square">
            <a:spAutoFit/>
          </a:bodyPr>
          <a:lstStyle/>
          <a:p>
            <a:r>
              <a:rPr lang="zh-CN" altLang="en-US" sz="1600" b="1" dirty="0">
                <a:latin typeface="微软雅黑" pitchFamily="34" charset="-122"/>
                <a:ea typeface="微软雅黑" pitchFamily="34" charset="-122"/>
              </a:rPr>
              <a:t>①选取统计对象</a:t>
            </a:r>
            <a:endParaRPr lang="en-US" altLang="zh-CN" sz="1600" b="1" dirty="0">
              <a:latin typeface="微软雅黑" pitchFamily="34" charset="-122"/>
              <a:ea typeface="微软雅黑" pitchFamily="34" charset="-122"/>
            </a:endParaRPr>
          </a:p>
          <a:p>
            <a:r>
              <a:rPr lang="zh-CN" altLang="en-US" sz="1600" dirty="0">
                <a:latin typeface="微软雅黑" pitchFamily="34" charset="-122"/>
                <a:ea typeface="微软雅黑" pitchFamily="34" charset="-122"/>
              </a:rPr>
              <a:t>根据所要研究的学科的具体情况，选择该学科中有代表性的较权威的杂志，确定若干期及若干篇相关论文作为统计的对象。</a:t>
            </a:r>
            <a:endParaRPr lang="en-US" altLang="zh-CN" sz="1600" dirty="0">
              <a:latin typeface="微软雅黑" pitchFamily="34" charset="-122"/>
              <a:ea typeface="微软雅黑" pitchFamily="34" charset="-122"/>
            </a:endParaRPr>
          </a:p>
          <a:p>
            <a:endParaRPr lang="en-US" altLang="zh-CN" sz="1600"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②统计引文数据</a:t>
            </a:r>
            <a:endParaRPr lang="en-US" altLang="zh-CN" sz="1600" b="1" dirty="0">
              <a:latin typeface="微软雅黑" pitchFamily="34" charset="-122"/>
              <a:ea typeface="微软雅黑" pitchFamily="34" charset="-122"/>
            </a:endParaRPr>
          </a:p>
          <a:p>
            <a:r>
              <a:rPr lang="zh-CN" altLang="en-US" sz="1600" dirty="0">
                <a:latin typeface="微软雅黑" pitchFamily="34" charset="-122"/>
                <a:ea typeface="微软雅黑" pitchFamily="34" charset="-122"/>
              </a:rPr>
              <a:t>在选取的若干篇论文中，分项统计每篇论文后面引文的数量，引文的出版年代、语种、类型，论文作者的自引量等。</a:t>
            </a:r>
            <a:endParaRPr lang="en-US" altLang="zh-CN" sz="1600" dirty="0">
              <a:latin typeface="微软雅黑" pitchFamily="34" charset="-122"/>
              <a:ea typeface="微软雅黑" pitchFamily="34" charset="-122"/>
            </a:endParaRPr>
          </a:p>
          <a:p>
            <a:endParaRPr lang="zh-CN" altLang="en-US" sz="1600"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③进行引文分析</a:t>
            </a:r>
            <a:endParaRPr lang="en-US" altLang="zh-CN" sz="1600" b="1" dirty="0">
              <a:latin typeface="微软雅黑" pitchFamily="34" charset="-122"/>
              <a:ea typeface="微软雅黑" pitchFamily="34" charset="-122"/>
            </a:endParaRPr>
          </a:p>
          <a:p>
            <a:r>
              <a:rPr lang="zh-CN" altLang="en-US" sz="1600" dirty="0">
                <a:latin typeface="微软雅黑" pitchFamily="34" charset="-122"/>
                <a:ea typeface="微软雅黑" pitchFamily="34" charset="-122"/>
              </a:rPr>
              <a:t>在获取的引文数据的基础上，根据研究的目的，从引文的各种指标或其他角度进行分析。</a:t>
            </a:r>
            <a:endParaRPr lang="en-US" altLang="zh-CN" sz="1600" dirty="0">
              <a:latin typeface="微软雅黑" pitchFamily="34" charset="-122"/>
              <a:ea typeface="微软雅黑" pitchFamily="34" charset="-122"/>
            </a:endParaRPr>
          </a:p>
          <a:p>
            <a:endParaRPr lang="zh-CN" altLang="en-US" sz="1600"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④得出结论</a:t>
            </a:r>
            <a:endParaRPr lang="en-US" altLang="zh-CN" sz="1600" b="1" dirty="0">
              <a:latin typeface="微软雅黑" pitchFamily="34" charset="-122"/>
              <a:ea typeface="微软雅黑" pitchFamily="34" charset="-122"/>
            </a:endParaRPr>
          </a:p>
          <a:p>
            <a:r>
              <a:rPr lang="zh-CN" altLang="en-US" sz="1600" dirty="0">
                <a:latin typeface="微软雅黑" pitchFamily="34" charset="-122"/>
                <a:ea typeface="微软雅黑" pitchFamily="34" charset="-122"/>
              </a:rPr>
              <a:t>根据引文分析原理和其他一般原则进行判断和预测，从而做出相应的分析结论。</a:t>
            </a:r>
          </a:p>
        </p:txBody>
      </p:sp>
    </p:spTree>
    <p:extLst>
      <p:ext uri="{BB962C8B-B14F-4D97-AF65-F5344CB8AC3E}">
        <p14:creationId xmlns:p14="http://schemas.microsoft.com/office/powerpoint/2010/main" val="20428129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8027812"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案例：基于引文分析工具的学科发展态势研究</a:t>
            </a: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矩形 13">
            <a:extLst>
              <a:ext uri="{FF2B5EF4-FFF2-40B4-BE49-F238E27FC236}">
                <a16:creationId xmlns:a16="http://schemas.microsoft.com/office/drawing/2014/main" id="{C53C6EA4-EBA7-407F-93F9-968C54EDE4E5}"/>
              </a:ext>
            </a:extLst>
          </p:cNvPr>
          <p:cNvSpPr/>
          <p:nvPr/>
        </p:nvSpPr>
        <p:spPr>
          <a:xfrm>
            <a:off x="-15510" y="4840944"/>
            <a:ext cx="8979998"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穆亚凤</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都平平</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齐近图</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等</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基于引文分析工具的学科发展态势研究</a:t>
            </a:r>
            <a:r>
              <a:rPr lang="en-US" altLang="zh-CN" sz="1400" dirty="0">
                <a:solidFill>
                  <a:schemeClr val="bg1"/>
                </a:solidFill>
                <a:latin typeface="微软雅黑" panose="020B0503020204020204" pitchFamily="34" charset="-122"/>
                <a:ea typeface="微软雅黑" panose="020B0503020204020204" pitchFamily="34" charset="-122"/>
              </a:rPr>
              <a:t>[J].</a:t>
            </a:r>
            <a:r>
              <a:rPr lang="zh-CN" altLang="en-US" sz="1400" dirty="0">
                <a:solidFill>
                  <a:schemeClr val="bg1"/>
                </a:solidFill>
                <a:latin typeface="微软雅黑" panose="020B0503020204020204" pitchFamily="34" charset="-122"/>
                <a:ea typeface="微软雅黑" panose="020B0503020204020204" pitchFamily="34" charset="-122"/>
              </a:rPr>
              <a:t>现代情报</a:t>
            </a:r>
            <a:r>
              <a:rPr lang="en-US" altLang="zh-CN" sz="1400" dirty="0">
                <a:solidFill>
                  <a:schemeClr val="bg1"/>
                </a:solidFill>
                <a:latin typeface="微软雅黑" panose="020B0503020204020204" pitchFamily="34" charset="-122"/>
                <a:ea typeface="微软雅黑" panose="020B0503020204020204" pitchFamily="34" charset="-122"/>
              </a:rPr>
              <a:t>,2017,37(3):126-131.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2A4E30B1-04D4-4FA9-8078-6221DA17ACA8}"/>
              </a:ext>
            </a:extLst>
          </p:cNvPr>
          <p:cNvSpPr/>
          <p:nvPr/>
        </p:nvSpPr>
        <p:spPr>
          <a:xfrm>
            <a:off x="800758" y="1440442"/>
            <a:ext cx="1601721"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选取统计对象</a:t>
            </a:r>
          </a:p>
        </p:txBody>
      </p:sp>
      <p:sp>
        <p:nvSpPr>
          <p:cNvPr id="16" name="矩形 15">
            <a:extLst>
              <a:ext uri="{FF2B5EF4-FFF2-40B4-BE49-F238E27FC236}">
                <a16:creationId xmlns:a16="http://schemas.microsoft.com/office/drawing/2014/main" id="{74BA615B-D4CA-4795-A565-132172252DC2}"/>
              </a:ext>
            </a:extLst>
          </p:cNvPr>
          <p:cNvSpPr/>
          <p:nvPr/>
        </p:nvSpPr>
        <p:spPr>
          <a:xfrm>
            <a:off x="826934" y="1660808"/>
            <a:ext cx="8235738" cy="3003515"/>
          </a:xfrm>
          <a:prstGeom prst="rect">
            <a:avLst/>
          </a:prstGeom>
        </p:spPr>
        <p:txBody>
          <a:bodyPr wrap="square">
            <a:spAutoFit/>
          </a:bodyPr>
          <a:lstStyle/>
          <a:p>
            <a:pPr>
              <a:lnSpc>
                <a:spcPct val="150000"/>
              </a:lnSpc>
            </a:pPr>
            <a:r>
              <a:rPr lang="zh-CN" altLang="en-US" sz="1600" dirty="0">
                <a:latin typeface="微软雅黑" pitchFamily="34" charset="-122"/>
                <a:ea typeface="微软雅黑" pitchFamily="34" charset="-122"/>
              </a:rPr>
              <a:t>以</a:t>
            </a:r>
            <a:r>
              <a:rPr lang="en-US" altLang="zh-CN" sz="1600" dirty="0">
                <a:latin typeface="微软雅黑" pitchFamily="34" charset="-122"/>
                <a:ea typeface="微软雅黑" pitchFamily="34" charset="-122"/>
              </a:rPr>
              <a:t>Web of Science</a:t>
            </a:r>
            <a:r>
              <a:rPr lang="zh-CN" altLang="en-US" sz="1600" dirty="0">
                <a:latin typeface="微软雅黑" pitchFamily="34" charset="-122"/>
                <a:ea typeface="微软雅黑" pitchFamily="34" charset="-122"/>
              </a:rPr>
              <a:t>中的</a:t>
            </a:r>
            <a:r>
              <a:rPr lang="en-US" altLang="zh-CN" sz="1600" dirty="0">
                <a:latin typeface="微软雅黑" pitchFamily="34" charset="-122"/>
                <a:ea typeface="微软雅黑" pitchFamily="34" charset="-122"/>
              </a:rPr>
              <a:t>SCI</a:t>
            </a:r>
            <a:r>
              <a:rPr lang="zh-CN" altLang="en-US" sz="1600" dirty="0">
                <a:latin typeface="微软雅黑" pitchFamily="34" charset="-122"/>
                <a:ea typeface="微软雅黑" pitchFamily="34" charset="-122"/>
              </a:rPr>
              <a:t>数据库作为样本数据的来源</a:t>
            </a:r>
          </a:p>
          <a:p>
            <a:pPr>
              <a:lnSpc>
                <a:spcPct val="150000"/>
              </a:lnSpc>
            </a:pPr>
            <a:r>
              <a:rPr lang="zh-CN" altLang="en-US" sz="1600" b="1" dirty="0">
                <a:solidFill>
                  <a:srgbClr val="7050A0"/>
                </a:solidFill>
                <a:latin typeface="微软雅黑" pitchFamily="34" charset="-122"/>
                <a:ea typeface="微软雅黑" pitchFamily="34" charset="-122"/>
              </a:rPr>
              <a:t>检索主题</a:t>
            </a:r>
            <a:r>
              <a:rPr lang="zh-CN" altLang="en-US" sz="1600" dirty="0">
                <a:latin typeface="微软雅黑" pitchFamily="34" charset="-122"/>
                <a:ea typeface="微软雅黑" pitchFamily="34" charset="-122"/>
              </a:rPr>
              <a:t>限定为“雾霾”、“</a:t>
            </a:r>
            <a:r>
              <a:rPr lang="en-US" altLang="zh-CN" sz="1600" dirty="0">
                <a:latin typeface="微软雅黑" pitchFamily="34" charset="-122"/>
                <a:ea typeface="微软雅黑" pitchFamily="34" charset="-122"/>
              </a:rPr>
              <a:t>PM2.5”</a:t>
            </a:r>
            <a:r>
              <a:rPr lang="zh-CN" altLang="en-US" sz="1600" dirty="0">
                <a:latin typeface="微软雅黑" pitchFamily="34" charset="-122"/>
                <a:ea typeface="微软雅黑" pitchFamily="34" charset="-122"/>
              </a:rPr>
              <a:t>、“可见度”、“气溶胶”以及“空气污染”等与“雾霾”相关的检索词</a:t>
            </a:r>
            <a:endParaRPr lang="en-US" altLang="zh-CN" sz="1600" dirty="0">
              <a:latin typeface="微软雅黑" pitchFamily="34" charset="-122"/>
              <a:ea typeface="微软雅黑" pitchFamily="34" charset="-122"/>
            </a:endParaRPr>
          </a:p>
          <a:p>
            <a:pPr>
              <a:lnSpc>
                <a:spcPct val="150000"/>
              </a:lnSpc>
            </a:pPr>
            <a:r>
              <a:rPr lang="zh-CN" altLang="en-US" sz="1600" b="1" dirty="0">
                <a:solidFill>
                  <a:srgbClr val="7050A0"/>
                </a:solidFill>
                <a:latin typeface="微软雅黑" pitchFamily="34" charset="-122"/>
                <a:ea typeface="微软雅黑" pitchFamily="34" charset="-122"/>
              </a:rPr>
              <a:t>检索策略</a:t>
            </a:r>
            <a:r>
              <a:rPr lang="zh-CN" altLang="en-US" sz="1600" dirty="0">
                <a:latin typeface="微软雅黑" pitchFamily="34" charset="-122"/>
                <a:ea typeface="微软雅黑" pitchFamily="34" charset="-122"/>
              </a:rPr>
              <a:t>为“</a:t>
            </a:r>
            <a:r>
              <a:rPr lang="en-US" altLang="zh-CN" sz="1600" dirty="0" err="1">
                <a:latin typeface="微软雅黑" pitchFamily="34" charset="-122"/>
                <a:ea typeface="微软雅黑" pitchFamily="34" charset="-122"/>
              </a:rPr>
              <a:t>ts</a:t>
            </a:r>
            <a:r>
              <a:rPr lang="en-US" altLang="zh-CN" sz="1600" dirty="0">
                <a:latin typeface="微软雅黑" pitchFamily="34" charset="-122"/>
                <a:ea typeface="微软雅黑" pitchFamily="34" charset="-122"/>
              </a:rPr>
              <a:t>=(</a:t>
            </a:r>
            <a:r>
              <a:rPr lang="en-US" altLang="zh-CN" sz="1600" dirty="0" err="1">
                <a:latin typeface="微软雅黑" pitchFamily="34" charset="-122"/>
                <a:ea typeface="微软雅黑" pitchFamily="34" charset="-122"/>
              </a:rPr>
              <a:t>Fogor</a:t>
            </a:r>
            <a:r>
              <a:rPr lang="en-US" altLang="zh-CN" sz="1600" dirty="0">
                <a:latin typeface="微软雅黑" pitchFamily="34" charset="-122"/>
                <a:ea typeface="微软雅黑" pitchFamily="34" charset="-122"/>
              </a:rPr>
              <a:t>(</a:t>
            </a:r>
            <a:r>
              <a:rPr lang="en-US" altLang="zh-CN" sz="1600" dirty="0" err="1">
                <a:latin typeface="微软雅黑" pitchFamily="34" charset="-122"/>
                <a:ea typeface="微软雅黑" pitchFamily="34" charset="-122"/>
              </a:rPr>
              <a:t>Fogandhaze</a:t>
            </a:r>
            <a:r>
              <a:rPr lang="en-US" altLang="zh-CN" sz="1600" dirty="0">
                <a:latin typeface="微软雅黑" pitchFamily="34" charset="-122"/>
                <a:ea typeface="微软雅黑" pitchFamily="34" charset="-122"/>
              </a:rPr>
              <a:t>)orhazeorPM2.5orVisibilityorAerosolorAirPollution)”</a:t>
            </a:r>
          </a:p>
          <a:p>
            <a:pPr>
              <a:lnSpc>
                <a:spcPct val="150000"/>
              </a:lnSpc>
            </a:pPr>
            <a:r>
              <a:rPr lang="zh-CN" altLang="en-US" sz="1600" b="1" dirty="0">
                <a:solidFill>
                  <a:srgbClr val="7050A0"/>
                </a:solidFill>
                <a:latin typeface="微软雅黑" pitchFamily="34" charset="-122"/>
                <a:ea typeface="微软雅黑" pitchFamily="34" charset="-122"/>
              </a:rPr>
              <a:t>检索日期</a:t>
            </a:r>
            <a:r>
              <a:rPr lang="zh-CN" altLang="en-US" sz="1600" dirty="0">
                <a:latin typeface="微软雅黑" pitchFamily="34" charset="-122"/>
                <a:ea typeface="微软雅黑" pitchFamily="34" charset="-122"/>
              </a:rPr>
              <a:t>为</a:t>
            </a:r>
            <a:r>
              <a:rPr lang="en-US" altLang="zh-CN" sz="1600" dirty="0">
                <a:latin typeface="微软雅黑" pitchFamily="34" charset="-122"/>
                <a:ea typeface="微软雅黑" pitchFamily="34" charset="-122"/>
              </a:rPr>
              <a:t>2016-09-12</a:t>
            </a:r>
            <a:endParaRPr lang="zh-CN" altLang="en-US" sz="1600" dirty="0">
              <a:latin typeface="微软雅黑" pitchFamily="34" charset="-122"/>
              <a:ea typeface="微软雅黑" pitchFamily="34" charset="-122"/>
            </a:endParaRPr>
          </a:p>
          <a:p>
            <a:pPr>
              <a:lnSpc>
                <a:spcPct val="150000"/>
              </a:lnSpc>
            </a:pPr>
            <a:r>
              <a:rPr lang="zh-CN" altLang="en-US" sz="1600" dirty="0">
                <a:latin typeface="微软雅黑" pitchFamily="34" charset="-122"/>
                <a:ea typeface="微软雅黑" pitchFamily="34" charset="-122"/>
              </a:rPr>
              <a:t>获得数据</a:t>
            </a:r>
            <a:r>
              <a:rPr lang="en-US" altLang="zh-CN" sz="1600" dirty="0">
                <a:latin typeface="微软雅黑" pitchFamily="34" charset="-122"/>
                <a:ea typeface="微软雅黑" pitchFamily="34" charset="-122"/>
              </a:rPr>
              <a:t>148977</a:t>
            </a:r>
            <a:r>
              <a:rPr lang="zh-CN" altLang="en-US" sz="1600" dirty="0">
                <a:latin typeface="微软雅黑" pitchFamily="34" charset="-122"/>
                <a:ea typeface="微软雅黑" pitchFamily="34" charset="-122"/>
              </a:rPr>
              <a:t>条，筛选其中</a:t>
            </a:r>
            <a:r>
              <a:rPr lang="en-US" altLang="zh-CN" sz="1600" dirty="0">
                <a:latin typeface="微软雅黑" pitchFamily="34" charset="-122"/>
                <a:ea typeface="微软雅黑" pitchFamily="34" charset="-122"/>
              </a:rPr>
              <a:t>ESI</a:t>
            </a:r>
            <a:r>
              <a:rPr lang="zh-CN" altLang="en-US" sz="1600" dirty="0">
                <a:latin typeface="微软雅黑" pitchFamily="34" charset="-122"/>
                <a:ea typeface="微软雅黑" pitchFamily="34" charset="-122"/>
              </a:rPr>
              <a:t>高水平论文，获得</a:t>
            </a:r>
            <a:r>
              <a:rPr lang="zh-CN" altLang="en-US" sz="1600" b="1" dirty="0">
                <a:solidFill>
                  <a:schemeClr val="accent4">
                    <a:lumMod val="75000"/>
                  </a:schemeClr>
                </a:solidFill>
                <a:latin typeface="微软雅黑" pitchFamily="34" charset="-122"/>
                <a:ea typeface="微软雅黑" pitchFamily="34" charset="-122"/>
              </a:rPr>
              <a:t>样本文献</a:t>
            </a:r>
            <a:r>
              <a:rPr lang="en-US" altLang="zh-CN" sz="1600" dirty="0">
                <a:latin typeface="微软雅黑" pitchFamily="34" charset="-122"/>
                <a:ea typeface="微软雅黑" pitchFamily="34" charset="-122"/>
              </a:rPr>
              <a:t>1307</a:t>
            </a:r>
            <a:r>
              <a:rPr lang="zh-CN" altLang="en-US" sz="1600" dirty="0">
                <a:latin typeface="微软雅黑" pitchFamily="34" charset="-122"/>
                <a:ea typeface="微软雅黑" pitchFamily="34" charset="-122"/>
              </a:rPr>
              <a:t>篇</a:t>
            </a:r>
            <a:endParaRPr lang="en-US" altLang="zh-CN" sz="1600" dirty="0">
              <a:latin typeface="微软雅黑" pitchFamily="34" charset="-122"/>
              <a:ea typeface="微软雅黑" pitchFamily="34" charset="-122"/>
            </a:endParaRPr>
          </a:p>
          <a:p>
            <a:pPr>
              <a:lnSpc>
                <a:spcPct val="150000"/>
              </a:lnSpc>
            </a:pPr>
            <a:r>
              <a:rPr lang="zh-CN" altLang="en-US" sz="1600" dirty="0">
                <a:latin typeface="微软雅黑" pitchFamily="34" charset="-122"/>
                <a:ea typeface="微软雅黑" pitchFamily="34" charset="-122"/>
              </a:rPr>
              <a:t>按被引频次降序排列，以全记录格式保存为纯文本文件</a:t>
            </a:r>
          </a:p>
        </p:txBody>
      </p:sp>
    </p:spTree>
    <p:extLst>
      <p:ext uri="{BB962C8B-B14F-4D97-AF65-F5344CB8AC3E}">
        <p14:creationId xmlns:p14="http://schemas.microsoft.com/office/powerpoint/2010/main" val="367360570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5346335"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案例：基于引文分析工具的学科发展态势研究</a:t>
            </a: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矩形 13">
            <a:extLst>
              <a:ext uri="{FF2B5EF4-FFF2-40B4-BE49-F238E27FC236}">
                <a16:creationId xmlns:a16="http://schemas.microsoft.com/office/drawing/2014/main" id="{B419B0F7-43D4-478C-9DAC-7C8C5453D848}"/>
              </a:ext>
            </a:extLst>
          </p:cNvPr>
          <p:cNvSpPr/>
          <p:nvPr/>
        </p:nvSpPr>
        <p:spPr>
          <a:xfrm>
            <a:off x="769145" y="1448481"/>
            <a:ext cx="1191352"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分析流程</a:t>
            </a:r>
          </a:p>
        </p:txBody>
      </p:sp>
      <p:sp>
        <p:nvSpPr>
          <p:cNvPr id="15" name="矩形 14">
            <a:extLst>
              <a:ext uri="{FF2B5EF4-FFF2-40B4-BE49-F238E27FC236}">
                <a16:creationId xmlns:a16="http://schemas.microsoft.com/office/drawing/2014/main" id="{539979EA-35D6-4E40-8CCF-1F2B937C053C}"/>
              </a:ext>
            </a:extLst>
          </p:cNvPr>
          <p:cNvSpPr/>
          <p:nvPr/>
        </p:nvSpPr>
        <p:spPr>
          <a:xfrm>
            <a:off x="969220" y="1748564"/>
            <a:ext cx="7347196"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借助</a:t>
            </a:r>
            <a:r>
              <a:rPr lang="en-US" altLang="zh-CN" sz="1600" dirty="0">
                <a:latin typeface="微软雅黑" panose="020B0503020204020204" pitchFamily="34" charset="-122"/>
                <a:ea typeface="微软雅黑" panose="020B0503020204020204" pitchFamily="34" charset="-122"/>
              </a:rPr>
              <a:t>Web of Science</a:t>
            </a:r>
            <a:r>
              <a:rPr lang="zh-CN" altLang="en-US" sz="1600" dirty="0">
                <a:latin typeface="微软雅黑" panose="020B0503020204020204" pitchFamily="34" charset="-122"/>
                <a:ea typeface="微软雅黑" panose="020B0503020204020204" pitchFamily="34" charset="-122"/>
              </a:rPr>
              <a:t>平台引文分析工具、</a:t>
            </a:r>
            <a:r>
              <a:rPr lang="en-US" altLang="zh-CN" sz="1600" dirty="0" err="1">
                <a:latin typeface="微软雅黑" panose="020B0503020204020204" pitchFamily="34" charset="-122"/>
                <a:ea typeface="微软雅黑" panose="020B0503020204020204" pitchFamily="34" charset="-122"/>
              </a:rPr>
              <a:t>Histcite</a:t>
            </a:r>
            <a:r>
              <a:rPr lang="zh-CN" altLang="en-US" sz="1600" dirty="0">
                <a:latin typeface="微软雅黑" panose="020B0503020204020204" pitchFamily="34" charset="-122"/>
                <a:ea typeface="微软雅黑" panose="020B0503020204020204" pitchFamily="34" charset="-122"/>
              </a:rPr>
              <a:t>引文图谱分析工具进行分析</a:t>
            </a:r>
            <a:endParaRPr lang="en-US" altLang="zh-CN" sz="1600" dirty="0">
              <a:latin typeface="微软雅黑" panose="020B0503020204020204" pitchFamily="34" charset="-122"/>
              <a:ea typeface="微软雅黑" panose="020B0503020204020204" pitchFamily="34" charset="-122"/>
            </a:endParaRPr>
          </a:p>
        </p:txBody>
      </p:sp>
      <p:pic>
        <p:nvPicPr>
          <p:cNvPr id="16" name="Picture 5">
            <a:extLst>
              <a:ext uri="{FF2B5EF4-FFF2-40B4-BE49-F238E27FC236}">
                <a16:creationId xmlns:a16="http://schemas.microsoft.com/office/drawing/2014/main" id="{15F8377E-397D-4A74-83F6-CD07E1690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657" y="2086486"/>
            <a:ext cx="5764631" cy="2573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049799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Oval 7">
            <a:extLst>
              <a:ext uri="{FF2B5EF4-FFF2-40B4-BE49-F238E27FC236}">
                <a16:creationId xmlns:a16="http://schemas.microsoft.com/office/drawing/2014/main" id="{660B8513-988B-4CC1-98DA-18A162DDB69B}"/>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21" name="矩形 20">
            <a:extLst>
              <a:ext uri="{FF2B5EF4-FFF2-40B4-BE49-F238E27FC236}">
                <a16:creationId xmlns:a16="http://schemas.microsoft.com/office/drawing/2014/main" id="{D0328EBD-AF7F-4CB2-AFB6-D9C0017B628D}"/>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2" name="矩形 1">
            <a:extLst>
              <a:ext uri="{FF2B5EF4-FFF2-40B4-BE49-F238E27FC236}">
                <a16:creationId xmlns:a16="http://schemas.microsoft.com/office/drawing/2014/main" id="{A1BC6843-9234-4497-93B7-172066528B39}"/>
              </a:ext>
            </a:extLst>
          </p:cNvPr>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23" name="矩形 22">
            <a:extLst>
              <a:ext uri="{FF2B5EF4-FFF2-40B4-BE49-F238E27FC236}">
                <a16:creationId xmlns:a16="http://schemas.microsoft.com/office/drawing/2014/main" id="{C4D1BD35-0E3B-4FC9-B393-B7D34F7FECED}"/>
              </a:ext>
            </a:extLst>
          </p:cNvPr>
          <p:cNvSpPr/>
          <p:nvPr/>
        </p:nvSpPr>
        <p:spPr>
          <a:xfrm>
            <a:off x="914770" y="916493"/>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工作目标</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矩形 23">
            <a:extLst>
              <a:ext uri="{FF2B5EF4-FFF2-40B4-BE49-F238E27FC236}">
                <a16:creationId xmlns:a16="http://schemas.microsoft.com/office/drawing/2014/main" id="{5B3C77E4-A138-4A51-99F9-C3D4E83F9410}"/>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5" name="矩形 24">
            <a:extLst>
              <a:ext uri="{FF2B5EF4-FFF2-40B4-BE49-F238E27FC236}">
                <a16:creationId xmlns:a16="http://schemas.microsoft.com/office/drawing/2014/main" id="{0E328320-F66E-4840-A426-76A7E41B7F65}"/>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5" name="矩形 4">
            <a:extLst>
              <a:ext uri="{FF2B5EF4-FFF2-40B4-BE49-F238E27FC236}">
                <a16:creationId xmlns:a16="http://schemas.microsoft.com/office/drawing/2014/main" id="{D785E224-F172-4EAC-8F6D-0D41DB129BD2}"/>
              </a:ext>
            </a:extLst>
          </p:cNvPr>
          <p:cNvSpPr/>
          <p:nvPr/>
        </p:nvSpPr>
        <p:spPr>
          <a:xfrm>
            <a:off x="1081516" y="1635646"/>
            <a:ext cx="7024882" cy="2385525"/>
          </a:xfrm>
          <a:prstGeom prst="rect">
            <a:avLst/>
          </a:prstGeom>
        </p:spPr>
        <p:txBody>
          <a:bodyPr wrap="square">
            <a:spAutoFit/>
          </a:bodyPr>
          <a:lstStyle/>
          <a:p>
            <a:pPr>
              <a:lnSpc>
                <a:spcPct val="150000"/>
              </a:lnSpc>
            </a:pPr>
            <a:r>
              <a:rPr lang="zh-CN" altLang="en-US" b="1" dirty="0">
                <a:latin typeface="宋体" panose="02010600030101010101" pitchFamily="2" charset="-122"/>
              </a:rPr>
              <a:t>④ 从部分信息中推演总体信息</a:t>
            </a:r>
          </a:p>
          <a:p>
            <a:pPr>
              <a:lnSpc>
                <a:spcPct val="150000"/>
              </a:lnSpc>
            </a:pPr>
            <a:r>
              <a:rPr lang="zh-CN" altLang="en-US" dirty="0">
                <a:latin typeface="宋体" panose="02010600030101010101" pitchFamily="2" charset="-122"/>
              </a:rPr>
              <a:t>    从部分信息中推演出事物的总体信息即指从不完整和不充分的信息资源中挖掘推知事物的全貌。钱学森曾指出，信息分析之所以重要就在于它可以通过对点滴资料的分析研究推算出全貌。实现这一信息分析目标常用的方法有：统计学方法、系统辨识方法、内容分析方法、群体智慧方法。</a:t>
            </a:r>
          </a:p>
        </p:txBody>
      </p:sp>
      <p:sp>
        <p:nvSpPr>
          <p:cNvPr id="16" name="矩形 15">
            <a:extLst>
              <a:ext uri="{FF2B5EF4-FFF2-40B4-BE49-F238E27FC236}">
                <a16:creationId xmlns:a16="http://schemas.microsoft.com/office/drawing/2014/main" id="{7719C414-935C-40A5-B3B3-0A2FD0CC10A1}"/>
              </a:ext>
            </a:extLst>
          </p:cNvPr>
          <p:cNvSpPr/>
          <p:nvPr/>
        </p:nvSpPr>
        <p:spPr>
          <a:xfrm>
            <a:off x="858310" y="405737"/>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信息分析的作用与工作目标</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5243096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5346335"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案例：基于引文分析工具的学科发展态势研究</a:t>
            </a: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矩形 17">
            <a:extLst>
              <a:ext uri="{FF2B5EF4-FFF2-40B4-BE49-F238E27FC236}">
                <a16:creationId xmlns:a16="http://schemas.microsoft.com/office/drawing/2014/main" id="{B9602BBA-B0AD-4E5B-A13B-89A7F78C1C95}"/>
              </a:ext>
            </a:extLst>
          </p:cNvPr>
          <p:cNvSpPr/>
          <p:nvPr/>
        </p:nvSpPr>
        <p:spPr>
          <a:xfrm>
            <a:off x="792660" y="1372025"/>
            <a:ext cx="3179460"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3.Web of Science</a:t>
            </a:r>
            <a:r>
              <a:rPr lang="zh-CN" altLang="en-US" sz="1600" b="1" dirty="0">
                <a:latin typeface="微软雅黑" panose="020B0503020204020204" pitchFamily="34" charset="-122"/>
                <a:ea typeface="微软雅黑" panose="020B0503020204020204" pitchFamily="34" charset="-122"/>
              </a:rPr>
              <a:t>平台引文分析</a:t>
            </a:r>
            <a:endParaRPr lang="en-US" altLang="zh-CN" sz="1600" b="1"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CC9387C-94B3-426C-96D8-75CE2CF3A15C}"/>
              </a:ext>
            </a:extLst>
          </p:cNvPr>
          <p:cNvSpPr/>
          <p:nvPr/>
        </p:nvSpPr>
        <p:spPr>
          <a:xfrm>
            <a:off x="785503" y="1837788"/>
            <a:ext cx="4902230" cy="2462213"/>
          </a:xfrm>
          <a:prstGeom prst="rect">
            <a:avLst/>
          </a:prstGeom>
        </p:spPr>
        <p:txBody>
          <a:bodyPr wrap="square">
            <a:spAutoFit/>
          </a:bodyPr>
          <a:lstStyle/>
          <a:p>
            <a:pPr algn="just"/>
            <a:r>
              <a:rPr lang="en-US" altLang="zh-CN" sz="1400" b="1" dirty="0">
                <a:latin typeface="微软雅黑" pitchFamily="34" charset="-122"/>
                <a:ea typeface="微软雅黑" pitchFamily="34" charset="-122"/>
              </a:rPr>
              <a:t>3.1Web of Science</a:t>
            </a:r>
            <a:r>
              <a:rPr lang="zh-CN" altLang="en-US" sz="1400" b="1" dirty="0">
                <a:latin typeface="微软雅黑" pitchFamily="34" charset="-122"/>
                <a:ea typeface="微软雅黑" pitchFamily="34" charset="-122"/>
              </a:rPr>
              <a:t>类别</a:t>
            </a:r>
            <a:endParaRPr lang="en-US" altLang="zh-CN" sz="1400" b="1" dirty="0">
              <a:latin typeface="微软雅黑" pitchFamily="34" charset="-122"/>
              <a:ea typeface="微软雅黑" pitchFamily="34" charset="-122"/>
            </a:endParaRPr>
          </a:p>
          <a:p>
            <a:pPr algn="just"/>
            <a:r>
              <a:rPr lang="zh-CN" altLang="en-US" sz="1400" dirty="0">
                <a:latin typeface="微软雅黑" pitchFamily="34" charset="-122"/>
                <a:ea typeface="微软雅黑" pitchFamily="34" charset="-122"/>
              </a:rPr>
              <a:t>检索结果主要分布在</a:t>
            </a:r>
            <a:r>
              <a:rPr lang="en-US" altLang="zh-CN" sz="1400" dirty="0">
                <a:latin typeface="微软雅黑" pitchFamily="34" charset="-122"/>
                <a:ea typeface="微软雅黑" pitchFamily="34" charset="-122"/>
              </a:rPr>
              <a:t>115</a:t>
            </a:r>
            <a:r>
              <a:rPr lang="zh-CN" altLang="en-US" sz="1400" dirty="0">
                <a:latin typeface="微软雅黑" pitchFamily="34" charset="-122"/>
                <a:ea typeface="微软雅黑" pitchFamily="34" charset="-122"/>
              </a:rPr>
              <a:t>个类别，最主要是气象学和环境科学，所占份额总和超过总数的</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，分别有</a:t>
            </a:r>
            <a:r>
              <a:rPr lang="en-US" altLang="zh-CN" sz="1400" dirty="0">
                <a:latin typeface="微软雅黑" pitchFamily="34" charset="-122"/>
                <a:ea typeface="微软雅黑" pitchFamily="34" charset="-122"/>
              </a:rPr>
              <a:t>417</a:t>
            </a:r>
            <a:r>
              <a:rPr lang="zh-CN" altLang="en-US" sz="1400" dirty="0">
                <a:latin typeface="微软雅黑" pitchFamily="34" charset="-122"/>
                <a:ea typeface="微软雅黑" pitchFamily="34" charset="-122"/>
              </a:rPr>
              <a:t>篇文献和</a:t>
            </a:r>
            <a:r>
              <a:rPr lang="en-US" altLang="zh-CN" sz="1400" dirty="0">
                <a:latin typeface="微软雅黑" pitchFamily="34" charset="-122"/>
                <a:ea typeface="微软雅黑" pitchFamily="34" charset="-122"/>
              </a:rPr>
              <a:t>263</a:t>
            </a:r>
            <a:r>
              <a:rPr lang="zh-CN" altLang="en-US" sz="1400" dirty="0">
                <a:latin typeface="微软雅黑" pitchFamily="34" charset="-122"/>
                <a:ea typeface="微软雅黑" pitchFamily="34" charset="-122"/>
              </a:rPr>
              <a:t>篇文献；其次是公共环境职业健康、地质、多学科、工程环境、毒理学、能源燃料、化学物理以及化学等研究领域。</a:t>
            </a:r>
            <a:endParaRPr lang="en-US" altLang="zh-CN" sz="1400" dirty="0">
              <a:latin typeface="微软雅黑" pitchFamily="34" charset="-122"/>
              <a:ea typeface="微软雅黑" pitchFamily="34" charset="-122"/>
            </a:endParaRPr>
          </a:p>
          <a:p>
            <a:pPr algn="just"/>
            <a:endParaRPr lang="en-US" altLang="zh-CN" sz="1400" dirty="0">
              <a:latin typeface="微软雅黑" pitchFamily="34" charset="-122"/>
              <a:ea typeface="微软雅黑" pitchFamily="34" charset="-122"/>
            </a:endParaRPr>
          </a:p>
          <a:p>
            <a:pPr algn="just"/>
            <a:r>
              <a:rPr lang="en-US" altLang="zh-CN" sz="1400" b="1" dirty="0">
                <a:latin typeface="微软雅黑" pitchFamily="34" charset="-122"/>
                <a:ea typeface="微软雅黑" pitchFamily="34" charset="-122"/>
              </a:rPr>
              <a:t>3.2</a:t>
            </a:r>
            <a:r>
              <a:rPr lang="zh-CN" altLang="en-US" sz="1400" b="1" dirty="0">
                <a:latin typeface="微软雅黑" pitchFamily="34" charset="-122"/>
                <a:ea typeface="微软雅黑" pitchFamily="34" charset="-122"/>
              </a:rPr>
              <a:t>研究方向</a:t>
            </a:r>
            <a:endParaRPr lang="en-US" altLang="zh-CN" sz="1400" b="1" dirty="0">
              <a:latin typeface="微软雅黑" pitchFamily="34" charset="-122"/>
              <a:ea typeface="微软雅黑" pitchFamily="34" charset="-122"/>
            </a:endParaRPr>
          </a:p>
          <a:p>
            <a:pPr algn="just"/>
            <a:r>
              <a:rPr lang="zh-CN" altLang="en-US" sz="1400" dirty="0">
                <a:latin typeface="微软雅黑" pitchFamily="34" charset="-122"/>
                <a:ea typeface="微软雅黑" pitchFamily="34" charset="-122"/>
              </a:rPr>
              <a:t>研究方向见右表，主要研究方向集中在气象学与大气科、环境科学与生态学、公共环境职业等研究方向，由此可见，对“雾霾”现象全球研究者研究最多的方向为气象学与大气科学、环境科学与生态学以及公共环境职业健康。</a:t>
            </a:r>
            <a:endParaRPr lang="en-US" altLang="zh-CN" sz="1400" b="1" dirty="0">
              <a:latin typeface="微软雅黑" pitchFamily="34" charset="-122"/>
              <a:ea typeface="微软雅黑" pitchFamily="34" charset="-122"/>
            </a:endParaRPr>
          </a:p>
        </p:txBody>
      </p:sp>
      <p:pic>
        <p:nvPicPr>
          <p:cNvPr id="21" name="Picture 2">
            <a:extLst>
              <a:ext uri="{FF2B5EF4-FFF2-40B4-BE49-F238E27FC236}">
                <a16:creationId xmlns:a16="http://schemas.microsoft.com/office/drawing/2014/main" id="{CF96B1BB-2828-49AD-9CC9-0D9FE89B0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7733" y="1635646"/>
            <a:ext cx="2948782" cy="281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31466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5346335"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案例：基于引文分析工具的学科发展态势研究</a:t>
            </a: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矩形 21">
            <a:extLst>
              <a:ext uri="{FF2B5EF4-FFF2-40B4-BE49-F238E27FC236}">
                <a16:creationId xmlns:a16="http://schemas.microsoft.com/office/drawing/2014/main" id="{4820E684-080D-47B2-9B1E-803BA203C3D5}"/>
              </a:ext>
            </a:extLst>
          </p:cNvPr>
          <p:cNvSpPr/>
          <p:nvPr/>
        </p:nvSpPr>
        <p:spPr>
          <a:xfrm>
            <a:off x="823206" y="1769473"/>
            <a:ext cx="4777265" cy="2893100"/>
          </a:xfrm>
          <a:prstGeom prst="rect">
            <a:avLst/>
          </a:prstGeom>
        </p:spPr>
        <p:txBody>
          <a:bodyPr wrap="square">
            <a:spAutoFit/>
          </a:bodyPr>
          <a:lstStyle/>
          <a:p>
            <a:pPr algn="just"/>
            <a:r>
              <a:rPr lang="en-US" altLang="zh-CN" sz="1400" b="1" dirty="0">
                <a:latin typeface="微软雅黑" pitchFamily="34" charset="-122"/>
                <a:ea typeface="微软雅黑" pitchFamily="34" charset="-122"/>
              </a:rPr>
              <a:t>3.3 </a:t>
            </a:r>
            <a:r>
              <a:rPr lang="zh-CN" altLang="en-US" sz="1400" b="1" dirty="0">
                <a:latin typeface="微软雅黑" pitchFamily="34" charset="-122"/>
                <a:ea typeface="微软雅黑" pitchFamily="34" charset="-122"/>
              </a:rPr>
              <a:t>出版年</a:t>
            </a:r>
            <a:endParaRPr lang="en-US" altLang="zh-CN" sz="1400" b="1" dirty="0">
              <a:latin typeface="微软雅黑" pitchFamily="34" charset="-122"/>
              <a:ea typeface="微软雅黑" pitchFamily="34" charset="-122"/>
            </a:endParaRPr>
          </a:p>
          <a:p>
            <a:pPr algn="just"/>
            <a:r>
              <a:rPr lang="en-US" altLang="zh-CN" sz="1400" dirty="0">
                <a:latin typeface="微软雅黑" pitchFamily="34" charset="-122"/>
                <a:ea typeface="微软雅黑" pitchFamily="34" charset="-122"/>
              </a:rPr>
              <a:t>2006</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2014</a:t>
            </a:r>
            <a:r>
              <a:rPr lang="zh-CN" altLang="en-US" sz="1400" dirty="0">
                <a:latin typeface="微软雅黑" pitchFamily="34" charset="-122"/>
                <a:ea typeface="微软雅黑" pitchFamily="34" charset="-122"/>
              </a:rPr>
              <a:t>年平稳上升，</a:t>
            </a:r>
            <a:r>
              <a:rPr lang="en-US" altLang="zh-CN" sz="1400" dirty="0">
                <a:latin typeface="微软雅黑" pitchFamily="34" charset="-122"/>
                <a:ea typeface="微软雅黑" pitchFamily="34" charset="-122"/>
              </a:rPr>
              <a:t>2015</a:t>
            </a:r>
            <a:r>
              <a:rPr lang="zh-CN" altLang="en-US" sz="1400" dirty="0">
                <a:latin typeface="微软雅黑" pitchFamily="34" charset="-122"/>
                <a:ea typeface="微软雅黑" pitchFamily="34" charset="-122"/>
              </a:rPr>
              <a:t>年出现剧增峰值</a:t>
            </a:r>
            <a:r>
              <a:rPr lang="en-US" altLang="zh-CN" sz="1400" dirty="0">
                <a:latin typeface="微软雅黑" pitchFamily="34" charset="-122"/>
                <a:ea typeface="微软雅黑" pitchFamily="34" charset="-122"/>
              </a:rPr>
              <a:t>180</a:t>
            </a:r>
            <a:r>
              <a:rPr lang="zh-CN" altLang="en-US" sz="1400" dirty="0">
                <a:latin typeface="微软雅黑" pitchFamily="34" charset="-122"/>
                <a:ea typeface="微软雅黑" pitchFamily="34" charset="-122"/>
              </a:rPr>
              <a:t>篇，可看出</a:t>
            </a:r>
            <a:r>
              <a:rPr lang="en-US" altLang="zh-CN" sz="1400" dirty="0">
                <a:latin typeface="微软雅黑" pitchFamily="34" charset="-122"/>
                <a:ea typeface="微软雅黑" pitchFamily="34" charset="-122"/>
              </a:rPr>
              <a:t>2015</a:t>
            </a:r>
            <a:r>
              <a:rPr lang="zh-CN" altLang="en-US" sz="1400" dirty="0">
                <a:latin typeface="微软雅黑" pitchFamily="34" charset="-122"/>
                <a:ea typeface="微软雅黑" pitchFamily="34" charset="-122"/>
              </a:rPr>
              <a:t>年之后研究者对于雾霾的重视程度高。而</a:t>
            </a:r>
            <a:r>
              <a:rPr lang="en-US" altLang="zh-CN" sz="1400" dirty="0">
                <a:latin typeface="微软雅黑" pitchFamily="34" charset="-122"/>
                <a:ea typeface="微软雅黑" pitchFamily="34" charset="-122"/>
              </a:rPr>
              <a:t>2014</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2015</a:t>
            </a:r>
            <a:r>
              <a:rPr lang="zh-CN" altLang="en-US" sz="1400" dirty="0">
                <a:latin typeface="微软雅黑" pitchFamily="34" charset="-122"/>
                <a:ea typeface="微软雅黑" pitchFamily="34" charset="-122"/>
              </a:rPr>
              <a:t>年也是“雾霾”影响最严重的阶段。</a:t>
            </a:r>
          </a:p>
          <a:p>
            <a:pPr algn="just"/>
            <a:endParaRPr lang="en-US" altLang="zh-CN" sz="1400" dirty="0">
              <a:latin typeface="微软雅黑" pitchFamily="34" charset="-122"/>
              <a:ea typeface="微软雅黑" pitchFamily="34" charset="-122"/>
            </a:endParaRPr>
          </a:p>
          <a:p>
            <a:pPr algn="just"/>
            <a:r>
              <a:rPr lang="en-US" altLang="zh-CN" sz="1400" b="1" dirty="0">
                <a:latin typeface="微软雅黑" pitchFamily="34" charset="-122"/>
                <a:ea typeface="微软雅黑" pitchFamily="34" charset="-122"/>
              </a:rPr>
              <a:t>3.4 </a:t>
            </a:r>
            <a:r>
              <a:rPr lang="zh-CN" altLang="en-US" sz="1400" b="1" dirty="0">
                <a:latin typeface="微软雅黑" pitchFamily="34" charset="-122"/>
                <a:ea typeface="微软雅黑" pitchFamily="34" charset="-122"/>
              </a:rPr>
              <a:t>国家</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地区</a:t>
            </a:r>
            <a:endParaRPr lang="en-US" altLang="zh-CN" sz="1400" b="1" dirty="0">
              <a:latin typeface="微软雅黑" pitchFamily="34" charset="-122"/>
              <a:ea typeface="微软雅黑" pitchFamily="34" charset="-122"/>
            </a:endParaRPr>
          </a:p>
          <a:p>
            <a:pPr algn="just"/>
            <a:r>
              <a:rPr lang="zh-CN" altLang="en-US" sz="1400" dirty="0">
                <a:latin typeface="微软雅黑" pitchFamily="34" charset="-122"/>
                <a:ea typeface="微软雅黑" pitchFamily="34" charset="-122"/>
              </a:rPr>
              <a:t>美国最多，共</a:t>
            </a:r>
            <a:r>
              <a:rPr lang="en-US" altLang="zh-CN" sz="1400" dirty="0">
                <a:latin typeface="微软雅黑" pitchFamily="34" charset="-122"/>
                <a:ea typeface="微软雅黑" pitchFamily="34" charset="-122"/>
              </a:rPr>
              <a:t>801</a:t>
            </a:r>
            <a:r>
              <a:rPr lang="zh-CN" altLang="en-US" sz="1400" dirty="0">
                <a:latin typeface="微软雅黑" pitchFamily="34" charset="-122"/>
                <a:ea typeface="微软雅黑" pitchFamily="34" charset="-122"/>
              </a:rPr>
              <a:t>篇，占总数的</a:t>
            </a:r>
            <a:r>
              <a:rPr lang="en-US" altLang="zh-CN" sz="1400" dirty="0">
                <a:latin typeface="微软雅黑" pitchFamily="34" charset="-122"/>
                <a:ea typeface="微软雅黑" pitchFamily="34" charset="-122"/>
              </a:rPr>
              <a:t>61.2%</a:t>
            </a:r>
            <a:r>
              <a:rPr lang="zh-CN" altLang="en-US" sz="1400" dirty="0">
                <a:latin typeface="微软雅黑" pitchFamily="34" charset="-122"/>
                <a:ea typeface="微软雅黑" pitchFamily="34" charset="-122"/>
              </a:rPr>
              <a:t>；其次是英中法等国。美英德法都是工业强国，都曾受环境污染影响，因此他们对于“雾霾”重视是必然的结果。</a:t>
            </a:r>
            <a:endParaRPr lang="en-US" altLang="zh-CN" sz="1400" dirty="0">
              <a:latin typeface="微软雅黑" pitchFamily="34" charset="-122"/>
              <a:ea typeface="微软雅黑" pitchFamily="34" charset="-122"/>
            </a:endParaRPr>
          </a:p>
          <a:p>
            <a:pPr algn="just"/>
            <a:r>
              <a:rPr lang="zh-CN" altLang="en-US" sz="1400" dirty="0">
                <a:latin typeface="微软雅黑" pitchFamily="34" charset="-122"/>
                <a:ea typeface="微软雅黑" pitchFamily="34" charset="-122"/>
              </a:rPr>
              <a:t>对于中国这个发展中国家而言，</a:t>
            </a:r>
            <a:r>
              <a:rPr lang="en-US" altLang="zh-CN" sz="1400" dirty="0">
                <a:latin typeface="微软雅黑" pitchFamily="34" charset="-122"/>
                <a:ea typeface="微软雅黑" pitchFamily="34" charset="-122"/>
              </a:rPr>
              <a:t>2006</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2010</a:t>
            </a:r>
            <a:r>
              <a:rPr lang="zh-CN" altLang="en-US" sz="1400" dirty="0">
                <a:latin typeface="微软雅黑" pitchFamily="34" charset="-122"/>
                <a:ea typeface="微软雅黑" pitchFamily="34" charset="-122"/>
              </a:rPr>
              <a:t>年的论文数为</a:t>
            </a:r>
            <a:r>
              <a:rPr lang="en-US" altLang="zh-CN" sz="1400" dirty="0">
                <a:latin typeface="微软雅黑" pitchFamily="34" charset="-122"/>
                <a:ea typeface="微软雅黑" pitchFamily="34" charset="-122"/>
              </a:rPr>
              <a:t>33</a:t>
            </a:r>
            <a:r>
              <a:rPr lang="zh-CN" altLang="en-US" sz="1400" dirty="0">
                <a:latin typeface="微软雅黑" pitchFamily="34" charset="-122"/>
                <a:ea typeface="微软雅黑" pitchFamily="34" charset="-122"/>
              </a:rPr>
              <a:t>篇，</a:t>
            </a:r>
            <a:r>
              <a:rPr lang="en-US" altLang="zh-CN" sz="1400" dirty="0">
                <a:latin typeface="微软雅黑" pitchFamily="34" charset="-122"/>
                <a:ea typeface="微软雅黑" pitchFamily="34" charset="-122"/>
              </a:rPr>
              <a:t>2011</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2016</a:t>
            </a:r>
            <a:r>
              <a:rPr lang="zh-CN" altLang="en-US" sz="1400" dirty="0">
                <a:latin typeface="微软雅黑" pitchFamily="34" charset="-122"/>
                <a:ea typeface="微软雅黑" pitchFamily="34" charset="-122"/>
              </a:rPr>
              <a:t>年总的论文数</a:t>
            </a:r>
            <a:r>
              <a:rPr lang="en-US" altLang="zh-CN" sz="1400" dirty="0">
                <a:latin typeface="微软雅黑" pitchFamily="34" charset="-122"/>
                <a:ea typeface="微软雅黑" pitchFamily="34" charset="-122"/>
              </a:rPr>
              <a:t>143</a:t>
            </a:r>
            <a:r>
              <a:rPr lang="zh-CN" altLang="en-US" sz="1400" dirty="0">
                <a:latin typeface="微软雅黑" pitchFamily="34" charset="-122"/>
                <a:ea typeface="微软雅黑" pitchFamily="34" charset="-122"/>
              </a:rPr>
              <a:t>篇。中国在</a:t>
            </a:r>
            <a:r>
              <a:rPr lang="en-US" altLang="zh-CN" sz="1400" dirty="0">
                <a:latin typeface="微软雅黑" pitchFamily="34" charset="-122"/>
                <a:ea typeface="微软雅黑" pitchFamily="34" charset="-122"/>
              </a:rPr>
              <a:t>2010</a:t>
            </a:r>
            <a:r>
              <a:rPr lang="zh-CN" altLang="en-US" sz="1400" dirty="0">
                <a:latin typeface="微软雅黑" pitchFamily="34" charset="-122"/>
                <a:ea typeface="微软雅黑" pitchFamily="34" charset="-122"/>
              </a:rPr>
              <a:t>年以前对于“雾霾”研究处于低谷，</a:t>
            </a:r>
            <a:r>
              <a:rPr lang="en-US" altLang="zh-CN" sz="1400" dirty="0">
                <a:latin typeface="微软雅黑" pitchFamily="34" charset="-122"/>
                <a:ea typeface="微软雅黑" pitchFamily="34" charset="-122"/>
              </a:rPr>
              <a:t>2011</a:t>
            </a:r>
            <a:r>
              <a:rPr lang="zh-CN" altLang="en-US" sz="1400" dirty="0">
                <a:latin typeface="微软雅黑" pitchFamily="34" charset="-122"/>
                <a:ea typeface="微软雅黑" pitchFamily="34" charset="-122"/>
              </a:rPr>
              <a:t>年之后的记录数的大幅增长，说明中国对于“雾霾”有了足够的重视。</a:t>
            </a:r>
            <a:endParaRPr lang="en-US" altLang="zh-CN" sz="1400" b="1" dirty="0">
              <a:latin typeface="微软雅黑" pitchFamily="34" charset="-122"/>
              <a:ea typeface="微软雅黑" pitchFamily="34" charset="-122"/>
            </a:endParaRPr>
          </a:p>
        </p:txBody>
      </p:sp>
      <p:pic>
        <p:nvPicPr>
          <p:cNvPr id="23" name="Picture 3">
            <a:extLst>
              <a:ext uri="{FF2B5EF4-FFF2-40B4-BE49-F238E27FC236}">
                <a16:creationId xmlns:a16="http://schemas.microsoft.com/office/drawing/2014/main" id="{2C43ABF2-DD9A-43F6-980E-63A640EADD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12"/>
          <a:stretch/>
        </p:blipFill>
        <p:spPr bwMode="auto">
          <a:xfrm>
            <a:off x="5600471" y="2232678"/>
            <a:ext cx="3494323" cy="196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a:extLst>
              <a:ext uri="{FF2B5EF4-FFF2-40B4-BE49-F238E27FC236}">
                <a16:creationId xmlns:a16="http://schemas.microsoft.com/office/drawing/2014/main" id="{61D7D3B3-68E0-4576-BA61-1BD5ED6B7234}"/>
              </a:ext>
            </a:extLst>
          </p:cNvPr>
          <p:cNvSpPr/>
          <p:nvPr/>
        </p:nvSpPr>
        <p:spPr>
          <a:xfrm>
            <a:off x="792660" y="1372025"/>
            <a:ext cx="3179460"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3.Web of Science</a:t>
            </a:r>
            <a:r>
              <a:rPr lang="zh-CN" altLang="en-US" sz="1600" b="1" dirty="0">
                <a:latin typeface="微软雅黑" panose="020B0503020204020204" pitchFamily="34" charset="-122"/>
                <a:ea typeface="微软雅黑" panose="020B0503020204020204" pitchFamily="34" charset="-122"/>
              </a:rPr>
              <a:t>平台引文分析</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105898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142</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2B12EA10-1939-4272-894B-B693C3AF1059}"/>
              </a:ext>
            </a:extLst>
          </p:cNvPr>
          <p:cNvSpPr/>
          <p:nvPr/>
        </p:nvSpPr>
        <p:spPr>
          <a:xfrm>
            <a:off x="792660" y="915566"/>
            <a:ext cx="5346335"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案例：基于引文分析工具的学科发展态势研究</a:t>
            </a:r>
          </a:p>
        </p:txBody>
      </p:sp>
      <p:sp>
        <p:nvSpPr>
          <p:cNvPr id="8" name="矩形 7">
            <a:extLst>
              <a:ext uri="{FF2B5EF4-FFF2-40B4-BE49-F238E27FC236}">
                <a16:creationId xmlns:a16="http://schemas.microsoft.com/office/drawing/2014/main" id="{838B729B-530A-4482-B17F-B7D3AD75689B}"/>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B8072DC-DC9B-4F05-8D89-D9B2EE3A0AF6}"/>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67B6E3D8-C70D-4CEC-B1A9-F0E027ECDD09}"/>
              </a:ext>
            </a:extLst>
          </p:cNvPr>
          <p:cNvSpPr/>
          <p:nvPr/>
        </p:nvSpPr>
        <p:spPr>
          <a:xfrm>
            <a:off x="844814" y="1713781"/>
            <a:ext cx="7721349" cy="523220"/>
          </a:xfrm>
          <a:prstGeom prst="rect">
            <a:avLst/>
          </a:prstGeom>
        </p:spPr>
        <p:txBody>
          <a:bodyPr wrap="square">
            <a:spAutoFit/>
          </a:bodyPr>
          <a:lstStyle/>
          <a:p>
            <a:pPr algn="just"/>
            <a:r>
              <a:rPr lang="zh-CN" altLang="en-US" sz="1400" dirty="0">
                <a:latin typeface="微软雅黑" pitchFamily="34" charset="-122"/>
                <a:ea typeface="微软雅黑" pitchFamily="34" charset="-122"/>
              </a:rPr>
              <a:t>将原始数据导入</a:t>
            </a:r>
            <a:r>
              <a:rPr lang="en-US" altLang="zh-CN" sz="1400" dirty="0" err="1">
                <a:latin typeface="微软雅黑" pitchFamily="34" charset="-122"/>
                <a:ea typeface="微软雅黑" pitchFamily="34" charset="-122"/>
              </a:rPr>
              <a:t>HistCite</a:t>
            </a:r>
            <a:r>
              <a:rPr lang="zh-CN" altLang="en-US" sz="1400" dirty="0">
                <a:latin typeface="微软雅黑" pitchFamily="34" charset="-122"/>
                <a:ea typeface="微软雅黑" pitchFamily="34" charset="-122"/>
              </a:rPr>
              <a:t>，对作者、关键词以及引用关系图表等几个指标利用</a:t>
            </a:r>
            <a:r>
              <a:rPr lang="en-US" altLang="zh-CN" sz="1400" dirty="0" err="1">
                <a:latin typeface="微软雅黑" pitchFamily="34" charset="-122"/>
                <a:ea typeface="微软雅黑" pitchFamily="34" charset="-122"/>
              </a:rPr>
              <a:t>HistCite</a:t>
            </a:r>
            <a:r>
              <a:rPr lang="zh-CN" altLang="en-US" sz="1400" dirty="0">
                <a:latin typeface="微软雅黑" pitchFamily="34" charset="-122"/>
                <a:ea typeface="微软雅黑" pitchFamily="34" charset="-122"/>
              </a:rPr>
              <a:t>引文工具特有的指标</a:t>
            </a:r>
            <a:r>
              <a:rPr lang="en-US" altLang="zh-CN" sz="1400" dirty="0">
                <a:latin typeface="微软雅黑" pitchFamily="34" charset="-122"/>
                <a:ea typeface="微软雅黑" pitchFamily="34" charset="-122"/>
              </a:rPr>
              <a:t>TGCS</a:t>
            </a:r>
            <a:r>
              <a:rPr lang="zh-CN" altLang="en-US" sz="1400" dirty="0">
                <a:latin typeface="微软雅黑" pitchFamily="34" charset="-122"/>
                <a:ea typeface="微软雅黑" pitchFamily="34" charset="-122"/>
              </a:rPr>
              <a:t>和</a:t>
            </a:r>
            <a:r>
              <a:rPr lang="en-US" altLang="zh-CN" sz="1400" dirty="0">
                <a:latin typeface="微软雅黑" pitchFamily="34" charset="-122"/>
                <a:ea typeface="微软雅黑" pitchFamily="34" charset="-122"/>
              </a:rPr>
              <a:t>TLCS</a:t>
            </a:r>
            <a:r>
              <a:rPr lang="zh-CN" altLang="en-US" sz="1400" dirty="0">
                <a:latin typeface="微软雅黑" pitchFamily="34" charset="-122"/>
                <a:ea typeface="微软雅黑" pitchFamily="34" charset="-122"/>
              </a:rPr>
              <a:t>来进行综合评价。</a:t>
            </a:r>
          </a:p>
        </p:txBody>
      </p:sp>
      <p:pic>
        <p:nvPicPr>
          <p:cNvPr id="14" name="Picture 2">
            <a:extLst>
              <a:ext uri="{FF2B5EF4-FFF2-40B4-BE49-F238E27FC236}">
                <a16:creationId xmlns:a16="http://schemas.microsoft.com/office/drawing/2014/main" id="{50EBB8AE-B679-4AFD-9C7A-5417788CC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591" y="2022424"/>
            <a:ext cx="2964656"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a:extLst>
              <a:ext uri="{FF2B5EF4-FFF2-40B4-BE49-F238E27FC236}">
                <a16:creationId xmlns:a16="http://schemas.microsoft.com/office/drawing/2014/main" id="{6FDA132C-A921-4FF8-93D8-49F8E42FC5EE}"/>
              </a:ext>
            </a:extLst>
          </p:cNvPr>
          <p:cNvSpPr/>
          <p:nvPr/>
        </p:nvSpPr>
        <p:spPr>
          <a:xfrm>
            <a:off x="827110" y="2302906"/>
            <a:ext cx="3960914" cy="1815882"/>
          </a:xfrm>
          <a:prstGeom prst="rect">
            <a:avLst/>
          </a:prstGeom>
        </p:spPr>
        <p:txBody>
          <a:bodyPr wrap="square">
            <a:spAutoFit/>
          </a:bodyPr>
          <a:lstStyle/>
          <a:p>
            <a:pPr algn="just"/>
            <a:r>
              <a:rPr lang="zh-CN" altLang="en-US" sz="1400" dirty="0">
                <a:latin typeface="微软雅黑" pitchFamily="34" charset="-122"/>
                <a:ea typeface="微软雅黑" pitchFamily="34" charset="-122"/>
              </a:rPr>
              <a:t>所有文献涉及的作者共</a:t>
            </a:r>
            <a:r>
              <a:rPr lang="en-US" altLang="zh-CN" sz="1400" dirty="0">
                <a:latin typeface="微软雅黑" pitchFamily="34" charset="-122"/>
                <a:ea typeface="微软雅黑" pitchFamily="34" charset="-122"/>
              </a:rPr>
              <a:t>8277</a:t>
            </a:r>
            <a:r>
              <a:rPr lang="zh-CN" altLang="en-US" sz="1400" dirty="0">
                <a:latin typeface="微软雅黑" pitchFamily="34" charset="-122"/>
                <a:ea typeface="微软雅黑" pitchFamily="34" charset="-122"/>
              </a:rPr>
              <a:t>位，按照指标</a:t>
            </a:r>
            <a:r>
              <a:rPr lang="en-US" altLang="zh-CN" sz="1400" dirty="0">
                <a:latin typeface="微软雅黑" pitchFamily="34" charset="-122"/>
                <a:ea typeface="微软雅黑" pitchFamily="34" charset="-122"/>
              </a:rPr>
              <a:t>GCS(</a:t>
            </a:r>
            <a:r>
              <a:rPr lang="zh-CN" altLang="en-US" sz="1400" dirty="0">
                <a:latin typeface="微软雅黑" pitchFamily="34" charset="-122"/>
                <a:ea typeface="微软雅黑" pitchFamily="34" charset="-122"/>
              </a:rPr>
              <a:t>总被引次数</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和</a:t>
            </a:r>
            <a:r>
              <a:rPr lang="en-US" altLang="zh-CN" sz="1400" dirty="0">
                <a:latin typeface="微软雅黑" pitchFamily="34" charset="-122"/>
                <a:ea typeface="微软雅黑" pitchFamily="34" charset="-122"/>
              </a:rPr>
              <a:t>LCS(</a:t>
            </a:r>
            <a:r>
              <a:rPr lang="zh-CN" altLang="en-US" sz="1400" dirty="0">
                <a:latin typeface="微软雅黑" pitchFamily="34" charset="-122"/>
                <a:ea typeface="微软雅黑" pitchFamily="34" charset="-122"/>
              </a:rPr>
              <a:t>本地被引次数</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排序。</a:t>
            </a:r>
            <a:endParaRPr lang="en-US" altLang="zh-CN" sz="1400" dirty="0">
              <a:latin typeface="微软雅黑" pitchFamily="34" charset="-122"/>
              <a:ea typeface="微软雅黑" pitchFamily="34" charset="-122"/>
            </a:endParaRPr>
          </a:p>
          <a:p>
            <a:pPr marL="285750" indent="-285750" algn="just">
              <a:buFont typeface="Arial" panose="020B0604020202020204" pitchFamily="34" charset="0"/>
              <a:buChar char="•"/>
            </a:pPr>
            <a:r>
              <a:rPr lang="en-US" altLang="zh-CN" sz="1400" dirty="0">
                <a:latin typeface="微软雅黑" pitchFamily="34" charset="-122"/>
                <a:ea typeface="微软雅黑" pitchFamily="34" charset="-122"/>
              </a:rPr>
              <a:t>GCS(</a:t>
            </a:r>
            <a:r>
              <a:rPr lang="zh-CN" altLang="en-US" sz="1400" dirty="0">
                <a:latin typeface="微软雅黑" pitchFamily="34" charset="-122"/>
                <a:ea typeface="微软雅黑" pitchFamily="34" charset="-122"/>
              </a:rPr>
              <a:t>总被引次数</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指的是在</a:t>
            </a:r>
            <a:r>
              <a:rPr lang="en-US" altLang="zh-CN" sz="1400" dirty="0">
                <a:latin typeface="微软雅黑" pitchFamily="34" charset="-122"/>
                <a:ea typeface="微软雅黑" pitchFamily="34" charset="-122"/>
              </a:rPr>
              <a:t>Web of Science</a:t>
            </a:r>
            <a:r>
              <a:rPr lang="zh-CN" altLang="en-US" sz="1400" dirty="0">
                <a:latin typeface="微软雅黑" pitchFamily="34" charset="-122"/>
                <a:ea typeface="微软雅黑" pitchFamily="34" charset="-122"/>
              </a:rPr>
              <a:t>平台上的引用数据；</a:t>
            </a:r>
            <a:endParaRPr lang="en-US" altLang="zh-CN" sz="1400" dirty="0">
              <a:latin typeface="微软雅黑" pitchFamily="34" charset="-122"/>
              <a:ea typeface="微软雅黑" pitchFamily="34" charset="-122"/>
            </a:endParaRPr>
          </a:p>
          <a:p>
            <a:pPr marL="285750" indent="-285750" algn="just">
              <a:buFont typeface="Arial" panose="020B0604020202020204" pitchFamily="34" charset="0"/>
              <a:buChar char="•"/>
            </a:pPr>
            <a:r>
              <a:rPr lang="en-US" altLang="zh-CN" sz="1400" dirty="0">
                <a:latin typeface="微软雅黑" pitchFamily="34" charset="-122"/>
                <a:ea typeface="微软雅黑" pitchFamily="34" charset="-122"/>
              </a:rPr>
              <a:t>LCS(</a:t>
            </a:r>
            <a:r>
              <a:rPr lang="zh-CN" altLang="en-US" sz="1400" dirty="0">
                <a:latin typeface="微软雅黑" pitchFamily="34" charset="-122"/>
                <a:ea typeface="微软雅黑" pitchFamily="34" charset="-122"/>
              </a:rPr>
              <a:t>本地被引次数</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指的是在本次检索结果中的引用数据，即某文献在当前数据集中被引用的次数。根据</a:t>
            </a:r>
            <a:r>
              <a:rPr lang="en-US" altLang="zh-CN" sz="1400" dirty="0">
                <a:latin typeface="微软雅黑" pitchFamily="34" charset="-122"/>
                <a:ea typeface="微软雅黑" pitchFamily="34" charset="-122"/>
              </a:rPr>
              <a:t>LCS</a:t>
            </a:r>
            <a:r>
              <a:rPr lang="zh-CN" altLang="en-US" sz="1400" dirty="0">
                <a:latin typeface="微软雅黑" pitchFamily="34" charset="-122"/>
                <a:ea typeface="微软雅黑" pitchFamily="34" charset="-122"/>
              </a:rPr>
              <a:t>的排序，可以快速定位该领域的重要文献或者作者。</a:t>
            </a:r>
          </a:p>
        </p:txBody>
      </p:sp>
      <p:sp>
        <p:nvSpPr>
          <p:cNvPr id="16" name="矩形 15">
            <a:extLst>
              <a:ext uri="{FF2B5EF4-FFF2-40B4-BE49-F238E27FC236}">
                <a16:creationId xmlns:a16="http://schemas.microsoft.com/office/drawing/2014/main" id="{0A8CA0B6-E065-41E9-99DD-2DDE40A4B041}"/>
              </a:ext>
            </a:extLst>
          </p:cNvPr>
          <p:cNvSpPr/>
          <p:nvPr/>
        </p:nvSpPr>
        <p:spPr>
          <a:xfrm>
            <a:off x="792660" y="1372025"/>
            <a:ext cx="2419958"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4.HistCite</a:t>
            </a:r>
            <a:r>
              <a:rPr lang="zh-CN" altLang="en-US" sz="1600" b="1" dirty="0">
                <a:latin typeface="微软雅黑" panose="020B0503020204020204" pitchFamily="34" charset="-122"/>
                <a:ea typeface="微软雅黑" panose="020B0503020204020204" pitchFamily="34" charset="-122"/>
              </a:rPr>
              <a:t>引文网络分析</a:t>
            </a:r>
          </a:p>
        </p:txBody>
      </p:sp>
      <p:sp>
        <p:nvSpPr>
          <p:cNvPr id="18" name="矩形 17">
            <a:extLst>
              <a:ext uri="{FF2B5EF4-FFF2-40B4-BE49-F238E27FC236}">
                <a16:creationId xmlns:a16="http://schemas.microsoft.com/office/drawing/2014/main" id="{8273D4ED-6D16-46C5-BA93-D1212C4F04BB}"/>
              </a:ext>
            </a:extLst>
          </p:cNvPr>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spTree>
    <p:extLst>
      <p:ext uri="{BB962C8B-B14F-4D97-AF65-F5344CB8AC3E}">
        <p14:creationId xmlns:p14="http://schemas.microsoft.com/office/powerpoint/2010/main" val="59264478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143</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2B12EA10-1939-4272-894B-B693C3AF1059}"/>
              </a:ext>
            </a:extLst>
          </p:cNvPr>
          <p:cNvSpPr/>
          <p:nvPr/>
        </p:nvSpPr>
        <p:spPr>
          <a:xfrm>
            <a:off x="792660" y="915566"/>
            <a:ext cx="5346335"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案例：基于引文分析工具的学科发展态势研究</a:t>
            </a:r>
          </a:p>
        </p:txBody>
      </p:sp>
      <p:sp>
        <p:nvSpPr>
          <p:cNvPr id="8" name="矩形 7">
            <a:extLst>
              <a:ext uri="{FF2B5EF4-FFF2-40B4-BE49-F238E27FC236}">
                <a16:creationId xmlns:a16="http://schemas.microsoft.com/office/drawing/2014/main" id="{838B729B-530A-4482-B17F-B7D3AD75689B}"/>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B8072DC-DC9B-4F05-8D89-D9B2EE3A0AF6}"/>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6" name="Picture 2">
            <a:extLst>
              <a:ext uri="{FF2B5EF4-FFF2-40B4-BE49-F238E27FC236}">
                <a16:creationId xmlns:a16="http://schemas.microsoft.com/office/drawing/2014/main" id="{91E3824F-D696-4F60-898F-6065B9DD31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 b="-1"/>
          <a:stretch/>
        </p:blipFill>
        <p:spPr bwMode="auto">
          <a:xfrm>
            <a:off x="3163579" y="1289378"/>
            <a:ext cx="3438325" cy="342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a:extLst>
              <a:ext uri="{FF2B5EF4-FFF2-40B4-BE49-F238E27FC236}">
                <a16:creationId xmlns:a16="http://schemas.microsoft.com/office/drawing/2014/main" id="{0BFA8446-D01F-45AA-AFDA-D107AD0F8234}"/>
              </a:ext>
            </a:extLst>
          </p:cNvPr>
          <p:cNvSpPr/>
          <p:nvPr/>
        </p:nvSpPr>
        <p:spPr>
          <a:xfrm>
            <a:off x="792660" y="1372025"/>
            <a:ext cx="2419958"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4.HistCite</a:t>
            </a:r>
            <a:r>
              <a:rPr lang="zh-CN" altLang="en-US" sz="1600" b="1" dirty="0">
                <a:latin typeface="微软雅黑" panose="020B0503020204020204" pitchFamily="34" charset="-122"/>
                <a:ea typeface="微软雅黑" panose="020B0503020204020204" pitchFamily="34" charset="-122"/>
              </a:rPr>
              <a:t>引文网络分析</a:t>
            </a:r>
          </a:p>
        </p:txBody>
      </p:sp>
      <p:sp>
        <p:nvSpPr>
          <p:cNvPr id="12" name="矩形 11">
            <a:extLst>
              <a:ext uri="{FF2B5EF4-FFF2-40B4-BE49-F238E27FC236}">
                <a16:creationId xmlns:a16="http://schemas.microsoft.com/office/drawing/2014/main" id="{BFAE4B60-F39D-491C-80D1-5FD2DBB831F9}"/>
              </a:ext>
            </a:extLst>
          </p:cNvPr>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引文分析法</a:t>
            </a:r>
          </a:p>
        </p:txBody>
      </p:sp>
    </p:spTree>
    <p:extLst>
      <p:ext uri="{BB962C8B-B14F-4D97-AF65-F5344CB8AC3E}">
        <p14:creationId xmlns:p14="http://schemas.microsoft.com/office/powerpoint/2010/main" val="169603610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144</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定量分析方法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B57F73C6-1625-4697-B8CB-69001CDD5F8C}"/>
              </a:ext>
            </a:extLst>
          </p:cNvPr>
          <p:cNvSpPr/>
          <p:nvPr/>
        </p:nvSpPr>
        <p:spPr>
          <a:xfrm>
            <a:off x="649568" y="1275606"/>
            <a:ext cx="1952779" cy="362792"/>
          </a:xfrm>
          <a:prstGeom prst="rect">
            <a:avLst/>
          </a:prstGeom>
        </p:spPr>
        <p:txBody>
          <a:bodyPr wrap="none">
            <a:spAutoFit/>
          </a:bodyPr>
          <a:lstStyle/>
          <a:p>
            <a:pPr algn="just">
              <a:lnSpc>
                <a:spcPct val="120000"/>
              </a:lnSpc>
            </a:pP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）链接分析理论</a:t>
            </a:r>
            <a:endParaRPr kumimoji="1"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A4D7A085-6C61-42BF-A07F-A562ECB17781}"/>
              </a:ext>
            </a:extLst>
          </p:cNvPr>
          <p:cNvSpPr/>
          <p:nvPr/>
        </p:nvSpPr>
        <p:spPr>
          <a:xfrm>
            <a:off x="821105" y="1592725"/>
            <a:ext cx="7588258" cy="1363065"/>
          </a:xfrm>
          <a:prstGeom prst="rect">
            <a:avLst/>
          </a:prstGeom>
        </p:spPr>
        <p:txBody>
          <a:bodyPr wrap="square">
            <a:spAutoFit/>
          </a:bodyPr>
          <a:lstStyle/>
          <a:p>
            <a:pPr marL="214313" indent="-214313" algn="just">
              <a:lnSpc>
                <a:spcPct val="120000"/>
              </a:lnSpc>
              <a:buClr>
                <a:srgbClr val="58267E"/>
              </a:buClr>
              <a:buFont typeface="Wingdings" pitchFamily="2" charset="2"/>
              <a:buChar char="Ø"/>
            </a:pP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国内外从事链接分析理论研究的学者较多，成果也较多，因此，链接分析理论是网络信息计量理论中发展最快、最成熟的一部分。</a:t>
            </a:r>
          </a:p>
          <a:p>
            <a:pPr marL="214313" indent="-214313" algn="just">
              <a:lnSpc>
                <a:spcPct val="120000"/>
              </a:lnSpc>
              <a:buClr>
                <a:srgbClr val="58267E"/>
              </a:buClr>
              <a:buFont typeface="Wingdings" pitchFamily="2" charset="2"/>
              <a:buChar char="Ø"/>
            </a:pPr>
            <a:r>
              <a:rPr kumimoji="1"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链接分析理论</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主要来源于引文分析理论。链接分析指标中，入链数类似于引文分析中的被引次数，网络影响因子则源于期刊影响因子；链接分析工具中，</a:t>
            </a:r>
            <a:r>
              <a:rPr kumimoji="1" lang="en-US" altLang="zh-CN" sz="1400" dirty="0">
                <a:latin typeface="微软雅黑" panose="020B0503020204020204" pitchFamily="34" charset="-122"/>
                <a:ea typeface="微软雅黑" panose="020B0503020204020204" pitchFamily="34" charset="-122"/>
                <a:cs typeface="Times New Roman" panose="02020603050405020304" pitchFamily="18" charset="0"/>
              </a:rPr>
              <a:t>BSI</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的原理源于</a:t>
            </a:r>
            <a:r>
              <a:rPr kumimoji="1" lang="en-US" altLang="zh-CN" sz="1400" dirty="0">
                <a:latin typeface="微软雅黑" panose="020B0503020204020204" pitchFamily="34" charset="-122"/>
                <a:ea typeface="微软雅黑" panose="020B0503020204020204" pitchFamily="34" charset="-122"/>
                <a:cs typeface="Times New Roman" panose="02020603050405020304" pitchFamily="18" charset="0"/>
              </a:rPr>
              <a:t>SCI</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；共链分析来源于共引分析。</a:t>
            </a:r>
          </a:p>
        </p:txBody>
      </p:sp>
      <p:sp>
        <p:nvSpPr>
          <p:cNvPr id="9" name="Rectangle 3">
            <a:extLst>
              <a:ext uri="{FF2B5EF4-FFF2-40B4-BE49-F238E27FC236}">
                <a16:creationId xmlns:a16="http://schemas.microsoft.com/office/drawing/2014/main" id="{4738D0EB-54FD-4BAB-B9CE-AA99DC04C71C}"/>
              </a:ext>
            </a:extLst>
          </p:cNvPr>
          <p:cNvSpPr txBox="1">
            <a:spLocks noChangeArrowheads="1"/>
          </p:cNvSpPr>
          <p:nvPr/>
        </p:nvSpPr>
        <p:spPr>
          <a:xfrm>
            <a:off x="821105" y="3147814"/>
            <a:ext cx="7711335" cy="18902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buClr>
                <a:srgbClr val="58267E"/>
              </a:buClr>
              <a:buFont typeface="Wingdings" pitchFamily="2" charset="2"/>
              <a:buChar char="Ø"/>
            </a:pPr>
            <a:r>
              <a:rPr kumimoji="1"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网络引文分析</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是一个新兴的研究领域，目前尚处于探索发展阶段，以开创性研究和探索性研究为主。对于网络引文的研究主要集中在探讨网络引文和传统文献引文（</a:t>
            </a:r>
            <a:r>
              <a:rPr kumimoji="1" lang="en-US" altLang="zh-CN" sz="1400" dirty="0">
                <a:latin typeface="微软雅黑" panose="020B0503020204020204" pitchFamily="34" charset="-122"/>
                <a:ea typeface="微软雅黑" panose="020B0503020204020204" pitchFamily="34" charset="-122"/>
                <a:cs typeface="Times New Roman" panose="02020603050405020304" pitchFamily="18" charset="0"/>
              </a:rPr>
              <a:t>ISI</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）的关系以及网络引文分析的作用上。</a:t>
            </a:r>
          </a:p>
          <a:p>
            <a:pPr algn="just">
              <a:lnSpc>
                <a:spcPct val="120000"/>
              </a:lnSpc>
              <a:buClr>
                <a:srgbClr val="58267E"/>
              </a:buClr>
              <a:buFont typeface="Wingdings" pitchFamily="2" charset="2"/>
              <a:buChar char="Ø"/>
            </a:pP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目前，网络引文分析研究领域的代表性人物有</a:t>
            </a:r>
            <a:r>
              <a:rPr kumimoji="1" lang="en-US" altLang="zh-CN" sz="1400" dirty="0" err="1">
                <a:latin typeface="微软雅黑" panose="020B0503020204020204" pitchFamily="34" charset="-122"/>
                <a:ea typeface="微软雅黑" panose="020B0503020204020204" pitchFamily="34" charset="-122"/>
                <a:cs typeface="Times New Roman" panose="02020603050405020304" pitchFamily="18" charset="0"/>
              </a:rPr>
              <a:t>VanRann</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400" dirty="0" err="1">
                <a:latin typeface="微软雅黑" panose="020B0503020204020204" pitchFamily="34" charset="-122"/>
                <a:ea typeface="微软雅黑" panose="020B0503020204020204" pitchFamily="34" charset="-122"/>
                <a:cs typeface="Times New Roman" panose="02020603050405020304" pitchFamily="18" charset="0"/>
              </a:rPr>
              <a:t>LiwenVaughan</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等，主要的研究内容有：①网络引文的提取方式，②网络引文数，③网络引文平均值与期刊影响因子关系，④网络引文的类型。</a:t>
            </a:r>
          </a:p>
        </p:txBody>
      </p:sp>
      <p:sp>
        <p:nvSpPr>
          <p:cNvPr id="12" name="矩形 11">
            <a:extLst>
              <a:ext uri="{FF2B5EF4-FFF2-40B4-BE49-F238E27FC236}">
                <a16:creationId xmlns:a16="http://schemas.microsoft.com/office/drawing/2014/main" id="{6A1C1B3B-94AB-47C2-BC2E-79112A555E52}"/>
              </a:ext>
            </a:extLst>
          </p:cNvPr>
          <p:cNvSpPr/>
          <p:nvPr/>
        </p:nvSpPr>
        <p:spPr>
          <a:xfrm>
            <a:off x="669473" y="2859782"/>
            <a:ext cx="2009060" cy="362792"/>
          </a:xfrm>
          <a:prstGeom prst="rect">
            <a:avLst/>
          </a:prstGeom>
        </p:spPr>
        <p:txBody>
          <a:bodyPr wrap="square">
            <a:spAutoFit/>
          </a:bodyPr>
          <a:lstStyle/>
          <a:p>
            <a:pPr algn="just">
              <a:lnSpc>
                <a:spcPct val="120000"/>
              </a:lnSpc>
            </a:pP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）网络引文分析</a:t>
            </a:r>
            <a:endParaRPr kumimoji="1"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C7264D3C-0F6B-42D8-B771-327C9BA36178}"/>
              </a:ext>
            </a:extLst>
          </p:cNvPr>
          <p:cNvSpPr/>
          <p:nvPr/>
        </p:nvSpPr>
        <p:spPr>
          <a:xfrm>
            <a:off x="792660" y="915566"/>
            <a:ext cx="2915244"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网络信息分析方法</a:t>
            </a:r>
          </a:p>
        </p:txBody>
      </p:sp>
      <p:sp>
        <p:nvSpPr>
          <p:cNvPr id="14" name="矩形 13">
            <a:extLst>
              <a:ext uri="{FF2B5EF4-FFF2-40B4-BE49-F238E27FC236}">
                <a16:creationId xmlns:a16="http://schemas.microsoft.com/office/drawing/2014/main" id="{700AFE52-1E2E-421A-B527-C35BC425EF08}"/>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0A6507D-CB93-4A40-9FC7-9D69BF7F8374}"/>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47033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145</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9" name="矩形 8">
            <a:extLst>
              <a:ext uri="{FF2B5EF4-FFF2-40B4-BE49-F238E27FC236}">
                <a16:creationId xmlns:a16="http://schemas.microsoft.com/office/drawing/2014/main" id="{EC54D32E-AB9B-40A8-B5B0-BF292E6B0470}"/>
              </a:ext>
            </a:extLst>
          </p:cNvPr>
          <p:cNvSpPr/>
          <p:nvPr/>
        </p:nvSpPr>
        <p:spPr>
          <a:xfrm>
            <a:off x="649568" y="1275606"/>
            <a:ext cx="1952779" cy="362792"/>
          </a:xfrm>
          <a:prstGeom prst="rect">
            <a:avLst/>
          </a:prstGeom>
        </p:spPr>
        <p:txBody>
          <a:bodyPr wrap="none">
            <a:spAutoFit/>
          </a:bodyPr>
          <a:lstStyle/>
          <a:p>
            <a:pPr algn="just">
              <a:lnSpc>
                <a:spcPct val="120000"/>
              </a:lnSpc>
            </a:pP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）网络日志分析</a:t>
            </a:r>
          </a:p>
        </p:txBody>
      </p:sp>
      <p:sp>
        <p:nvSpPr>
          <p:cNvPr id="12" name="矩形 11">
            <a:extLst>
              <a:ext uri="{FF2B5EF4-FFF2-40B4-BE49-F238E27FC236}">
                <a16:creationId xmlns:a16="http://schemas.microsoft.com/office/drawing/2014/main" id="{6A20DC76-5648-4E61-920A-42CAD3844DEF}"/>
              </a:ext>
            </a:extLst>
          </p:cNvPr>
          <p:cNvSpPr/>
          <p:nvPr/>
        </p:nvSpPr>
        <p:spPr>
          <a:xfrm>
            <a:off x="821105" y="1592725"/>
            <a:ext cx="7588258" cy="1993238"/>
          </a:xfrm>
          <a:prstGeom prst="rect">
            <a:avLst/>
          </a:prstGeom>
        </p:spPr>
        <p:txBody>
          <a:bodyPr wrap="square">
            <a:spAutoFit/>
          </a:bodyPr>
          <a:lstStyle/>
          <a:p>
            <a:pPr marL="214313" indent="-214313" algn="just">
              <a:lnSpc>
                <a:spcPct val="150000"/>
              </a:lnSpc>
              <a:buClr>
                <a:srgbClr val="58267E"/>
              </a:buClr>
              <a:buFont typeface="Wingdings" pitchFamily="2" charset="2"/>
              <a:buChar char="Ø"/>
            </a:pP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网络日志分析是网络信息计量学中的一种重要的研究方法。网络日志中蕴含着丰富的信息，如用户的</a:t>
            </a:r>
            <a:r>
              <a:rPr kumimoji="1" lang="en-US" altLang="zh-CN" sz="1400" dirty="0">
                <a:latin typeface="微软雅黑" panose="020B0503020204020204" pitchFamily="34" charset="-122"/>
                <a:ea typeface="微软雅黑" panose="020B0503020204020204" pitchFamily="34" charset="-122"/>
                <a:cs typeface="Times New Roman" panose="02020603050405020304" pitchFamily="18" charset="0"/>
              </a:rPr>
              <a:t>IP</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地址、所访问的</a:t>
            </a:r>
            <a:r>
              <a:rPr kumimoji="1" lang="en-US" altLang="zh-CN" sz="1400" dirty="0">
                <a:latin typeface="微软雅黑" panose="020B0503020204020204" pitchFamily="34" charset="-122"/>
                <a:ea typeface="微软雅黑" panose="020B0503020204020204" pitchFamily="34" charset="-122"/>
                <a:cs typeface="Times New Roman" panose="02020603050405020304" pitchFamily="18" charset="0"/>
              </a:rPr>
              <a:t>URL</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、访问日期和时间、访问路径等。</a:t>
            </a:r>
          </a:p>
          <a:p>
            <a:pPr marL="214313" indent="-214313" algn="just">
              <a:lnSpc>
                <a:spcPct val="150000"/>
              </a:lnSpc>
              <a:buClr>
                <a:srgbClr val="58267E"/>
              </a:buClr>
              <a:buFont typeface="Wingdings" pitchFamily="2" charset="2"/>
              <a:buChar char="Ø"/>
            </a:pP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通过对网络日志进行有效的数据挖掘，可以发掘隐藏在日志数据背后的规律和模式；通过对</a:t>
            </a:r>
            <a:r>
              <a:rPr kumimoji="1" lang="en-US" altLang="zh-CN" sz="1400" dirty="0">
                <a:latin typeface="微软雅黑" panose="020B0503020204020204" pitchFamily="34" charset="-122"/>
                <a:ea typeface="微软雅黑" panose="020B0503020204020204" pitchFamily="34" charset="-122"/>
                <a:cs typeface="Times New Roman" panose="02020603050405020304" pitchFamily="18" charset="0"/>
              </a:rPr>
              <a:t>Web</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日志的挖掘和对用户访问行为、频度、内容等进行分析，可以提取所需的有用信息，并且由此可以得到用户的访问模式，从而改进</a:t>
            </a:r>
            <a:r>
              <a:rPr kumimoji="1" lang="en-US" altLang="zh-CN" sz="1400" dirty="0">
                <a:latin typeface="微软雅黑" panose="020B0503020204020204" pitchFamily="34" charset="-122"/>
                <a:ea typeface="微软雅黑" panose="020B0503020204020204" pitchFamily="34" charset="-122"/>
                <a:cs typeface="Times New Roman" panose="02020603050405020304" pitchFamily="18" charset="0"/>
              </a:rPr>
              <a:t>Web</a:t>
            </a:r>
            <a:r>
              <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rPr>
              <a:t>站点设计。</a:t>
            </a:r>
          </a:p>
          <a:p>
            <a:pPr marL="214313" indent="-214313" algn="just">
              <a:lnSpc>
                <a:spcPct val="150000"/>
              </a:lnSpc>
              <a:buClr>
                <a:srgbClr val="58267E"/>
              </a:buClr>
              <a:buFont typeface="Wingdings" pitchFamily="2" charset="2"/>
              <a:buChar char="Ø"/>
            </a:pPr>
            <a:endParaRPr kumimoji="1"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C0E451F2-CBD7-496F-9AB8-A27F245ACC6F}"/>
              </a:ext>
            </a:extLst>
          </p:cNvPr>
          <p:cNvSpPr/>
          <p:nvPr/>
        </p:nvSpPr>
        <p:spPr>
          <a:xfrm>
            <a:off x="792660" y="915566"/>
            <a:ext cx="2915244" cy="369332"/>
          </a:xfrm>
          <a:prstGeom prst="rect">
            <a:avLst/>
          </a:prstGeom>
        </p:spPr>
        <p:txBody>
          <a:bodyPr wrap="squar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网络信息分析方法</a:t>
            </a:r>
          </a:p>
        </p:txBody>
      </p:sp>
      <p:sp>
        <p:nvSpPr>
          <p:cNvPr id="14" name="矩形 13">
            <a:extLst>
              <a:ext uri="{FF2B5EF4-FFF2-40B4-BE49-F238E27FC236}">
                <a16:creationId xmlns:a16="http://schemas.microsoft.com/office/drawing/2014/main" id="{A6C16250-D067-48A4-A273-A83F14BD48FA}"/>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51D7796-DB06-4E19-987B-DEED081D7A5A}"/>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976743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146</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网络信息分析方法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2B12EA10-1939-4272-894B-B693C3AF1059}"/>
              </a:ext>
            </a:extLst>
          </p:cNvPr>
          <p:cNvSpPr/>
          <p:nvPr/>
        </p:nvSpPr>
        <p:spPr>
          <a:xfrm>
            <a:off x="792660" y="915566"/>
            <a:ext cx="529824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案例：我国红色旅游网站的网络结构及影响力研究</a:t>
            </a:r>
          </a:p>
        </p:txBody>
      </p:sp>
      <p:sp>
        <p:nvSpPr>
          <p:cNvPr id="8" name="矩形 7">
            <a:extLst>
              <a:ext uri="{FF2B5EF4-FFF2-40B4-BE49-F238E27FC236}">
                <a16:creationId xmlns:a16="http://schemas.microsoft.com/office/drawing/2014/main" id="{838B729B-530A-4482-B17F-B7D3AD75689B}"/>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B8072DC-DC9B-4F05-8D89-D9B2EE3A0AF6}"/>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TextBox 2">
            <a:extLst>
              <a:ext uri="{FF2B5EF4-FFF2-40B4-BE49-F238E27FC236}">
                <a16:creationId xmlns:a16="http://schemas.microsoft.com/office/drawing/2014/main" id="{25301C89-942C-428F-B8B9-CD426875B78D}"/>
              </a:ext>
            </a:extLst>
          </p:cNvPr>
          <p:cNvSpPr txBox="1"/>
          <p:nvPr/>
        </p:nvSpPr>
        <p:spPr>
          <a:xfrm>
            <a:off x="842187" y="1345375"/>
            <a:ext cx="1774292"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数据获取</a:t>
            </a:r>
          </a:p>
        </p:txBody>
      </p:sp>
      <p:sp>
        <p:nvSpPr>
          <p:cNvPr id="14" name="矩形 13">
            <a:extLst>
              <a:ext uri="{FF2B5EF4-FFF2-40B4-BE49-F238E27FC236}">
                <a16:creationId xmlns:a16="http://schemas.microsoft.com/office/drawing/2014/main" id="{CF11F8ED-28E8-49F3-8C92-372920A2AF39}"/>
              </a:ext>
            </a:extLst>
          </p:cNvPr>
          <p:cNvSpPr/>
          <p:nvPr/>
        </p:nvSpPr>
        <p:spPr>
          <a:xfrm>
            <a:off x="852433" y="1694587"/>
            <a:ext cx="7556929" cy="1077218"/>
          </a:xfrm>
          <a:prstGeom prst="rect">
            <a:avLst/>
          </a:prstGeom>
        </p:spPr>
        <p:txBody>
          <a:bodyPr wrap="square">
            <a:spAutoFit/>
          </a:bodyPr>
          <a:lstStyle/>
          <a:p>
            <a:pPr algn="just"/>
            <a:r>
              <a:rPr lang="zh-CN" altLang="en-US" sz="1600" dirty="0">
                <a:latin typeface="微软雅黑" panose="020B0503020204020204" pitchFamily="34" charset="-122"/>
                <a:ea typeface="微软雅黑" panose="020B0503020204020204" pitchFamily="34" charset="-122"/>
              </a:rPr>
              <a:t>选择</a:t>
            </a:r>
            <a:r>
              <a:rPr lang="en-US" altLang="zh-CN" sz="1600" dirty="0">
                <a:latin typeface="微软雅黑" panose="020B0503020204020204" pitchFamily="34" charset="-122"/>
                <a:ea typeface="微软雅黑" panose="020B0503020204020204" pitchFamily="34" charset="-122"/>
              </a:rPr>
              <a:t>Google</a:t>
            </a:r>
            <a:r>
              <a:rPr lang="zh-CN" altLang="en-US" sz="1600" dirty="0">
                <a:latin typeface="微软雅黑" panose="020B0503020204020204" pitchFamily="34" charset="-122"/>
                <a:ea typeface="微软雅黑" panose="020B0503020204020204" pitchFamily="34" charset="-122"/>
              </a:rPr>
              <a:t>搜索引擎获取网页数、总链接数、内链接数、外链接数、网络影响因子和链接效率，获取方式如表</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所示；选择“站长工具</a:t>
            </a:r>
            <a:r>
              <a:rPr lang="en-US" altLang="zh-CN" sz="1600" dirty="0">
                <a:latin typeface="微软雅黑" panose="020B0503020204020204" pitchFamily="34" charset="-122"/>
                <a:ea typeface="微软雅黑" panose="020B0503020204020204" pitchFamily="34" charset="-122"/>
              </a:rPr>
              <a:t>(tool.chinaz.com)</a:t>
            </a:r>
            <a:r>
              <a:rPr lang="zh-CN" altLang="en-US" sz="1600" dirty="0">
                <a:latin typeface="微软雅黑" panose="020B0503020204020204" pitchFamily="34" charset="-122"/>
                <a:ea typeface="微软雅黑" panose="020B0503020204020204" pitchFamily="34" charset="-122"/>
              </a:rPr>
              <a:t>采集反链存在情况、反向链接数、出站链接数、</a:t>
            </a:r>
            <a:r>
              <a:rPr lang="en-US" altLang="zh-CN" sz="1600" dirty="0">
                <a:latin typeface="微软雅黑" panose="020B0503020204020204" pitchFamily="34" charset="-122"/>
                <a:ea typeface="微软雅黑" panose="020B0503020204020204" pitchFamily="34" charset="-122"/>
              </a:rPr>
              <a:t>PR</a:t>
            </a:r>
            <a:r>
              <a:rPr lang="zh-CN" altLang="en-US" sz="1600" dirty="0">
                <a:latin typeface="微软雅黑" panose="020B0503020204020204" pitchFamily="34" charset="-122"/>
                <a:ea typeface="微软雅黑" panose="020B0503020204020204" pitchFamily="34" charset="-122"/>
              </a:rPr>
              <a:t>值和百度权重；基于</a:t>
            </a:r>
            <a:r>
              <a:rPr lang="en-US" altLang="zh-CN" sz="1600" dirty="0">
                <a:latin typeface="微软雅黑" panose="020B0503020204020204" pitchFamily="34" charset="-122"/>
                <a:ea typeface="微软雅黑" panose="020B0503020204020204" pitchFamily="34" charset="-122"/>
              </a:rPr>
              <a:t>Bing</a:t>
            </a:r>
            <a:r>
              <a:rPr lang="zh-CN" altLang="en-US" sz="1600" dirty="0">
                <a:latin typeface="微软雅黑" panose="020B0503020204020204" pitchFamily="34" charset="-122"/>
                <a:ea typeface="微软雅黑" panose="020B0503020204020204" pitchFamily="34" charset="-122"/>
              </a:rPr>
              <a:t>搜索引擎，并借助</a:t>
            </a:r>
            <a:r>
              <a:rPr lang="en-US" altLang="zh-CN" sz="1600" dirty="0">
                <a:latin typeface="微软雅黑" panose="020B0503020204020204" pitchFamily="34" charset="-122"/>
                <a:ea typeface="微软雅黑" panose="020B0503020204020204" pitchFamily="34" charset="-122"/>
              </a:rPr>
              <a:t>WebmetricAnalyst2.0</a:t>
            </a:r>
            <a:r>
              <a:rPr lang="zh-CN" altLang="en-US" sz="1600" dirty="0">
                <a:latin typeface="微软雅黑" panose="020B0503020204020204" pitchFamily="34" charset="-122"/>
                <a:ea typeface="微软雅黑" panose="020B0503020204020204" pitchFamily="34" charset="-122"/>
              </a:rPr>
              <a:t>采集</a:t>
            </a:r>
            <a:r>
              <a:rPr lang="en-US" altLang="zh-CN" sz="1600" dirty="0">
                <a:latin typeface="微软雅黑" panose="020B0503020204020204" pitchFamily="34" charset="-122"/>
                <a:ea typeface="微软雅黑" panose="020B0503020204020204" pitchFamily="34" charset="-122"/>
              </a:rPr>
              <a:t>URL</a:t>
            </a:r>
            <a:r>
              <a:rPr lang="zh-CN" altLang="en-US" sz="1600" dirty="0">
                <a:latin typeface="微软雅黑" panose="020B0503020204020204" pitchFamily="34" charset="-122"/>
                <a:ea typeface="微软雅黑" panose="020B0503020204020204" pitchFamily="34" charset="-122"/>
              </a:rPr>
              <a:t>共现数据。</a:t>
            </a:r>
          </a:p>
        </p:txBody>
      </p:sp>
      <p:pic>
        <p:nvPicPr>
          <p:cNvPr id="15" name="图片 14" descr="屏幕剪辑">
            <a:extLst>
              <a:ext uri="{FF2B5EF4-FFF2-40B4-BE49-F238E27FC236}">
                <a16:creationId xmlns:a16="http://schemas.microsoft.com/office/drawing/2014/main" id="{8FE19F6B-BC8B-4D9E-B822-81692AB76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499" y="2772347"/>
            <a:ext cx="5807821" cy="1987313"/>
          </a:xfrm>
          <a:prstGeom prst="rect">
            <a:avLst/>
          </a:prstGeom>
        </p:spPr>
      </p:pic>
      <p:sp>
        <p:nvSpPr>
          <p:cNvPr id="18" name="矩形 17">
            <a:extLst>
              <a:ext uri="{FF2B5EF4-FFF2-40B4-BE49-F238E27FC236}">
                <a16:creationId xmlns:a16="http://schemas.microsoft.com/office/drawing/2014/main" id="{AEEF03B9-9898-4592-89D3-EE86FCCB161B}"/>
              </a:ext>
            </a:extLst>
          </p:cNvPr>
          <p:cNvSpPr/>
          <p:nvPr/>
        </p:nvSpPr>
        <p:spPr>
          <a:xfrm>
            <a:off x="-7346" y="4864109"/>
            <a:ext cx="8815756" cy="261610"/>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陈晓威</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孙建军</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汤志伟</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等</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链接分析视角下我国红色旅游网站的网络结构及影响力研究</a:t>
            </a:r>
            <a:r>
              <a:rPr lang="en-US" altLang="zh-CN" sz="1100" dirty="0">
                <a:solidFill>
                  <a:schemeClr val="bg1"/>
                </a:solidFill>
                <a:latin typeface="微软雅黑" panose="020B0503020204020204" pitchFamily="34" charset="-122"/>
                <a:ea typeface="微软雅黑" panose="020B0503020204020204" pitchFamily="34" charset="-122"/>
              </a:rPr>
              <a:t>[J].</a:t>
            </a:r>
            <a:r>
              <a:rPr lang="zh-CN" altLang="en-US" sz="1100" dirty="0">
                <a:solidFill>
                  <a:schemeClr val="bg1"/>
                </a:solidFill>
                <a:latin typeface="微软雅黑" panose="020B0503020204020204" pitchFamily="34" charset="-122"/>
                <a:ea typeface="微软雅黑" panose="020B0503020204020204" pitchFamily="34" charset="-122"/>
              </a:rPr>
              <a:t>情报科学</a:t>
            </a:r>
            <a:r>
              <a:rPr lang="en-US" altLang="zh-CN" sz="1100" dirty="0">
                <a:solidFill>
                  <a:schemeClr val="bg1"/>
                </a:solidFill>
                <a:latin typeface="微软雅黑" panose="020B0503020204020204" pitchFamily="34" charset="-122"/>
                <a:ea typeface="微软雅黑" panose="020B0503020204020204" pitchFamily="34" charset="-122"/>
              </a:rPr>
              <a:t>,2018,V36(1):152-157.</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43471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147</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网络信息分析方法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2B12EA10-1939-4272-894B-B693C3AF1059}"/>
              </a:ext>
            </a:extLst>
          </p:cNvPr>
          <p:cNvSpPr/>
          <p:nvPr/>
        </p:nvSpPr>
        <p:spPr>
          <a:xfrm>
            <a:off x="792660" y="915566"/>
            <a:ext cx="529824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案例：我国红色旅游网站的网络结构及影响力研究</a:t>
            </a:r>
          </a:p>
        </p:txBody>
      </p:sp>
      <p:sp>
        <p:nvSpPr>
          <p:cNvPr id="8" name="矩形 7">
            <a:extLst>
              <a:ext uri="{FF2B5EF4-FFF2-40B4-BE49-F238E27FC236}">
                <a16:creationId xmlns:a16="http://schemas.microsoft.com/office/drawing/2014/main" id="{838B729B-530A-4482-B17F-B7D3AD75689B}"/>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B8072DC-DC9B-4F05-8D89-D9B2EE3A0AF6}"/>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TextBox 2">
            <a:extLst>
              <a:ext uri="{FF2B5EF4-FFF2-40B4-BE49-F238E27FC236}">
                <a16:creationId xmlns:a16="http://schemas.microsoft.com/office/drawing/2014/main" id="{B856E323-74B0-4197-B418-9BF81E1815F3}"/>
              </a:ext>
            </a:extLst>
          </p:cNvPr>
          <p:cNvSpPr txBox="1"/>
          <p:nvPr/>
        </p:nvSpPr>
        <p:spPr>
          <a:xfrm>
            <a:off x="758060" y="1371859"/>
            <a:ext cx="1774292"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研究指标</a:t>
            </a:r>
          </a:p>
        </p:txBody>
      </p:sp>
      <p:sp>
        <p:nvSpPr>
          <p:cNvPr id="20" name="矩形 19">
            <a:extLst>
              <a:ext uri="{FF2B5EF4-FFF2-40B4-BE49-F238E27FC236}">
                <a16:creationId xmlns:a16="http://schemas.microsoft.com/office/drawing/2014/main" id="{D3666386-B5C4-4B83-A8C5-81FD034457EB}"/>
              </a:ext>
            </a:extLst>
          </p:cNvPr>
          <p:cNvSpPr/>
          <p:nvPr/>
        </p:nvSpPr>
        <p:spPr>
          <a:xfrm>
            <a:off x="1151823" y="1973817"/>
            <a:ext cx="6988676"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链接总数、外部链接数、链接效率、网络影响因子（</a:t>
            </a:r>
            <a:r>
              <a:rPr lang="en-US" altLang="zh-CN" sz="1600" dirty="0">
                <a:latin typeface="微软雅黑" panose="020B0503020204020204" pitchFamily="34" charset="-122"/>
                <a:ea typeface="微软雅黑" panose="020B0503020204020204" pitchFamily="34" charset="-122"/>
              </a:rPr>
              <a:t>WIF</a:t>
            </a:r>
            <a:r>
              <a:rPr lang="zh-CN" altLang="en-US" sz="1600" dirty="0">
                <a:latin typeface="微软雅黑" panose="020B0503020204020204" pitchFamily="34" charset="-122"/>
                <a:ea typeface="微软雅黑" panose="020B0503020204020204" pitchFamily="34" charset="-122"/>
              </a:rPr>
              <a:t>）、网络中心度</a:t>
            </a:r>
          </a:p>
        </p:txBody>
      </p:sp>
      <mc:AlternateContent xmlns:mc="http://schemas.openxmlformats.org/markup-compatibility/2006" xmlns:a14="http://schemas.microsoft.com/office/drawing/2010/main">
        <mc:Choice Requires="a14">
          <p:sp>
            <p:nvSpPr>
              <p:cNvPr id="21" name="TextBox 9">
                <a:extLst>
                  <a:ext uri="{FF2B5EF4-FFF2-40B4-BE49-F238E27FC236}">
                    <a16:creationId xmlns:a16="http://schemas.microsoft.com/office/drawing/2014/main" id="{C9D29AD4-F13A-4CB4-B1E4-2F9E70AB161F}"/>
                  </a:ext>
                </a:extLst>
              </p:cNvPr>
              <p:cNvSpPr txBox="1"/>
              <p:nvPr/>
            </p:nvSpPr>
            <p:spPr>
              <a:xfrm>
                <a:off x="2532352" y="3121588"/>
                <a:ext cx="3234012" cy="456600"/>
              </a:xfrm>
              <a:prstGeom prst="rect">
                <a:avLst/>
              </a:prstGeom>
              <a:solidFill>
                <a:srgbClr val="D4C7F5"/>
              </a:solidFill>
            </p:spPr>
            <p:txBody>
              <a:bodyPr wrap="square" rtlCol="0">
                <a:spAutoFit/>
              </a:bodyPr>
              <a:lstStyle/>
              <a:p>
                <a:r>
                  <a:rPr lang="en-US" altLang="zh-CN" sz="1200" dirty="0">
                    <a:latin typeface="微软雅黑" panose="020B0503020204020204" pitchFamily="34" charset="-122"/>
                    <a:ea typeface="微软雅黑" panose="020B0503020204020204" pitchFamily="34" charset="-122"/>
                    <a:cs typeface="Times New Roman" pitchFamily="18" charset="0"/>
                  </a:rPr>
                  <a:t>WIF=</a:t>
                </a:r>
                <a14:m>
                  <m:oMath xmlns:m="http://schemas.openxmlformats.org/officeDocument/2006/math">
                    <m:f>
                      <m:fPr>
                        <m:ctrlPr>
                          <a:rPr lang="en-US" altLang="zh-CN" sz="1200" i="1">
                            <a:latin typeface="Cambria Math" panose="02040503050406030204" pitchFamily="18" charset="0"/>
                            <a:ea typeface="微软雅黑" pitchFamily="34" charset="-122"/>
                            <a:cs typeface="Times New Roman" pitchFamily="18" charset="0"/>
                          </a:rPr>
                        </m:ctrlPr>
                      </m:fPr>
                      <m:num>
                        <m:r>
                          <a:rPr lang="zh-CN" altLang="en-US" sz="1200" i="1">
                            <a:latin typeface="Cambria Math"/>
                            <a:ea typeface="微软雅黑" pitchFamily="34" charset="-122"/>
                            <a:cs typeface="Times New Roman" pitchFamily="18" charset="0"/>
                          </a:rPr>
                          <m:t>外部入链总数</m:t>
                        </m:r>
                      </m:num>
                      <m:den>
                        <m:r>
                          <a:rPr lang="zh-CN" altLang="en-US" sz="1200" i="1">
                            <a:latin typeface="Cambria Math"/>
                            <a:ea typeface="微软雅黑" pitchFamily="34" charset="-122"/>
                            <a:cs typeface="Times New Roman" pitchFamily="18" charset="0"/>
                          </a:rPr>
                          <m:t>搜索引擎索引到的该网站内的网页总数</m:t>
                        </m:r>
                      </m:den>
                    </m:f>
                  </m:oMath>
                </a14:m>
                <a:endParaRPr lang="en-US" altLang="zh-CN" sz="1200" dirty="0">
                  <a:latin typeface="微软雅黑" panose="020B0503020204020204" pitchFamily="34" charset="-122"/>
                  <a:ea typeface="微软雅黑" panose="020B0503020204020204" pitchFamily="34" charset="-122"/>
                  <a:cs typeface="Times New Roman" pitchFamily="18" charset="0"/>
                </a:endParaRPr>
              </a:p>
            </p:txBody>
          </p:sp>
        </mc:Choice>
        <mc:Fallback xmlns="">
          <p:sp>
            <p:nvSpPr>
              <p:cNvPr id="21" name="TextBox 9">
                <a:extLst>
                  <a:ext uri="{FF2B5EF4-FFF2-40B4-BE49-F238E27FC236}">
                    <a16:creationId xmlns:a16="http://schemas.microsoft.com/office/drawing/2014/main" id="{C9D29AD4-F13A-4CB4-B1E4-2F9E70AB161F}"/>
                  </a:ext>
                </a:extLst>
              </p:cNvPr>
              <p:cNvSpPr txBox="1">
                <a:spLocks noRot="1" noChangeAspect="1" noMove="1" noResize="1" noEditPoints="1" noAdjustHandles="1" noChangeArrowheads="1" noChangeShapeType="1" noTextEdit="1"/>
              </p:cNvSpPr>
              <p:nvPr/>
            </p:nvSpPr>
            <p:spPr>
              <a:xfrm>
                <a:off x="2532352" y="3121588"/>
                <a:ext cx="3234012" cy="456600"/>
              </a:xfrm>
              <a:prstGeom prst="rect">
                <a:avLst/>
              </a:prstGeom>
              <a:blipFill>
                <a:blip r:embed="rId4"/>
                <a:stretch>
                  <a:fillRect b="-8000"/>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457AD765-D980-45B5-BA4E-44071C9C5ED7}"/>
              </a:ext>
            </a:extLst>
          </p:cNvPr>
          <p:cNvSpPr/>
          <p:nvPr/>
        </p:nvSpPr>
        <p:spPr>
          <a:xfrm>
            <a:off x="-7346" y="4864109"/>
            <a:ext cx="8815756" cy="261610"/>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陈晓威</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孙建军</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汤志伟</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等</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链接分析视角下我国红色旅游网站的网络结构及影响力研究</a:t>
            </a:r>
            <a:r>
              <a:rPr lang="en-US" altLang="zh-CN" sz="1100" dirty="0">
                <a:solidFill>
                  <a:schemeClr val="bg1"/>
                </a:solidFill>
                <a:latin typeface="微软雅黑" panose="020B0503020204020204" pitchFamily="34" charset="-122"/>
                <a:ea typeface="微软雅黑" panose="020B0503020204020204" pitchFamily="34" charset="-122"/>
              </a:rPr>
              <a:t>[J].</a:t>
            </a:r>
            <a:r>
              <a:rPr lang="zh-CN" altLang="en-US" sz="1100" dirty="0">
                <a:solidFill>
                  <a:schemeClr val="bg1"/>
                </a:solidFill>
                <a:latin typeface="微软雅黑" panose="020B0503020204020204" pitchFamily="34" charset="-122"/>
                <a:ea typeface="微软雅黑" panose="020B0503020204020204" pitchFamily="34" charset="-122"/>
              </a:rPr>
              <a:t>情报科学</a:t>
            </a:r>
            <a:r>
              <a:rPr lang="en-US" altLang="zh-CN" sz="1100" dirty="0">
                <a:solidFill>
                  <a:schemeClr val="bg1"/>
                </a:solidFill>
                <a:latin typeface="微软雅黑" panose="020B0503020204020204" pitchFamily="34" charset="-122"/>
                <a:ea typeface="微软雅黑" panose="020B0503020204020204" pitchFamily="34" charset="-122"/>
              </a:rPr>
              <a:t>,2018,V36(1):152-157.</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075478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148</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网络信息分析方法</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2B12EA10-1939-4272-894B-B693C3AF1059}"/>
              </a:ext>
            </a:extLst>
          </p:cNvPr>
          <p:cNvSpPr/>
          <p:nvPr/>
        </p:nvSpPr>
        <p:spPr>
          <a:xfrm>
            <a:off x="792660" y="915566"/>
            <a:ext cx="5862502"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案例：我国红色旅游网站的网络结构及影响力研究</a:t>
            </a:r>
          </a:p>
        </p:txBody>
      </p:sp>
      <p:sp>
        <p:nvSpPr>
          <p:cNvPr id="8" name="矩形 7">
            <a:extLst>
              <a:ext uri="{FF2B5EF4-FFF2-40B4-BE49-F238E27FC236}">
                <a16:creationId xmlns:a16="http://schemas.microsoft.com/office/drawing/2014/main" id="{838B729B-530A-4482-B17F-B7D3AD75689B}"/>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B8072DC-DC9B-4F05-8D89-D9B2EE3A0AF6}"/>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TextBox 2">
            <a:extLst>
              <a:ext uri="{FF2B5EF4-FFF2-40B4-BE49-F238E27FC236}">
                <a16:creationId xmlns:a16="http://schemas.microsoft.com/office/drawing/2014/main" id="{5DD4998E-D389-48F9-BBE9-5D8BFF1AE50B}"/>
              </a:ext>
            </a:extLst>
          </p:cNvPr>
          <p:cNvSpPr txBox="1"/>
          <p:nvPr/>
        </p:nvSpPr>
        <p:spPr>
          <a:xfrm>
            <a:off x="792660" y="1315676"/>
            <a:ext cx="1774292"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数据分析</a:t>
            </a:r>
          </a:p>
        </p:txBody>
      </p:sp>
      <p:pic>
        <p:nvPicPr>
          <p:cNvPr id="15" name="图片 14" descr="屏幕剪辑">
            <a:extLst>
              <a:ext uri="{FF2B5EF4-FFF2-40B4-BE49-F238E27FC236}">
                <a16:creationId xmlns:a16="http://schemas.microsoft.com/office/drawing/2014/main" id="{0E447EDD-592D-40E5-A2B1-5BFD0D6A5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645" y="1655244"/>
            <a:ext cx="6569380" cy="2572690"/>
          </a:xfrm>
          <a:prstGeom prst="rect">
            <a:avLst/>
          </a:prstGeom>
        </p:spPr>
      </p:pic>
      <p:sp>
        <p:nvSpPr>
          <p:cNvPr id="22" name="矩形 21">
            <a:extLst>
              <a:ext uri="{FF2B5EF4-FFF2-40B4-BE49-F238E27FC236}">
                <a16:creationId xmlns:a16="http://schemas.microsoft.com/office/drawing/2014/main" id="{03097217-5AF6-4477-A59F-34657A20925D}"/>
              </a:ext>
            </a:extLst>
          </p:cNvPr>
          <p:cNvSpPr/>
          <p:nvPr/>
        </p:nvSpPr>
        <p:spPr>
          <a:xfrm>
            <a:off x="1257004" y="4214181"/>
            <a:ext cx="3040244" cy="523220"/>
          </a:xfrm>
          <a:prstGeom prst="rect">
            <a:avLst/>
          </a:prstGeom>
        </p:spPr>
        <p:txBody>
          <a:bodyPr wrap="square">
            <a:spAutoFit/>
          </a:bodyPr>
          <a:lstStyle/>
          <a:p>
            <a:pPr algn="just"/>
            <a:r>
              <a:rPr lang="zh-CN" altLang="en-US" sz="1400" dirty="0">
                <a:latin typeface="微软雅黑" panose="020B0503020204020204" pitchFamily="34" charset="-122"/>
                <a:ea typeface="微软雅黑" panose="020B0503020204020204" pitchFamily="34" charset="-122"/>
              </a:rPr>
              <a:t>红色旅游网站网络的链接结构较为松散，网站之间的联系并不紧密</a:t>
            </a:r>
          </a:p>
        </p:txBody>
      </p:sp>
      <p:sp>
        <p:nvSpPr>
          <p:cNvPr id="23" name="矩形 22">
            <a:extLst>
              <a:ext uri="{FF2B5EF4-FFF2-40B4-BE49-F238E27FC236}">
                <a16:creationId xmlns:a16="http://schemas.microsoft.com/office/drawing/2014/main" id="{0C4CE4B9-1041-4B52-90D3-2D86EF7E15EF}"/>
              </a:ext>
            </a:extLst>
          </p:cNvPr>
          <p:cNvSpPr/>
          <p:nvPr/>
        </p:nvSpPr>
        <p:spPr>
          <a:xfrm>
            <a:off x="4533335" y="4238259"/>
            <a:ext cx="3331350" cy="523220"/>
          </a:xfrm>
          <a:prstGeom prst="rect">
            <a:avLst/>
          </a:prstGeom>
        </p:spPr>
        <p:txBody>
          <a:bodyPr wrap="square">
            <a:spAutoFit/>
          </a:bodyPr>
          <a:lstStyle/>
          <a:p>
            <a:pPr algn="just"/>
            <a:r>
              <a:rPr lang="zh-CN" altLang="en-US" sz="1400" dirty="0">
                <a:latin typeface="微软雅黑" panose="020B0503020204020204" pitchFamily="34" charset="-122"/>
                <a:ea typeface="微软雅黑" panose="020B0503020204020204" pitchFamily="34" charset="-122"/>
              </a:rPr>
              <a:t>地域上相近的网站倾向于相互链接，红色旅游网站呈现出一定的区域集聚特征</a:t>
            </a:r>
          </a:p>
        </p:txBody>
      </p:sp>
      <p:sp>
        <p:nvSpPr>
          <p:cNvPr id="16" name="矩形 15">
            <a:extLst>
              <a:ext uri="{FF2B5EF4-FFF2-40B4-BE49-F238E27FC236}">
                <a16:creationId xmlns:a16="http://schemas.microsoft.com/office/drawing/2014/main" id="{515385A2-425B-4DFD-A308-A5A445C35BA6}"/>
              </a:ext>
            </a:extLst>
          </p:cNvPr>
          <p:cNvSpPr/>
          <p:nvPr/>
        </p:nvSpPr>
        <p:spPr>
          <a:xfrm>
            <a:off x="-7346" y="4864109"/>
            <a:ext cx="8815756" cy="261610"/>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陈晓威</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孙建军</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汤志伟</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等</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链接分析视角下我国红色旅游网站的网络结构及影响力研究</a:t>
            </a:r>
            <a:r>
              <a:rPr lang="en-US" altLang="zh-CN" sz="1100" dirty="0">
                <a:solidFill>
                  <a:schemeClr val="bg1"/>
                </a:solidFill>
                <a:latin typeface="微软雅黑" panose="020B0503020204020204" pitchFamily="34" charset="-122"/>
                <a:ea typeface="微软雅黑" panose="020B0503020204020204" pitchFamily="34" charset="-122"/>
              </a:rPr>
              <a:t>[J].</a:t>
            </a:r>
            <a:r>
              <a:rPr lang="zh-CN" altLang="en-US" sz="1100" dirty="0">
                <a:solidFill>
                  <a:schemeClr val="bg1"/>
                </a:solidFill>
                <a:latin typeface="微软雅黑" panose="020B0503020204020204" pitchFamily="34" charset="-122"/>
                <a:ea typeface="微软雅黑" panose="020B0503020204020204" pitchFamily="34" charset="-122"/>
              </a:rPr>
              <a:t>情报科学</a:t>
            </a:r>
            <a:r>
              <a:rPr lang="en-US" altLang="zh-CN" sz="1100" dirty="0">
                <a:solidFill>
                  <a:schemeClr val="bg1"/>
                </a:solidFill>
                <a:latin typeface="微软雅黑" panose="020B0503020204020204" pitchFamily="34" charset="-122"/>
                <a:ea typeface="微软雅黑" panose="020B0503020204020204" pitchFamily="34" charset="-122"/>
              </a:rPr>
              <a:t>,2018,V36(1):152-157.</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341822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149</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230575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pic>
        <p:nvPicPr>
          <p:cNvPr id="8" name="图片 7" descr="屏幕剪辑">
            <a:extLst>
              <a:ext uri="{FF2B5EF4-FFF2-40B4-BE49-F238E27FC236}">
                <a16:creationId xmlns:a16="http://schemas.microsoft.com/office/drawing/2014/main" id="{C0748BA0-6443-4F48-97A4-F3F31DC9A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433" y="1353603"/>
            <a:ext cx="4044360" cy="2798178"/>
          </a:xfrm>
          <a:prstGeom prst="rect">
            <a:avLst/>
          </a:prstGeom>
        </p:spPr>
      </p:pic>
      <p:sp>
        <p:nvSpPr>
          <p:cNvPr id="9" name="矩形 8">
            <a:extLst>
              <a:ext uri="{FF2B5EF4-FFF2-40B4-BE49-F238E27FC236}">
                <a16:creationId xmlns:a16="http://schemas.microsoft.com/office/drawing/2014/main" id="{38E5D791-67D4-4074-B4F6-340D7131C090}"/>
              </a:ext>
            </a:extLst>
          </p:cNvPr>
          <p:cNvSpPr/>
          <p:nvPr/>
        </p:nvSpPr>
        <p:spPr>
          <a:xfrm>
            <a:off x="2195736" y="4189708"/>
            <a:ext cx="5607945" cy="738664"/>
          </a:xfrm>
          <a:prstGeom prst="rect">
            <a:avLst/>
          </a:prstGeom>
        </p:spPr>
        <p:txBody>
          <a:bodyPr wrap="none">
            <a:spAutoFit/>
          </a:bodyPr>
          <a:lstStyle/>
          <a:p>
            <a:pPr marL="214313" indent="-214313">
              <a:buClr>
                <a:srgbClr val="58267E"/>
              </a:buClr>
              <a:buFont typeface="Wingdings" pitchFamily="2" charset="2"/>
              <a:buChar char="l"/>
            </a:pPr>
            <a:r>
              <a:rPr lang="zh-CN" altLang="en-US" sz="1400" dirty="0">
                <a:latin typeface="微软雅黑" panose="020B0503020204020204" pitchFamily="34" charset="-122"/>
                <a:ea typeface="微软雅黑" panose="020B0503020204020204" pitchFamily="34" charset="-122"/>
              </a:rPr>
              <a:t>关联度越高，说明网站的影响力就越大</a:t>
            </a:r>
            <a:endParaRPr lang="en-US" altLang="zh-CN" sz="1400" dirty="0">
              <a:latin typeface="微软雅黑" panose="020B0503020204020204" pitchFamily="34" charset="-122"/>
              <a:ea typeface="微软雅黑" panose="020B0503020204020204" pitchFamily="34" charset="-122"/>
            </a:endParaRPr>
          </a:p>
          <a:p>
            <a:pPr marL="214313" indent="-214313">
              <a:buClr>
                <a:srgbClr val="58267E"/>
              </a:buClr>
              <a:buFont typeface="Wingdings" pitchFamily="2" charset="2"/>
              <a:buChar char="l"/>
            </a:pPr>
            <a:r>
              <a:rPr lang="zh-CN" altLang="en-US" sz="1400" dirty="0">
                <a:latin typeface="微软雅黑" panose="020B0503020204020204" pitchFamily="34" charset="-122"/>
                <a:ea typeface="微软雅黑" panose="020B0503020204020204" pitchFamily="34" charset="-122"/>
              </a:rPr>
              <a:t>我国红色旅游网站建设处于起步阶段，网站的综合影响力普遍较低</a:t>
            </a:r>
          </a:p>
          <a:p>
            <a:pPr marL="214313" indent="-214313">
              <a:buClr>
                <a:srgbClr val="58267E"/>
              </a:buClr>
              <a:buFont typeface="Wingdings" pitchFamily="2" charset="2"/>
              <a:buChar char="l"/>
            </a:pPr>
            <a:endParaRPr lang="zh-CN" altLang="en-US" sz="14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1BE4AAF-C243-41E1-9744-E1EB0247C436}"/>
              </a:ext>
            </a:extLst>
          </p:cNvPr>
          <p:cNvSpPr/>
          <p:nvPr/>
        </p:nvSpPr>
        <p:spPr>
          <a:xfrm>
            <a:off x="-7346" y="4864109"/>
            <a:ext cx="8815756" cy="261610"/>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陈晓威</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孙建军</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汤志伟</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等</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链接分析视角下我国红色旅游网站的网络结构及影响力研究</a:t>
            </a:r>
            <a:r>
              <a:rPr lang="en-US" altLang="zh-CN" sz="1100" dirty="0">
                <a:solidFill>
                  <a:schemeClr val="bg1"/>
                </a:solidFill>
                <a:latin typeface="微软雅黑" panose="020B0503020204020204" pitchFamily="34" charset="-122"/>
                <a:ea typeface="微软雅黑" panose="020B0503020204020204" pitchFamily="34" charset="-122"/>
              </a:rPr>
              <a:t>[J].</a:t>
            </a:r>
            <a:r>
              <a:rPr lang="zh-CN" altLang="en-US" sz="1100" dirty="0">
                <a:solidFill>
                  <a:schemeClr val="bg1"/>
                </a:solidFill>
                <a:latin typeface="微软雅黑" panose="020B0503020204020204" pitchFamily="34" charset="-122"/>
                <a:ea typeface="微软雅黑" panose="020B0503020204020204" pitchFamily="34" charset="-122"/>
              </a:rPr>
              <a:t>情报科学</a:t>
            </a:r>
            <a:r>
              <a:rPr lang="en-US" altLang="zh-CN" sz="1100" dirty="0">
                <a:solidFill>
                  <a:schemeClr val="bg1"/>
                </a:solidFill>
                <a:latin typeface="微软雅黑" panose="020B0503020204020204" pitchFamily="34" charset="-122"/>
                <a:ea typeface="微软雅黑" panose="020B0503020204020204" pitchFamily="34" charset="-122"/>
              </a:rPr>
              <a:t>,2018,V36(1):152-157.</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6E7D9B8-C01C-4C3F-B2E7-C85C1C37A833}"/>
              </a:ext>
            </a:extLst>
          </p:cNvPr>
          <p:cNvSpPr/>
          <p:nvPr/>
        </p:nvSpPr>
        <p:spPr>
          <a:xfrm>
            <a:off x="792660" y="915566"/>
            <a:ext cx="5862502"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案例：我国红色旅游网站的网络结构及影响力研究</a:t>
            </a:r>
          </a:p>
        </p:txBody>
      </p:sp>
      <p:sp>
        <p:nvSpPr>
          <p:cNvPr id="15" name="矩形 14">
            <a:extLst>
              <a:ext uri="{FF2B5EF4-FFF2-40B4-BE49-F238E27FC236}">
                <a16:creationId xmlns:a16="http://schemas.microsoft.com/office/drawing/2014/main" id="{BFF65533-622F-4CFB-94C2-4F67D67F3E62}"/>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B38B27C1-9502-4F64-AEA9-E32B5CFE46BC}"/>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TextBox 2">
            <a:extLst>
              <a:ext uri="{FF2B5EF4-FFF2-40B4-BE49-F238E27FC236}">
                <a16:creationId xmlns:a16="http://schemas.microsoft.com/office/drawing/2014/main" id="{DB793628-F028-439E-9F7A-6C6BCA18F42F}"/>
              </a:ext>
            </a:extLst>
          </p:cNvPr>
          <p:cNvSpPr txBox="1"/>
          <p:nvPr/>
        </p:nvSpPr>
        <p:spPr>
          <a:xfrm>
            <a:off x="792660" y="1315676"/>
            <a:ext cx="1774292"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数据分析</a:t>
            </a:r>
          </a:p>
        </p:txBody>
      </p:sp>
    </p:spTree>
    <p:extLst>
      <p:ext uri="{BB962C8B-B14F-4D97-AF65-F5344CB8AC3E}">
        <p14:creationId xmlns:p14="http://schemas.microsoft.com/office/powerpoint/2010/main" val="427390811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Oval 7">
            <a:extLst>
              <a:ext uri="{FF2B5EF4-FFF2-40B4-BE49-F238E27FC236}">
                <a16:creationId xmlns:a16="http://schemas.microsoft.com/office/drawing/2014/main" id="{660B8513-988B-4CC1-98DA-18A162DDB69B}"/>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21" name="矩形 20">
            <a:extLst>
              <a:ext uri="{FF2B5EF4-FFF2-40B4-BE49-F238E27FC236}">
                <a16:creationId xmlns:a16="http://schemas.microsoft.com/office/drawing/2014/main" id="{D0328EBD-AF7F-4CB2-AFB6-D9C0017B628D}"/>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2" name="矩形 1">
            <a:extLst>
              <a:ext uri="{FF2B5EF4-FFF2-40B4-BE49-F238E27FC236}">
                <a16:creationId xmlns:a16="http://schemas.microsoft.com/office/drawing/2014/main" id="{A1BC6843-9234-4497-93B7-172066528B39}"/>
              </a:ext>
            </a:extLst>
          </p:cNvPr>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23" name="矩形 22">
            <a:extLst>
              <a:ext uri="{FF2B5EF4-FFF2-40B4-BE49-F238E27FC236}">
                <a16:creationId xmlns:a16="http://schemas.microsoft.com/office/drawing/2014/main" id="{C4D1BD35-0E3B-4FC9-B393-B7D34F7FECED}"/>
              </a:ext>
            </a:extLst>
          </p:cNvPr>
          <p:cNvSpPr/>
          <p:nvPr/>
        </p:nvSpPr>
        <p:spPr>
          <a:xfrm>
            <a:off x="914770" y="916493"/>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工作目标</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矩形 23">
            <a:extLst>
              <a:ext uri="{FF2B5EF4-FFF2-40B4-BE49-F238E27FC236}">
                <a16:creationId xmlns:a16="http://schemas.microsoft.com/office/drawing/2014/main" id="{5B3C77E4-A138-4A51-99F9-C3D4E83F9410}"/>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5" name="矩形 24">
            <a:extLst>
              <a:ext uri="{FF2B5EF4-FFF2-40B4-BE49-F238E27FC236}">
                <a16:creationId xmlns:a16="http://schemas.microsoft.com/office/drawing/2014/main" id="{0E328320-F66E-4840-A426-76A7E41B7F65}"/>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5" name="矩形 4">
            <a:extLst>
              <a:ext uri="{FF2B5EF4-FFF2-40B4-BE49-F238E27FC236}">
                <a16:creationId xmlns:a16="http://schemas.microsoft.com/office/drawing/2014/main" id="{D785E224-F172-4EAC-8F6D-0D41DB129BD2}"/>
              </a:ext>
            </a:extLst>
          </p:cNvPr>
          <p:cNvSpPr/>
          <p:nvPr/>
        </p:nvSpPr>
        <p:spPr>
          <a:xfrm>
            <a:off x="1043608" y="1596737"/>
            <a:ext cx="7024882" cy="815864"/>
          </a:xfrm>
          <a:prstGeom prst="rect">
            <a:avLst/>
          </a:prstGeom>
        </p:spPr>
        <p:txBody>
          <a:bodyPr wrap="square">
            <a:spAutoFit/>
          </a:bodyPr>
          <a:lstStyle/>
          <a:p>
            <a:pPr>
              <a:lnSpc>
                <a:spcPct val="150000"/>
              </a:lnSpc>
            </a:pPr>
            <a:r>
              <a:rPr lang="zh-CN" altLang="en-US" b="1" dirty="0">
                <a:latin typeface="宋体" panose="02010600030101010101" pitchFamily="2" charset="-122"/>
              </a:rPr>
              <a:t>⑤ 通过相关信息来评价事物的状态、性能和效果</a:t>
            </a:r>
          </a:p>
          <a:p>
            <a:pPr>
              <a:lnSpc>
                <a:spcPct val="150000"/>
              </a:lnSpc>
            </a:pPr>
            <a:r>
              <a:rPr lang="zh-CN" altLang="en-US" dirty="0">
                <a:latin typeface="宋体" panose="02010600030101010101" pitchFamily="2" charset="-122"/>
              </a:rPr>
              <a:t>    </a:t>
            </a:r>
          </a:p>
        </p:txBody>
      </p:sp>
      <p:sp>
        <p:nvSpPr>
          <p:cNvPr id="2" name="矩形 1">
            <a:extLst>
              <a:ext uri="{FF2B5EF4-FFF2-40B4-BE49-F238E27FC236}">
                <a16:creationId xmlns:a16="http://schemas.microsoft.com/office/drawing/2014/main" id="{6C304B83-2060-4F7E-B9B1-6BA931337241}"/>
              </a:ext>
            </a:extLst>
          </p:cNvPr>
          <p:cNvSpPr/>
          <p:nvPr/>
        </p:nvSpPr>
        <p:spPr>
          <a:xfrm>
            <a:off x="1101721" y="2123654"/>
            <a:ext cx="6940557" cy="1617238"/>
          </a:xfrm>
          <a:prstGeom prst="rect">
            <a:avLst/>
          </a:prstGeom>
        </p:spPr>
        <p:txBody>
          <a:bodyPr wrap="square">
            <a:spAutoFit/>
          </a:bodyPr>
          <a:lstStyle/>
          <a:p>
            <a:pPr indent="457200">
              <a:lnSpc>
                <a:spcPct val="150000"/>
              </a:lnSpc>
            </a:pPr>
            <a:r>
              <a:rPr lang="zh-CN" altLang="en-US" dirty="0"/>
              <a:t>通过相关信息对事物的状态、性能和效果加以评价，这是信息分析常见工作目标，尤其是在管理决策领域，信息评价非常普遍，它是信息分析的基本工作目标。实现这一抽象目标需要综合利用各种评价方法，水平比较、方法优选、优劣评估等都是以评价为核心的信息分析工作。</a:t>
            </a:r>
          </a:p>
        </p:txBody>
      </p:sp>
      <p:sp>
        <p:nvSpPr>
          <p:cNvPr id="16" name="矩形 15">
            <a:extLst>
              <a:ext uri="{FF2B5EF4-FFF2-40B4-BE49-F238E27FC236}">
                <a16:creationId xmlns:a16="http://schemas.microsoft.com/office/drawing/2014/main" id="{7928EB9C-FE8D-4F5C-895C-91D542C82651}"/>
              </a:ext>
            </a:extLst>
          </p:cNvPr>
          <p:cNvSpPr/>
          <p:nvPr/>
        </p:nvSpPr>
        <p:spPr>
          <a:xfrm>
            <a:off x="858310" y="405737"/>
            <a:ext cx="338938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信息分析的作用与工作目标</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897778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150</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内容分析法</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1B7B8E0-0007-4440-AFFA-59C8932C4E36}"/>
              </a:ext>
            </a:extLst>
          </p:cNvPr>
          <p:cNvSpPr/>
          <p:nvPr/>
        </p:nvSpPr>
        <p:spPr>
          <a:xfrm>
            <a:off x="858310" y="405737"/>
            <a:ext cx="1222127"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其他方法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文本框 15">
            <a:extLst>
              <a:ext uri="{FF2B5EF4-FFF2-40B4-BE49-F238E27FC236}">
                <a16:creationId xmlns:a16="http://schemas.microsoft.com/office/drawing/2014/main" id="{9B6AD470-80A8-4A21-94F3-C313DD104D7B}"/>
              </a:ext>
            </a:extLst>
          </p:cNvPr>
          <p:cNvSpPr txBox="1"/>
          <p:nvPr/>
        </p:nvSpPr>
        <p:spPr>
          <a:xfrm>
            <a:off x="763733" y="1398963"/>
            <a:ext cx="7552684" cy="26341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内容分析（</a:t>
            </a:r>
            <a:r>
              <a:rPr lang="en-US" altLang="zh-CN" sz="1600" dirty="0">
                <a:latin typeface="微软雅黑" panose="020B0503020204020204" pitchFamily="34" charset="-122"/>
                <a:ea typeface="微软雅黑" panose="020B0503020204020204" pitchFamily="34" charset="-122"/>
              </a:rPr>
              <a:t>content analysis</a:t>
            </a:r>
            <a:r>
              <a:rPr lang="zh-CN" altLang="en-US" sz="1600" dirty="0">
                <a:latin typeface="微软雅黑" panose="020B0503020204020204" pitchFamily="34" charset="-122"/>
                <a:ea typeface="微软雅黑" panose="020B0503020204020204" pitchFamily="34" charset="-122"/>
              </a:rPr>
              <a:t>）是一种研究方法，在进行内容分析时，研究人员考察单个文本或者一定数量文本的集合，研究文本里某些词或者概念、范畴是否出现以及出现了多少次，分析词语或者概念、范畴之间的关系，从而就文本里的信息、作者、受话人及文本所代表的人物、文化和时代进行推断。</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文本可以是书、书的个别章节、小品文、采访报道、报刊标题和文章、历史文献、日记、演讲、剧本、广告词等，实际上，任何言语交际作品都可以成为文本分析的对象。</a:t>
            </a:r>
          </a:p>
        </p:txBody>
      </p:sp>
    </p:spTree>
    <p:extLst>
      <p:ext uri="{BB962C8B-B14F-4D97-AF65-F5344CB8AC3E}">
        <p14:creationId xmlns:p14="http://schemas.microsoft.com/office/powerpoint/2010/main" val="284870318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151</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49303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内容分析法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非介入性研究</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2B64712-A8C5-4645-9516-59CB96C3F905}"/>
              </a:ext>
            </a:extLst>
          </p:cNvPr>
          <p:cNvSpPr txBox="1"/>
          <p:nvPr/>
        </p:nvSpPr>
        <p:spPr>
          <a:xfrm>
            <a:off x="763733" y="1398963"/>
            <a:ext cx="7552684" cy="3046988"/>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非介入性研究（</a:t>
            </a:r>
            <a:r>
              <a:rPr lang="en-US" altLang="zh-CN" sz="1600" dirty="0">
                <a:latin typeface="微软雅黑" panose="020B0503020204020204" pitchFamily="34" charset="-122"/>
                <a:ea typeface="微软雅黑" panose="020B0503020204020204" pitchFamily="34" charset="-122"/>
              </a:rPr>
              <a:t>Unobtrusive research</a:t>
            </a:r>
            <a:r>
              <a:rPr lang="zh-CN" altLang="en-US" sz="1600" dirty="0">
                <a:latin typeface="微软雅黑" panose="020B0503020204020204" pitchFamily="34" charset="-122"/>
                <a:ea typeface="微软雅黑" panose="020B0503020204020204" pitchFamily="34" charset="-122"/>
              </a:rPr>
              <a:t>），或称非侵入性研究、暗地调查法等，是一种社会科学研究方法。研究者在不惊动调查对象的前提下，进行资料搜集工作，从而避免“主体反应“（</a:t>
            </a:r>
            <a:r>
              <a:rPr lang="en-US" altLang="zh-CN" sz="1600" dirty="0">
                <a:latin typeface="微软雅黑" panose="020B0503020204020204" pitchFamily="34" charset="-122"/>
                <a:ea typeface="微软雅黑" panose="020B0503020204020204" pitchFamily="34" charset="-122"/>
              </a:rPr>
              <a:t>subject reaction</a:t>
            </a:r>
            <a:r>
              <a:rPr lang="zh-CN" altLang="en-US" sz="1600" dirty="0">
                <a:latin typeface="微软雅黑" panose="020B0503020204020204" pitchFamily="34" charset="-122"/>
                <a:ea typeface="微软雅黑" panose="020B0503020204020204" pitchFamily="34" charset="-122"/>
              </a:rPr>
              <a:t>）问题。这个概念最早由美国社会学家尤金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韦伯（</a:t>
            </a:r>
            <a:r>
              <a:rPr lang="en-US" altLang="zh-CN" sz="1600" dirty="0">
                <a:latin typeface="微软雅黑" panose="020B0503020204020204" pitchFamily="34" charset="-122"/>
                <a:ea typeface="微软雅黑" panose="020B0503020204020204" pitchFamily="34" charset="-122"/>
              </a:rPr>
              <a:t>Eugene Webb</a:t>
            </a:r>
            <a:r>
              <a:rPr lang="zh-CN" altLang="en-US" sz="1600" dirty="0">
                <a:latin typeface="微软雅黑" panose="020B0503020204020204" pitchFamily="34" charset="-122"/>
                <a:ea typeface="微软雅黑" panose="020B0503020204020204" pitchFamily="34" charset="-122"/>
              </a:rPr>
              <a:t>）等人在</a:t>
            </a:r>
            <a:r>
              <a:rPr lang="en-US" altLang="zh-CN" sz="1600" dirty="0">
                <a:latin typeface="微软雅黑" panose="020B0503020204020204" pitchFamily="34" charset="-122"/>
                <a:ea typeface="微软雅黑" panose="020B0503020204020204" pitchFamily="34" charset="-122"/>
              </a:rPr>
              <a:t>1966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非介入性方法：社会科学的非反应性研究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Unobtrusive </a:t>
            </a:r>
            <a:r>
              <a:rPr lang="en-US" altLang="zh-CN" sz="1600" dirty="0" err="1">
                <a:latin typeface="微软雅黑" panose="020B0503020204020204" pitchFamily="34" charset="-122"/>
                <a:ea typeface="微软雅黑" panose="020B0503020204020204" pitchFamily="34" charset="-122"/>
              </a:rPr>
              <a:t>Measures:nonreactive</a:t>
            </a:r>
            <a:r>
              <a:rPr lang="en-US" altLang="zh-CN" sz="1600" dirty="0">
                <a:latin typeface="微软雅黑" panose="020B0503020204020204" pitchFamily="34" charset="-122"/>
                <a:ea typeface="微软雅黑" panose="020B0503020204020204" pitchFamily="34" charset="-122"/>
              </a:rPr>
              <a:t> research in the social sciences</a:t>
            </a:r>
            <a:r>
              <a:rPr lang="zh-CN" altLang="en-US" sz="1600" dirty="0">
                <a:latin typeface="微软雅黑" panose="020B0503020204020204" pitchFamily="34" charset="-122"/>
                <a:ea typeface="微软雅黑" panose="020B0503020204020204" pitchFamily="34" charset="-122"/>
              </a:rPr>
              <a:t>）一书中提出。</a:t>
            </a:r>
            <a:endParaRPr lang="en-US" altLang="zh-CN" sz="1600"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主要观点指的是，在社会科学领域，由于研究对象是人，当人们得知自己成为研究对象后，往往会出于面子或者种种原因试图去迎合研究者，从而做出非预期或者非常态行为，进而影响到研究结果。因此，不惊动研究对象的资料搜集方法应运而生，例如要想知道博物馆中最受欢迎的展览品，直接观察展览品前地毯磨损程度比发放问卷或许更加能够反映真实情况。</a:t>
            </a:r>
            <a:r>
              <a:rPr lang="zh-CN" altLang="en-US" sz="1600" b="1" dirty="0">
                <a:solidFill>
                  <a:srgbClr val="7050A0"/>
                </a:solidFill>
                <a:latin typeface="微软雅黑" panose="020B0503020204020204" pitchFamily="34" charset="-122"/>
                <a:ea typeface="微软雅黑" panose="020B0503020204020204" pitchFamily="34" charset="-122"/>
              </a:rPr>
              <a:t>内容分析法便是常见的非介入性研究之一。</a:t>
            </a:r>
          </a:p>
        </p:txBody>
      </p:sp>
    </p:spTree>
    <p:extLst>
      <p:ext uri="{BB962C8B-B14F-4D97-AF65-F5344CB8AC3E}">
        <p14:creationId xmlns:p14="http://schemas.microsoft.com/office/powerpoint/2010/main" val="173396269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152</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内容分析方法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220206"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操作步骤</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848F740A-D0DF-40FE-9359-3825BF61C12C}"/>
              </a:ext>
            </a:extLst>
          </p:cNvPr>
          <p:cNvSpPr txBox="1"/>
          <p:nvPr/>
        </p:nvSpPr>
        <p:spPr>
          <a:xfrm>
            <a:off x="763733" y="1359144"/>
            <a:ext cx="7645630" cy="337284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sz="1600" b="1" dirty="0">
                <a:solidFill>
                  <a:srgbClr val="7050A0"/>
                </a:solidFill>
                <a:latin typeface="微软雅黑" panose="020B0503020204020204" pitchFamily="34" charset="-122"/>
                <a:ea typeface="微软雅黑" panose="020B0503020204020204" pitchFamily="34" charset="-122"/>
              </a:rPr>
              <a:t>Step1</a:t>
            </a:r>
            <a:r>
              <a:rPr lang="zh-CN" altLang="en-US" sz="1600" b="1" dirty="0">
                <a:solidFill>
                  <a:srgbClr val="7050A0"/>
                </a:solidFill>
                <a:latin typeface="微软雅黑" panose="020B0503020204020204" pitchFamily="34" charset="-122"/>
                <a:ea typeface="微软雅黑" panose="020B0503020204020204" pitchFamily="34" charset="-122"/>
              </a:rPr>
              <a:t>：明确研究问题。</a:t>
            </a:r>
            <a:r>
              <a:rPr lang="zh-CN" altLang="en-US" sz="1600" dirty="0">
                <a:latin typeface="微软雅黑" panose="020B0503020204020204" pitchFamily="34" charset="-122"/>
                <a:ea typeface="微软雅黑" panose="020B0503020204020204" pitchFamily="34" charset="-122"/>
              </a:rPr>
              <a:t>只有与研究媒介内容直接相关的研究问题才能使用内容分析法，媒介内容是已经记录或者被保存下来的、可用的信息。</a:t>
            </a:r>
          </a:p>
          <a:p>
            <a:pPr marL="285750" indent="-285750" algn="just">
              <a:lnSpc>
                <a:spcPct val="150000"/>
              </a:lnSpc>
              <a:buFont typeface="Wingdings" panose="05000000000000000000" pitchFamily="2" charset="2"/>
              <a:buChar char="Ø"/>
            </a:pPr>
            <a:r>
              <a:rPr lang="en-US" altLang="zh-CN" sz="1600" b="1" dirty="0">
                <a:solidFill>
                  <a:srgbClr val="7050A0"/>
                </a:solidFill>
                <a:latin typeface="微软雅黑" panose="020B0503020204020204" pitchFamily="34" charset="-122"/>
                <a:ea typeface="微软雅黑" panose="020B0503020204020204" pitchFamily="34" charset="-122"/>
              </a:rPr>
              <a:t>Step2</a:t>
            </a:r>
            <a:r>
              <a:rPr lang="zh-CN" altLang="en-US" sz="1600" b="1" dirty="0">
                <a:solidFill>
                  <a:srgbClr val="7050A0"/>
                </a:solidFill>
                <a:latin typeface="微软雅黑" panose="020B0503020204020204" pitchFamily="34" charset="-122"/>
                <a:ea typeface="微软雅黑" panose="020B0503020204020204" pitchFamily="34" charset="-122"/>
              </a:rPr>
              <a:t>：选择样本。</a:t>
            </a:r>
            <a:r>
              <a:rPr lang="zh-CN" altLang="en-US" sz="1600" dirty="0">
                <a:latin typeface="微软雅黑" panose="020B0503020204020204" pitchFamily="34" charset="-122"/>
                <a:ea typeface="微软雅黑" panose="020B0503020204020204" pitchFamily="34" charset="-122"/>
              </a:rPr>
              <a:t>样本信息量大，有连续性，便于统计及量化分析。</a:t>
            </a:r>
          </a:p>
          <a:p>
            <a:pPr marL="285750" indent="-285750" algn="just">
              <a:lnSpc>
                <a:spcPct val="150000"/>
              </a:lnSpc>
              <a:buFont typeface="Wingdings" panose="05000000000000000000" pitchFamily="2" charset="2"/>
              <a:buChar char="Ø"/>
            </a:pPr>
            <a:r>
              <a:rPr lang="en-US" altLang="zh-CN" sz="1600" b="1" dirty="0">
                <a:solidFill>
                  <a:srgbClr val="7050A0"/>
                </a:solidFill>
                <a:latin typeface="微软雅黑" panose="020B0503020204020204" pitchFamily="34" charset="-122"/>
                <a:ea typeface="微软雅黑" panose="020B0503020204020204" pitchFamily="34" charset="-122"/>
              </a:rPr>
              <a:t>Step3</a:t>
            </a:r>
            <a:r>
              <a:rPr lang="zh-CN" altLang="en-US" sz="1600" b="1" dirty="0">
                <a:solidFill>
                  <a:srgbClr val="7050A0"/>
                </a:solidFill>
                <a:latin typeface="微软雅黑" panose="020B0503020204020204" pitchFamily="34" charset="-122"/>
                <a:ea typeface="微软雅黑" panose="020B0503020204020204" pitchFamily="34" charset="-122"/>
              </a:rPr>
              <a:t>：定义分析单元。</a:t>
            </a:r>
            <a:r>
              <a:rPr lang="zh-CN" altLang="en-US" sz="1600" dirty="0">
                <a:latin typeface="微软雅黑" panose="020B0503020204020204" pitchFamily="34" charset="-122"/>
                <a:ea typeface="微软雅黑" panose="020B0503020204020204" pitchFamily="34" charset="-122"/>
              </a:rPr>
              <a:t>确定范畴：选择符合分析目的的最一般的关键性概念；根据所确定的范畴，选择分析单元（分析单元是不再细分的测度单位）。</a:t>
            </a:r>
          </a:p>
          <a:p>
            <a:pPr marL="285750" indent="-285750" algn="just">
              <a:lnSpc>
                <a:spcPct val="150000"/>
              </a:lnSpc>
              <a:buFont typeface="Wingdings" panose="05000000000000000000" pitchFamily="2" charset="2"/>
              <a:buChar char="Ø"/>
            </a:pPr>
            <a:r>
              <a:rPr lang="en-US" altLang="zh-CN" sz="1600" b="1" dirty="0">
                <a:solidFill>
                  <a:srgbClr val="7050A0"/>
                </a:solidFill>
                <a:latin typeface="微软雅黑" panose="020B0503020204020204" pitchFamily="34" charset="-122"/>
                <a:ea typeface="微软雅黑" panose="020B0503020204020204" pitchFamily="34" charset="-122"/>
              </a:rPr>
              <a:t>Step4</a:t>
            </a:r>
            <a:r>
              <a:rPr lang="zh-CN" altLang="en-US" sz="1600" b="1" dirty="0">
                <a:solidFill>
                  <a:srgbClr val="7050A0"/>
                </a:solidFill>
                <a:latin typeface="微软雅黑" panose="020B0503020204020204" pitchFamily="34" charset="-122"/>
                <a:ea typeface="微软雅黑" panose="020B0503020204020204" pitchFamily="34" charset="-122"/>
              </a:rPr>
              <a:t>：制定分析框架。</a:t>
            </a:r>
            <a:r>
              <a:rPr lang="zh-CN" altLang="en-US" sz="1600" dirty="0">
                <a:latin typeface="微软雅黑" panose="020B0503020204020204" pitchFamily="34" charset="-122"/>
                <a:ea typeface="微软雅黑" panose="020B0503020204020204" pitchFamily="34" charset="-122"/>
              </a:rPr>
              <a:t>体现分析思路和保证系统性的核心步骤。例如，奈斯比特为了研究美国社会生活设置的分析框架是一个四级类目表：一级类目：就业、教育、健康、环境、交通、住房、人际关系和经济联系、法律和正义、福利。下设二级至四级类目共</a:t>
            </a:r>
            <a:r>
              <a:rPr lang="en-US" altLang="zh-CN" sz="1600" dirty="0">
                <a:latin typeface="微软雅黑" panose="020B0503020204020204" pitchFamily="34" charset="-122"/>
                <a:ea typeface="微软雅黑" panose="020B0503020204020204" pitchFamily="34" charset="-122"/>
              </a:rPr>
              <a:t>117</a:t>
            </a:r>
            <a:r>
              <a:rPr lang="zh-CN" altLang="en-US" sz="1600" dirty="0">
                <a:latin typeface="微软雅黑" panose="020B0503020204020204" pitchFamily="34" charset="-122"/>
                <a:ea typeface="微软雅黑" panose="020B0503020204020204" pitchFamily="34" charset="-122"/>
              </a:rPr>
              <a:t>个。</a:t>
            </a:r>
          </a:p>
        </p:txBody>
      </p:sp>
    </p:spTree>
    <p:extLst>
      <p:ext uri="{BB962C8B-B14F-4D97-AF65-F5344CB8AC3E}">
        <p14:creationId xmlns:p14="http://schemas.microsoft.com/office/powerpoint/2010/main" val="330017723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153</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内容分析方法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220206"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操作步骤</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3D6E3DC-972B-411E-A11A-FFB6552A8FB7}"/>
              </a:ext>
            </a:extLst>
          </p:cNvPr>
          <p:cNvSpPr txBox="1"/>
          <p:nvPr/>
        </p:nvSpPr>
        <p:spPr>
          <a:xfrm>
            <a:off x="763733" y="1359144"/>
            <a:ext cx="6904611" cy="2297424"/>
          </a:xfrm>
          <a:prstGeom prst="rect">
            <a:avLst/>
          </a:prstGeom>
          <a:noFill/>
        </p:spPr>
        <p:txBody>
          <a:bodyPr wrap="square" rtlCol="0">
            <a:spAutoFit/>
          </a:bodyPr>
          <a:lstStyle/>
          <a:p>
            <a:pPr marL="285750" indent="-285750" algn="just">
              <a:lnSpc>
                <a:spcPct val="113000"/>
              </a:lnSpc>
              <a:buFont typeface="Wingdings" panose="05000000000000000000" pitchFamily="2" charset="2"/>
              <a:buChar char="Ø"/>
            </a:pPr>
            <a:r>
              <a:rPr lang="en-US" altLang="zh-CN" sz="1600" b="1" dirty="0">
                <a:solidFill>
                  <a:srgbClr val="7050A0"/>
                </a:solidFill>
                <a:latin typeface="微软雅黑" panose="020B0503020204020204" pitchFamily="34" charset="-122"/>
                <a:ea typeface="微软雅黑" panose="020B0503020204020204" pitchFamily="34" charset="-122"/>
              </a:rPr>
              <a:t>Step5</a:t>
            </a:r>
            <a:r>
              <a:rPr lang="zh-CN" altLang="en-US" sz="1600" b="1" dirty="0">
                <a:solidFill>
                  <a:srgbClr val="7050A0"/>
                </a:solidFill>
                <a:latin typeface="微软雅黑" panose="020B0503020204020204" pitchFamily="34" charset="-122"/>
                <a:ea typeface="微软雅黑" panose="020B0503020204020204" pitchFamily="34" charset="-122"/>
              </a:rPr>
              <a:t>：编码。</a:t>
            </a:r>
            <a:endParaRPr lang="en-US" altLang="zh-CN" sz="1600" b="1" dirty="0">
              <a:solidFill>
                <a:srgbClr val="7050A0"/>
              </a:solidFill>
              <a:latin typeface="微软雅黑" panose="020B0503020204020204" pitchFamily="34" charset="-122"/>
              <a:ea typeface="微软雅黑" panose="020B0503020204020204" pitchFamily="34" charset="-122"/>
            </a:endParaRPr>
          </a:p>
          <a:p>
            <a:pPr algn="just">
              <a:lnSpc>
                <a:spcPct val="113000"/>
              </a:lnSpc>
            </a:pPr>
            <a:r>
              <a:rPr lang="zh-CN" altLang="en-US" sz="1600" dirty="0">
                <a:latin typeface="微软雅黑" panose="020B0503020204020204" pitchFamily="34" charset="-122"/>
                <a:ea typeface="微软雅黑" panose="020B0503020204020204" pitchFamily="34" charset="-122"/>
              </a:rPr>
              <a:t>编码即为将分析样本中所选择的分析单元按照分析框架归为一些变量。</a:t>
            </a:r>
            <a:endParaRPr lang="en-US" altLang="zh-CN" sz="1600" dirty="0">
              <a:latin typeface="微软雅黑" panose="020B0503020204020204" pitchFamily="34" charset="-122"/>
              <a:ea typeface="微软雅黑" panose="020B0503020204020204" pitchFamily="34" charset="-122"/>
            </a:endParaRPr>
          </a:p>
          <a:p>
            <a:pPr algn="just">
              <a:lnSpc>
                <a:spcPct val="113000"/>
              </a:lnSpc>
            </a:pPr>
            <a:r>
              <a:rPr lang="zh-CN" altLang="en-US" sz="1600" b="1" dirty="0">
                <a:solidFill>
                  <a:srgbClr val="7050A0"/>
                </a:solidFill>
                <a:latin typeface="微软雅黑" panose="020B0503020204020204" pitchFamily="34" charset="-122"/>
                <a:ea typeface="微软雅黑" panose="020B0503020204020204" pitchFamily="34" charset="-122"/>
              </a:rPr>
              <a:t>编码单：</a:t>
            </a:r>
            <a:r>
              <a:rPr lang="zh-CN" altLang="en-US" sz="1600" dirty="0">
                <a:latin typeface="微软雅黑" panose="020B0503020204020204" pitchFamily="34" charset="-122"/>
                <a:ea typeface="微软雅黑" panose="020B0503020204020204" pitchFamily="34" charset="-122"/>
              </a:rPr>
              <a:t>类似封闭式调查表，其主体是内容代码。内容代码一般用简明的文字将希望量化的类目列举在编码单中，其后留出标记主观判断值的位置。</a:t>
            </a:r>
          </a:p>
          <a:p>
            <a:pPr algn="just">
              <a:lnSpc>
                <a:spcPct val="113000"/>
              </a:lnSpc>
            </a:pPr>
            <a:r>
              <a:rPr lang="zh-CN" altLang="en-US" sz="1600" b="1" dirty="0">
                <a:solidFill>
                  <a:srgbClr val="7050A0"/>
                </a:solidFill>
                <a:latin typeface="微软雅黑" panose="020B0503020204020204" pitchFamily="34" charset="-122"/>
                <a:ea typeface="微软雅黑" panose="020B0503020204020204" pitchFamily="34" charset="-122"/>
              </a:rPr>
              <a:t>编码标引：</a:t>
            </a:r>
            <a:r>
              <a:rPr lang="zh-CN" altLang="en-US" sz="1600" dirty="0">
                <a:latin typeface="微软雅黑" panose="020B0503020204020204" pitchFamily="34" charset="-122"/>
                <a:ea typeface="微软雅黑" panose="020B0503020204020204" pitchFamily="34" charset="-122"/>
              </a:rPr>
              <a:t>指填写编码表的过程。</a:t>
            </a:r>
          </a:p>
          <a:p>
            <a:pPr algn="just">
              <a:lnSpc>
                <a:spcPct val="113000"/>
              </a:lnSpc>
            </a:pPr>
            <a:r>
              <a:rPr lang="zh-CN" altLang="en-US" sz="1600" b="1" dirty="0">
                <a:solidFill>
                  <a:srgbClr val="7050A0"/>
                </a:solidFill>
                <a:latin typeface="微软雅黑" panose="020B0503020204020204" pitchFamily="34" charset="-122"/>
                <a:ea typeface="微软雅黑" panose="020B0503020204020204" pitchFamily="34" charset="-122"/>
              </a:rPr>
              <a:t>编码标引具体步骤：</a:t>
            </a:r>
            <a:r>
              <a:rPr lang="zh-CN" altLang="en-US" sz="1600" dirty="0">
                <a:latin typeface="微软雅黑" panose="020B0503020204020204" pitchFamily="34" charset="-122"/>
                <a:ea typeface="微软雅黑" panose="020B0503020204020204" pitchFamily="34" charset="-122"/>
              </a:rPr>
              <a:t>设计编码单、制定编码规则、编码标引、信度与效度检验。</a:t>
            </a:r>
          </a:p>
          <a:p>
            <a:pPr marL="285750" indent="-285750" algn="just">
              <a:lnSpc>
                <a:spcPct val="113000"/>
              </a:lnSpc>
              <a:buFont typeface="Wingdings" panose="05000000000000000000" pitchFamily="2" charset="2"/>
              <a:buChar char="Ø"/>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458858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154</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内容分析方法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220206"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操作步骤</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E07D926-9694-420B-8FC6-4987BC563BE9}"/>
              </a:ext>
            </a:extLst>
          </p:cNvPr>
          <p:cNvSpPr txBox="1"/>
          <p:nvPr/>
        </p:nvSpPr>
        <p:spPr>
          <a:xfrm>
            <a:off x="763733" y="1359144"/>
            <a:ext cx="7645630" cy="374217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sz="1600" b="1" dirty="0">
                <a:solidFill>
                  <a:srgbClr val="7050A0"/>
                </a:solidFill>
                <a:latin typeface="微软雅黑" panose="020B0503020204020204" pitchFamily="34" charset="-122"/>
                <a:ea typeface="微软雅黑" panose="020B0503020204020204" pitchFamily="34" charset="-122"/>
              </a:rPr>
              <a:t>Step6</a:t>
            </a:r>
            <a:r>
              <a:rPr lang="zh-CN" altLang="en-US" sz="1600" b="1" dirty="0">
                <a:solidFill>
                  <a:srgbClr val="7050A0"/>
                </a:solidFill>
                <a:latin typeface="微软雅黑" panose="020B0503020204020204" pitchFamily="34" charset="-122"/>
                <a:ea typeface="微软雅黑" panose="020B0503020204020204" pitchFamily="34" charset="-122"/>
              </a:rPr>
              <a:t>：信度分析。</a:t>
            </a:r>
            <a:endParaRPr lang="en-US" altLang="zh-CN" sz="1600" b="1" dirty="0">
              <a:solidFill>
                <a:srgbClr val="7050A0"/>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内容分析法的信度指两个或两个以上的研究者按照相同的分析单元和分析框架，对同一材料进行评判结果的一致性程度，它是保证内容分析结果可靠性、客观性的重要指标。</a:t>
            </a:r>
          </a:p>
          <a:p>
            <a:pPr marL="285750" indent="-285750" algn="just">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基本过程：</a:t>
            </a:r>
          </a:p>
          <a:p>
            <a:pPr algn="just">
              <a:lnSpc>
                <a:spcPct val="150000"/>
              </a:lnSpc>
            </a:pPr>
            <a:r>
              <a:rPr lang="zh-CN" altLang="en-US" sz="1600" dirty="0">
                <a:latin typeface="微软雅黑" panose="020B0503020204020204" pitchFamily="34" charset="-122"/>
                <a:ea typeface="微软雅黑" panose="020B0503020204020204" pitchFamily="34" charset="-122"/>
              </a:rPr>
              <a:t>由两个或两个以上的评判者，按照相同的分析维度，对同一材料独立进行评判分析；</a:t>
            </a:r>
          </a:p>
          <a:p>
            <a:pPr algn="just">
              <a:lnSpc>
                <a:spcPct val="150000"/>
              </a:lnSpc>
            </a:pPr>
            <a:r>
              <a:rPr lang="zh-CN" altLang="en-US" sz="1600" dirty="0">
                <a:latin typeface="微软雅黑" panose="020B0503020204020204" pitchFamily="34" charset="-122"/>
                <a:ea typeface="微软雅黑" panose="020B0503020204020204" pitchFamily="34" charset="-122"/>
              </a:rPr>
              <a:t>对他们各自的评判结果使用信度公式进行信度系数计算；</a:t>
            </a:r>
          </a:p>
          <a:p>
            <a:pPr algn="just">
              <a:lnSpc>
                <a:spcPct val="150000"/>
              </a:lnSpc>
            </a:pPr>
            <a:r>
              <a:rPr lang="zh-CN" altLang="en-US" sz="1600" dirty="0">
                <a:latin typeface="微软雅黑" panose="020B0503020204020204" pitchFamily="34" charset="-122"/>
                <a:ea typeface="微软雅黑" panose="020B0503020204020204" pitchFamily="34" charset="-122"/>
              </a:rPr>
              <a:t>根据批判与计算结果修订分析维度（评判系统）或对评判者进行培训；</a:t>
            </a:r>
          </a:p>
          <a:p>
            <a:pPr algn="just">
              <a:lnSpc>
                <a:spcPct val="150000"/>
              </a:lnSpc>
            </a:pPr>
            <a:r>
              <a:rPr lang="zh-CN" altLang="en-US" sz="1600" dirty="0">
                <a:latin typeface="微软雅黑" panose="020B0503020204020204" pitchFamily="34" charset="-122"/>
                <a:ea typeface="微软雅黑" panose="020B0503020204020204" pitchFamily="34" charset="-122"/>
              </a:rPr>
              <a:t>重复评判过程，直到取得可接受的信度为止。</a:t>
            </a:r>
          </a:p>
          <a:p>
            <a:pPr marL="285750" indent="-285750" algn="just">
              <a:lnSpc>
                <a:spcPct val="150000"/>
              </a:lnSpc>
              <a:buFont typeface="Wingdings" panose="05000000000000000000" pitchFamily="2" charset="2"/>
              <a:buChar char="Ø"/>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114772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155</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内容分析方法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220206"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操作步骤</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E07D926-9694-420B-8FC6-4987BC563BE9}"/>
              </a:ext>
            </a:extLst>
          </p:cNvPr>
          <p:cNvSpPr txBox="1"/>
          <p:nvPr/>
        </p:nvSpPr>
        <p:spPr>
          <a:xfrm>
            <a:off x="763733" y="1359144"/>
            <a:ext cx="7645630" cy="300351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sz="1600" b="1" dirty="0">
                <a:solidFill>
                  <a:srgbClr val="7050A0"/>
                </a:solidFill>
                <a:latin typeface="微软雅黑" panose="020B0503020204020204" pitchFamily="34" charset="-122"/>
                <a:ea typeface="微软雅黑" panose="020B0503020204020204" pitchFamily="34" charset="-122"/>
              </a:rPr>
              <a:t>Step7 </a:t>
            </a:r>
            <a:r>
              <a:rPr lang="zh-CN" altLang="en-US" sz="1600" b="1" dirty="0">
                <a:solidFill>
                  <a:srgbClr val="7050A0"/>
                </a:solidFill>
                <a:latin typeface="微软雅黑" panose="020B0503020204020204" pitchFamily="34" charset="-122"/>
                <a:ea typeface="微软雅黑" panose="020B0503020204020204" pitchFamily="34" charset="-122"/>
              </a:rPr>
              <a:t>分析数据。</a:t>
            </a:r>
            <a:endParaRPr lang="en-US" altLang="zh-CN" sz="1600" b="1" dirty="0">
              <a:solidFill>
                <a:srgbClr val="7050A0"/>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对评判结果（所获得数据）进行统计处理。描述各分析类目特征及相互关系，并根据研究目标进行比较，得出关于研究对象的趋势或特征、异同点等方面的结论。</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endParaRPr lang="zh-CN" altLang="en-US"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en-US" altLang="zh-CN" sz="1600" b="1" dirty="0">
                <a:solidFill>
                  <a:srgbClr val="7050A0"/>
                </a:solidFill>
                <a:latin typeface="微软雅黑" panose="020B0503020204020204" pitchFamily="34" charset="-122"/>
                <a:ea typeface="微软雅黑" panose="020B0503020204020204" pitchFamily="34" charset="-122"/>
              </a:rPr>
              <a:t>Step8 </a:t>
            </a:r>
            <a:r>
              <a:rPr lang="zh-CN" altLang="en-US" sz="1600" b="1" dirty="0">
                <a:solidFill>
                  <a:srgbClr val="7050A0"/>
                </a:solidFill>
                <a:latin typeface="微软雅黑" panose="020B0503020204020204" pitchFamily="34" charset="-122"/>
                <a:ea typeface="微软雅黑" panose="020B0503020204020204" pitchFamily="34" charset="-122"/>
              </a:rPr>
              <a:t>报告研究结果。</a:t>
            </a:r>
          </a:p>
          <a:p>
            <a:pPr algn="just">
              <a:lnSpc>
                <a:spcPct val="150000"/>
              </a:lnSpc>
            </a:pPr>
            <a:r>
              <a:rPr lang="zh-CN" altLang="en-US" sz="1600" dirty="0">
                <a:latin typeface="微软雅黑" panose="020B0503020204020204" pitchFamily="34" charset="-122"/>
                <a:ea typeface="微软雅黑" panose="020B0503020204020204" pitchFamily="34" charset="-122"/>
              </a:rPr>
              <a:t>依据数据分析结果回答研究问题，解释以数字形式呈现的内容分析结果，包括解释数字的含义及其重要性。</a:t>
            </a:r>
          </a:p>
          <a:p>
            <a:pPr marL="285750" indent="-285750" algn="just">
              <a:lnSpc>
                <a:spcPct val="150000"/>
              </a:lnSpc>
              <a:buFont typeface="Wingdings" panose="05000000000000000000" pitchFamily="2" charset="2"/>
              <a:buChar char="Ø"/>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16813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156</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内容分析方法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应用领域</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D50834B-3EC5-4141-8F16-FCF0BED419C8}"/>
              </a:ext>
            </a:extLst>
          </p:cNvPr>
          <p:cNvSpPr txBox="1"/>
          <p:nvPr/>
        </p:nvSpPr>
        <p:spPr>
          <a:xfrm>
            <a:off x="763732" y="1359144"/>
            <a:ext cx="7696699" cy="316779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内容分析法是一种较高层次的</a:t>
            </a:r>
            <a:r>
              <a:rPr lang="zh-CN" altLang="en-US" sz="1500" b="1" dirty="0">
                <a:solidFill>
                  <a:srgbClr val="7050A0"/>
                </a:solidFill>
                <a:latin typeface="微软雅黑" panose="020B0503020204020204" pitchFamily="34" charset="-122"/>
                <a:ea typeface="微软雅黑" panose="020B0503020204020204" pitchFamily="34" charset="-122"/>
              </a:rPr>
              <a:t>情报分析研究</a:t>
            </a:r>
            <a:r>
              <a:rPr lang="zh-CN" altLang="en-US" sz="1500" dirty="0">
                <a:latin typeface="微软雅黑" panose="020B0503020204020204" pitchFamily="34" charset="-122"/>
                <a:ea typeface="微软雅黑" panose="020B0503020204020204" pitchFamily="34" charset="-122"/>
              </a:rPr>
              <a:t>方法，能够被应用于研究任何文献或有记录的交流传播事件，因此应用领域十分广泛。例如，在社科情报工作中运用内容分析法，能够充分发挥情报部门文献积累的优势以及研究人员高度的情报意识和信息处理能力，一方面可以紧跟社会热点，更好地为研究课题服务，另一方面可以结合文献计量学等研究方法，为科学管理与预测提供依据；</a:t>
            </a: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在</a:t>
            </a:r>
            <a:r>
              <a:rPr lang="zh-CN" altLang="en-US" sz="1500" b="1" dirty="0">
                <a:solidFill>
                  <a:srgbClr val="7050A0"/>
                </a:solidFill>
                <a:latin typeface="微软雅黑" panose="020B0503020204020204" pitchFamily="34" charset="-122"/>
                <a:ea typeface="微软雅黑" panose="020B0503020204020204" pitchFamily="34" charset="-122"/>
              </a:rPr>
              <a:t>新闻传播研究</a:t>
            </a:r>
            <a:r>
              <a:rPr lang="zh-CN" altLang="en-US" sz="1500" dirty="0">
                <a:latin typeface="微软雅黑" panose="020B0503020204020204" pitchFamily="34" charset="-122"/>
                <a:ea typeface="微软雅黑" panose="020B0503020204020204" pitchFamily="34" charset="-122"/>
              </a:rPr>
              <a:t>中运用内容分析法，可以反映社会热点问题，探索时代发展趋势；</a:t>
            </a: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在</a:t>
            </a:r>
            <a:r>
              <a:rPr lang="zh-CN" altLang="en-US" sz="1500" b="1" dirty="0">
                <a:solidFill>
                  <a:srgbClr val="7050A0"/>
                </a:solidFill>
                <a:latin typeface="微软雅黑" panose="020B0503020204020204" pitchFamily="34" charset="-122"/>
                <a:ea typeface="微软雅黑" panose="020B0503020204020204" pitchFamily="34" charset="-122"/>
              </a:rPr>
              <a:t>政府与社会机构管理</a:t>
            </a:r>
            <a:r>
              <a:rPr lang="zh-CN" altLang="en-US" sz="1500" dirty="0">
                <a:latin typeface="微软雅黑" panose="020B0503020204020204" pitchFamily="34" charset="-122"/>
                <a:ea typeface="微软雅黑" panose="020B0503020204020204" pitchFamily="34" charset="-122"/>
              </a:rPr>
              <a:t>中使用内容分析法可以监测政府与组织的宣传机构运行状况，识别个人、团体或机构的意识倾向，关注焦点以及交流趋势。</a:t>
            </a: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而随着时代发展，对</a:t>
            </a:r>
            <a:r>
              <a:rPr lang="zh-CN" altLang="en-US" sz="1500" b="1" dirty="0">
                <a:solidFill>
                  <a:srgbClr val="7050A0"/>
                </a:solidFill>
                <a:latin typeface="微软雅黑" panose="020B0503020204020204" pitchFamily="34" charset="-122"/>
                <a:ea typeface="微软雅黑" panose="020B0503020204020204" pitchFamily="34" charset="-122"/>
              </a:rPr>
              <a:t>网络进行内容分析</a:t>
            </a:r>
            <a:r>
              <a:rPr lang="zh-CN" altLang="en-US" sz="1500" dirty="0">
                <a:latin typeface="微软雅黑" panose="020B0503020204020204" pitchFamily="34" charset="-122"/>
                <a:ea typeface="微软雅黑" panose="020B0503020204020204" pitchFamily="34" charset="-122"/>
              </a:rPr>
              <a:t>工作需求应运而生。</a:t>
            </a:r>
          </a:p>
        </p:txBody>
      </p:sp>
    </p:spTree>
    <p:extLst>
      <p:ext uri="{BB962C8B-B14F-4D97-AF65-F5344CB8AC3E}">
        <p14:creationId xmlns:p14="http://schemas.microsoft.com/office/powerpoint/2010/main" val="250911317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157</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其他分析方法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社会网络分析</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62F1E35-78CE-4AB1-AF52-DF27BB589D0E}"/>
              </a:ext>
            </a:extLst>
          </p:cNvPr>
          <p:cNvSpPr txBox="1"/>
          <p:nvPr/>
        </p:nvSpPr>
        <p:spPr>
          <a:xfrm>
            <a:off x="763732" y="1398963"/>
            <a:ext cx="7645631" cy="3539430"/>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六度分隔理论</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indent="457200"/>
            <a:r>
              <a:rPr lang="zh-CN" altLang="zh-CN" sz="1600" dirty="0">
                <a:latin typeface="微软雅黑" panose="020B0503020204020204" pitchFamily="34" charset="-122"/>
                <a:ea typeface="微软雅黑" panose="020B0503020204020204" pitchFamily="34" charset="-122"/>
              </a:rPr>
              <a:t>哈佛大学心理学教授斯坦利</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米尔格兰姆</a:t>
            </a:r>
            <a:r>
              <a:rPr lang="zh-CN" altLang="en-US" sz="1600" dirty="0">
                <a:latin typeface="微软雅黑" panose="020B0503020204020204" pitchFamily="34" charset="-122"/>
                <a:ea typeface="微软雅黑" panose="020B0503020204020204" pitchFamily="34" charset="-122"/>
              </a:rPr>
              <a:t>曾</a:t>
            </a:r>
            <a:r>
              <a:rPr lang="zh-CN" altLang="zh-CN" sz="1600" dirty="0">
                <a:latin typeface="微软雅黑" panose="020B0503020204020204" pitchFamily="34" charset="-122"/>
                <a:ea typeface="微软雅黑" panose="020B0503020204020204" pitchFamily="34" charset="-122"/>
              </a:rPr>
              <a:t>将一封信件随机发送给</a:t>
            </a:r>
            <a:r>
              <a:rPr lang="en-US" altLang="zh-CN" sz="1600" dirty="0">
                <a:latin typeface="微软雅黑" panose="020B0503020204020204" pitchFamily="34" charset="-122"/>
                <a:ea typeface="微软雅黑" panose="020B0503020204020204" pitchFamily="34" charset="-122"/>
              </a:rPr>
              <a:t>50</a:t>
            </a:r>
            <a:r>
              <a:rPr lang="zh-CN" altLang="zh-CN" sz="1600" dirty="0">
                <a:latin typeface="微软雅黑" panose="020B0503020204020204" pitchFamily="34" charset="-122"/>
                <a:ea typeface="微软雅黑" panose="020B0503020204020204" pitchFamily="34" charset="-122"/>
              </a:rPr>
              <a:t>名参与者，要求参与者将这封信</a:t>
            </a:r>
            <a:r>
              <a:rPr lang="zh-CN" altLang="en-US" sz="1600" dirty="0">
                <a:latin typeface="微软雅黑" panose="020B0503020204020204" pitchFamily="34" charset="-122"/>
                <a:ea typeface="微软雅黑" panose="020B0503020204020204" pitchFamily="34" charset="-122"/>
              </a:rPr>
              <a:t>至一个</a:t>
            </a:r>
            <a:r>
              <a:rPr lang="zh-CN" altLang="zh-CN" sz="1600" dirty="0">
                <a:latin typeface="微软雅黑" panose="020B0503020204020204" pitchFamily="34" charset="-122"/>
                <a:ea typeface="微软雅黑" panose="020B0503020204020204" pitchFamily="34" charset="-122"/>
              </a:rPr>
              <a:t>股票经纪人手中。最终经过六次以内的人际传递，信的送达率达到了</a:t>
            </a:r>
            <a:r>
              <a:rPr lang="en-US" altLang="zh-CN" sz="1600" dirty="0">
                <a:latin typeface="微软雅黑" panose="020B0503020204020204" pitchFamily="34" charset="-122"/>
                <a:ea typeface="微软雅黑" panose="020B0503020204020204" pitchFamily="34" charset="-122"/>
              </a:rPr>
              <a:t>97%</a:t>
            </a:r>
            <a:r>
              <a:rPr lang="zh-CN"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indent="457200"/>
            <a:r>
              <a:rPr lang="zh-CN" altLang="zh-CN" sz="1600" dirty="0">
                <a:latin typeface="微软雅黑" panose="020B0503020204020204" pitchFamily="34" charset="-122"/>
                <a:ea typeface="微软雅黑" panose="020B0503020204020204" pitchFamily="34" charset="-122"/>
              </a:rPr>
              <a:t>任何两个人间最多只需要通过六个中间人建立联系，这便是著名的“六度分隔理论”。</a:t>
            </a:r>
            <a:endParaRPr lang="en-US" altLang="zh-CN" sz="1600" dirty="0">
              <a:latin typeface="微软雅黑" panose="020B0503020204020204" pitchFamily="34" charset="-122"/>
              <a:ea typeface="微软雅黑" panose="020B0503020204020204" pitchFamily="34" charset="-122"/>
            </a:endParaRPr>
          </a:p>
          <a:p>
            <a:pPr indent="457200"/>
            <a:endParaRPr lang="en-US" altLang="zh-CN" sz="1600" dirty="0">
              <a:latin typeface="微软雅黑" panose="020B0503020204020204" pitchFamily="34" charset="-122"/>
              <a:ea typeface="微软雅黑" panose="020B0503020204020204" pitchFamily="34" charset="-122"/>
            </a:endParaRPr>
          </a:p>
          <a:p>
            <a:r>
              <a:rPr lang="en-US" altLang="zh-CN" sz="1600" b="1" dirty="0">
                <a:latin typeface="微软雅黑" panose="020B0503020204020204" pitchFamily="34" charset="-122"/>
                <a:ea typeface="微软雅黑" panose="020B0503020204020204" pitchFamily="34" charset="-122"/>
              </a:rPr>
              <a:t>150</a:t>
            </a:r>
            <a:r>
              <a:rPr lang="zh-CN" altLang="en-US" sz="1600" b="1" dirty="0">
                <a:latin typeface="微软雅黑" panose="020B0503020204020204" pitchFamily="34" charset="-122"/>
                <a:ea typeface="微软雅黑" panose="020B0503020204020204" pitchFamily="34" charset="-122"/>
              </a:rPr>
              <a:t>定律：</a:t>
            </a:r>
            <a:endParaRPr lang="en-US" altLang="zh-CN" sz="1600" b="1" dirty="0">
              <a:latin typeface="微软雅黑" panose="020B0503020204020204" pitchFamily="34" charset="-122"/>
              <a:ea typeface="微软雅黑" panose="020B0503020204020204" pitchFamily="34" charset="-122"/>
            </a:endParaRPr>
          </a:p>
          <a:p>
            <a:pPr indent="457200"/>
            <a:r>
              <a:rPr lang="zh-CN" altLang="zh-CN" sz="1600" dirty="0">
                <a:latin typeface="微软雅黑" panose="020B0503020204020204" pitchFamily="34" charset="-122"/>
                <a:ea typeface="微软雅黑" panose="020B0503020204020204" pitchFamily="34" charset="-122"/>
              </a:rPr>
              <a:t>英国牛津大学人类学家罗宾</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邓巴根据猿猴的智力与社交网络推断，人类智力允许人类拥有稳定社交网络的人数是</a:t>
            </a:r>
            <a:r>
              <a:rPr lang="en-US" altLang="zh-CN" sz="1600" dirty="0">
                <a:latin typeface="微软雅黑" panose="020B0503020204020204" pitchFamily="34" charset="-122"/>
                <a:ea typeface="微软雅黑" panose="020B0503020204020204" pitchFamily="34" charset="-122"/>
              </a:rPr>
              <a:t>148</a:t>
            </a:r>
            <a:r>
              <a:rPr lang="zh-CN" altLang="zh-CN" sz="1600" dirty="0">
                <a:latin typeface="微软雅黑" panose="020B0503020204020204" pitchFamily="34" charset="-122"/>
                <a:ea typeface="微软雅黑" panose="020B0503020204020204" pitchFamily="34" charset="-122"/>
              </a:rPr>
              <a:t>人，四舍五入则为</a:t>
            </a:r>
            <a:r>
              <a:rPr lang="en-US" altLang="zh-CN" sz="1600" dirty="0">
                <a:latin typeface="微软雅黑" panose="020B0503020204020204" pitchFamily="34" charset="-122"/>
                <a:ea typeface="微软雅黑" panose="020B0503020204020204" pitchFamily="34" charset="-122"/>
              </a:rPr>
              <a:t>150</a:t>
            </a:r>
            <a:r>
              <a:rPr lang="zh-CN" altLang="zh-CN" sz="1600" dirty="0">
                <a:latin typeface="微软雅黑" panose="020B0503020204020204" pitchFamily="34" charset="-122"/>
                <a:ea typeface="微软雅黑" panose="020B0503020204020204" pitchFamily="34" charset="-122"/>
              </a:rPr>
              <a:t>人，这就是著名的“邓巴数字”，也叫</a:t>
            </a:r>
            <a:r>
              <a:rPr lang="en-US" altLang="zh-CN" sz="1600" dirty="0">
                <a:latin typeface="微软雅黑" panose="020B0503020204020204" pitchFamily="34" charset="-122"/>
                <a:ea typeface="微软雅黑" panose="020B0503020204020204" pitchFamily="34" charset="-122"/>
              </a:rPr>
              <a:t>150</a:t>
            </a:r>
            <a:r>
              <a:rPr lang="zh-CN" altLang="zh-CN" sz="1600" dirty="0">
                <a:latin typeface="微软雅黑" panose="020B0503020204020204" pitchFamily="34" charset="-122"/>
                <a:ea typeface="微软雅黑" panose="020B0503020204020204" pitchFamily="34" charset="-122"/>
              </a:rPr>
              <a:t>定律。</a:t>
            </a:r>
            <a:endParaRPr lang="en-US" altLang="zh-CN" sz="1600" dirty="0">
              <a:latin typeface="微软雅黑" panose="020B0503020204020204" pitchFamily="34" charset="-122"/>
              <a:ea typeface="微软雅黑" panose="020B0503020204020204" pitchFamily="34" charset="-122"/>
            </a:endParaRPr>
          </a:p>
          <a:p>
            <a:pPr indent="457200"/>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150</a:t>
            </a:r>
            <a:r>
              <a:rPr lang="zh-CN" altLang="en-US" sz="1600" dirty="0">
                <a:latin typeface="微软雅黑" panose="020B0503020204020204" pitchFamily="34" charset="-122"/>
                <a:ea typeface="微软雅黑" panose="020B0503020204020204" pitchFamily="34" charset="-122"/>
              </a:rPr>
              <a:t>定律”指出</a:t>
            </a:r>
            <a:r>
              <a:rPr lang="zh-CN" altLang="zh-CN" sz="1600" dirty="0">
                <a:latin typeface="微软雅黑" panose="020B0503020204020204" pitchFamily="34" charset="-122"/>
                <a:ea typeface="微软雅黑" panose="020B0503020204020204" pitchFamily="34" charset="-122"/>
              </a:rPr>
              <a:t>人们可能拥有更多的好友，但一年内至少联系一次的好友圈最多由</a:t>
            </a:r>
            <a:r>
              <a:rPr lang="en-US" altLang="zh-CN" sz="1600" dirty="0">
                <a:latin typeface="微软雅黑" panose="020B0503020204020204" pitchFamily="34" charset="-122"/>
                <a:ea typeface="微软雅黑" panose="020B0503020204020204" pitchFamily="34" charset="-122"/>
              </a:rPr>
              <a:t>150</a:t>
            </a:r>
            <a:r>
              <a:rPr lang="zh-CN" altLang="zh-CN" sz="1600" dirty="0">
                <a:latin typeface="微软雅黑" panose="020B0503020204020204" pitchFamily="34" charset="-122"/>
                <a:ea typeface="微软雅黑" panose="020B0503020204020204" pitchFamily="34" charset="-122"/>
              </a:rPr>
              <a:t>个人组成。</a:t>
            </a:r>
          </a:p>
          <a:p>
            <a:pPr indent="457200"/>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83467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158</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社会网络分析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D9F63B9C-9AAC-485A-AA82-3BAFCC409871}"/>
              </a:ext>
            </a:extLst>
          </p:cNvPr>
          <p:cNvSpPr/>
          <p:nvPr/>
        </p:nvSpPr>
        <p:spPr>
          <a:xfrm>
            <a:off x="810685" y="1426541"/>
            <a:ext cx="7598677" cy="1526187"/>
          </a:xfrm>
          <a:prstGeom prst="rect">
            <a:avLst/>
          </a:prstGeom>
        </p:spPr>
        <p:txBody>
          <a:bodyPr wrap="square">
            <a:spAutoFit/>
          </a:bodyPr>
          <a:lstStyle/>
          <a:p>
            <a:pPr indent="457200">
              <a:lnSpc>
                <a:spcPct val="150000"/>
              </a:lnSpc>
            </a:pPr>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社会网络</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由</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多个点（社会行动者）和各点之间的连线（行动者之间的关系）组成，是指由多个组织或者个人的节点所构成的社会结构，且能够展现节点之间的关联关系。</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indent="457200" algn="just">
              <a:lnSpc>
                <a:spcPct val="150000"/>
              </a:lnSpc>
            </a:pPr>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社会网络分析</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是对社会关系结构及其属性进行分析的一套规范和方法。</a:t>
            </a:r>
            <a:endParaRPr lang="zh-CN" altLang="en-US"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893A226-06FC-4D8E-9AD2-CBEA4F142A67}"/>
              </a:ext>
            </a:extLst>
          </p:cNvPr>
          <p:cNvSpPr/>
          <p:nvPr/>
        </p:nvSpPr>
        <p:spPr>
          <a:xfrm>
            <a:off x="792660" y="915566"/>
            <a:ext cx="224933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社会网络分析概念</a:t>
            </a:r>
          </a:p>
        </p:txBody>
      </p:sp>
      <p:sp>
        <p:nvSpPr>
          <p:cNvPr id="13" name="矩形 12">
            <a:extLst>
              <a:ext uri="{FF2B5EF4-FFF2-40B4-BE49-F238E27FC236}">
                <a16:creationId xmlns:a16="http://schemas.microsoft.com/office/drawing/2014/main" id="{0795468E-7814-47A6-912C-3FBAAB1F566F}"/>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A6EFEB99-B5F8-4E5F-A8A0-3B2F9369A0BC}"/>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229CF2C-9778-4F8C-99E4-20C461954776}"/>
              </a:ext>
            </a:extLst>
          </p:cNvPr>
          <p:cNvSpPr/>
          <p:nvPr/>
        </p:nvSpPr>
        <p:spPr>
          <a:xfrm>
            <a:off x="0" y="4839197"/>
            <a:ext cx="5364088" cy="276999"/>
          </a:xfrm>
          <a:prstGeom prst="rect">
            <a:avLst/>
          </a:prstGeom>
        </p:spPr>
        <p:txBody>
          <a:bodyPr wrap="square">
            <a:spAutoFit/>
          </a:bodyPr>
          <a:lstStyle/>
          <a:p>
            <a:r>
              <a:rPr lang="zh-CN"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周尊</a:t>
            </a:r>
            <a:r>
              <a:rPr lang="en-US" altLang="zh-CN" sz="1200" dirty="0">
                <a:solidFill>
                  <a:schemeClr val="bg1"/>
                </a:solidFill>
                <a:latin typeface="Times New Roman" panose="02020603050405020304" pitchFamily="18" charset="0"/>
                <a:ea typeface="微软雅黑" panose="020B0503020204020204" pitchFamily="34" charset="-122"/>
              </a:rPr>
              <a:t>.</a:t>
            </a:r>
            <a:r>
              <a:rPr lang="zh-CN"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基于网络分析方法的高校图书馆网站影响力研究</a:t>
            </a:r>
            <a:r>
              <a:rPr lang="en-US" altLang="zh-CN" sz="1200" dirty="0">
                <a:solidFill>
                  <a:schemeClr val="bg1"/>
                </a:solidFill>
                <a:latin typeface="Times New Roman" panose="02020603050405020304" pitchFamily="18" charset="0"/>
                <a:ea typeface="微软雅黑" panose="020B0503020204020204" pitchFamily="34" charset="-122"/>
              </a:rPr>
              <a:t>[D].</a:t>
            </a:r>
            <a:r>
              <a:rPr lang="zh-CN"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东北师范大学</a:t>
            </a:r>
            <a:r>
              <a:rPr lang="en-US" altLang="zh-CN" sz="1200" dirty="0">
                <a:solidFill>
                  <a:schemeClr val="bg1"/>
                </a:solidFill>
                <a:latin typeface="Times New Roman" panose="02020603050405020304" pitchFamily="18" charset="0"/>
                <a:ea typeface="微软雅黑" panose="020B0503020204020204" pitchFamily="34" charset="-122"/>
              </a:rPr>
              <a:t>,2019.</a:t>
            </a:r>
            <a:endParaRPr lang="zh-CN" altLang="en-US" sz="12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87584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159</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社会网络分析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2765501"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社会网络分析发展阶段</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410546BB-0FDA-432F-B870-BD87503A25B5}"/>
              </a:ext>
            </a:extLst>
          </p:cNvPr>
          <p:cNvCxnSpPr>
            <a:cxnSpLocks/>
          </p:cNvCxnSpPr>
          <p:nvPr/>
        </p:nvCxnSpPr>
        <p:spPr>
          <a:xfrm>
            <a:off x="731626" y="2573752"/>
            <a:ext cx="7782755" cy="194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4AC4A30B-625B-484D-8C51-FE9AB3C6704B}"/>
              </a:ext>
            </a:extLst>
          </p:cNvPr>
          <p:cNvGrpSpPr/>
          <p:nvPr/>
        </p:nvGrpSpPr>
        <p:grpSpPr>
          <a:xfrm>
            <a:off x="447744" y="2424633"/>
            <a:ext cx="316523" cy="316523"/>
            <a:chOff x="1423881" y="2238960"/>
            <a:chExt cx="422031" cy="422031"/>
          </a:xfrm>
        </p:grpSpPr>
        <p:sp>
          <p:nvSpPr>
            <p:cNvPr id="20" name="椭圆 19">
              <a:extLst>
                <a:ext uri="{FF2B5EF4-FFF2-40B4-BE49-F238E27FC236}">
                  <a16:creationId xmlns:a16="http://schemas.microsoft.com/office/drawing/2014/main" id="{2B4F8D0E-64F1-4574-8E48-0B9E043EE9A1}"/>
                </a:ext>
              </a:extLst>
            </p:cNvPr>
            <p:cNvSpPr/>
            <p:nvPr/>
          </p:nvSpPr>
          <p:spPr>
            <a:xfrm>
              <a:off x="1423881" y="2238960"/>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E6438D9E-3CBF-450D-A2EA-0174D8F57B67}"/>
                </a:ext>
              </a:extLst>
            </p:cNvPr>
            <p:cNvSpPr txBox="1"/>
            <p:nvPr/>
          </p:nvSpPr>
          <p:spPr>
            <a:xfrm>
              <a:off x="1460066" y="2265309"/>
              <a:ext cx="374462" cy="384722"/>
            </a:xfrm>
            <a:prstGeom prst="rect">
              <a:avLst/>
            </a:prstGeom>
            <a:noFill/>
          </p:spPr>
          <p:txBody>
            <a:bodyPr wrap="none" rtlCol="0">
              <a:spAutoFit/>
            </a:bodyPr>
            <a:lstStyle/>
            <a:p>
              <a:r>
                <a:rPr lang="en-US" altLang="zh-CN" sz="1275" dirty="0">
                  <a:solidFill>
                    <a:schemeClr val="bg1"/>
                  </a:solidFill>
                  <a:latin typeface="微软雅黑" panose="020B0503020204020204" pitchFamily="34" charset="-122"/>
                  <a:ea typeface="微软雅黑" panose="020B0503020204020204" pitchFamily="34" charset="-122"/>
                </a:rPr>
                <a:t>1</a:t>
              </a:r>
              <a:endParaRPr lang="zh-CN" altLang="en-US" sz="1275"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DF027066-085A-44F4-8F81-8A2429E0811E}"/>
              </a:ext>
            </a:extLst>
          </p:cNvPr>
          <p:cNvGrpSpPr/>
          <p:nvPr/>
        </p:nvGrpSpPr>
        <p:grpSpPr>
          <a:xfrm>
            <a:off x="1895026" y="2387712"/>
            <a:ext cx="316523" cy="320054"/>
            <a:chOff x="2856077" y="2212611"/>
            <a:chExt cx="422031" cy="426739"/>
          </a:xfrm>
        </p:grpSpPr>
        <p:sp>
          <p:nvSpPr>
            <p:cNvPr id="23" name="椭圆 22">
              <a:extLst>
                <a:ext uri="{FF2B5EF4-FFF2-40B4-BE49-F238E27FC236}">
                  <a16:creationId xmlns:a16="http://schemas.microsoft.com/office/drawing/2014/main" id="{E53B10D9-7CD2-4D8A-9B9B-C979A36BA691}"/>
                </a:ext>
              </a:extLst>
            </p:cNvPr>
            <p:cNvSpPr/>
            <p:nvPr/>
          </p:nvSpPr>
          <p:spPr>
            <a:xfrm>
              <a:off x="2856077" y="2212611"/>
              <a:ext cx="422031" cy="422031"/>
            </a:xfrm>
            <a:prstGeom prst="ellipse">
              <a:avLst/>
            </a:prstGeom>
            <a:solidFill>
              <a:schemeClr val="bg1">
                <a:lumMod val="7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56FC3E2D-2087-4090-A27A-339181C54E9E}"/>
                </a:ext>
              </a:extLst>
            </p:cNvPr>
            <p:cNvSpPr txBox="1"/>
            <p:nvPr/>
          </p:nvSpPr>
          <p:spPr>
            <a:xfrm>
              <a:off x="2879380" y="2254628"/>
              <a:ext cx="374462" cy="384722"/>
            </a:xfrm>
            <a:prstGeom prst="rect">
              <a:avLst/>
            </a:prstGeom>
            <a:noFill/>
          </p:spPr>
          <p:txBody>
            <a:bodyPr wrap="none" rtlCol="0">
              <a:spAutoFit/>
            </a:bodyPr>
            <a:lstStyle/>
            <a:p>
              <a:r>
                <a:rPr lang="en-US" altLang="zh-CN" sz="1275" dirty="0">
                  <a:solidFill>
                    <a:schemeClr val="bg1"/>
                  </a:solidFill>
                  <a:latin typeface="微软雅黑" panose="020B0503020204020204" pitchFamily="34" charset="-122"/>
                  <a:ea typeface="微软雅黑" panose="020B0503020204020204" pitchFamily="34" charset="-122"/>
                </a:rPr>
                <a:t>2</a:t>
              </a:r>
              <a:endParaRPr lang="zh-CN" altLang="en-US" sz="1275"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97887B78-CF2C-47B6-AB0F-F9ADC741F5AF}"/>
              </a:ext>
            </a:extLst>
          </p:cNvPr>
          <p:cNvGrpSpPr/>
          <p:nvPr/>
        </p:nvGrpSpPr>
        <p:grpSpPr>
          <a:xfrm>
            <a:off x="3694648" y="2424633"/>
            <a:ext cx="316523" cy="320501"/>
            <a:chOff x="4615522" y="2238961"/>
            <a:chExt cx="422031" cy="427335"/>
          </a:xfrm>
        </p:grpSpPr>
        <p:sp>
          <p:nvSpPr>
            <p:cNvPr id="26" name="椭圆 25">
              <a:extLst>
                <a:ext uri="{FF2B5EF4-FFF2-40B4-BE49-F238E27FC236}">
                  <a16:creationId xmlns:a16="http://schemas.microsoft.com/office/drawing/2014/main" id="{28D98028-B51A-40FB-A4CA-FF77824EB888}"/>
                </a:ext>
              </a:extLst>
            </p:cNvPr>
            <p:cNvSpPr/>
            <p:nvPr/>
          </p:nvSpPr>
          <p:spPr>
            <a:xfrm>
              <a:off x="4615522" y="2238961"/>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C5D382E6-1936-482D-A944-2FBAA5CE2E29}"/>
                </a:ext>
              </a:extLst>
            </p:cNvPr>
            <p:cNvSpPr txBox="1"/>
            <p:nvPr/>
          </p:nvSpPr>
          <p:spPr>
            <a:xfrm>
              <a:off x="4634818" y="2281574"/>
              <a:ext cx="374462" cy="384722"/>
            </a:xfrm>
            <a:prstGeom prst="rect">
              <a:avLst/>
            </a:prstGeom>
            <a:noFill/>
          </p:spPr>
          <p:txBody>
            <a:bodyPr wrap="none" rtlCol="0">
              <a:spAutoFit/>
            </a:bodyPr>
            <a:lstStyle/>
            <a:p>
              <a:r>
                <a:rPr lang="en-US" altLang="zh-CN" sz="1275" dirty="0">
                  <a:solidFill>
                    <a:schemeClr val="bg1"/>
                  </a:solidFill>
                  <a:latin typeface="微软雅黑" panose="020B0503020204020204" pitchFamily="34" charset="-122"/>
                  <a:ea typeface="微软雅黑" panose="020B0503020204020204" pitchFamily="34" charset="-122"/>
                </a:rPr>
                <a:t>3</a:t>
              </a:r>
              <a:endParaRPr lang="zh-CN" altLang="en-US" sz="1275"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6412BBC2-2D84-41FF-8A32-401F9615DBC1}"/>
              </a:ext>
            </a:extLst>
          </p:cNvPr>
          <p:cNvGrpSpPr/>
          <p:nvPr/>
        </p:nvGrpSpPr>
        <p:grpSpPr>
          <a:xfrm>
            <a:off x="5321391" y="2424633"/>
            <a:ext cx="316523" cy="320501"/>
            <a:chOff x="6119007" y="2238961"/>
            <a:chExt cx="422031" cy="427335"/>
          </a:xfrm>
        </p:grpSpPr>
        <p:sp>
          <p:nvSpPr>
            <p:cNvPr id="29" name="椭圆 28">
              <a:extLst>
                <a:ext uri="{FF2B5EF4-FFF2-40B4-BE49-F238E27FC236}">
                  <a16:creationId xmlns:a16="http://schemas.microsoft.com/office/drawing/2014/main" id="{86C3FE70-060F-47B7-99B4-B40F17BED476}"/>
                </a:ext>
              </a:extLst>
            </p:cNvPr>
            <p:cNvSpPr/>
            <p:nvPr/>
          </p:nvSpPr>
          <p:spPr>
            <a:xfrm>
              <a:off x="6119007" y="2238961"/>
              <a:ext cx="422031" cy="422031"/>
            </a:xfrm>
            <a:prstGeom prst="ellipse">
              <a:avLst/>
            </a:prstGeom>
            <a:solidFill>
              <a:schemeClr val="bg1">
                <a:lumMod val="7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6E07A1-339E-4ED6-B2A1-EF8C30B86DD8}"/>
                </a:ext>
              </a:extLst>
            </p:cNvPr>
            <p:cNvSpPr txBox="1"/>
            <p:nvPr/>
          </p:nvSpPr>
          <p:spPr>
            <a:xfrm>
              <a:off x="6143112" y="2281574"/>
              <a:ext cx="374462" cy="384722"/>
            </a:xfrm>
            <a:prstGeom prst="rect">
              <a:avLst/>
            </a:prstGeom>
            <a:noFill/>
          </p:spPr>
          <p:txBody>
            <a:bodyPr wrap="none" rtlCol="0">
              <a:spAutoFit/>
            </a:bodyPr>
            <a:lstStyle/>
            <a:p>
              <a:r>
                <a:rPr lang="en-US" altLang="zh-CN" sz="1275" dirty="0">
                  <a:solidFill>
                    <a:schemeClr val="bg1"/>
                  </a:solidFill>
                  <a:latin typeface="微软雅黑" panose="020B0503020204020204" pitchFamily="34" charset="-122"/>
                  <a:ea typeface="微软雅黑" panose="020B0503020204020204" pitchFamily="34" charset="-122"/>
                </a:rPr>
                <a:t>4</a:t>
              </a:r>
              <a:endParaRPr lang="zh-CN" altLang="en-US" sz="1275"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3D07F9AE-8A76-4195-A81C-B44B99757E3B}"/>
              </a:ext>
            </a:extLst>
          </p:cNvPr>
          <p:cNvGrpSpPr/>
          <p:nvPr/>
        </p:nvGrpSpPr>
        <p:grpSpPr>
          <a:xfrm>
            <a:off x="6948125" y="2424634"/>
            <a:ext cx="316523" cy="316523"/>
            <a:chOff x="7551714" y="2238961"/>
            <a:chExt cx="422031" cy="422031"/>
          </a:xfrm>
        </p:grpSpPr>
        <p:sp>
          <p:nvSpPr>
            <p:cNvPr id="32" name="椭圆 31">
              <a:extLst>
                <a:ext uri="{FF2B5EF4-FFF2-40B4-BE49-F238E27FC236}">
                  <a16:creationId xmlns:a16="http://schemas.microsoft.com/office/drawing/2014/main" id="{DC7D3448-C004-4C76-8FB2-8D90C19FFD8F}"/>
                </a:ext>
              </a:extLst>
            </p:cNvPr>
            <p:cNvSpPr/>
            <p:nvPr/>
          </p:nvSpPr>
          <p:spPr>
            <a:xfrm>
              <a:off x="7551714" y="2238961"/>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D1055C72-187A-4355-B9FE-B16857051675}"/>
                </a:ext>
              </a:extLst>
            </p:cNvPr>
            <p:cNvSpPr txBox="1"/>
            <p:nvPr/>
          </p:nvSpPr>
          <p:spPr>
            <a:xfrm>
              <a:off x="7572613" y="2265309"/>
              <a:ext cx="374462" cy="384722"/>
            </a:xfrm>
            <a:prstGeom prst="rect">
              <a:avLst/>
            </a:prstGeom>
            <a:noFill/>
          </p:spPr>
          <p:txBody>
            <a:bodyPr wrap="none" rtlCol="0">
              <a:spAutoFit/>
            </a:bodyPr>
            <a:lstStyle/>
            <a:p>
              <a:r>
                <a:rPr lang="en-US" altLang="zh-CN" sz="1275" dirty="0">
                  <a:solidFill>
                    <a:schemeClr val="bg1"/>
                  </a:solidFill>
                  <a:latin typeface="微软雅黑" panose="020B0503020204020204" pitchFamily="34" charset="-122"/>
                  <a:ea typeface="微软雅黑" panose="020B0503020204020204" pitchFamily="34" charset="-122"/>
                </a:rPr>
                <a:t>5</a:t>
              </a:r>
              <a:endParaRPr lang="zh-CN" altLang="en-US" sz="1275" dirty="0">
                <a:solidFill>
                  <a:schemeClr val="bg1"/>
                </a:solidFill>
                <a:latin typeface="微软雅黑" panose="020B0503020204020204" pitchFamily="34" charset="-122"/>
                <a:ea typeface="微软雅黑" panose="020B0503020204020204" pitchFamily="34" charset="-122"/>
              </a:endParaRPr>
            </a:p>
          </p:txBody>
        </p:sp>
      </p:grpSp>
      <p:sp>
        <p:nvSpPr>
          <p:cNvPr id="45" name="文本框 44">
            <a:extLst>
              <a:ext uri="{FF2B5EF4-FFF2-40B4-BE49-F238E27FC236}">
                <a16:creationId xmlns:a16="http://schemas.microsoft.com/office/drawing/2014/main" id="{4AC6ACA2-51AA-4B37-9DAB-F202F52CEAAD}"/>
              </a:ext>
            </a:extLst>
          </p:cNvPr>
          <p:cNvSpPr txBox="1"/>
          <p:nvPr/>
        </p:nvSpPr>
        <p:spPr>
          <a:xfrm>
            <a:off x="6667798" y="2109238"/>
            <a:ext cx="877163" cy="288541"/>
          </a:xfrm>
          <a:prstGeom prst="rect">
            <a:avLst/>
          </a:prstGeom>
          <a:noFill/>
        </p:spPr>
        <p:txBody>
          <a:bodyPr wrap="none" rtlCol="0" anchor="ctr">
            <a:spAutoFit/>
          </a:bodyPr>
          <a:lstStyle/>
          <a:p>
            <a:pPr algn="ctr"/>
            <a:r>
              <a:rPr lang="en-US" altLang="zh-CN" sz="1275" b="1" dirty="0">
                <a:latin typeface="微软雅黑" panose="020B0503020204020204" pitchFamily="34" charset="-122"/>
                <a:ea typeface="微软雅黑" panose="020B0503020204020204" pitchFamily="34" charset="-122"/>
              </a:rPr>
              <a:t>70</a:t>
            </a:r>
            <a:r>
              <a:rPr lang="zh-CN" altLang="zh-CN" sz="1275" b="1" dirty="0">
                <a:latin typeface="微软雅黑" panose="020B0503020204020204" pitchFamily="34" charset="-122"/>
                <a:ea typeface="微软雅黑" panose="020B0503020204020204" pitchFamily="34" charset="-122"/>
              </a:rPr>
              <a:t>年代末</a:t>
            </a:r>
            <a:endParaRPr lang="en-US" altLang="zh-CN" sz="2100" dirty="0">
              <a:solidFill>
                <a:schemeClr val="bg1"/>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893FF68B-3592-403C-8E92-E02752C77B27}"/>
              </a:ext>
            </a:extLst>
          </p:cNvPr>
          <p:cNvSpPr txBox="1"/>
          <p:nvPr/>
        </p:nvSpPr>
        <p:spPr>
          <a:xfrm>
            <a:off x="4794587" y="2783924"/>
            <a:ext cx="1370131" cy="288541"/>
          </a:xfrm>
          <a:prstGeom prst="rect">
            <a:avLst/>
          </a:prstGeom>
          <a:noFill/>
        </p:spPr>
        <p:txBody>
          <a:bodyPr wrap="square" rtlCol="0" anchor="ctr">
            <a:spAutoFit/>
          </a:bodyPr>
          <a:lstStyle/>
          <a:p>
            <a:pPr algn="ctr"/>
            <a:r>
              <a:rPr lang="en-US" altLang="zh-CN" sz="1275" b="1" dirty="0">
                <a:latin typeface="微软雅黑" panose="020B0503020204020204" pitchFamily="34" charset="-122"/>
                <a:ea typeface="微软雅黑" panose="020B0503020204020204" pitchFamily="34" charset="-122"/>
              </a:rPr>
              <a:t>20</a:t>
            </a:r>
            <a:r>
              <a:rPr lang="zh-CN" altLang="zh-CN" sz="1275" b="1" dirty="0">
                <a:latin typeface="微软雅黑" panose="020B0503020204020204" pitchFamily="34" charset="-122"/>
                <a:ea typeface="微软雅黑" panose="020B0503020204020204" pitchFamily="34" charset="-122"/>
              </a:rPr>
              <a:t>世纪</a:t>
            </a:r>
            <a:r>
              <a:rPr lang="en-US" altLang="zh-CN" sz="1275" b="1" dirty="0">
                <a:latin typeface="微软雅黑" panose="020B0503020204020204" pitchFamily="34" charset="-122"/>
                <a:ea typeface="微软雅黑" panose="020B0503020204020204" pitchFamily="34" charset="-122"/>
              </a:rPr>
              <a:t>70</a:t>
            </a:r>
            <a:r>
              <a:rPr lang="zh-CN" altLang="zh-CN" sz="1275" b="1" dirty="0">
                <a:latin typeface="微软雅黑" panose="020B0503020204020204" pitchFamily="34" charset="-122"/>
                <a:ea typeface="微软雅黑" panose="020B0503020204020204" pitchFamily="34" charset="-122"/>
              </a:rPr>
              <a:t>年代</a:t>
            </a:r>
            <a:endParaRPr lang="en-US" altLang="zh-CN" sz="2100" dirty="0">
              <a:solidFill>
                <a:schemeClr val="bg1"/>
              </a:solidFill>
              <a:latin typeface="微软雅黑" panose="020B0503020204020204" pitchFamily="34" charset="-122"/>
              <a:ea typeface="微软雅黑" panose="020B0503020204020204" pitchFamily="34" charset="-122"/>
            </a:endParaRPr>
          </a:p>
        </p:txBody>
      </p:sp>
      <p:sp>
        <p:nvSpPr>
          <p:cNvPr id="54" name="TextBox 40">
            <a:extLst>
              <a:ext uri="{FF2B5EF4-FFF2-40B4-BE49-F238E27FC236}">
                <a16:creationId xmlns:a16="http://schemas.microsoft.com/office/drawing/2014/main" id="{BB9AEC42-2F84-4484-93B9-5E1A6A538728}"/>
              </a:ext>
            </a:extLst>
          </p:cNvPr>
          <p:cNvSpPr txBox="1"/>
          <p:nvPr/>
        </p:nvSpPr>
        <p:spPr>
          <a:xfrm>
            <a:off x="1526483" y="1912008"/>
            <a:ext cx="1370131" cy="415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lang="zh-CN" altLang="en-US" sz="1050" dirty="0">
                <a:latin typeface="微软雅黑" panose="020B0503020204020204" pitchFamily="34" charset="-122"/>
                <a:ea typeface="微软雅黑" panose="020B0503020204020204" pitchFamily="34" charset="-122"/>
              </a:rPr>
              <a:t>哥伦比亚学派的传播研究</a:t>
            </a:r>
            <a:endParaRPr lang="en-US" altLang="zh-CN" sz="1050" dirty="0">
              <a:latin typeface="微软雅黑" panose="020B0503020204020204" pitchFamily="34" charset="-122"/>
              <a:ea typeface="微软雅黑" panose="020B0503020204020204" pitchFamily="34" charset="-122"/>
            </a:endParaRPr>
          </a:p>
        </p:txBody>
      </p:sp>
      <p:sp>
        <p:nvSpPr>
          <p:cNvPr id="55" name="TextBox 40">
            <a:extLst>
              <a:ext uri="{FF2B5EF4-FFF2-40B4-BE49-F238E27FC236}">
                <a16:creationId xmlns:a16="http://schemas.microsoft.com/office/drawing/2014/main" id="{35E18248-727A-4EA3-93BD-007BA9FE1278}"/>
              </a:ext>
            </a:extLst>
          </p:cNvPr>
          <p:cNvSpPr txBox="1"/>
          <p:nvPr/>
        </p:nvSpPr>
        <p:spPr>
          <a:xfrm>
            <a:off x="3024251" y="2860267"/>
            <a:ext cx="1714456" cy="122341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1050" dirty="0">
                <a:latin typeface="微软雅黑" panose="020B0503020204020204" pitchFamily="34" charset="-122"/>
                <a:ea typeface="微软雅黑" panose="020B0503020204020204" pitchFamily="34" charset="-122"/>
              </a:rPr>
              <a:t>哈佛大学心理学教授斯坦利</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米尔格拉姆</a:t>
            </a:r>
            <a:r>
              <a:rPr lang="en-US" altLang="zh-CN" sz="1050" dirty="0">
                <a:latin typeface="微软雅黑" panose="020B0503020204020204" pitchFamily="34" charset="-122"/>
                <a:ea typeface="微软雅黑" panose="020B0503020204020204" pitchFamily="34" charset="-122"/>
              </a:rPr>
              <a:t>(</a:t>
            </a:r>
            <a:r>
              <a:rPr lang="en-US" altLang="zh-CN" sz="1050" dirty="0" err="1">
                <a:latin typeface="微软雅黑" panose="020B0503020204020204" pitchFamily="34" charset="-122"/>
                <a:ea typeface="微软雅黑" panose="020B0503020204020204" pitchFamily="34" charset="-122"/>
              </a:rPr>
              <a:t>StanleyMilgram</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通过连锁信实验验证了六度分离理论（</a:t>
            </a:r>
            <a:r>
              <a:rPr lang="en-US" altLang="zh-CN" sz="1050" dirty="0" err="1">
                <a:latin typeface="微软雅黑" panose="020B0503020204020204" pitchFamily="34" charset="-122"/>
                <a:ea typeface="微软雅黑" panose="020B0503020204020204" pitchFamily="34" charset="-122"/>
              </a:rPr>
              <a:t>SixDegreesofSeparation</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56" name="TextBox 40">
            <a:extLst>
              <a:ext uri="{FF2B5EF4-FFF2-40B4-BE49-F238E27FC236}">
                <a16:creationId xmlns:a16="http://schemas.microsoft.com/office/drawing/2014/main" id="{C747C58C-9517-4810-A0D7-B97D6EB94098}"/>
              </a:ext>
            </a:extLst>
          </p:cNvPr>
          <p:cNvSpPr txBox="1"/>
          <p:nvPr/>
        </p:nvSpPr>
        <p:spPr>
          <a:xfrm>
            <a:off x="4738707" y="1942111"/>
            <a:ext cx="1714213" cy="415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1050" dirty="0">
                <a:latin typeface="微软雅黑" panose="020B0503020204020204" pitchFamily="34" charset="-122"/>
                <a:ea typeface="微软雅黑" panose="020B0503020204020204" pitchFamily="34" charset="-122"/>
              </a:rPr>
              <a:t>怀特（</a:t>
            </a:r>
            <a:r>
              <a:rPr lang="en-US" altLang="zh-CN" sz="1050" dirty="0" err="1">
                <a:latin typeface="微软雅黑" panose="020B0503020204020204" pitchFamily="34" charset="-122"/>
                <a:ea typeface="微软雅黑" panose="020B0503020204020204" pitchFamily="34" charset="-122"/>
              </a:rPr>
              <a:t>HarrisonWhite</a:t>
            </a:r>
            <a:r>
              <a:rPr lang="zh-CN" altLang="en-US" sz="1050" dirty="0">
                <a:latin typeface="微软雅黑" panose="020B0503020204020204" pitchFamily="34" charset="-122"/>
                <a:ea typeface="微软雅黑" panose="020B0503020204020204" pitchFamily="34" charset="-122"/>
              </a:rPr>
              <a:t>）在哈佛大学的研究</a:t>
            </a:r>
            <a:endParaRPr lang="en-US" altLang="zh-CN" sz="1050" dirty="0">
              <a:latin typeface="微软雅黑" panose="020B0503020204020204" pitchFamily="34" charset="-122"/>
              <a:ea typeface="微软雅黑" panose="020B0503020204020204" pitchFamily="34" charset="-122"/>
            </a:endParaRPr>
          </a:p>
        </p:txBody>
      </p:sp>
      <p:sp>
        <p:nvSpPr>
          <p:cNvPr id="57" name="TextBox 40">
            <a:extLst>
              <a:ext uri="{FF2B5EF4-FFF2-40B4-BE49-F238E27FC236}">
                <a16:creationId xmlns:a16="http://schemas.microsoft.com/office/drawing/2014/main" id="{5CA9064A-FFA1-473E-8211-F9CCABCEF4B2}"/>
              </a:ext>
            </a:extLst>
          </p:cNvPr>
          <p:cNvSpPr txBox="1"/>
          <p:nvPr/>
        </p:nvSpPr>
        <p:spPr>
          <a:xfrm>
            <a:off x="40164" y="2858437"/>
            <a:ext cx="1522890" cy="9002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1050" dirty="0">
                <a:latin typeface="微软雅黑" panose="020B0503020204020204" pitchFamily="34" charset="-122"/>
                <a:ea typeface="微软雅黑" panose="020B0503020204020204" pitchFamily="34" charset="-122"/>
              </a:rPr>
              <a:t>莫雷诺的社会关系计量学和沃纳入（</a:t>
            </a:r>
            <a:r>
              <a:rPr lang="en-US" altLang="zh-CN" sz="1050" dirty="0" err="1">
                <a:latin typeface="微软雅黑" panose="020B0503020204020204" pitchFamily="34" charset="-122"/>
                <a:ea typeface="微软雅黑" panose="020B0503020204020204" pitchFamily="34" charset="-122"/>
              </a:rPr>
              <a:t>WilliamWarner</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与梅奥（</a:t>
            </a:r>
            <a:r>
              <a:rPr lang="en-US" altLang="zh-CN" sz="1050" dirty="0" err="1">
                <a:latin typeface="微软雅黑" panose="020B0503020204020204" pitchFamily="34" charset="-122"/>
                <a:ea typeface="微软雅黑" panose="020B0503020204020204" pitchFamily="34" charset="-122"/>
              </a:rPr>
              <a:t>GeorgeMayo</a:t>
            </a:r>
            <a:r>
              <a:rPr lang="zh-CN" altLang="en-US" sz="1050" dirty="0">
                <a:latin typeface="微软雅黑" panose="020B0503020204020204" pitchFamily="34" charset="-122"/>
                <a:ea typeface="微软雅黑" panose="020B0503020204020204" pitchFamily="34" charset="-122"/>
              </a:rPr>
              <a:t>）的人际关系学派。</a:t>
            </a:r>
            <a:endParaRPr lang="en-US" altLang="zh-CN" sz="1050" dirty="0">
              <a:latin typeface="微软雅黑" panose="020B0503020204020204" pitchFamily="34" charset="-122"/>
              <a:ea typeface="微软雅黑" panose="020B0503020204020204" pitchFamily="34" charset="-122"/>
            </a:endParaRPr>
          </a:p>
        </p:txBody>
      </p:sp>
      <p:sp>
        <p:nvSpPr>
          <p:cNvPr id="58" name="TextBox 40">
            <a:extLst>
              <a:ext uri="{FF2B5EF4-FFF2-40B4-BE49-F238E27FC236}">
                <a16:creationId xmlns:a16="http://schemas.microsoft.com/office/drawing/2014/main" id="{2639B72F-B856-4779-9C3B-BA0AC2887E9A}"/>
              </a:ext>
            </a:extLst>
          </p:cNvPr>
          <p:cNvSpPr txBox="1"/>
          <p:nvPr/>
        </p:nvSpPr>
        <p:spPr>
          <a:xfrm>
            <a:off x="6142835" y="2875922"/>
            <a:ext cx="1589344" cy="15465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1050" dirty="0">
                <a:latin typeface="微软雅黑" panose="020B0503020204020204" pitchFamily="34" charset="-122"/>
                <a:ea typeface="微软雅黑" panose="020B0503020204020204" pitchFamily="34" charset="-122"/>
              </a:rPr>
              <a:t>在威尔曼等人的倡导下，社会网络研究国际协会</a:t>
            </a:r>
            <a:r>
              <a:rPr lang="en-US" altLang="zh-CN" sz="1050" dirty="0">
                <a:latin typeface="微软雅黑" panose="020B0503020204020204" pitchFamily="34" charset="-122"/>
                <a:ea typeface="微软雅黑" panose="020B0503020204020204" pitchFamily="34" charset="-122"/>
              </a:rPr>
              <a:t>(</a:t>
            </a:r>
            <a:r>
              <a:rPr lang="en-US" altLang="zh-CN" sz="1050" dirty="0" err="1">
                <a:latin typeface="微软雅黑" panose="020B0503020204020204" pitchFamily="34" charset="-122"/>
                <a:ea typeface="微软雅黑" panose="020B0503020204020204" pitchFamily="34" charset="-122"/>
              </a:rPr>
              <a:t>lnternational</a:t>
            </a:r>
            <a:endParaRPr lang="en-US" altLang="zh-CN" sz="1050" dirty="0">
              <a:latin typeface="微软雅黑" panose="020B0503020204020204" pitchFamily="34" charset="-122"/>
              <a:ea typeface="微软雅黑" panose="020B0503020204020204" pitchFamily="34" charset="-122"/>
            </a:endParaRPr>
          </a:p>
          <a:p>
            <a:pPr lvl="0" algn="just">
              <a:defRPr/>
            </a:pPr>
            <a:r>
              <a:rPr lang="en-US" altLang="zh-CN" sz="1050" dirty="0" err="1">
                <a:latin typeface="微软雅黑" panose="020B0503020204020204" pitchFamily="34" charset="-122"/>
                <a:ea typeface="微软雅黑" panose="020B0503020204020204" pitchFamily="34" charset="-122"/>
              </a:rPr>
              <a:t>NetworkforSocialNetworkAnalysis</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成立，加上</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社会网络</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杂志的创办，标志着社会网络研究开始了系统化和国际化的进程。</a:t>
            </a:r>
          </a:p>
        </p:txBody>
      </p:sp>
      <p:sp>
        <p:nvSpPr>
          <p:cNvPr id="59" name="矩形 58">
            <a:extLst>
              <a:ext uri="{FF2B5EF4-FFF2-40B4-BE49-F238E27FC236}">
                <a16:creationId xmlns:a16="http://schemas.microsoft.com/office/drawing/2014/main" id="{D5392807-0C56-4DC3-8341-6D9E8944069E}"/>
              </a:ext>
            </a:extLst>
          </p:cNvPr>
          <p:cNvSpPr/>
          <p:nvPr/>
        </p:nvSpPr>
        <p:spPr>
          <a:xfrm>
            <a:off x="-16712" y="2097213"/>
            <a:ext cx="1346357" cy="288541"/>
          </a:xfrm>
          <a:prstGeom prst="rect">
            <a:avLst/>
          </a:prstGeom>
        </p:spPr>
        <p:txBody>
          <a:bodyPr wrap="square">
            <a:spAutoFit/>
          </a:bodyPr>
          <a:lstStyle/>
          <a:p>
            <a:r>
              <a:rPr lang="en-US" altLang="zh-CN" sz="1275" b="1" kern="100" dirty="0">
                <a:latin typeface="微软雅黑" panose="020B0503020204020204" pitchFamily="34" charset="-122"/>
                <a:ea typeface="微软雅黑" panose="020B0503020204020204" pitchFamily="34" charset="-122"/>
              </a:rPr>
              <a:t>20</a:t>
            </a:r>
            <a:r>
              <a:rPr lang="zh-CN" altLang="zh-CN" sz="1275" b="1" kern="100" dirty="0">
                <a:latin typeface="微软雅黑" panose="020B0503020204020204" pitchFamily="34" charset="-122"/>
                <a:ea typeface="微软雅黑" panose="020B0503020204020204" pitchFamily="34" charset="-122"/>
                <a:cs typeface="Times New Roman" panose="02020603050405020304" pitchFamily="18" charset="0"/>
              </a:rPr>
              <a:t>世纪</a:t>
            </a:r>
            <a:r>
              <a:rPr lang="en-US" altLang="zh-CN" sz="1275" b="1" kern="100" dirty="0">
                <a:latin typeface="微软雅黑" panose="020B0503020204020204" pitchFamily="34" charset="-122"/>
                <a:ea typeface="微软雅黑" panose="020B0503020204020204" pitchFamily="34" charset="-122"/>
              </a:rPr>
              <a:t>30</a:t>
            </a:r>
            <a:r>
              <a:rPr lang="zh-CN" altLang="zh-CN" sz="1275" b="1" kern="100" dirty="0">
                <a:latin typeface="微软雅黑" panose="020B0503020204020204" pitchFamily="34" charset="-122"/>
                <a:ea typeface="微软雅黑" panose="020B0503020204020204" pitchFamily="34" charset="-122"/>
                <a:cs typeface="Times New Roman" panose="02020603050405020304" pitchFamily="18" charset="0"/>
              </a:rPr>
              <a:t>年代</a:t>
            </a:r>
            <a:endParaRPr lang="zh-CN" altLang="en-US" sz="1275"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8F5F1123-3865-4EAA-BF6C-00CF1CF963AC}"/>
              </a:ext>
            </a:extLst>
          </p:cNvPr>
          <p:cNvSpPr/>
          <p:nvPr/>
        </p:nvSpPr>
        <p:spPr>
          <a:xfrm>
            <a:off x="1407554" y="2754207"/>
            <a:ext cx="1406154" cy="288541"/>
          </a:xfrm>
          <a:prstGeom prst="rect">
            <a:avLst/>
          </a:prstGeom>
        </p:spPr>
        <p:txBody>
          <a:bodyPr wrap="none">
            <a:spAutoFit/>
          </a:bodyPr>
          <a:lstStyle/>
          <a:p>
            <a:r>
              <a:rPr lang="zh-CN" altLang="zh-CN" sz="1275"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75" b="1" kern="100" dirty="0">
                <a:latin typeface="微软雅黑" panose="020B0503020204020204" pitchFamily="34" charset="-122"/>
                <a:ea typeface="微软雅黑" panose="020B0503020204020204" pitchFamily="34" charset="-122"/>
              </a:rPr>
              <a:t>20</a:t>
            </a:r>
            <a:r>
              <a:rPr lang="zh-CN" altLang="zh-CN" sz="1275" b="1" kern="100" dirty="0">
                <a:latin typeface="微软雅黑" panose="020B0503020204020204" pitchFamily="34" charset="-122"/>
                <a:ea typeface="微软雅黑" panose="020B0503020204020204" pitchFamily="34" charset="-122"/>
                <a:cs typeface="Times New Roman" panose="02020603050405020304" pitchFamily="18" charset="0"/>
              </a:rPr>
              <a:t>世纪</a:t>
            </a:r>
            <a:r>
              <a:rPr lang="en-US" altLang="zh-CN" sz="1275" b="1" kern="100" dirty="0">
                <a:latin typeface="微软雅黑" panose="020B0503020204020204" pitchFamily="34" charset="-122"/>
                <a:ea typeface="微软雅黑" panose="020B0503020204020204" pitchFamily="34" charset="-122"/>
              </a:rPr>
              <a:t>50</a:t>
            </a:r>
            <a:r>
              <a:rPr lang="zh-CN" altLang="zh-CN" sz="1275" b="1" kern="100" dirty="0">
                <a:latin typeface="微软雅黑" panose="020B0503020204020204" pitchFamily="34" charset="-122"/>
                <a:ea typeface="微软雅黑" panose="020B0503020204020204" pitchFamily="34" charset="-122"/>
                <a:cs typeface="Times New Roman" panose="02020603050405020304" pitchFamily="18" charset="0"/>
              </a:rPr>
              <a:t>年代</a:t>
            </a:r>
            <a:endParaRPr lang="zh-CN" altLang="en-US" sz="1275"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BB092DF5-1FF9-4330-B5BA-05ED6A107C67}"/>
              </a:ext>
            </a:extLst>
          </p:cNvPr>
          <p:cNvSpPr/>
          <p:nvPr/>
        </p:nvSpPr>
        <p:spPr>
          <a:xfrm>
            <a:off x="3476842" y="2074356"/>
            <a:ext cx="752129" cy="288541"/>
          </a:xfrm>
          <a:prstGeom prst="rect">
            <a:avLst/>
          </a:prstGeom>
        </p:spPr>
        <p:txBody>
          <a:bodyPr wrap="none">
            <a:spAutoFit/>
          </a:bodyPr>
          <a:lstStyle/>
          <a:p>
            <a:r>
              <a:rPr lang="en-US" altLang="zh-CN" sz="1275" b="1" kern="100" dirty="0">
                <a:latin typeface="微软雅黑" panose="020B0503020204020204" pitchFamily="34" charset="-122"/>
                <a:ea typeface="微软雅黑" panose="020B0503020204020204" pitchFamily="34" charset="-122"/>
              </a:rPr>
              <a:t>1967</a:t>
            </a:r>
            <a:r>
              <a:rPr lang="zh-CN" altLang="zh-CN" sz="1275" b="1" kern="100" dirty="0">
                <a:latin typeface="微软雅黑" panose="020B0503020204020204" pitchFamily="34" charset="-122"/>
                <a:ea typeface="微软雅黑" panose="020B0503020204020204" pitchFamily="34" charset="-122"/>
                <a:cs typeface="Times New Roman" panose="02020603050405020304" pitchFamily="18" charset="0"/>
              </a:rPr>
              <a:t>年</a:t>
            </a:r>
            <a:endParaRPr lang="zh-CN" altLang="en-US" sz="1275" dirty="0">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E23942DB-0A7D-436E-B707-1802EEFF0C40}"/>
              </a:ext>
            </a:extLst>
          </p:cNvPr>
          <p:cNvGrpSpPr/>
          <p:nvPr/>
        </p:nvGrpSpPr>
        <p:grpSpPr>
          <a:xfrm>
            <a:off x="8404700" y="2420988"/>
            <a:ext cx="316523" cy="320054"/>
            <a:chOff x="2856077" y="2212611"/>
            <a:chExt cx="422031" cy="426739"/>
          </a:xfrm>
        </p:grpSpPr>
        <p:sp>
          <p:nvSpPr>
            <p:cNvPr id="63" name="椭圆 62">
              <a:extLst>
                <a:ext uri="{FF2B5EF4-FFF2-40B4-BE49-F238E27FC236}">
                  <a16:creationId xmlns:a16="http://schemas.microsoft.com/office/drawing/2014/main" id="{C5E8F621-531C-42B4-B9DD-34EC53DDEF08}"/>
                </a:ext>
              </a:extLst>
            </p:cNvPr>
            <p:cNvSpPr/>
            <p:nvPr/>
          </p:nvSpPr>
          <p:spPr>
            <a:xfrm>
              <a:off x="2856077" y="2212611"/>
              <a:ext cx="422031" cy="422031"/>
            </a:xfrm>
            <a:prstGeom prst="ellipse">
              <a:avLst/>
            </a:prstGeom>
            <a:solidFill>
              <a:schemeClr val="bg1">
                <a:lumMod val="7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FD072A86-C3C6-4446-B8F7-5F73290684BD}"/>
                </a:ext>
              </a:extLst>
            </p:cNvPr>
            <p:cNvSpPr txBox="1"/>
            <p:nvPr/>
          </p:nvSpPr>
          <p:spPr>
            <a:xfrm>
              <a:off x="2879380" y="2254628"/>
              <a:ext cx="374462" cy="384722"/>
            </a:xfrm>
            <a:prstGeom prst="rect">
              <a:avLst/>
            </a:prstGeom>
            <a:noFill/>
          </p:spPr>
          <p:txBody>
            <a:bodyPr wrap="none" rtlCol="0">
              <a:spAutoFit/>
            </a:bodyPr>
            <a:lstStyle/>
            <a:p>
              <a:r>
                <a:rPr lang="en-US" altLang="zh-CN" sz="1275" dirty="0">
                  <a:solidFill>
                    <a:schemeClr val="bg1"/>
                  </a:solidFill>
                  <a:latin typeface="微软雅黑" panose="020B0503020204020204" pitchFamily="34" charset="-122"/>
                  <a:ea typeface="微软雅黑" panose="020B0503020204020204" pitchFamily="34" charset="-122"/>
                </a:rPr>
                <a:t>6</a:t>
              </a:r>
              <a:endParaRPr lang="zh-CN" altLang="en-US" sz="1275" dirty="0">
                <a:solidFill>
                  <a:schemeClr val="bg1"/>
                </a:solidFill>
                <a:latin typeface="微软雅黑" panose="020B0503020204020204" pitchFamily="34" charset="-122"/>
                <a:ea typeface="微软雅黑" panose="020B0503020204020204" pitchFamily="34" charset="-122"/>
              </a:endParaRPr>
            </a:p>
          </p:txBody>
        </p:sp>
      </p:grpSp>
      <p:sp>
        <p:nvSpPr>
          <p:cNvPr id="69" name="TextBox 40">
            <a:extLst>
              <a:ext uri="{FF2B5EF4-FFF2-40B4-BE49-F238E27FC236}">
                <a16:creationId xmlns:a16="http://schemas.microsoft.com/office/drawing/2014/main" id="{9F289723-4842-4CEB-B02A-DDF3D969A516}"/>
              </a:ext>
            </a:extLst>
          </p:cNvPr>
          <p:cNvSpPr txBox="1"/>
          <p:nvPr/>
        </p:nvSpPr>
        <p:spPr>
          <a:xfrm>
            <a:off x="7732178" y="1491630"/>
            <a:ext cx="1370131" cy="9002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lang="zh-CN" altLang="en-US" sz="1050" dirty="0">
                <a:latin typeface="微软雅黑" panose="020B0503020204020204" pitchFamily="34" charset="-122"/>
                <a:ea typeface="微软雅黑" panose="020B0503020204020204" pitchFamily="34" charset="-122"/>
              </a:rPr>
              <a:t>哥伦比亚学派的传播研究社会网络研究实现了分析方法的突破和多学科的深入参与。</a:t>
            </a:r>
            <a:endParaRPr lang="en-US" altLang="zh-CN" sz="1050" dirty="0">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16E57AFC-666D-4E27-8213-D0632B1B60A2}"/>
              </a:ext>
            </a:extLst>
          </p:cNvPr>
          <p:cNvSpPr/>
          <p:nvPr/>
        </p:nvSpPr>
        <p:spPr>
          <a:xfrm>
            <a:off x="7531216" y="2804067"/>
            <a:ext cx="1771015" cy="288541"/>
          </a:xfrm>
          <a:prstGeom prst="rect">
            <a:avLst/>
          </a:prstGeom>
        </p:spPr>
        <p:txBody>
          <a:bodyPr wrap="square">
            <a:spAutoFit/>
          </a:bodyPr>
          <a:lstStyle/>
          <a:p>
            <a:r>
              <a:rPr lang="zh-CN" altLang="en-US" sz="1275" dirty="0">
                <a:latin typeface="微软雅黑" panose="020B0503020204020204" pitchFamily="34" charset="-122"/>
                <a:ea typeface="微软雅黑" panose="020B0503020204020204" pitchFamily="34" charset="-122"/>
              </a:rPr>
              <a:t>　</a:t>
            </a:r>
            <a:r>
              <a:rPr lang="en-US" altLang="zh-CN" sz="1275" b="1" dirty="0">
                <a:latin typeface="微软雅黑" panose="020B0503020204020204" pitchFamily="34" charset="-122"/>
                <a:ea typeface="微软雅黑" panose="020B0503020204020204" pitchFamily="34" charset="-122"/>
              </a:rPr>
              <a:t>20</a:t>
            </a:r>
            <a:r>
              <a:rPr lang="zh-CN" altLang="en-US" sz="1275" b="1" dirty="0">
                <a:latin typeface="微软雅黑" panose="020B0503020204020204" pitchFamily="34" charset="-122"/>
                <a:ea typeface="微软雅黑" panose="020B0503020204020204" pitchFamily="34" charset="-122"/>
              </a:rPr>
              <a:t>世纪</a:t>
            </a:r>
            <a:r>
              <a:rPr lang="en-US" altLang="zh-CN" sz="1275" b="1" dirty="0">
                <a:latin typeface="微软雅黑" panose="020B0503020204020204" pitchFamily="34" charset="-122"/>
                <a:ea typeface="微软雅黑" panose="020B0503020204020204" pitchFamily="34" charset="-122"/>
              </a:rPr>
              <a:t>90</a:t>
            </a:r>
            <a:r>
              <a:rPr lang="zh-CN" altLang="en-US" sz="1275" b="1" dirty="0">
                <a:latin typeface="微软雅黑" panose="020B0503020204020204" pitchFamily="34" charset="-122"/>
                <a:ea typeface="微软雅黑" panose="020B0503020204020204" pitchFamily="34" charset="-122"/>
              </a:rPr>
              <a:t>年代以来</a:t>
            </a:r>
          </a:p>
        </p:txBody>
      </p:sp>
    </p:spTree>
    <p:extLst>
      <p:ext uri="{BB962C8B-B14F-4D97-AF65-F5344CB8AC3E}">
        <p14:creationId xmlns:p14="http://schemas.microsoft.com/office/powerpoint/2010/main" val="316859773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信息分析的流程</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grpSp>
        <p:nvGrpSpPr>
          <p:cNvPr id="27" name="组合 26">
            <a:extLst>
              <a:ext uri="{FF2B5EF4-FFF2-40B4-BE49-F238E27FC236}">
                <a16:creationId xmlns:a16="http://schemas.microsoft.com/office/drawing/2014/main" id="{B1E08267-9C4E-4668-AFB9-25DE56502013}"/>
              </a:ext>
            </a:extLst>
          </p:cNvPr>
          <p:cNvGrpSpPr/>
          <p:nvPr/>
        </p:nvGrpSpPr>
        <p:grpSpPr>
          <a:xfrm>
            <a:off x="1043608" y="1203598"/>
            <a:ext cx="7059518" cy="3216525"/>
            <a:chOff x="764693" y="1499343"/>
            <a:chExt cx="5334479" cy="2592994"/>
          </a:xfrm>
        </p:grpSpPr>
        <p:grpSp>
          <p:nvGrpSpPr>
            <p:cNvPr id="28" name="组合 27">
              <a:extLst>
                <a:ext uri="{FF2B5EF4-FFF2-40B4-BE49-F238E27FC236}">
                  <a16:creationId xmlns:a16="http://schemas.microsoft.com/office/drawing/2014/main" id="{AF330D7E-3EA3-423E-9C3F-EF9757A93472}"/>
                </a:ext>
              </a:extLst>
            </p:cNvPr>
            <p:cNvGrpSpPr/>
            <p:nvPr/>
          </p:nvGrpSpPr>
          <p:grpSpPr>
            <a:xfrm>
              <a:off x="764693" y="1499343"/>
              <a:ext cx="2501127" cy="1132494"/>
              <a:chOff x="4304043" y="1286668"/>
              <a:chExt cx="3837944" cy="2757793"/>
            </a:xfrm>
            <a:effectLst>
              <a:outerShdw blurRad="381000" dist="254000" dir="8100000" algn="tr" rotWithShape="0">
                <a:prstClr val="black">
                  <a:alpha val="40000"/>
                </a:prstClr>
              </a:outerShdw>
            </a:effectLst>
          </p:grpSpPr>
          <p:sp>
            <p:nvSpPr>
              <p:cNvPr id="82" name="圆角矩形 100">
                <a:extLst>
                  <a:ext uri="{FF2B5EF4-FFF2-40B4-BE49-F238E27FC236}">
                    <a16:creationId xmlns:a16="http://schemas.microsoft.com/office/drawing/2014/main" id="{4971E1BF-8D8D-47E5-B97A-2BF53B376A6D}"/>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endParaRPr>
              </a:p>
            </p:txBody>
          </p:sp>
          <p:sp>
            <p:nvSpPr>
              <p:cNvPr id="83" name="圆角矩形 101">
                <a:extLst>
                  <a:ext uri="{FF2B5EF4-FFF2-40B4-BE49-F238E27FC236}">
                    <a16:creationId xmlns:a16="http://schemas.microsoft.com/office/drawing/2014/main" id="{79921D1E-D10A-4600-A1E2-2CEE9DEE7310}"/>
                  </a:ext>
                </a:extLst>
              </p:cNvPr>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endParaRPr>
              </a:p>
            </p:txBody>
          </p:sp>
        </p:grpSp>
        <p:grpSp>
          <p:nvGrpSpPr>
            <p:cNvPr id="29" name="组合 28">
              <a:extLst>
                <a:ext uri="{FF2B5EF4-FFF2-40B4-BE49-F238E27FC236}">
                  <a16:creationId xmlns:a16="http://schemas.microsoft.com/office/drawing/2014/main" id="{FDB6EB9C-AE86-4ADD-AAD9-1AD5D26B2EAC}"/>
                </a:ext>
              </a:extLst>
            </p:cNvPr>
            <p:cNvGrpSpPr/>
            <p:nvPr/>
          </p:nvGrpSpPr>
          <p:grpSpPr>
            <a:xfrm>
              <a:off x="915760" y="1718295"/>
              <a:ext cx="621046" cy="621045"/>
              <a:chOff x="304800" y="673100"/>
              <a:chExt cx="4000500" cy="4000500"/>
            </a:xfrm>
            <a:effectLst>
              <a:outerShdw blurRad="444500" dist="254000" dir="8100000" algn="tr" rotWithShape="0">
                <a:prstClr val="black">
                  <a:alpha val="50000"/>
                </a:prstClr>
              </a:outerShdw>
            </a:effectLst>
          </p:grpSpPr>
          <p:sp>
            <p:nvSpPr>
              <p:cNvPr id="80" name="同心圆 98">
                <a:extLst>
                  <a:ext uri="{FF2B5EF4-FFF2-40B4-BE49-F238E27FC236}">
                    <a16:creationId xmlns:a16="http://schemas.microsoft.com/office/drawing/2014/main" id="{0360DA58-D897-46B0-8284-F041A0FB7BA1}"/>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微软雅黑" panose="020B0503020204020204" pitchFamily="34" charset="-122"/>
                  <a:cs typeface="+mn-cs"/>
                </a:endParaRPr>
              </a:p>
            </p:txBody>
          </p:sp>
          <p:sp>
            <p:nvSpPr>
              <p:cNvPr id="81" name="椭圆 80">
                <a:extLst>
                  <a:ext uri="{FF2B5EF4-FFF2-40B4-BE49-F238E27FC236}">
                    <a16:creationId xmlns:a16="http://schemas.microsoft.com/office/drawing/2014/main" id="{6E4076FD-7D7F-4362-8845-EB6A54814028}"/>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 lastClr="FFFFFF"/>
                  </a:solidFill>
                  <a:effectLst/>
                  <a:uLnTx/>
                  <a:uFillTx/>
                  <a:latin typeface="Times New Roman" panose="02020603050405020304" pitchFamily="18" charset="0"/>
                  <a:ea typeface="微软雅黑" panose="020B0503020204020204" pitchFamily="34" charset="-122"/>
                  <a:cs typeface="+mn-cs"/>
                </a:endParaRPr>
              </a:p>
            </p:txBody>
          </p:sp>
        </p:grpSp>
        <p:grpSp>
          <p:nvGrpSpPr>
            <p:cNvPr id="30" name="Group 41">
              <a:extLst>
                <a:ext uri="{FF2B5EF4-FFF2-40B4-BE49-F238E27FC236}">
                  <a16:creationId xmlns:a16="http://schemas.microsoft.com/office/drawing/2014/main" id="{669A6255-A2B7-434F-A9D4-6D8B069EBFD8}"/>
                </a:ext>
              </a:extLst>
            </p:cNvPr>
            <p:cNvGrpSpPr>
              <a:grpSpLocks/>
            </p:cNvGrpSpPr>
            <p:nvPr/>
          </p:nvGrpSpPr>
          <p:grpSpPr bwMode="auto">
            <a:xfrm>
              <a:off x="1607850" y="1595026"/>
              <a:ext cx="1479269" cy="828337"/>
              <a:chOff x="-35" y="-207"/>
              <a:chExt cx="2454" cy="1391"/>
            </a:xfrm>
          </p:grpSpPr>
          <p:sp>
            <p:nvSpPr>
              <p:cNvPr id="78" name="Rectangle 42">
                <a:extLst>
                  <a:ext uri="{FF2B5EF4-FFF2-40B4-BE49-F238E27FC236}">
                    <a16:creationId xmlns:a16="http://schemas.microsoft.com/office/drawing/2014/main" id="{9DE5BE42-46BA-43E8-B017-85D6621B03FE}"/>
                  </a:ext>
                </a:extLst>
              </p:cNvPr>
              <p:cNvSpPr>
                <a:spLocks/>
              </p:cNvSpPr>
              <p:nvPr/>
            </p:nvSpPr>
            <p:spPr bwMode="auto">
              <a:xfrm>
                <a:off x="0" y="-207"/>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800" b="1" dirty="0">
                    <a:solidFill>
                      <a:srgbClr val="000000"/>
                    </a:solidFill>
                    <a:latin typeface="Times New Roman" panose="02020603050405020304" pitchFamily="18" charset="0"/>
                    <a:ea typeface="微软雅黑" panose="020B0503020204020204" pitchFamily="34" charset="-122"/>
                    <a:cs typeface="Bebas Neue" charset="0"/>
                    <a:sym typeface="Bebas Neue" charset="0"/>
                  </a:rPr>
                  <a:t>确定分析问题</a:t>
                </a:r>
                <a:endParaRPr lang="en-US" sz="1800" b="1" dirty="0">
                  <a:solidFill>
                    <a:srgbClr val="000000"/>
                  </a:solidFill>
                  <a:latin typeface="Times New Roman" panose="02020603050405020304" pitchFamily="18" charset="0"/>
                  <a:ea typeface="微软雅黑" panose="020B0503020204020204" pitchFamily="34" charset="-122"/>
                  <a:cs typeface="Bebas Neue" charset="0"/>
                  <a:sym typeface="Bebas Neue" charset="0"/>
                </a:endParaRPr>
              </a:p>
            </p:txBody>
          </p:sp>
          <p:sp>
            <p:nvSpPr>
              <p:cNvPr id="79" name="Rectangle 43">
                <a:extLst>
                  <a:ext uri="{FF2B5EF4-FFF2-40B4-BE49-F238E27FC236}">
                    <a16:creationId xmlns:a16="http://schemas.microsoft.com/office/drawing/2014/main" id="{F74E2AA7-72A4-4AAB-AB29-59C627159E33}"/>
                  </a:ext>
                </a:extLst>
              </p:cNvPr>
              <p:cNvSpPr>
                <a:spLocks/>
              </p:cNvSpPr>
              <p:nvPr/>
            </p:nvSpPr>
            <p:spPr bwMode="auto">
              <a:xfrm>
                <a:off x="-35" y="145"/>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285750" indent="-285750">
                  <a:buFont typeface="Wingdings" panose="05000000000000000000" pitchFamily="2" charset="2"/>
                  <a:buChar char="ü"/>
                </a:pPr>
                <a:r>
                  <a:rPr lang="zh-CN" altLang="en-US" sz="1600" dirty="0">
                    <a:solidFill>
                      <a:srgbClr val="080808"/>
                    </a:solidFill>
                    <a:latin typeface="Times New Roman" panose="02020603050405020304" pitchFamily="18" charset="0"/>
                    <a:ea typeface="微软雅黑" panose="020B0503020204020204" pitchFamily="34" charset="-122"/>
                  </a:rPr>
                  <a:t>明确分析目的</a:t>
                </a:r>
                <a:endParaRPr lang="en-US" altLang="zh-CN" sz="1600" dirty="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dirty="0">
                    <a:solidFill>
                      <a:srgbClr val="080808"/>
                    </a:solidFill>
                    <a:latin typeface="Times New Roman" panose="02020603050405020304" pitchFamily="18" charset="0"/>
                    <a:ea typeface="微软雅黑" panose="020B0503020204020204" pitchFamily="34" charset="-122"/>
                  </a:rPr>
                  <a:t>提出分析问题</a:t>
                </a:r>
                <a:endParaRPr lang="en-US" altLang="zh-CN" sz="1600" dirty="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dirty="0">
                    <a:solidFill>
                      <a:srgbClr val="080808"/>
                    </a:solidFill>
                    <a:latin typeface="Times New Roman" panose="02020603050405020304" pitchFamily="18" charset="0"/>
                    <a:ea typeface="微软雅黑" panose="020B0503020204020204" pitchFamily="34" charset="-122"/>
                  </a:rPr>
                  <a:t>论证与分析</a:t>
                </a:r>
                <a:endParaRPr lang="en-US" altLang="zh-CN" sz="1600" dirty="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dirty="0">
                    <a:solidFill>
                      <a:srgbClr val="080808"/>
                    </a:solidFill>
                    <a:latin typeface="Times New Roman" panose="02020603050405020304" pitchFamily="18" charset="0"/>
                    <a:ea typeface="微软雅黑" panose="020B0503020204020204" pitchFamily="34" charset="-122"/>
                  </a:rPr>
                  <a:t>撰写开题报告</a:t>
                </a:r>
                <a:endParaRPr lang="en-US" altLang="zh-CN" sz="1600" dirty="0">
                  <a:solidFill>
                    <a:srgbClr val="080808"/>
                  </a:solidFill>
                  <a:latin typeface="Times New Roman" panose="02020603050405020304" pitchFamily="18" charset="0"/>
                  <a:ea typeface="微软雅黑" panose="020B0503020204020204" pitchFamily="34" charset="-122"/>
                </a:endParaRPr>
              </a:p>
            </p:txBody>
          </p:sp>
        </p:grpSp>
        <p:sp>
          <p:nvSpPr>
            <p:cNvPr id="31" name="Freeform 9">
              <a:extLst>
                <a:ext uri="{FF2B5EF4-FFF2-40B4-BE49-F238E27FC236}">
                  <a16:creationId xmlns:a16="http://schemas.microsoft.com/office/drawing/2014/main" id="{F81A2DD2-E843-482F-ADA8-B84C6C13792D}"/>
                </a:ext>
              </a:extLst>
            </p:cNvPr>
            <p:cNvSpPr>
              <a:spLocks noEditPoints="1"/>
            </p:cNvSpPr>
            <p:nvPr/>
          </p:nvSpPr>
          <p:spPr bwMode="auto">
            <a:xfrm>
              <a:off x="1059255" y="1909038"/>
              <a:ext cx="281960" cy="224466"/>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7050A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Times New Roman" panose="02020603050405020304" pitchFamily="18" charset="0"/>
                <a:ea typeface="微软雅黑" panose="020B0503020204020204" pitchFamily="34" charset="-122"/>
                <a:sym typeface="Gill Sans" charset="0"/>
              </a:endParaRPr>
            </a:p>
          </p:txBody>
        </p:sp>
        <p:grpSp>
          <p:nvGrpSpPr>
            <p:cNvPr id="32" name="组合 31">
              <a:extLst>
                <a:ext uri="{FF2B5EF4-FFF2-40B4-BE49-F238E27FC236}">
                  <a16:creationId xmlns:a16="http://schemas.microsoft.com/office/drawing/2014/main" id="{82C098CE-DF11-4578-BE63-9118FFD151CB}"/>
                </a:ext>
              </a:extLst>
            </p:cNvPr>
            <p:cNvGrpSpPr/>
            <p:nvPr/>
          </p:nvGrpSpPr>
          <p:grpSpPr>
            <a:xfrm>
              <a:off x="3596793" y="1499343"/>
              <a:ext cx="2501127" cy="1132494"/>
              <a:chOff x="4304043" y="1286668"/>
              <a:chExt cx="3837944" cy="2757793"/>
            </a:xfrm>
            <a:effectLst>
              <a:outerShdw blurRad="381000" dist="254000" dir="8100000" algn="tr" rotWithShape="0">
                <a:prstClr val="black">
                  <a:alpha val="40000"/>
                </a:prstClr>
              </a:outerShdw>
            </a:effectLst>
          </p:grpSpPr>
          <p:sp>
            <p:nvSpPr>
              <p:cNvPr id="76" name="圆角矩形 94">
                <a:extLst>
                  <a:ext uri="{FF2B5EF4-FFF2-40B4-BE49-F238E27FC236}">
                    <a16:creationId xmlns:a16="http://schemas.microsoft.com/office/drawing/2014/main" id="{77EED1EF-3E02-4DD8-B885-E773F731A4E3}"/>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endParaRPr>
              </a:p>
            </p:txBody>
          </p:sp>
          <p:sp>
            <p:nvSpPr>
              <p:cNvPr id="77" name="圆角矩形 95">
                <a:extLst>
                  <a:ext uri="{FF2B5EF4-FFF2-40B4-BE49-F238E27FC236}">
                    <a16:creationId xmlns:a16="http://schemas.microsoft.com/office/drawing/2014/main" id="{DEA0CA86-E558-40B1-BB7F-B7C9564C9357}"/>
                  </a:ext>
                </a:extLst>
              </p:cNvPr>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endParaRPr>
              </a:p>
            </p:txBody>
          </p:sp>
        </p:grpSp>
        <p:grpSp>
          <p:nvGrpSpPr>
            <p:cNvPr id="33" name="组合 32">
              <a:extLst>
                <a:ext uri="{FF2B5EF4-FFF2-40B4-BE49-F238E27FC236}">
                  <a16:creationId xmlns:a16="http://schemas.microsoft.com/office/drawing/2014/main" id="{59CEFCC2-DEDB-40D5-B273-FE998E37E8F9}"/>
                </a:ext>
              </a:extLst>
            </p:cNvPr>
            <p:cNvGrpSpPr/>
            <p:nvPr/>
          </p:nvGrpSpPr>
          <p:grpSpPr>
            <a:xfrm>
              <a:off x="3747860" y="1718295"/>
              <a:ext cx="621046" cy="621045"/>
              <a:chOff x="304800" y="673100"/>
              <a:chExt cx="4000500" cy="4000500"/>
            </a:xfrm>
            <a:effectLst>
              <a:outerShdw blurRad="444500" dist="254000" dir="8100000" algn="tr" rotWithShape="0">
                <a:prstClr val="black">
                  <a:alpha val="50000"/>
                </a:prstClr>
              </a:outerShdw>
            </a:effectLst>
          </p:grpSpPr>
          <p:sp>
            <p:nvSpPr>
              <p:cNvPr id="74" name="同心圆 92">
                <a:extLst>
                  <a:ext uri="{FF2B5EF4-FFF2-40B4-BE49-F238E27FC236}">
                    <a16:creationId xmlns:a16="http://schemas.microsoft.com/office/drawing/2014/main" id="{0A5706B0-0897-4039-8857-2593277C1EEA}"/>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微软雅黑" panose="020B0503020204020204" pitchFamily="34" charset="-122"/>
                  <a:cs typeface="+mn-cs"/>
                </a:endParaRPr>
              </a:p>
            </p:txBody>
          </p:sp>
          <p:sp>
            <p:nvSpPr>
              <p:cNvPr id="75" name="椭圆 74">
                <a:extLst>
                  <a:ext uri="{FF2B5EF4-FFF2-40B4-BE49-F238E27FC236}">
                    <a16:creationId xmlns:a16="http://schemas.microsoft.com/office/drawing/2014/main" id="{3C53B9DB-0A2C-4763-903D-54179A0D6CE4}"/>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 lastClr="FFFFFF"/>
                  </a:solidFill>
                  <a:effectLst/>
                  <a:uLnTx/>
                  <a:uFillTx/>
                  <a:latin typeface="Times New Roman" panose="02020603050405020304" pitchFamily="18" charset="0"/>
                  <a:ea typeface="微软雅黑" panose="020B0503020204020204" pitchFamily="34" charset="-122"/>
                  <a:cs typeface="+mn-cs"/>
                </a:endParaRPr>
              </a:p>
            </p:txBody>
          </p:sp>
        </p:grpSp>
        <p:grpSp>
          <p:nvGrpSpPr>
            <p:cNvPr id="34" name="Group 41">
              <a:extLst>
                <a:ext uri="{FF2B5EF4-FFF2-40B4-BE49-F238E27FC236}">
                  <a16:creationId xmlns:a16="http://schemas.microsoft.com/office/drawing/2014/main" id="{1968C938-E210-4628-AF3D-9C63010A5208}"/>
                </a:ext>
              </a:extLst>
            </p:cNvPr>
            <p:cNvGrpSpPr>
              <a:grpSpLocks/>
            </p:cNvGrpSpPr>
            <p:nvPr/>
          </p:nvGrpSpPr>
          <p:grpSpPr bwMode="auto">
            <a:xfrm>
              <a:off x="4462254" y="1585498"/>
              <a:ext cx="1458171" cy="853944"/>
              <a:chOff x="2" y="-223"/>
              <a:chExt cx="2419" cy="1434"/>
            </a:xfrm>
          </p:grpSpPr>
          <p:sp>
            <p:nvSpPr>
              <p:cNvPr id="72" name="Rectangle 42">
                <a:extLst>
                  <a:ext uri="{FF2B5EF4-FFF2-40B4-BE49-F238E27FC236}">
                    <a16:creationId xmlns:a16="http://schemas.microsoft.com/office/drawing/2014/main" id="{5A53087C-C3E1-4C0E-9824-4FF292645907}"/>
                  </a:ext>
                </a:extLst>
              </p:cNvPr>
              <p:cNvSpPr>
                <a:spLocks/>
              </p:cNvSpPr>
              <p:nvPr/>
            </p:nvSpPr>
            <p:spPr bwMode="auto">
              <a:xfrm>
                <a:off x="2" y="-223"/>
                <a:ext cx="241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800" b="1">
                    <a:solidFill>
                      <a:srgbClr val="000000"/>
                    </a:solidFill>
                    <a:latin typeface="Times New Roman" panose="02020603050405020304" pitchFamily="18" charset="0"/>
                    <a:ea typeface="微软雅黑" panose="020B0503020204020204" pitchFamily="34" charset="-122"/>
                    <a:cs typeface="Bebas Neue" charset="0"/>
                    <a:sym typeface="Bebas Neue" charset="0"/>
                  </a:rPr>
                  <a:t>研究计划制定</a:t>
                </a:r>
                <a:endParaRPr lang="en-US" sz="1800" b="1" dirty="0">
                  <a:solidFill>
                    <a:srgbClr val="000000"/>
                  </a:solidFill>
                  <a:latin typeface="Times New Roman" panose="02020603050405020304" pitchFamily="18" charset="0"/>
                  <a:ea typeface="微软雅黑" panose="020B0503020204020204" pitchFamily="34" charset="-122"/>
                  <a:cs typeface="Bebas Neue" charset="0"/>
                  <a:sym typeface="Bebas Neue" charset="0"/>
                </a:endParaRPr>
              </a:p>
            </p:txBody>
          </p:sp>
          <p:sp>
            <p:nvSpPr>
              <p:cNvPr id="73" name="Rectangle 43">
                <a:extLst>
                  <a:ext uri="{FF2B5EF4-FFF2-40B4-BE49-F238E27FC236}">
                    <a16:creationId xmlns:a16="http://schemas.microsoft.com/office/drawing/2014/main" id="{2CEB5B11-A1BC-43AC-B1B6-02ABE235813D}"/>
                  </a:ext>
                </a:extLst>
              </p:cNvPr>
              <p:cNvSpPr>
                <a:spLocks/>
              </p:cNvSpPr>
              <p:nvPr/>
            </p:nvSpPr>
            <p:spPr bwMode="auto">
              <a:xfrm>
                <a:off x="2" y="172"/>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rPr>
                  <a:t>课题概述</a:t>
                </a:r>
                <a:endParaRPr lang="en-US" altLang="zh-CN" sz="160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rPr>
                  <a:t>调查大纲</a:t>
                </a:r>
                <a:endParaRPr lang="en-US" altLang="zh-CN" sz="160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rPr>
                  <a:t>具体实施安排</a:t>
                </a:r>
                <a:endParaRPr lang="en-US" altLang="zh-CN" sz="160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rPr>
                  <a:t>预计成果形式</a:t>
                </a:r>
                <a:endParaRPr lang="zh-CN" altLang="en-US" sz="1600" dirty="0">
                  <a:solidFill>
                    <a:srgbClr val="080808"/>
                  </a:solidFill>
                  <a:latin typeface="Times New Roman" panose="02020603050405020304" pitchFamily="18" charset="0"/>
                  <a:ea typeface="微软雅黑" panose="020B0503020204020204" pitchFamily="34" charset="-122"/>
                </a:endParaRPr>
              </a:p>
            </p:txBody>
          </p:sp>
        </p:grpSp>
        <p:sp>
          <p:nvSpPr>
            <p:cNvPr id="35" name="Freeform 8">
              <a:extLst>
                <a:ext uri="{FF2B5EF4-FFF2-40B4-BE49-F238E27FC236}">
                  <a16:creationId xmlns:a16="http://schemas.microsoft.com/office/drawing/2014/main" id="{D2D7464D-4C04-426F-A9CB-DB38E3DFCBB6}"/>
                </a:ext>
              </a:extLst>
            </p:cNvPr>
            <p:cNvSpPr>
              <a:spLocks noEditPoints="1"/>
            </p:cNvSpPr>
            <p:nvPr/>
          </p:nvSpPr>
          <p:spPr bwMode="auto">
            <a:xfrm>
              <a:off x="3936150" y="1949300"/>
              <a:ext cx="244466" cy="242244"/>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7050A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Times New Roman" panose="02020603050405020304" pitchFamily="18" charset="0"/>
                <a:ea typeface="微软雅黑" panose="020B0503020204020204" pitchFamily="34" charset="-122"/>
                <a:sym typeface="Gill Sans" charset="0"/>
              </a:endParaRPr>
            </a:p>
          </p:txBody>
        </p:sp>
        <p:grpSp>
          <p:nvGrpSpPr>
            <p:cNvPr id="36" name="组合 35">
              <a:extLst>
                <a:ext uri="{FF2B5EF4-FFF2-40B4-BE49-F238E27FC236}">
                  <a16:creationId xmlns:a16="http://schemas.microsoft.com/office/drawing/2014/main" id="{442BEE3D-7025-4032-A5A5-EF147F055C54}"/>
                </a:ext>
              </a:extLst>
            </p:cNvPr>
            <p:cNvGrpSpPr/>
            <p:nvPr/>
          </p:nvGrpSpPr>
          <p:grpSpPr>
            <a:xfrm>
              <a:off x="764693" y="2959843"/>
              <a:ext cx="2501127" cy="1132494"/>
              <a:chOff x="4304043" y="1286668"/>
              <a:chExt cx="3837944" cy="2757793"/>
            </a:xfrm>
            <a:effectLst>
              <a:outerShdw blurRad="381000" dist="254000" dir="8100000" algn="tr" rotWithShape="0">
                <a:prstClr val="black">
                  <a:alpha val="40000"/>
                </a:prstClr>
              </a:outerShdw>
            </a:effectLst>
          </p:grpSpPr>
          <p:sp>
            <p:nvSpPr>
              <p:cNvPr id="70" name="圆角矩形 88">
                <a:extLst>
                  <a:ext uri="{FF2B5EF4-FFF2-40B4-BE49-F238E27FC236}">
                    <a16:creationId xmlns:a16="http://schemas.microsoft.com/office/drawing/2014/main" id="{3D2B8B4C-B147-4FC7-B004-09D1122BC9B4}"/>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endParaRPr>
              </a:p>
            </p:txBody>
          </p:sp>
          <p:sp>
            <p:nvSpPr>
              <p:cNvPr id="71" name="圆角矩形 89">
                <a:extLst>
                  <a:ext uri="{FF2B5EF4-FFF2-40B4-BE49-F238E27FC236}">
                    <a16:creationId xmlns:a16="http://schemas.microsoft.com/office/drawing/2014/main" id="{8865776B-8EB8-4F7B-8D3A-36C50B0AB41E}"/>
                  </a:ext>
                </a:extLst>
              </p:cNvPr>
              <p:cNvSpPr/>
              <p:nvPr/>
            </p:nvSpPr>
            <p:spPr>
              <a:xfrm>
                <a:off x="4351933" y="1367702"/>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endParaRPr>
              </a:p>
            </p:txBody>
          </p:sp>
        </p:grpSp>
        <p:grpSp>
          <p:nvGrpSpPr>
            <p:cNvPr id="37" name="组合 36">
              <a:extLst>
                <a:ext uri="{FF2B5EF4-FFF2-40B4-BE49-F238E27FC236}">
                  <a16:creationId xmlns:a16="http://schemas.microsoft.com/office/drawing/2014/main" id="{0381D27B-A996-4575-9308-CF4B3DE39EEA}"/>
                </a:ext>
              </a:extLst>
            </p:cNvPr>
            <p:cNvGrpSpPr/>
            <p:nvPr/>
          </p:nvGrpSpPr>
          <p:grpSpPr>
            <a:xfrm>
              <a:off x="915760" y="3178795"/>
              <a:ext cx="621046" cy="621045"/>
              <a:chOff x="304800" y="673100"/>
              <a:chExt cx="4000500" cy="4000500"/>
            </a:xfrm>
            <a:effectLst>
              <a:outerShdw blurRad="444500" dist="254000" dir="8100000" algn="tr" rotWithShape="0">
                <a:prstClr val="black">
                  <a:alpha val="50000"/>
                </a:prstClr>
              </a:outerShdw>
            </a:effectLst>
          </p:grpSpPr>
          <p:sp>
            <p:nvSpPr>
              <p:cNvPr id="68" name="同心圆 86">
                <a:extLst>
                  <a:ext uri="{FF2B5EF4-FFF2-40B4-BE49-F238E27FC236}">
                    <a16:creationId xmlns:a16="http://schemas.microsoft.com/office/drawing/2014/main" id="{001DDDC9-6858-415C-90DC-F1E6386F00FD}"/>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微软雅黑" panose="020B0503020204020204" pitchFamily="34" charset="-122"/>
                  <a:cs typeface="+mn-cs"/>
                </a:endParaRPr>
              </a:p>
            </p:txBody>
          </p:sp>
          <p:sp>
            <p:nvSpPr>
              <p:cNvPr id="69" name="椭圆 68">
                <a:extLst>
                  <a:ext uri="{FF2B5EF4-FFF2-40B4-BE49-F238E27FC236}">
                    <a16:creationId xmlns:a16="http://schemas.microsoft.com/office/drawing/2014/main" id="{CDFC0C65-1B1C-441D-95D0-AFC619878374}"/>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 lastClr="FFFFFF"/>
                  </a:solidFill>
                  <a:effectLst/>
                  <a:uLnTx/>
                  <a:uFillTx/>
                  <a:latin typeface="Times New Roman" panose="02020603050405020304" pitchFamily="18" charset="0"/>
                  <a:ea typeface="微软雅黑" panose="020B0503020204020204" pitchFamily="34" charset="-122"/>
                  <a:cs typeface="+mn-cs"/>
                </a:endParaRPr>
              </a:p>
            </p:txBody>
          </p:sp>
        </p:grpSp>
        <p:grpSp>
          <p:nvGrpSpPr>
            <p:cNvPr id="38" name="Group 41">
              <a:extLst>
                <a:ext uri="{FF2B5EF4-FFF2-40B4-BE49-F238E27FC236}">
                  <a16:creationId xmlns:a16="http://schemas.microsoft.com/office/drawing/2014/main" id="{F5D5C3B6-5EB4-41D0-9053-186630F973A5}"/>
                </a:ext>
              </a:extLst>
            </p:cNvPr>
            <p:cNvGrpSpPr>
              <a:grpSpLocks/>
            </p:cNvGrpSpPr>
            <p:nvPr/>
          </p:nvGrpSpPr>
          <p:grpSpPr bwMode="auto">
            <a:xfrm>
              <a:off x="1433640" y="2963821"/>
              <a:ext cx="2328011" cy="822380"/>
              <a:chOff x="-324" y="-361"/>
              <a:chExt cx="3862" cy="1381"/>
            </a:xfrm>
          </p:grpSpPr>
          <p:sp>
            <p:nvSpPr>
              <p:cNvPr id="66" name="Rectangle 42">
                <a:extLst>
                  <a:ext uri="{FF2B5EF4-FFF2-40B4-BE49-F238E27FC236}">
                    <a16:creationId xmlns:a16="http://schemas.microsoft.com/office/drawing/2014/main" id="{A14B0468-D9F2-435E-B70B-CB33B5BFF191}"/>
                  </a:ext>
                </a:extLst>
              </p:cNvPr>
              <p:cNvSpPr>
                <a:spLocks/>
              </p:cNvSpPr>
              <p:nvPr/>
            </p:nvSpPr>
            <p:spPr bwMode="auto">
              <a:xfrm>
                <a:off x="-324" y="-361"/>
                <a:ext cx="3862"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spcBef>
                    <a:spcPct val="0"/>
                  </a:spcBef>
                  <a:spcAft>
                    <a:spcPct val="0"/>
                  </a:spcAft>
                </a:pPr>
                <a:r>
                  <a:rPr lang="zh-CN" altLang="en-US" sz="1800" b="1">
                    <a:solidFill>
                      <a:srgbClr val="000000"/>
                    </a:solidFill>
                    <a:latin typeface="Times New Roman" panose="02020603050405020304" pitchFamily="18" charset="0"/>
                    <a:ea typeface="微软雅黑" panose="020B0503020204020204" pitchFamily="34" charset="-122"/>
                    <a:cs typeface="Bebas Neue" charset="0"/>
                    <a:sym typeface="Bebas Neue" charset="0"/>
                  </a:rPr>
                  <a:t>信息采集、整理与评析</a:t>
                </a:r>
                <a:endParaRPr lang="en-US" sz="1800" b="1" dirty="0">
                  <a:solidFill>
                    <a:srgbClr val="000000"/>
                  </a:solidFill>
                  <a:latin typeface="Times New Roman" panose="02020603050405020304" pitchFamily="18" charset="0"/>
                  <a:ea typeface="微软雅黑" panose="020B0503020204020204" pitchFamily="34" charset="-122"/>
                  <a:cs typeface="Bebas Neue" charset="0"/>
                  <a:sym typeface="Bebas Neue" charset="0"/>
                </a:endParaRPr>
              </a:p>
            </p:txBody>
          </p:sp>
          <p:sp>
            <p:nvSpPr>
              <p:cNvPr id="67" name="Rectangle 43">
                <a:extLst>
                  <a:ext uri="{FF2B5EF4-FFF2-40B4-BE49-F238E27FC236}">
                    <a16:creationId xmlns:a16="http://schemas.microsoft.com/office/drawing/2014/main" id="{11A913EC-ECE9-48AE-A4E2-ED0CBC125455}"/>
                  </a:ext>
                </a:extLst>
              </p:cNvPr>
              <p:cNvSpPr>
                <a:spLocks/>
              </p:cNvSpPr>
              <p:nvPr/>
            </p:nvSpPr>
            <p:spPr bwMode="auto">
              <a:xfrm>
                <a:off x="-4" y="172"/>
                <a:ext cx="2419"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rPr>
                  <a:t>文献信息收集</a:t>
                </a:r>
                <a:endParaRPr lang="en-US" altLang="zh-CN" sz="160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sym typeface="Lato Light" charset="0"/>
                  </a:rPr>
                  <a:t>非文献信息收集</a:t>
                </a:r>
                <a:endParaRPr lang="en-US" altLang="zh-CN" sz="1600">
                  <a:solidFill>
                    <a:srgbClr val="080808"/>
                  </a:solidFill>
                  <a:latin typeface="Times New Roman" panose="02020603050405020304" pitchFamily="18" charset="0"/>
                  <a:ea typeface="微软雅黑" panose="020B0503020204020204" pitchFamily="34" charset="-122"/>
                  <a:sym typeface="Lato Light" charset="0"/>
                </a:endParaRPr>
              </a:p>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sym typeface="Lato Light" charset="0"/>
                  </a:rPr>
                  <a:t>信息形式整理</a:t>
                </a:r>
                <a:endParaRPr lang="en-US" altLang="zh-CN" sz="1600">
                  <a:solidFill>
                    <a:srgbClr val="080808"/>
                  </a:solidFill>
                  <a:latin typeface="Times New Roman" panose="02020603050405020304" pitchFamily="18" charset="0"/>
                  <a:ea typeface="微软雅黑" panose="020B0503020204020204" pitchFamily="34" charset="-122"/>
                  <a:sym typeface="Lato Light" charset="0"/>
                </a:endParaRPr>
              </a:p>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sym typeface="Lato Light" charset="0"/>
                  </a:rPr>
                  <a:t>信息内容整理</a:t>
                </a:r>
                <a:endParaRPr lang="en-US" sz="1600" dirty="0">
                  <a:solidFill>
                    <a:srgbClr val="080808"/>
                  </a:solidFill>
                  <a:latin typeface="Times New Roman" panose="02020603050405020304" pitchFamily="18" charset="0"/>
                  <a:ea typeface="微软雅黑" panose="020B0503020204020204" pitchFamily="34" charset="-122"/>
                  <a:sym typeface="Lato Light" charset="0"/>
                </a:endParaRPr>
              </a:p>
            </p:txBody>
          </p:sp>
        </p:grpSp>
        <p:sp>
          <p:nvSpPr>
            <p:cNvPr id="40" name="Freeform 7">
              <a:extLst>
                <a:ext uri="{FF2B5EF4-FFF2-40B4-BE49-F238E27FC236}">
                  <a16:creationId xmlns:a16="http://schemas.microsoft.com/office/drawing/2014/main" id="{BE561981-7DCF-4FC8-B64B-A518BCBC6967}"/>
                </a:ext>
              </a:extLst>
            </p:cNvPr>
            <p:cNvSpPr>
              <a:spLocks/>
            </p:cNvSpPr>
            <p:nvPr/>
          </p:nvSpPr>
          <p:spPr bwMode="auto">
            <a:xfrm>
              <a:off x="1051254" y="3340414"/>
              <a:ext cx="296209" cy="297806"/>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7050A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Times New Roman" panose="02020603050405020304" pitchFamily="18" charset="0"/>
                <a:ea typeface="微软雅黑" panose="020B0503020204020204" pitchFamily="34" charset="-122"/>
                <a:sym typeface="Gill Sans" charset="0"/>
              </a:endParaRPr>
            </a:p>
          </p:txBody>
        </p:sp>
        <p:grpSp>
          <p:nvGrpSpPr>
            <p:cNvPr id="41" name="组合 40">
              <a:extLst>
                <a:ext uri="{FF2B5EF4-FFF2-40B4-BE49-F238E27FC236}">
                  <a16:creationId xmlns:a16="http://schemas.microsoft.com/office/drawing/2014/main" id="{38D603FE-07F8-4803-B79D-89CD7199FFA5}"/>
                </a:ext>
              </a:extLst>
            </p:cNvPr>
            <p:cNvGrpSpPr/>
            <p:nvPr/>
          </p:nvGrpSpPr>
          <p:grpSpPr>
            <a:xfrm>
              <a:off x="3598045" y="2959843"/>
              <a:ext cx="2501127" cy="1132494"/>
              <a:chOff x="4304043" y="1286668"/>
              <a:chExt cx="3837944" cy="2757793"/>
            </a:xfrm>
            <a:effectLst>
              <a:outerShdw blurRad="381000" dist="254000" dir="8100000" algn="tr" rotWithShape="0">
                <a:prstClr val="black">
                  <a:alpha val="40000"/>
                </a:prstClr>
              </a:outerShdw>
            </a:effectLst>
          </p:grpSpPr>
          <p:sp>
            <p:nvSpPr>
              <p:cNvPr id="64" name="圆角矩形 82">
                <a:extLst>
                  <a:ext uri="{FF2B5EF4-FFF2-40B4-BE49-F238E27FC236}">
                    <a16:creationId xmlns:a16="http://schemas.microsoft.com/office/drawing/2014/main" id="{672F3A58-D43A-40CA-BD4C-C1A7F64FCA8B}"/>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endParaRPr>
              </a:p>
            </p:txBody>
          </p:sp>
          <p:sp>
            <p:nvSpPr>
              <p:cNvPr id="65" name="圆角矩形 83">
                <a:extLst>
                  <a:ext uri="{FF2B5EF4-FFF2-40B4-BE49-F238E27FC236}">
                    <a16:creationId xmlns:a16="http://schemas.microsoft.com/office/drawing/2014/main" id="{89A4296D-29C9-48CF-BC46-955527DBC88A}"/>
                  </a:ext>
                </a:extLst>
              </p:cNvPr>
              <p:cNvSpPr/>
              <p:nvPr/>
            </p:nvSpPr>
            <p:spPr>
              <a:xfrm>
                <a:off x="4351931" y="1367702"/>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endParaRPr>
              </a:p>
            </p:txBody>
          </p:sp>
        </p:grpSp>
        <p:grpSp>
          <p:nvGrpSpPr>
            <p:cNvPr id="43" name="组合 42">
              <a:extLst>
                <a:ext uri="{FF2B5EF4-FFF2-40B4-BE49-F238E27FC236}">
                  <a16:creationId xmlns:a16="http://schemas.microsoft.com/office/drawing/2014/main" id="{14FF9D90-4034-4BE3-8236-FA0E92600CA0}"/>
                </a:ext>
              </a:extLst>
            </p:cNvPr>
            <p:cNvGrpSpPr/>
            <p:nvPr/>
          </p:nvGrpSpPr>
          <p:grpSpPr>
            <a:xfrm>
              <a:off x="3749112" y="3178795"/>
              <a:ext cx="621046" cy="621045"/>
              <a:chOff x="304800" y="673100"/>
              <a:chExt cx="4000500" cy="4000500"/>
            </a:xfrm>
            <a:effectLst>
              <a:outerShdw blurRad="444500" dist="254000" dir="8100000" algn="tr" rotWithShape="0">
                <a:prstClr val="black">
                  <a:alpha val="50000"/>
                </a:prstClr>
              </a:outerShdw>
            </a:effectLst>
          </p:grpSpPr>
          <p:sp>
            <p:nvSpPr>
              <p:cNvPr id="62" name="同心圆 80">
                <a:extLst>
                  <a:ext uri="{FF2B5EF4-FFF2-40B4-BE49-F238E27FC236}">
                    <a16:creationId xmlns:a16="http://schemas.microsoft.com/office/drawing/2014/main" id="{6B1996EB-80A3-4E2D-ABCE-E38437F44549}"/>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微软雅黑" panose="020B0503020204020204" pitchFamily="34" charset="-122"/>
                  <a:cs typeface="+mn-cs"/>
                </a:endParaRPr>
              </a:p>
            </p:txBody>
          </p:sp>
          <p:sp>
            <p:nvSpPr>
              <p:cNvPr id="63" name="椭圆 62">
                <a:extLst>
                  <a:ext uri="{FF2B5EF4-FFF2-40B4-BE49-F238E27FC236}">
                    <a16:creationId xmlns:a16="http://schemas.microsoft.com/office/drawing/2014/main" id="{1350BB99-56C8-42F6-A6F5-74DBC5754CDC}"/>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 lastClr="FFFFFF"/>
                  </a:solidFill>
                  <a:effectLst/>
                  <a:uLnTx/>
                  <a:uFillTx/>
                  <a:latin typeface="Times New Roman" panose="02020603050405020304" pitchFamily="18" charset="0"/>
                  <a:ea typeface="微软雅黑" panose="020B0503020204020204" pitchFamily="34" charset="-122"/>
                  <a:cs typeface="+mn-cs"/>
                </a:endParaRPr>
              </a:p>
            </p:txBody>
          </p:sp>
        </p:grpSp>
        <p:grpSp>
          <p:nvGrpSpPr>
            <p:cNvPr id="58" name="Group 41">
              <a:extLst>
                <a:ext uri="{FF2B5EF4-FFF2-40B4-BE49-F238E27FC236}">
                  <a16:creationId xmlns:a16="http://schemas.microsoft.com/office/drawing/2014/main" id="{589990EB-02BB-4070-80E2-5E2D4A39796B}"/>
                </a:ext>
              </a:extLst>
            </p:cNvPr>
            <p:cNvGrpSpPr>
              <a:grpSpLocks/>
            </p:cNvGrpSpPr>
            <p:nvPr/>
          </p:nvGrpSpPr>
          <p:grpSpPr bwMode="auto">
            <a:xfrm>
              <a:off x="4462300" y="3069818"/>
              <a:ext cx="1621530" cy="869425"/>
              <a:chOff x="0" y="-183"/>
              <a:chExt cx="2690" cy="1460"/>
            </a:xfrm>
          </p:grpSpPr>
          <p:sp>
            <p:nvSpPr>
              <p:cNvPr id="60" name="Rectangle 42">
                <a:extLst>
                  <a:ext uri="{FF2B5EF4-FFF2-40B4-BE49-F238E27FC236}">
                    <a16:creationId xmlns:a16="http://schemas.microsoft.com/office/drawing/2014/main" id="{AEB06C31-E300-432E-A4DD-8C45C02DC6B9}"/>
                  </a:ext>
                </a:extLst>
              </p:cNvPr>
              <p:cNvSpPr>
                <a:spLocks/>
              </p:cNvSpPr>
              <p:nvPr/>
            </p:nvSpPr>
            <p:spPr bwMode="auto">
              <a:xfrm>
                <a:off x="0" y="-183"/>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800" b="1">
                    <a:solidFill>
                      <a:srgbClr val="000000"/>
                    </a:solidFill>
                    <a:latin typeface="Times New Roman" panose="02020603050405020304" pitchFamily="18" charset="0"/>
                    <a:ea typeface="微软雅黑" panose="020B0503020204020204" pitchFamily="34" charset="-122"/>
                    <a:cs typeface="Bebas Neue" charset="0"/>
                    <a:sym typeface="Bebas Neue" charset="0"/>
                  </a:rPr>
                  <a:t>报告撰写</a:t>
                </a:r>
                <a:endParaRPr lang="en-US" sz="1800" b="1" dirty="0">
                  <a:solidFill>
                    <a:srgbClr val="000000"/>
                  </a:solidFill>
                  <a:latin typeface="Times New Roman" panose="02020603050405020304" pitchFamily="18" charset="0"/>
                  <a:ea typeface="微软雅黑" panose="020B0503020204020204" pitchFamily="34" charset="-122"/>
                  <a:cs typeface="Bebas Neue" charset="0"/>
                  <a:sym typeface="Bebas Neue" charset="0"/>
                </a:endParaRPr>
              </a:p>
            </p:txBody>
          </p:sp>
          <p:sp>
            <p:nvSpPr>
              <p:cNvPr id="61" name="Rectangle 43">
                <a:extLst>
                  <a:ext uri="{FF2B5EF4-FFF2-40B4-BE49-F238E27FC236}">
                    <a16:creationId xmlns:a16="http://schemas.microsoft.com/office/drawing/2014/main" id="{75B55FA4-F21D-4C5A-8589-3B95DF3D2F4D}"/>
                  </a:ext>
                </a:extLst>
              </p:cNvPr>
              <p:cNvSpPr>
                <a:spLocks/>
              </p:cNvSpPr>
              <p:nvPr/>
            </p:nvSpPr>
            <p:spPr bwMode="auto">
              <a:xfrm>
                <a:off x="21" y="159"/>
                <a:ext cx="2669" cy="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rPr>
                  <a:t>确定主题</a:t>
                </a:r>
                <a:endParaRPr lang="en-US" altLang="zh-CN" sz="160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rPr>
                  <a:t>资料选择与结构设计</a:t>
                </a:r>
                <a:endParaRPr lang="en-US" altLang="zh-CN" sz="160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rPr>
                  <a:t>拟定提纲</a:t>
                </a:r>
                <a:endParaRPr lang="en-US" altLang="zh-CN" sz="1600">
                  <a:solidFill>
                    <a:srgbClr val="080808"/>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ü"/>
                </a:pPr>
                <a:r>
                  <a:rPr lang="zh-CN" altLang="en-US" sz="1600">
                    <a:solidFill>
                      <a:srgbClr val="080808"/>
                    </a:solidFill>
                    <a:latin typeface="Times New Roman" panose="02020603050405020304" pitchFamily="18" charset="0"/>
                    <a:ea typeface="微软雅黑" panose="020B0503020204020204" pitchFamily="34" charset="-122"/>
                  </a:rPr>
                  <a:t>撰写初稿</a:t>
                </a:r>
                <a:endParaRPr lang="zh-CN" altLang="en-US" sz="1600" dirty="0">
                  <a:solidFill>
                    <a:srgbClr val="080808"/>
                  </a:solidFill>
                  <a:latin typeface="Times New Roman" panose="02020603050405020304" pitchFamily="18" charset="0"/>
                  <a:ea typeface="微软雅黑" panose="020B0503020204020204" pitchFamily="34" charset="-122"/>
                </a:endParaRPr>
              </a:p>
            </p:txBody>
          </p:sp>
        </p:grpSp>
        <p:sp>
          <p:nvSpPr>
            <p:cNvPr id="59" name="Freeform 6">
              <a:extLst>
                <a:ext uri="{FF2B5EF4-FFF2-40B4-BE49-F238E27FC236}">
                  <a16:creationId xmlns:a16="http://schemas.microsoft.com/office/drawing/2014/main" id="{DBA38B0E-07C8-49E6-A4D4-595FD86166D8}"/>
                </a:ext>
              </a:extLst>
            </p:cNvPr>
            <p:cNvSpPr>
              <a:spLocks noEditPoints="1"/>
            </p:cNvSpPr>
            <p:nvPr/>
          </p:nvSpPr>
          <p:spPr bwMode="auto">
            <a:xfrm>
              <a:off x="3939464" y="3361898"/>
              <a:ext cx="272212" cy="276322"/>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70509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Times New Roman" panose="02020603050405020304" pitchFamily="18" charset="0"/>
                <a:ea typeface="微软雅黑" panose="020B0503020204020204" pitchFamily="34" charset="-122"/>
                <a:sym typeface="Gill Sans" charset="0"/>
              </a:endParaRPr>
            </a:p>
          </p:txBody>
        </p:sp>
      </p:grpSp>
    </p:spTree>
    <p:extLst>
      <p:ext uri="{BB962C8B-B14F-4D97-AF65-F5344CB8AC3E}">
        <p14:creationId xmlns:p14="http://schemas.microsoft.com/office/powerpoint/2010/main" val="1621152183"/>
      </p:ext>
    </p:extLst>
  </p:cSld>
  <p:clrMapOvr>
    <a:masterClrMapping/>
  </p:clrMapOvr>
  <p:transition>
    <p:wip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160</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社会网络分析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分析内容</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84F8A17-08C5-477F-B445-8730D58570B3}"/>
              </a:ext>
            </a:extLst>
          </p:cNvPr>
          <p:cNvSpPr/>
          <p:nvPr/>
        </p:nvSpPr>
        <p:spPr>
          <a:xfrm>
            <a:off x="0" y="4839197"/>
            <a:ext cx="4644008" cy="276999"/>
          </a:xfrm>
          <a:prstGeom prst="rect">
            <a:avLst/>
          </a:prstGeom>
        </p:spPr>
        <p:txBody>
          <a:bodyPr wrap="square">
            <a:spAutoFit/>
          </a:bodyPr>
          <a:lstStyle/>
          <a:p>
            <a:r>
              <a:rPr lang="zh-CN"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于湃</a:t>
            </a:r>
            <a:r>
              <a:rPr lang="en-US" altLang="zh-CN" sz="1200" dirty="0">
                <a:solidFill>
                  <a:schemeClr val="bg1"/>
                </a:solidFill>
                <a:latin typeface="Times New Roman" panose="02020603050405020304" pitchFamily="18" charset="0"/>
                <a:ea typeface="微软雅黑" panose="020B0503020204020204" pitchFamily="34" charset="-122"/>
              </a:rPr>
              <a:t>.</a:t>
            </a:r>
            <a:r>
              <a:rPr lang="zh-CN"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地方政府部门间合作网络结构研究</a:t>
            </a:r>
            <a:r>
              <a:rPr lang="en-US" altLang="zh-CN" sz="1200" dirty="0">
                <a:solidFill>
                  <a:schemeClr val="bg1"/>
                </a:solidFill>
                <a:latin typeface="Times New Roman" panose="02020603050405020304" pitchFamily="18" charset="0"/>
                <a:ea typeface="微软雅黑" panose="020B0503020204020204" pitchFamily="34" charset="-122"/>
              </a:rPr>
              <a:t>[D].</a:t>
            </a:r>
            <a:r>
              <a:rPr lang="zh-CN"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厦门大学</a:t>
            </a:r>
            <a:r>
              <a:rPr lang="en-US" altLang="zh-CN" sz="1200" dirty="0">
                <a:solidFill>
                  <a:schemeClr val="bg1"/>
                </a:solidFill>
                <a:latin typeface="Times New Roman" panose="02020603050405020304" pitchFamily="18" charset="0"/>
                <a:ea typeface="微软雅黑" panose="020B0503020204020204" pitchFamily="34" charset="-122"/>
              </a:rPr>
              <a:t>,2017.</a:t>
            </a:r>
            <a:endParaRPr lang="zh-CN" altLang="en-US" sz="1200" dirty="0">
              <a:solidFill>
                <a:schemeClr val="bg1"/>
              </a:solidFill>
              <a:latin typeface="Times New Roman" panose="02020603050405020304" pitchFamily="18" charset="0"/>
              <a:ea typeface="微软雅黑" panose="020B0503020204020204" pitchFamily="34" charset="-122"/>
            </a:endParaRPr>
          </a:p>
        </p:txBody>
      </p:sp>
      <p:graphicFrame>
        <p:nvGraphicFramePr>
          <p:cNvPr id="16" name="表格 15">
            <a:extLst>
              <a:ext uri="{FF2B5EF4-FFF2-40B4-BE49-F238E27FC236}">
                <a16:creationId xmlns:a16="http://schemas.microsoft.com/office/drawing/2014/main" id="{0581A83E-2928-41F4-B48E-580AFB5F5CCC}"/>
              </a:ext>
            </a:extLst>
          </p:cNvPr>
          <p:cNvGraphicFramePr>
            <a:graphicFrameLocks noGrp="1"/>
          </p:cNvGraphicFramePr>
          <p:nvPr/>
        </p:nvGraphicFramePr>
        <p:xfrm>
          <a:off x="467544" y="2186088"/>
          <a:ext cx="3888432" cy="1537790"/>
        </p:xfrm>
        <a:graphic>
          <a:graphicData uri="http://schemas.openxmlformats.org/drawingml/2006/table">
            <a:tbl>
              <a:tblPr firstRow="1" firstCol="1" bandRow="1">
                <a:tableStyleId>{5C22544A-7EE6-4342-B048-85BDC9FD1C3A}</a:tableStyleId>
              </a:tblPr>
              <a:tblGrid>
                <a:gridCol w="752699">
                  <a:extLst>
                    <a:ext uri="{9D8B030D-6E8A-4147-A177-3AD203B41FA5}">
                      <a16:colId xmlns:a16="http://schemas.microsoft.com/office/drawing/2014/main" val="836649683"/>
                    </a:ext>
                  </a:extLst>
                </a:gridCol>
                <a:gridCol w="755745">
                  <a:extLst>
                    <a:ext uri="{9D8B030D-6E8A-4147-A177-3AD203B41FA5}">
                      <a16:colId xmlns:a16="http://schemas.microsoft.com/office/drawing/2014/main" val="3860800814"/>
                    </a:ext>
                  </a:extLst>
                </a:gridCol>
                <a:gridCol w="755745">
                  <a:extLst>
                    <a:ext uri="{9D8B030D-6E8A-4147-A177-3AD203B41FA5}">
                      <a16:colId xmlns:a16="http://schemas.microsoft.com/office/drawing/2014/main" val="553457036"/>
                    </a:ext>
                  </a:extLst>
                </a:gridCol>
                <a:gridCol w="755745">
                  <a:extLst>
                    <a:ext uri="{9D8B030D-6E8A-4147-A177-3AD203B41FA5}">
                      <a16:colId xmlns:a16="http://schemas.microsoft.com/office/drawing/2014/main" val="2461557054"/>
                    </a:ext>
                  </a:extLst>
                </a:gridCol>
                <a:gridCol w="868498">
                  <a:extLst>
                    <a:ext uri="{9D8B030D-6E8A-4147-A177-3AD203B41FA5}">
                      <a16:colId xmlns:a16="http://schemas.microsoft.com/office/drawing/2014/main" val="1904322279"/>
                    </a:ext>
                  </a:extLst>
                </a:gridCol>
              </a:tblGrid>
              <a:tr h="307558">
                <a:tc>
                  <a:txBody>
                    <a:bodyPr/>
                    <a:lstStyle/>
                    <a:p>
                      <a:pPr algn="ctr">
                        <a:spcAft>
                          <a:spcPts val="0"/>
                        </a:spcAft>
                      </a:pPr>
                      <a:endParaRPr lang="zh-CN" sz="1050" kern="100" baseline="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A</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B</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C</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D</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6074163"/>
                  </a:ext>
                </a:extLst>
              </a:tr>
              <a:tr h="307558">
                <a:tc>
                  <a:txBody>
                    <a:bodyPr/>
                    <a:lstStyle/>
                    <a:p>
                      <a:pPr algn="ctr">
                        <a:spcAft>
                          <a:spcPts val="0"/>
                        </a:spcAft>
                      </a:pPr>
                      <a:r>
                        <a:rPr lang="en-US" sz="1050" kern="100" baseline="0">
                          <a:effectLst/>
                          <a:latin typeface="Times New Roman" panose="02020603050405020304" pitchFamily="18" charset="0"/>
                        </a:rPr>
                        <a:t>A</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1</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1</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0</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1</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0125041"/>
                  </a:ext>
                </a:extLst>
              </a:tr>
              <a:tr h="307558">
                <a:tc>
                  <a:txBody>
                    <a:bodyPr/>
                    <a:lstStyle/>
                    <a:p>
                      <a:pPr algn="ctr">
                        <a:spcAft>
                          <a:spcPts val="0"/>
                        </a:spcAft>
                      </a:pPr>
                      <a:r>
                        <a:rPr lang="en-US" sz="1050" kern="100" baseline="0">
                          <a:effectLst/>
                          <a:latin typeface="Times New Roman" panose="02020603050405020304" pitchFamily="18" charset="0"/>
                        </a:rPr>
                        <a:t>B</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1</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1</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1</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0</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23466910"/>
                  </a:ext>
                </a:extLst>
              </a:tr>
              <a:tr h="307558">
                <a:tc>
                  <a:txBody>
                    <a:bodyPr/>
                    <a:lstStyle/>
                    <a:p>
                      <a:pPr algn="ctr">
                        <a:spcAft>
                          <a:spcPts val="0"/>
                        </a:spcAft>
                      </a:pPr>
                      <a:r>
                        <a:rPr lang="en-US" sz="1050" kern="100" baseline="0">
                          <a:effectLst/>
                          <a:latin typeface="Times New Roman" panose="02020603050405020304" pitchFamily="18" charset="0"/>
                        </a:rPr>
                        <a:t>C</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0</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1</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1</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0</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4846137"/>
                  </a:ext>
                </a:extLst>
              </a:tr>
              <a:tr h="307558">
                <a:tc>
                  <a:txBody>
                    <a:bodyPr/>
                    <a:lstStyle/>
                    <a:p>
                      <a:pPr algn="ctr">
                        <a:spcAft>
                          <a:spcPts val="0"/>
                        </a:spcAft>
                      </a:pPr>
                      <a:r>
                        <a:rPr lang="en-US" sz="1050" kern="100" baseline="0">
                          <a:effectLst/>
                          <a:latin typeface="Times New Roman" panose="02020603050405020304" pitchFamily="18" charset="0"/>
                        </a:rPr>
                        <a:t>D</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0</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0</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0</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baseline="0">
                          <a:effectLst/>
                          <a:latin typeface="Times New Roman" panose="02020603050405020304" pitchFamily="18" charset="0"/>
                        </a:rPr>
                        <a:t>1</a:t>
                      </a:r>
                      <a:endParaRPr lang="zh-CN" sz="105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22571358"/>
                  </a:ext>
                </a:extLst>
              </a:tr>
            </a:tbl>
          </a:graphicData>
        </a:graphic>
      </p:graphicFrame>
      <p:sp>
        <p:nvSpPr>
          <p:cNvPr id="18" name="文本框 17">
            <a:extLst>
              <a:ext uri="{FF2B5EF4-FFF2-40B4-BE49-F238E27FC236}">
                <a16:creationId xmlns:a16="http://schemas.microsoft.com/office/drawing/2014/main" id="{DB340B83-9565-4F72-8B5E-9CEBC981C8F4}"/>
              </a:ext>
            </a:extLst>
          </p:cNvPr>
          <p:cNvSpPr txBox="1"/>
          <p:nvPr/>
        </p:nvSpPr>
        <p:spPr>
          <a:xfrm>
            <a:off x="1835696" y="1741809"/>
            <a:ext cx="1008112" cy="338554"/>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关系矩阵</a:t>
            </a:r>
          </a:p>
        </p:txBody>
      </p:sp>
      <p:pic>
        <p:nvPicPr>
          <p:cNvPr id="20" name="图片 19">
            <a:extLst>
              <a:ext uri="{FF2B5EF4-FFF2-40B4-BE49-F238E27FC236}">
                <a16:creationId xmlns:a16="http://schemas.microsoft.com/office/drawing/2014/main" id="{A7A5C5C4-02BE-4C43-AC19-927E9CA5EA21}"/>
              </a:ext>
            </a:extLst>
          </p:cNvPr>
          <p:cNvPicPr/>
          <p:nvPr/>
        </p:nvPicPr>
        <p:blipFill>
          <a:blip r:embed="rId4"/>
          <a:stretch>
            <a:fillRect/>
          </a:stretch>
        </p:blipFill>
        <p:spPr>
          <a:xfrm>
            <a:off x="5004048" y="1821786"/>
            <a:ext cx="3888428" cy="1782620"/>
          </a:xfrm>
          <a:prstGeom prst="rect">
            <a:avLst/>
          </a:prstGeom>
        </p:spPr>
      </p:pic>
      <p:sp>
        <p:nvSpPr>
          <p:cNvPr id="21" name="文本框 20">
            <a:extLst>
              <a:ext uri="{FF2B5EF4-FFF2-40B4-BE49-F238E27FC236}">
                <a16:creationId xmlns:a16="http://schemas.microsoft.com/office/drawing/2014/main" id="{2ABAC0AD-28DD-4BCE-A39C-843083C6C8DA}"/>
              </a:ext>
            </a:extLst>
          </p:cNvPr>
          <p:cNvSpPr txBox="1"/>
          <p:nvPr/>
        </p:nvSpPr>
        <p:spPr>
          <a:xfrm>
            <a:off x="6156176" y="3723754"/>
            <a:ext cx="1872208" cy="338554"/>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多种网络表示形式</a:t>
            </a:r>
          </a:p>
        </p:txBody>
      </p:sp>
    </p:spTree>
    <p:extLst>
      <p:ext uri="{BB962C8B-B14F-4D97-AF65-F5344CB8AC3E}">
        <p14:creationId xmlns:p14="http://schemas.microsoft.com/office/powerpoint/2010/main" val="21983693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161</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社会网络分析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分析内容</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285C89D-9700-47D4-A90F-F34FCDD63072}"/>
              </a:ext>
            </a:extLst>
          </p:cNvPr>
          <p:cNvSpPr txBox="1"/>
          <p:nvPr/>
        </p:nvSpPr>
        <p:spPr>
          <a:xfrm>
            <a:off x="760418" y="2801782"/>
            <a:ext cx="1627652" cy="369332"/>
          </a:xfrm>
          <a:prstGeom prst="rect">
            <a:avLst/>
          </a:prstGeom>
          <a:noFill/>
        </p:spPr>
        <p:txBody>
          <a:bodyPr wrap="square" rtlCol="0">
            <a:spAutoFit/>
          </a:bodyPr>
          <a:lstStyle/>
          <a:p>
            <a:r>
              <a:rPr lang="zh-CN" altLang="en-US" sz="1800">
                <a:latin typeface="Times New Roman" panose="02020603050405020304" pitchFamily="18" charset="0"/>
                <a:ea typeface="微软雅黑" panose="020B0503020204020204" pitchFamily="34" charset="-122"/>
              </a:rPr>
              <a:t>社会网络分析</a:t>
            </a:r>
          </a:p>
        </p:txBody>
      </p:sp>
      <p:sp>
        <p:nvSpPr>
          <p:cNvPr id="16" name="左大括号 15">
            <a:extLst>
              <a:ext uri="{FF2B5EF4-FFF2-40B4-BE49-F238E27FC236}">
                <a16:creationId xmlns:a16="http://schemas.microsoft.com/office/drawing/2014/main" id="{B2175146-55EC-40C9-81BA-ECF156065F46}"/>
              </a:ext>
            </a:extLst>
          </p:cNvPr>
          <p:cNvSpPr/>
          <p:nvPr/>
        </p:nvSpPr>
        <p:spPr>
          <a:xfrm>
            <a:off x="2331306" y="1864316"/>
            <a:ext cx="386403" cy="2244264"/>
          </a:xfrm>
          <a:prstGeom prst="leftBrace">
            <a:avLst>
              <a:gd name="adj1" fmla="val 8333"/>
              <a:gd name="adj2" fmla="val 49449"/>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84B5644-82FF-4962-97D1-D545A2C55E47}"/>
              </a:ext>
            </a:extLst>
          </p:cNvPr>
          <p:cNvSpPr txBox="1"/>
          <p:nvPr/>
        </p:nvSpPr>
        <p:spPr>
          <a:xfrm>
            <a:off x="2748435" y="1676075"/>
            <a:ext cx="2076884" cy="369332"/>
          </a:xfrm>
          <a:prstGeom prst="rect">
            <a:avLst/>
          </a:prstGeom>
          <a:noFill/>
        </p:spPr>
        <p:txBody>
          <a:bodyPr wrap="square" rtlCol="0">
            <a:spAutoFit/>
          </a:bodyPr>
          <a:lstStyle/>
          <a:p>
            <a:r>
              <a:rPr lang="zh-CN" altLang="en-US" sz="1800">
                <a:latin typeface="Times New Roman" panose="02020603050405020304" pitchFamily="18" charset="0"/>
                <a:ea typeface="微软雅黑" panose="020B0503020204020204" pitchFamily="34" charset="-122"/>
              </a:rPr>
              <a:t>网络结构</a:t>
            </a:r>
          </a:p>
        </p:txBody>
      </p:sp>
      <p:sp>
        <p:nvSpPr>
          <p:cNvPr id="20" name="文本框 19">
            <a:extLst>
              <a:ext uri="{FF2B5EF4-FFF2-40B4-BE49-F238E27FC236}">
                <a16:creationId xmlns:a16="http://schemas.microsoft.com/office/drawing/2014/main" id="{FC5DDB25-2942-4C82-9342-772F478BAB79}"/>
              </a:ext>
            </a:extLst>
          </p:cNvPr>
          <p:cNvSpPr txBox="1"/>
          <p:nvPr/>
        </p:nvSpPr>
        <p:spPr>
          <a:xfrm>
            <a:off x="2745391" y="2781242"/>
            <a:ext cx="1171799" cy="369332"/>
          </a:xfrm>
          <a:prstGeom prst="rect">
            <a:avLst/>
          </a:prstGeom>
          <a:noFill/>
        </p:spPr>
        <p:txBody>
          <a:bodyPr wrap="square" rtlCol="0">
            <a:spAutoFit/>
          </a:bodyPr>
          <a:lstStyle/>
          <a:p>
            <a:r>
              <a:rPr lang="zh-CN" altLang="en-US" sz="1800">
                <a:latin typeface="Times New Roman" panose="02020603050405020304" pitchFamily="18" charset="0"/>
                <a:ea typeface="微软雅黑" panose="020B0503020204020204" pitchFamily="34" charset="-122"/>
              </a:rPr>
              <a:t>网络位置</a:t>
            </a:r>
          </a:p>
        </p:txBody>
      </p:sp>
      <p:sp>
        <p:nvSpPr>
          <p:cNvPr id="21" name="文本框 20">
            <a:extLst>
              <a:ext uri="{FF2B5EF4-FFF2-40B4-BE49-F238E27FC236}">
                <a16:creationId xmlns:a16="http://schemas.microsoft.com/office/drawing/2014/main" id="{F06D88B2-CC34-4530-AC27-34A9A743006D}"/>
              </a:ext>
            </a:extLst>
          </p:cNvPr>
          <p:cNvSpPr txBox="1"/>
          <p:nvPr/>
        </p:nvSpPr>
        <p:spPr>
          <a:xfrm>
            <a:off x="2784899" y="3923914"/>
            <a:ext cx="1116974" cy="369332"/>
          </a:xfrm>
          <a:prstGeom prst="rect">
            <a:avLst/>
          </a:prstGeom>
          <a:noFill/>
        </p:spPr>
        <p:txBody>
          <a:bodyPr wrap="square" rtlCol="0">
            <a:spAutoFit/>
          </a:bodyPr>
          <a:lstStyle/>
          <a:p>
            <a:r>
              <a:rPr lang="zh-CN" altLang="en-US" sz="1800">
                <a:latin typeface="Times New Roman" panose="02020603050405020304" pitchFamily="18" charset="0"/>
                <a:ea typeface="微软雅黑" panose="020B0503020204020204" pitchFamily="34" charset="-122"/>
              </a:rPr>
              <a:t>网络关系</a:t>
            </a:r>
          </a:p>
        </p:txBody>
      </p:sp>
      <p:sp>
        <p:nvSpPr>
          <p:cNvPr id="22" name="文本框 21">
            <a:extLst>
              <a:ext uri="{FF2B5EF4-FFF2-40B4-BE49-F238E27FC236}">
                <a16:creationId xmlns:a16="http://schemas.microsoft.com/office/drawing/2014/main" id="{71A78AB8-9903-4CB8-99BD-E1B91EF0C514}"/>
              </a:ext>
            </a:extLst>
          </p:cNvPr>
          <p:cNvSpPr txBox="1"/>
          <p:nvPr/>
        </p:nvSpPr>
        <p:spPr>
          <a:xfrm>
            <a:off x="3851920" y="1421509"/>
            <a:ext cx="2160240" cy="877163"/>
          </a:xfrm>
          <a:prstGeom prst="rect">
            <a:avLst/>
          </a:prstGeom>
          <a:noFill/>
        </p:spPr>
        <p:txBody>
          <a:bodyPr wrap="square" rtlCol="0">
            <a:spAutoFit/>
          </a:bodyPr>
          <a:lstStyle/>
          <a:p>
            <a:pPr marL="285750" indent="-285750">
              <a:buFont typeface="Wingdings" panose="05000000000000000000" pitchFamily="2" charset="2"/>
              <a:buChar char="Ø"/>
            </a:pPr>
            <a:r>
              <a:rPr lang="zh-CN" altLang="en-US">
                <a:latin typeface="Times New Roman" panose="02020603050405020304" pitchFamily="18" charset="0"/>
                <a:ea typeface="微软雅黑" panose="020B0503020204020204" pitchFamily="34" charset="-122"/>
              </a:rPr>
              <a:t>结构洞</a:t>
            </a:r>
            <a:endParaRPr lang="en-US" altLang="zh-CN">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a:latin typeface="Times New Roman" panose="02020603050405020304" pitchFamily="18" charset="0"/>
                <a:ea typeface="微软雅黑" panose="020B0503020204020204" pitchFamily="34" charset="-122"/>
              </a:rPr>
              <a:t>凝聚子群</a:t>
            </a:r>
            <a:endParaRPr lang="en-US" altLang="zh-CN">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a:latin typeface="Times New Roman" panose="02020603050405020304" pitchFamily="18" charset="0"/>
                <a:ea typeface="微软雅黑" panose="020B0503020204020204" pitchFamily="34" charset="-122"/>
              </a:rPr>
              <a:t>块模型等</a:t>
            </a:r>
          </a:p>
        </p:txBody>
      </p:sp>
      <p:sp>
        <p:nvSpPr>
          <p:cNvPr id="23" name="文本框 22">
            <a:extLst>
              <a:ext uri="{FF2B5EF4-FFF2-40B4-BE49-F238E27FC236}">
                <a16:creationId xmlns:a16="http://schemas.microsoft.com/office/drawing/2014/main" id="{AF2F7516-554C-4922-95DA-99AA01877C93}"/>
              </a:ext>
            </a:extLst>
          </p:cNvPr>
          <p:cNvSpPr txBox="1"/>
          <p:nvPr/>
        </p:nvSpPr>
        <p:spPr>
          <a:xfrm>
            <a:off x="3889235" y="2658131"/>
            <a:ext cx="2160240" cy="615553"/>
          </a:xfrm>
          <a:prstGeom prst="rect">
            <a:avLst/>
          </a:prstGeom>
          <a:noFill/>
        </p:spPr>
        <p:txBody>
          <a:bodyPr wrap="square" rtlCol="0">
            <a:spAutoFit/>
          </a:bodyPr>
          <a:lstStyle/>
          <a:p>
            <a:pPr marL="285750" indent="-285750">
              <a:buFont typeface="Wingdings" panose="05000000000000000000" pitchFamily="2" charset="2"/>
              <a:buChar char="Ø"/>
            </a:pPr>
            <a:r>
              <a:rPr lang="zh-CN" altLang="en-US">
                <a:latin typeface="Times New Roman" panose="02020603050405020304" pitchFamily="18" charset="0"/>
                <a:ea typeface="微软雅黑" panose="020B0503020204020204" pitchFamily="34" charset="-122"/>
              </a:rPr>
              <a:t>网络密度</a:t>
            </a:r>
            <a:endParaRPr lang="en-US" altLang="zh-CN">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a:latin typeface="Times New Roman" panose="02020603050405020304" pitchFamily="18" charset="0"/>
                <a:ea typeface="微软雅黑" panose="020B0503020204020204" pitchFamily="34" charset="-122"/>
              </a:rPr>
              <a:t>小世界网络等</a:t>
            </a:r>
            <a:endParaRPr lang="en-US" altLang="zh-CN">
              <a:latin typeface="Times New Roman" panose="02020603050405020304" pitchFamily="18" charset="0"/>
              <a:ea typeface="微软雅黑" panose="020B0503020204020204" pitchFamily="34" charset="-122"/>
            </a:endParaRPr>
          </a:p>
        </p:txBody>
      </p:sp>
      <p:sp>
        <p:nvSpPr>
          <p:cNvPr id="24" name="文本框 23">
            <a:extLst>
              <a:ext uri="{FF2B5EF4-FFF2-40B4-BE49-F238E27FC236}">
                <a16:creationId xmlns:a16="http://schemas.microsoft.com/office/drawing/2014/main" id="{F1CE46E9-9067-4384-9FF6-68682C32F283}"/>
              </a:ext>
            </a:extLst>
          </p:cNvPr>
          <p:cNvSpPr txBox="1"/>
          <p:nvPr/>
        </p:nvSpPr>
        <p:spPr>
          <a:xfrm>
            <a:off x="3917191" y="3669998"/>
            <a:ext cx="2160240" cy="877163"/>
          </a:xfrm>
          <a:prstGeom prst="rect">
            <a:avLst/>
          </a:prstGeom>
          <a:noFill/>
        </p:spPr>
        <p:txBody>
          <a:bodyPr wrap="square" rtlCol="0">
            <a:spAutoFit/>
          </a:bodyPr>
          <a:lstStyle/>
          <a:p>
            <a:pPr marL="285750" indent="-285750">
              <a:buFont typeface="Wingdings" panose="05000000000000000000" pitchFamily="2" charset="2"/>
              <a:buChar char="Ø"/>
            </a:pPr>
            <a:r>
              <a:rPr lang="zh-CN" altLang="en-US">
                <a:latin typeface="Times New Roman" panose="02020603050405020304" pitchFamily="18" charset="0"/>
                <a:ea typeface="微软雅黑" panose="020B0503020204020204" pitchFamily="34" charset="-122"/>
              </a:rPr>
              <a:t>中心度指标</a:t>
            </a:r>
            <a:endParaRPr lang="en-US" altLang="zh-CN">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a:latin typeface="Times New Roman" panose="02020603050405020304" pitchFamily="18" charset="0"/>
                <a:ea typeface="微软雅黑" panose="020B0503020204020204" pitchFamily="34" charset="-122"/>
              </a:rPr>
              <a:t>网络位置</a:t>
            </a:r>
            <a:endParaRPr lang="en-US" altLang="zh-CN">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a:latin typeface="Times New Roman" panose="02020603050405020304" pitchFamily="18" charset="0"/>
                <a:ea typeface="微软雅黑" panose="020B0503020204020204" pitchFamily="34" charset="-122"/>
              </a:rPr>
              <a:t>社会角色</a:t>
            </a:r>
            <a:endParaRPr lang="en-US" altLang="zh-CN">
              <a:latin typeface="Times New Roman" panose="02020603050405020304" pitchFamily="18" charset="0"/>
              <a:ea typeface="微软雅黑" panose="020B0503020204020204" pitchFamily="34" charset="-122"/>
            </a:endParaRPr>
          </a:p>
        </p:txBody>
      </p:sp>
      <p:cxnSp>
        <p:nvCxnSpPr>
          <p:cNvPr id="25" name="直接箭头连接符 24">
            <a:extLst>
              <a:ext uri="{FF2B5EF4-FFF2-40B4-BE49-F238E27FC236}">
                <a16:creationId xmlns:a16="http://schemas.microsoft.com/office/drawing/2014/main" id="{956E9E09-9530-412A-BC50-1AAEF765F420}"/>
              </a:ext>
            </a:extLst>
          </p:cNvPr>
          <p:cNvCxnSpPr>
            <a:cxnSpLocks/>
          </p:cNvCxnSpPr>
          <p:nvPr/>
        </p:nvCxnSpPr>
        <p:spPr>
          <a:xfrm>
            <a:off x="5284627" y="1902596"/>
            <a:ext cx="2015795" cy="986533"/>
          </a:xfrm>
          <a:prstGeom prst="straightConnector1">
            <a:avLst/>
          </a:prstGeom>
          <a:ln w="19050">
            <a:solidFill>
              <a:srgbClr val="705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ECC47FB-957B-4A6D-93D6-369A1D5903DD}"/>
              </a:ext>
            </a:extLst>
          </p:cNvPr>
          <p:cNvCxnSpPr>
            <a:cxnSpLocks/>
          </p:cNvCxnSpPr>
          <p:nvPr/>
        </p:nvCxnSpPr>
        <p:spPr>
          <a:xfrm flipV="1">
            <a:off x="5525746" y="2889129"/>
            <a:ext cx="1774676" cy="1163269"/>
          </a:xfrm>
          <a:prstGeom prst="straightConnector1">
            <a:avLst/>
          </a:prstGeom>
          <a:ln w="19050">
            <a:solidFill>
              <a:srgbClr val="705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D657A9C-B86A-4E04-8F14-AFB9DE8CB87B}"/>
              </a:ext>
            </a:extLst>
          </p:cNvPr>
          <p:cNvSpPr txBox="1"/>
          <p:nvPr/>
        </p:nvSpPr>
        <p:spPr>
          <a:xfrm>
            <a:off x="7412443" y="2276718"/>
            <a:ext cx="1475084" cy="1224822"/>
          </a:xfrm>
          <a:prstGeom prst="rect">
            <a:avLst/>
          </a:prstGeom>
          <a:noFill/>
        </p:spPr>
        <p:txBody>
          <a:bodyPr wrap="square" rtlCol="0">
            <a:spAutoFit/>
          </a:bodyPr>
          <a:lstStyle/>
          <a:p>
            <a:pPr>
              <a:lnSpc>
                <a:spcPct val="150000"/>
              </a:lnSpc>
            </a:pPr>
            <a:r>
              <a:rPr lang="en-US" altLang="zh-CN">
                <a:latin typeface="Times New Roman" panose="02020603050405020304" pitchFamily="18" charset="0"/>
                <a:ea typeface="微软雅黑" panose="020B0503020204020204" pitchFamily="34" charset="-122"/>
              </a:rPr>
              <a:t>Gephi</a:t>
            </a:r>
          </a:p>
          <a:p>
            <a:pPr>
              <a:lnSpc>
                <a:spcPct val="150000"/>
              </a:lnSpc>
            </a:pPr>
            <a:r>
              <a:rPr lang="en-US" altLang="zh-CN">
                <a:latin typeface="Times New Roman" panose="02020603050405020304" pitchFamily="18" charset="0"/>
                <a:ea typeface="微软雅黑" panose="020B0503020204020204" pitchFamily="34" charset="-122"/>
              </a:rPr>
              <a:t>Vos-viewer</a:t>
            </a:r>
          </a:p>
          <a:p>
            <a:pPr>
              <a:lnSpc>
                <a:spcPct val="150000"/>
              </a:lnSpc>
            </a:pPr>
            <a:r>
              <a:rPr lang="en-US" altLang="zh-CN">
                <a:latin typeface="Times New Roman" panose="02020603050405020304" pitchFamily="18" charset="0"/>
                <a:ea typeface="微软雅黑" panose="020B0503020204020204" pitchFamily="34" charset="-122"/>
              </a:rPr>
              <a:t>CiteSpace</a:t>
            </a:r>
            <a:r>
              <a:rPr lang="zh-CN" altLang="en-US">
                <a:latin typeface="Times New Roman" panose="02020603050405020304" pitchFamily="18" charset="0"/>
                <a:ea typeface="微软雅黑" panose="020B0503020204020204" pitchFamily="34" charset="-122"/>
              </a:rPr>
              <a:t>等</a:t>
            </a:r>
            <a:endParaRPr lang="zh-CN" altLang="en-US" sz="1800">
              <a:latin typeface="Times New Roman" panose="02020603050405020304" pitchFamily="18" charset="0"/>
              <a:ea typeface="微软雅黑" panose="020B0503020204020204" pitchFamily="34" charset="-122"/>
            </a:endParaRPr>
          </a:p>
        </p:txBody>
      </p:sp>
      <p:cxnSp>
        <p:nvCxnSpPr>
          <p:cNvPr id="28" name="直接箭头连接符 27">
            <a:extLst>
              <a:ext uri="{FF2B5EF4-FFF2-40B4-BE49-F238E27FC236}">
                <a16:creationId xmlns:a16="http://schemas.microsoft.com/office/drawing/2014/main" id="{9A161444-14CD-4AC6-B02B-97974DF23522}"/>
              </a:ext>
            </a:extLst>
          </p:cNvPr>
          <p:cNvCxnSpPr>
            <a:cxnSpLocks/>
          </p:cNvCxnSpPr>
          <p:nvPr/>
        </p:nvCxnSpPr>
        <p:spPr>
          <a:xfrm>
            <a:off x="5500222" y="2889130"/>
            <a:ext cx="1815518" cy="0"/>
          </a:xfrm>
          <a:prstGeom prst="straightConnector1">
            <a:avLst/>
          </a:prstGeom>
          <a:ln w="19050">
            <a:solidFill>
              <a:srgbClr val="7050A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3532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162</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社会网络分析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科研合作网络</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37D8C9CE-C460-48AB-8AB9-01F6DC155749}"/>
              </a:ext>
            </a:extLst>
          </p:cNvPr>
          <p:cNvSpPr/>
          <p:nvPr/>
        </p:nvSpPr>
        <p:spPr>
          <a:xfrm>
            <a:off x="1701809" y="1929913"/>
            <a:ext cx="5950933" cy="1686487"/>
          </a:xfrm>
          <a:prstGeom prst="rect">
            <a:avLst/>
          </a:prstGeom>
        </p:spPr>
        <p:txBody>
          <a:bodyPr wrap="square">
            <a:spAutoFit/>
          </a:bodyPr>
          <a:lstStyle/>
          <a:p>
            <a:pPr indent="457200">
              <a:lnSpc>
                <a:spcPct val="150000"/>
              </a:lnSpc>
            </a:pPr>
            <a:r>
              <a:rPr lang="zh-CN" altLang="zh-CN" sz="1800" b="1" dirty="0">
                <a:latin typeface="微软雅黑" panose="020B0503020204020204" pitchFamily="34" charset="-122"/>
                <a:ea typeface="微软雅黑" panose="020B0503020204020204" pitchFamily="34" charset="-122"/>
                <a:cs typeface="Times New Roman" panose="02020603050405020304" pitchFamily="18" charset="0"/>
              </a:rPr>
              <a:t>科研合作网络</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是社会网络的一种重要形式，其形成基于研究主体间合作发文的交互关系。</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科研合作网络是</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无向网络</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对科研合作网络指标的深入挖掘能够从宏观和微观角度呈现网络的结构属性和内在规律。</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832273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163</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社会网络分析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科研合作网络</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B5EC98C0-1EFF-4E9E-A595-C0CEEDE72487}"/>
              </a:ext>
            </a:extLst>
          </p:cNvPr>
          <p:cNvGrpSpPr/>
          <p:nvPr/>
        </p:nvGrpSpPr>
        <p:grpSpPr>
          <a:xfrm>
            <a:off x="1342379" y="1523389"/>
            <a:ext cx="6325513" cy="2816217"/>
            <a:chOff x="1313895" y="1296082"/>
            <a:chExt cx="6325513" cy="2816217"/>
          </a:xfrm>
        </p:grpSpPr>
        <p:grpSp>
          <p:nvGrpSpPr>
            <p:cNvPr id="18" name="组合 17">
              <a:extLst>
                <a:ext uri="{FF2B5EF4-FFF2-40B4-BE49-F238E27FC236}">
                  <a16:creationId xmlns:a16="http://schemas.microsoft.com/office/drawing/2014/main" id="{D8FE6F3B-D46F-499B-8C44-247A1AC1A1DF}"/>
                </a:ext>
              </a:extLst>
            </p:cNvPr>
            <p:cNvGrpSpPr/>
            <p:nvPr/>
          </p:nvGrpSpPr>
          <p:grpSpPr>
            <a:xfrm>
              <a:off x="4776035" y="1296082"/>
              <a:ext cx="453458" cy="451414"/>
              <a:chOff x="6715633" y="1763487"/>
              <a:chExt cx="614208" cy="614207"/>
            </a:xfrm>
            <a:solidFill>
              <a:srgbClr val="6964A0"/>
            </a:solidFill>
          </p:grpSpPr>
          <p:sp>
            <p:nvSpPr>
              <p:cNvPr id="51" name="椭圆 50">
                <a:extLst>
                  <a:ext uri="{FF2B5EF4-FFF2-40B4-BE49-F238E27FC236}">
                    <a16:creationId xmlns:a16="http://schemas.microsoft.com/office/drawing/2014/main" id="{2422AFE4-16E1-49AE-A4E5-5E5F9D954028}"/>
                  </a:ext>
                </a:extLst>
              </p:cNvPr>
              <p:cNvSpPr/>
              <p:nvPr/>
            </p:nvSpPr>
            <p:spPr>
              <a:xfrm>
                <a:off x="6715633" y="1763487"/>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E4D76114-92F6-49A2-8A27-4B9CC29C0135}"/>
                  </a:ext>
                </a:extLst>
              </p:cNvPr>
              <p:cNvGrpSpPr/>
              <p:nvPr/>
            </p:nvGrpSpPr>
            <p:grpSpPr>
              <a:xfrm>
                <a:off x="6859313" y="1907166"/>
                <a:ext cx="326848" cy="326849"/>
                <a:chOff x="7591425" y="1839912"/>
                <a:chExt cx="381000" cy="381000"/>
              </a:xfrm>
              <a:grpFill/>
            </p:grpSpPr>
            <p:sp>
              <p:nvSpPr>
                <p:cNvPr id="53" name="Oval 37">
                  <a:extLst>
                    <a:ext uri="{FF2B5EF4-FFF2-40B4-BE49-F238E27FC236}">
                      <a16:creationId xmlns:a16="http://schemas.microsoft.com/office/drawing/2014/main" id="{13AD0B29-8EF9-4588-A4D4-29A2F400803F}"/>
                    </a:ext>
                  </a:extLst>
                </p:cNvPr>
                <p:cNvSpPr>
                  <a:spLocks noChangeArrowheads="1"/>
                </p:cNvSpPr>
                <p:nvPr/>
              </p:nvSpPr>
              <p:spPr bwMode="auto">
                <a:xfrm>
                  <a:off x="7591425" y="1839912"/>
                  <a:ext cx="381000" cy="381000"/>
                </a:xfrm>
                <a:prstGeom prst="ellips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54" name="Freeform 38">
                  <a:extLst>
                    <a:ext uri="{FF2B5EF4-FFF2-40B4-BE49-F238E27FC236}">
                      <a16:creationId xmlns:a16="http://schemas.microsoft.com/office/drawing/2014/main" id="{83F36EEE-11FC-440F-997F-5D46A0D48298}"/>
                    </a:ext>
                  </a:extLst>
                </p:cNvPr>
                <p:cNvSpPr/>
                <p:nvPr/>
              </p:nvSpPr>
              <p:spPr bwMode="auto">
                <a:xfrm>
                  <a:off x="7781925" y="1887537"/>
                  <a:ext cx="79375" cy="222250"/>
                </a:xfrm>
                <a:custGeom>
                  <a:avLst/>
                  <a:gdLst>
                    <a:gd name="T0" fmla="*/ 0 w 50"/>
                    <a:gd name="T1" fmla="*/ 0 h 140"/>
                    <a:gd name="T2" fmla="*/ 0 w 50"/>
                    <a:gd name="T3" fmla="*/ 90 h 140"/>
                    <a:gd name="T4" fmla="*/ 50 w 50"/>
                    <a:gd name="T5" fmla="*/ 140 h 140"/>
                  </a:gdLst>
                  <a:ahLst/>
                  <a:cxnLst>
                    <a:cxn ang="0">
                      <a:pos x="T0" y="T1"/>
                    </a:cxn>
                    <a:cxn ang="0">
                      <a:pos x="T2" y="T3"/>
                    </a:cxn>
                    <a:cxn ang="0">
                      <a:pos x="T4" y="T5"/>
                    </a:cxn>
                  </a:cxnLst>
                  <a:rect l="0" t="0" r="r" b="b"/>
                  <a:pathLst>
                    <a:path w="50" h="140">
                      <a:moveTo>
                        <a:pt x="0" y="0"/>
                      </a:moveTo>
                      <a:lnTo>
                        <a:pt x="0" y="90"/>
                      </a:lnTo>
                      <a:lnTo>
                        <a:pt x="50" y="140"/>
                      </a:lnTo>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20" name="组合 19">
              <a:extLst>
                <a:ext uri="{FF2B5EF4-FFF2-40B4-BE49-F238E27FC236}">
                  <a16:creationId xmlns:a16="http://schemas.microsoft.com/office/drawing/2014/main" id="{C7C8BC0C-35D9-4946-BCC7-59C8E9099754}"/>
                </a:ext>
              </a:extLst>
            </p:cNvPr>
            <p:cNvGrpSpPr/>
            <p:nvPr/>
          </p:nvGrpSpPr>
          <p:grpSpPr>
            <a:xfrm>
              <a:off x="3407651" y="1296082"/>
              <a:ext cx="453458" cy="451414"/>
              <a:chOff x="4862160" y="1763487"/>
              <a:chExt cx="614208" cy="614207"/>
            </a:xfrm>
            <a:solidFill>
              <a:srgbClr val="6964A0"/>
            </a:solidFill>
          </p:grpSpPr>
          <p:sp>
            <p:nvSpPr>
              <p:cNvPr id="47" name="椭圆 46">
                <a:extLst>
                  <a:ext uri="{FF2B5EF4-FFF2-40B4-BE49-F238E27FC236}">
                    <a16:creationId xmlns:a16="http://schemas.microsoft.com/office/drawing/2014/main" id="{26ECA1AA-A4D1-435C-8942-928417244B33}"/>
                  </a:ext>
                </a:extLst>
              </p:cNvPr>
              <p:cNvSpPr/>
              <p:nvPr/>
            </p:nvSpPr>
            <p:spPr>
              <a:xfrm>
                <a:off x="4862160" y="1763487"/>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A8059BBF-B2A4-4917-B5B4-C2ACF5AA96A3}"/>
                  </a:ext>
                </a:extLst>
              </p:cNvPr>
              <p:cNvGrpSpPr/>
              <p:nvPr/>
            </p:nvGrpSpPr>
            <p:grpSpPr>
              <a:xfrm>
                <a:off x="5005840" y="1939851"/>
                <a:ext cx="326848" cy="261479"/>
                <a:chOff x="5341938" y="6076950"/>
                <a:chExt cx="381000" cy="304800"/>
              </a:xfrm>
              <a:grpFill/>
            </p:grpSpPr>
            <p:sp>
              <p:nvSpPr>
                <p:cNvPr id="49" name="Freeform 81">
                  <a:extLst>
                    <a:ext uri="{FF2B5EF4-FFF2-40B4-BE49-F238E27FC236}">
                      <a16:creationId xmlns:a16="http://schemas.microsoft.com/office/drawing/2014/main" id="{AC88ED22-2A30-4910-9E7F-5B86A9244A61}"/>
                    </a:ext>
                  </a:extLst>
                </p:cNvPr>
                <p:cNvSpPr/>
                <p:nvPr/>
              </p:nvSpPr>
              <p:spPr bwMode="auto">
                <a:xfrm>
                  <a:off x="5341938" y="6076950"/>
                  <a:ext cx="381000" cy="139700"/>
                </a:xfrm>
                <a:custGeom>
                  <a:avLst/>
                  <a:gdLst>
                    <a:gd name="T0" fmla="*/ 240 w 240"/>
                    <a:gd name="T1" fmla="*/ 88 h 88"/>
                    <a:gd name="T2" fmla="*/ 120 w 240"/>
                    <a:gd name="T3" fmla="*/ 0 h 88"/>
                    <a:gd name="T4" fmla="*/ 0 w 240"/>
                    <a:gd name="T5" fmla="*/ 88 h 88"/>
                  </a:gdLst>
                  <a:ahLst/>
                  <a:cxnLst>
                    <a:cxn ang="0">
                      <a:pos x="T0" y="T1"/>
                    </a:cxn>
                    <a:cxn ang="0">
                      <a:pos x="T2" y="T3"/>
                    </a:cxn>
                    <a:cxn ang="0">
                      <a:pos x="T4" y="T5"/>
                    </a:cxn>
                  </a:cxnLst>
                  <a:rect l="0" t="0" r="r" b="b"/>
                  <a:pathLst>
                    <a:path w="240" h="88">
                      <a:moveTo>
                        <a:pt x="240" y="88"/>
                      </a:moveTo>
                      <a:lnTo>
                        <a:pt x="120" y="0"/>
                      </a:lnTo>
                      <a:lnTo>
                        <a:pt x="0" y="88"/>
                      </a:lnTo>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50" name="Freeform 82">
                  <a:extLst>
                    <a:ext uri="{FF2B5EF4-FFF2-40B4-BE49-F238E27FC236}">
                      <a16:creationId xmlns:a16="http://schemas.microsoft.com/office/drawing/2014/main" id="{4249296C-FBC8-4CA8-8963-A82DB19FCBDD}"/>
                    </a:ext>
                  </a:extLst>
                </p:cNvPr>
                <p:cNvSpPr/>
                <p:nvPr/>
              </p:nvSpPr>
              <p:spPr bwMode="auto">
                <a:xfrm>
                  <a:off x="5386388" y="6181725"/>
                  <a:ext cx="292100" cy="200025"/>
                </a:xfrm>
                <a:custGeom>
                  <a:avLst/>
                  <a:gdLst>
                    <a:gd name="T0" fmla="*/ 184 w 184"/>
                    <a:gd name="T1" fmla="*/ 0 h 126"/>
                    <a:gd name="T2" fmla="*/ 184 w 184"/>
                    <a:gd name="T3" fmla="*/ 126 h 126"/>
                    <a:gd name="T4" fmla="*/ 118 w 184"/>
                    <a:gd name="T5" fmla="*/ 126 h 126"/>
                    <a:gd name="T6" fmla="*/ 118 w 184"/>
                    <a:gd name="T7" fmla="*/ 42 h 126"/>
                    <a:gd name="T8" fmla="*/ 66 w 184"/>
                    <a:gd name="T9" fmla="*/ 42 h 126"/>
                    <a:gd name="T10" fmla="*/ 66 w 184"/>
                    <a:gd name="T11" fmla="*/ 126 h 126"/>
                    <a:gd name="T12" fmla="*/ 0 w 184"/>
                    <a:gd name="T13" fmla="*/ 126 h 126"/>
                    <a:gd name="T14" fmla="*/ 0 w 184"/>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26">
                      <a:moveTo>
                        <a:pt x="184" y="0"/>
                      </a:moveTo>
                      <a:lnTo>
                        <a:pt x="184" y="126"/>
                      </a:lnTo>
                      <a:lnTo>
                        <a:pt x="118" y="126"/>
                      </a:lnTo>
                      <a:lnTo>
                        <a:pt x="118" y="42"/>
                      </a:lnTo>
                      <a:lnTo>
                        <a:pt x="66" y="42"/>
                      </a:lnTo>
                      <a:lnTo>
                        <a:pt x="66" y="126"/>
                      </a:lnTo>
                      <a:lnTo>
                        <a:pt x="0" y="126"/>
                      </a:lnTo>
                      <a:lnTo>
                        <a:pt x="0" y="0"/>
                      </a:lnTo>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21" name="组合 20">
              <a:extLst>
                <a:ext uri="{FF2B5EF4-FFF2-40B4-BE49-F238E27FC236}">
                  <a16:creationId xmlns:a16="http://schemas.microsoft.com/office/drawing/2014/main" id="{7D4CFA65-F97D-4A4C-8CDB-4449E30E4360}"/>
                </a:ext>
              </a:extLst>
            </p:cNvPr>
            <p:cNvGrpSpPr/>
            <p:nvPr/>
          </p:nvGrpSpPr>
          <p:grpSpPr>
            <a:xfrm>
              <a:off x="2723459" y="2475796"/>
              <a:ext cx="453458" cy="451414"/>
              <a:chOff x="3935424" y="3368641"/>
              <a:chExt cx="614208" cy="614207"/>
            </a:xfrm>
            <a:solidFill>
              <a:srgbClr val="6964A0"/>
            </a:solidFill>
          </p:grpSpPr>
          <p:sp>
            <p:nvSpPr>
              <p:cNvPr id="40" name="椭圆 39">
                <a:extLst>
                  <a:ext uri="{FF2B5EF4-FFF2-40B4-BE49-F238E27FC236}">
                    <a16:creationId xmlns:a16="http://schemas.microsoft.com/office/drawing/2014/main" id="{F1070B0C-57A9-45A0-B2C4-025273F44CBE}"/>
                  </a:ext>
                </a:extLst>
              </p:cNvPr>
              <p:cNvSpPr/>
              <p:nvPr/>
            </p:nvSpPr>
            <p:spPr>
              <a:xfrm>
                <a:off x="3935424" y="3368641"/>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FF97238E-F47D-43FA-8CF3-FCD73F06663C}"/>
                  </a:ext>
                </a:extLst>
              </p:cNvPr>
              <p:cNvGrpSpPr/>
              <p:nvPr/>
            </p:nvGrpSpPr>
            <p:grpSpPr>
              <a:xfrm>
                <a:off x="4082520" y="3512320"/>
                <a:ext cx="280545" cy="326849"/>
                <a:chOff x="6491288" y="6051550"/>
                <a:chExt cx="327025" cy="381000"/>
              </a:xfrm>
              <a:grpFill/>
            </p:grpSpPr>
            <p:sp>
              <p:nvSpPr>
                <p:cNvPr id="42" name="Oval 83">
                  <a:extLst>
                    <a:ext uri="{FF2B5EF4-FFF2-40B4-BE49-F238E27FC236}">
                      <a16:creationId xmlns:a16="http://schemas.microsoft.com/office/drawing/2014/main" id="{D0762428-C846-487D-BAB5-49E726FAA785}"/>
                    </a:ext>
                  </a:extLst>
                </p:cNvPr>
                <p:cNvSpPr>
                  <a:spLocks noChangeArrowheads="1"/>
                </p:cNvSpPr>
                <p:nvPr/>
              </p:nvSpPr>
              <p:spPr bwMode="auto">
                <a:xfrm>
                  <a:off x="6719888" y="6051550"/>
                  <a:ext cx="98425" cy="98425"/>
                </a:xfrm>
                <a:prstGeom prst="ellips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43" name="Oval 84">
                  <a:extLst>
                    <a:ext uri="{FF2B5EF4-FFF2-40B4-BE49-F238E27FC236}">
                      <a16:creationId xmlns:a16="http://schemas.microsoft.com/office/drawing/2014/main" id="{2C300A79-B127-4980-97EE-10869349EA0F}"/>
                    </a:ext>
                  </a:extLst>
                </p:cNvPr>
                <p:cNvSpPr>
                  <a:spLocks noChangeArrowheads="1"/>
                </p:cNvSpPr>
                <p:nvPr/>
              </p:nvSpPr>
              <p:spPr bwMode="auto">
                <a:xfrm>
                  <a:off x="6491288" y="6191250"/>
                  <a:ext cx="101600" cy="98425"/>
                </a:xfrm>
                <a:prstGeom prst="ellips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44" name="Oval 85">
                  <a:extLst>
                    <a:ext uri="{FF2B5EF4-FFF2-40B4-BE49-F238E27FC236}">
                      <a16:creationId xmlns:a16="http://schemas.microsoft.com/office/drawing/2014/main" id="{E8A55E31-EB82-4C28-9F78-CD86D5C6BB9D}"/>
                    </a:ext>
                  </a:extLst>
                </p:cNvPr>
                <p:cNvSpPr>
                  <a:spLocks noChangeArrowheads="1"/>
                </p:cNvSpPr>
                <p:nvPr/>
              </p:nvSpPr>
              <p:spPr bwMode="auto">
                <a:xfrm>
                  <a:off x="6719888" y="6330950"/>
                  <a:ext cx="98425" cy="101600"/>
                </a:xfrm>
                <a:prstGeom prst="ellips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45" name="Line 86">
                  <a:extLst>
                    <a:ext uri="{FF2B5EF4-FFF2-40B4-BE49-F238E27FC236}">
                      <a16:creationId xmlns:a16="http://schemas.microsoft.com/office/drawing/2014/main" id="{A96F7BCA-F223-4952-A8D1-0B129E63ECD4}"/>
                    </a:ext>
                  </a:extLst>
                </p:cNvPr>
                <p:cNvSpPr>
                  <a:spLocks noChangeShapeType="1"/>
                </p:cNvSpPr>
                <p:nvPr/>
              </p:nvSpPr>
              <p:spPr bwMode="auto">
                <a:xfrm>
                  <a:off x="6583363" y="6267450"/>
                  <a:ext cx="142875" cy="88900"/>
                </a:xfrm>
                <a:prstGeom prst="lin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46" name="Line 87">
                  <a:extLst>
                    <a:ext uri="{FF2B5EF4-FFF2-40B4-BE49-F238E27FC236}">
                      <a16:creationId xmlns:a16="http://schemas.microsoft.com/office/drawing/2014/main" id="{19EC5C5D-AEF1-42B6-A0E5-CCCB68112F0E}"/>
                    </a:ext>
                  </a:extLst>
                </p:cNvPr>
                <p:cNvSpPr>
                  <a:spLocks noChangeShapeType="1"/>
                </p:cNvSpPr>
                <p:nvPr/>
              </p:nvSpPr>
              <p:spPr bwMode="auto">
                <a:xfrm flipV="1">
                  <a:off x="6583363" y="6130925"/>
                  <a:ext cx="142875" cy="82550"/>
                </a:xfrm>
                <a:prstGeom prst="line">
                  <a:avLst/>
                </a:pr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22" name="组合 21">
              <a:extLst>
                <a:ext uri="{FF2B5EF4-FFF2-40B4-BE49-F238E27FC236}">
                  <a16:creationId xmlns:a16="http://schemas.microsoft.com/office/drawing/2014/main" id="{736EE309-5CDA-468A-91F8-7208475FA7DA}"/>
                </a:ext>
              </a:extLst>
            </p:cNvPr>
            <p:cNvGrpSpPr/>
            <p:nvPr/>
          </p:nvGrpSpPr>
          <p:grpSpPr>
            <a:xfrm>
              <a:off x="5449913" y="2475796"/>
              <a:ext cx="453458" cy="451414"/>
              <a:chOff x="7642369" y="3368641"/>
              <a:chExt cx="614208" cy="614207"/>
            </a:xfrm>
            <a:solidFill>
              <a:srgbClr val="6964A0"/>
            </a:solidFill>
          </p:grpSpPr>
          <p:sp>
            <p:nvSpPr>
              <p:cNvPr id="38" name="椭圆 37">
                <a:extLst>
                  <a:ext uri="{FF2B5EF4-FFF2-40B4-BE49-F238E27FC236}">
                    <a16:creationId xmlns:a16="http://schemas.microsoft.com/office/drawing/2014/main" id="{546A9AC7-97CA-4BC0-831B-C131E775901F}"/>
                  </a:ext>
                </a:extLst>
              </p:cNvPr>
              <p:cNvSpPr/>
              <p:nvPr/>
            </p:nvSpPr>
            <p:spPr>
              <a:xfrm>
                <a:off x="7642369" y="3368641"/>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Freeform 88">
                <a:extLst>
                  <a:ext uri="{FF2B5EF4-FFF2-40B4-BE49-F238E27FC236}">
                    <a16:creationId xmlns:a16="http://schemas.microsoft.com/office/drawing/2014/main" id="{CD5CD3CC-F844-4900-88CB-255BE5EC3496}"/>
                  </a:ext>
                </a:extLst>
              </p:cNvPr>
              <p:cNvSpPr>
                <a:spLocks noEditPoints="1"/>
              </p:cNvSpPr>
              <p:nvPr/>
            </p:nvSpPr>
            <p:spPr bwMode="auto">
              <a:xfrm>
                <a:off x="7851418" y="3512320"/>
                <a:ext cx="196109" cy="326849"/>
              </a:xfrm>
              <a:custGeom>
                <a:avLst/>
                <a:gdLst>
                  <a:gd name="T0" fmla="*/ 36 w 72"/>
                  <a:gd name="T1" fmla="*/ 0 h 120"/>
                  <a:gd name="T2" fmla="*/ 0 w 72"/>
                  <a:gd name="T3" fmla="*/ 36 h 120"/>
                  <a:gd name="T4" fmla="*/ 0 w 72"/>
                  <a:gd name="T5" fmla="*/ 84 h 120"/>
                  <a:gd name="T6" fmla="*/ 36 w 72"/>
                  <a:gd name="T7" fmla="*/ 120 h 120"/>
                  <a:gd name="T8" fmla="*/ 72 w 72"/>
                  <a:gd name="T9" fmla="*/ 84 h 120"/>
                  <a:gd name="T10" fmla="*/ 72 w 72"/>
                  <a:gd name="T11" fmla="*/ 36 h 120"/>
                  <a:gd name="T12" fmla="*/ 36 w 72"/>
                  <a:gd name="T13" fmla="*/ 0 h 120"/>
                  <a:gd name="T14" fmla="*/ 43 w 72"/>
                  <a:gd name="T15" fmla="*/ 41 h 120"/>
                  <a:gd name="T16" fmla="*/ 37 w 72"/>
                  <a:gd name="T17" fmla="*/ 47 h 120"/>
                  <a:gd name="T18" fmla="*/ 31 w 72"/>
                  <a:gd name="T19" fmla="*/ 41 h 120"/>
                  <a:gd name="T20" fmla="*/ 31 w 72"/>
                  <a:gd name="T21" fmla="*/ 29 h 120"/>
                  <a:gd name="T22" fmla="*/ 37 w 72"/>
                  <a:gd name="T23" fmla="*/ 23 h 120"/>
                  <a:gd name="T24" fmla="*/ 43 w 72"/>
                  <a:gd name="T25" fmla="*/ 29 h 120"/>
                  <a:gd name="T26" fmla="*/ 43 w 72"/>
                  <a:gd name="T27"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36" y="0"/>
                    </a:moveTo>
                    <a:cubicBezTo>
                      <a:pt x="17" y="0"/>
                      <a:pt x="0" y="16"/>
                      <a:pt x="0" y="36"/>
                    </a:cubicBezTo>
                    <a:cubicBezTo>
                      <a:pt x="0" y="84"/>
                      <a:pt x="0" y="84"/>
                      <a:pt x="0" y="84"/>
                    </a:cubicBezTo>
                    <a:cubicBezTo>
                      <a:pt x="0" y="104"/>
                      <a:pt x="17" y="120"/>
                      <a:pt x="36" y="120"/>
                    </a:cubicBezTo>
                    <a:cubicBezTo>
                      <a:pt x="56" y="120"/>
                      <a:pt x="72" y="104"/>
                      <a:pt x="72" y="84"/>
                    </a:cubicBezTo>
                    <a:cubicBezTo>
                      <a:pt x="72" y="36"/>
                      <a:pt x="72" y="36"/>
                      <a:pt x="72" y="36"/>
                    </a:cubicBezTo>
                    <a:cubicBezTo>
                      <a:pt x="72" y="16"/>
                      <a:pt x="56" y="0"/>
                      <a:pt x="36" y="0"/>
                    </a:cubicBezTo>
                    <a:close/>
                    <a:moveTo>
                      <a:pt x="43" y="41"/>
                    </a:moveTo>
                    <a:cubicBezTo>
                      <a:pt x="43" y="44"/>
                      <a:pt x="40" y="47"/>
                      <a:pt x="37" y="47"/>
                    </a:cubicBezTo>
                    <a:cubicBezTo>
                      <a:pt x="34" y="47"/>
                      <a:pt x="31" y="44"/>
                      <a:pt x="31" y="41"/>
                    </a:cubicBezTo>
                    <a:cubicBezTo>
                      <a:pt x="31" y="29"/>
                      <a:pt x="31" y="29"/>
                      <a:pt x="31" y="29"/>
                    </a:cubicBezTo>
                    <a:cubicBezTo>
                      <a:pt x="31" y="25"/>
                      <a:pt x="34" y="23"/>
                      <a:pt x="37" y="23"/>
                    </a:cubicBezTo>
                    <a:cubicBezTo>
                      <a:pt x="40" y="23"/>
                      <a:pt x="43" y="25"/>
                      <a:pt x="43" y="29"/>
                    </a:cubicBezTo>
                    <a:lnTo>
                      <a:pt x="43" y="41"/>
                    </a:lnTo>
                    <a:close/>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nvGrpSpPr>
            <p:cNvPr id="23" name="组合 22">
              <a:extLst>
                <a:ext uri="{FF2B5EF4-FFF2-40B4-BE49-F238E27FC236}">
                  <a16:creationId xmlns:a16="http://schemas.microsoft.com/office/drawing/2014/main" id="{ED84B83B-92D4-464F-977F-3A3B981C7503}"/>
                </a:ext>
              </a:extLst>
            </p:cNvPr>
            <p:cNvGrpSpPr/>
            <p:nvPr/>
          </p:nvGrpSpPr>
          <p:grpSpPr>
            <a:xfrm>
              <a:off x="4776035" y="3655510"/>
              <a:ext cx="453458" cy="451414"/>
              <a:chOff x="6715633" y="4973796"/>
              <a:chExt cx="614208" cy="614207"/>
            </a:xfrm>
            <a:solidFill>
              <a:srgbClr val="6964A0"/>
            </a:solidFill>
          </p:grpSpPr>
          <p:sp>
            <p:nvSpPr>
              <p:cNvPr id="36" name="椭圆 35">
                <a:extLst>
                  <a:ext uri="{FF2B5EF4-FFF2-40B4-BE49-F238E27FC236}">
                    <a16:creationId xmlns:a16="http://schemas.microsoft.com/office/drawing/2014/main" id="{A2348E78-870E-4DEE-9A08-89AE1D8D1CD1}"/>
                  </a:ext>
                </a:extLst>
              </p:cNvPr>
              <p:cNvSpPr/>
              <p:nvPr/>
            </p:nvSpPr>
            <p:spPr>
              <a:xfrm>
                <a:off x="6715633" y="4973796"/>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Freeform 95">
                <a:extLst>
                  <a:ext uri="{FF2B5EF4-FFF2-40B4-BE49-F238E27FC236}">
                    <a16:creationId xmlns:a16="http://schemas.microsoft.com/office/drawing/2014/main" id="{B11D0D1A-A348-4CFD-AE98-EF904F67EE4B}"/>
                  </a:ext>
                </a:extLst>
              </p:cNvPr>
              <p:cNvSpPr/>
              <p:nvPr/>
            </p:nvSpPr>
            <p:spPr bwMode="auto">
              <a:xfrm>
                <a:off x="6859313" y="5117475"/>
                <a:ext cx="326848" cy="326849"/>
              </a:xfrm>
              <a:custGeom>
                <a:avLst/>
                <a:gdLst>
                  <a:gd name="T0" fmla="*/ 134 w 240"/>
                  <a:gd name="T1" fmla="*/ 240 h 240"/>
                  <a:gd name="T2" fmla="*/ 240 w 240"/>
                  <a:gd name="T3" fmla="*/ 0 h 240"/>
                  <a:gd name="T4" fmla="*/ 0 w 240"/>
                  <a:gd name="T5" fmla="*/ 106 h 240"/>
                  <a:gd name="T6" fmla="*/ 118 w 240"/>
                  <a:gd name="T7" fmla="*/ 122 h 240"/>
                  <a:gd name="T8" fmla="*/ 134 w 240"/>
                  <a:gd name="T9" fmla="*/ 240 h 240"/>
                </a:gdLst>
                <a:ahLst/>
                <a:cxnLst>
                  <a:cxn ang="0">
                    <a:pos x="T0" y="T1"/>
                  </a:cxn>
                  <a:cxn ang="0">
                    <a:pos x="T2" y="T3"/>
                  </a:cxn>
                  <a:cxn ang="0">
                    <a:pos x="T4" y="T5"/>
                  </a:cxn>
                  <a:cxn ang="0">
                    <a:pos x="T6" y="T7"/>
                  </a:cxn>
                  <a:cxn ang="0">
                    <a:pos x="T8" y="T9"/>
                  </a:cxn>
                </a:cxnLst>
                <a:rect l="0" t="0" r="r" b="b"/>
                <a:pathLst>
                  <a:path w="240" h="240">
                    <a:moveTo>
                      <a:pt x="134" y="240"/>
                    </a:moveTo>
                    <a:lnTo>
                      <a:pt x="240" y="0"/>
                    </a:lnTo>
                    <a:lnTo>
                      <a:pt x="0" y="106"/>
                    </a:lnTo>
                    <a:lnTo>
                      <a:pt x="118" y="122"/>
                    </a:lnTo>
                    <a:lnTo>
                      <a:pt x="134" y="240"/>
                    </a:lnTo>
                    <a:close/>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nvGrpSpPr>
            <p:cNvPr id="24" name="组合 23">
              <a:extLst>
                <a:ext uri="{FF2B5EF4-FFF2-40B4-BE49-F238E27FC236}">
                  <a16:creationId xmlns:a16="http://schemas.microsoft.com/office/drawing/2014/main" id="{8EDF1F1D-A0A4-4D76-9AAE-E006DDEA7E25}"/>
                </a:ext>
              </a:extLst>
            </p:cNvPr>
            <p:cNvGrpSpPr/>
            <p:nvPr/>
          </p:nvGrpSpPr>
          <p:grpSpPr>
            <a:xfrm>
              <a:off x="3407651" y="3655510"/>
              <a:ext cx="453458" cy="451414"/>
              <a:chOff x="4862160" y="4973796"/>
              <a:chExt cx="614208" cy="614207"/>
            </a:xfrm>
            <a:solidFill>
              <a:srgbClr val="6964A0"/>
            </a:solidFill>
          </p:grpSpPr>
          <p:sp>
            <p:nvSpPr>
              <p:cNvPr id="32" name="椭圆 31">
                <a:extLst>
                  <a:ext uri="{FF2B5EF4-FFF2-40B4-BE49-F238E27FC236}">
                    <a16:creationId xmlns:a16="http://schemas.microsoft.com/office/drawing/2014/main" id="{8ED7DB06-4CE4-4383-A6C0-F1F5546ECAEE}"/>
                  </a:ext>
                </a:extLst>
              </p:cNvPr>
              <p:cNvSpPr/>
              <p:nvPr/>
            </p:nvSpPr>
            <p:spPr>
              <a:xfrm>
                <a:off x="4862160" y="4973796"/>
                <a:ext cx="614208" cy="614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7F75276B-963F-4B35-9B22-330909959EC7}"/>
                  </a:ext>
                </a:extLst>
              </p:cNvPr>
              <p:cNvGrpSpPr/>
              <p:nvPr/>
            </p:nvGrpSpPr>
            <p:grpSpPr>
              <a:xfrm>
                <a:off x="5005840" y="5151522"/>
                <a:ext cx="326848" cy="258755"/>
                <a:chOff x="7591425" y="4687888"/>
                <a:chExt cx="381000" cy="301625"/>
              </a:xfrm>
              <a:grpFill/>
            </p:grpSpPr>
            <p:sp>
              <p:nvSpPr>
                <p:cNvPr id="34" name="Freeform 113">
                  <a:extLst>
                    <a:ext uri="{FF2B5EF4-FFF2-40B4-BE49-F238E27FC236}">
                      <a16:creationId xmlns:a16="http://schemas.microsoft.com/office/drawing/2014/main" id="{382B0DD0-59DE-41C6-852D-2FD9D83E338F}"/>
                    </a:ext>
                  </a:extLst>
                </p:cNvPr>
                <p:cNvSpPr/>
                <p:nvPr/>
              </p:nvSpPr>
              <p:spPr bwMode="auto">
                <a:xfrm>
                  <a:off x="7591425" y="4687888"/>
                  <a:ext cx="361950" cy="301625"/>
                </a:xfrm>
                <a:custGeom>
                  <a:avLst/>
                  <a:gdLst>
                    <a:gd name="T0" fmla="*/ 67 w 114"/>
                    <a:gd name="T1" fmla="*/ 88 h 95"/>
                    <a:gd name="T2" fmla="*/ 57 w 114"/>
                    <a:gd name="T3" fmla="*/ 88 h 95"/>
                    <a:gd name="T4" fmla="*/ 37 w 114"/>
                    <a:gd name="T5" fmla="*/ 86 h 95"/>
                    <a:gd name="T6" fmla="*/ 19 w 114"/>
                    <a:gd name="T7" fmla="*/ 94 h 95"/>
                    <a:gd name="T8" fmla="*/ 21 w 114"/>
                    <a:gd name="T9" fmla="*/ 79 h 95"/>
                    <a:gd name="T10" fmla="*/ 0 w 114"/>
                    <a:gd name="T11" fmla="*/ 44 h 95"/>
                    <a:gd name="T12" fmla="*/ 57 w 114"/>
                    <a:gd name="T13" fmla="*/ 0 h 95"/>
                    <a:gd name="T14" fmla="*/ 114 w 114"/>
                    <a:gd name="T15" fmla="*/ 44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95">
                      <a:moveTo>
                        <a:pt x="67" y="88"/>
                      </a:moveTo>
                      <a:cubicBezTo>
                        <a:pt x="64" y="88"/>
                        <a:pt x="60" y="88"/>
                        <a:pt x="57" y="88"/>
                      </a:cubicBezTo>
                      <a:cubicBezTo>
                        <a:pt x="51" y="88"/>
                        <a:pt x="42" y="87"/>
                        <a:pt x="37" y="86"/>
                      </a:cubicBezTo>
                      <a:cubicBezTo>
                        <a:pt x="33" y="85"/>
                        <a:pt x="29" y="95"/>
                        <a:pt x="19" y="94"/>
                      </a:cubicBezTo>
                      <a:cubicBezTo>
                        <a:pt x="19" y="94"/>
                        <a:pt x="28" y="82"/>
                        <a:pt x="21" y="79"/>
                      </a:cubicBezTo>
                      <a:cubicBezTo>
                        <a:pt x="8" y="71"/>
                        <a:pt x="0" y="58"/>
                        <a:pt x="0" y="44"/>
                      </a:cubicBezTo>
                      <a:cubicBezTo>
                        <a:pt x="0" y="20"/>
                        <a:pt x="26" y="0"/>
                        <a:pt x="57" y="0"/>
                      </a:cubicBezTo>
                      <a:cubicBezTo>
                        <a:pt x="89" y="0"/>
                        <a:pt x="114" y="20"/>
                        <a:pt x="114" y="44"/>
                      </a:cubicBezTo>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sp>
              <p:nvSpPr>
                <p:cNvPr id="35" name="Freeform 114">
                  <a:extLst>
                    <a:ext uri="{FF2B5EF4-FFF2-40B4-BE49-F238E27FC236}">
                      <a16:creationId xmlns:a16="http://schemas.microsoft.com/office/drawing/2014/main" id="{84BDDCF6-8724-43DC-A90E-F59734564B81}"/>
                    </a:ext>
                  </a:extLst>
                </p:cNvPr>
                <p:cNvSpPr/>
                <p:nvPr/>
              </p:nvSpPr>
              <p:spPr bwMode="auto">
                <a:xfrm>
                  <a:off x="7731125" y="4786313"/>
                  <a:ext cx="241300" cy="203200"/>
                </a:xfrm>
                <a:custGeom>
                  <a:avLst/>
                  <a:gdLst>
                    <a:gd name="T0" fmla="*/ 0 w 76"/>
                    <a:gd name="T1" fmla="*/ 30 h 64"/>
                    <a:gd name="T2" fmla="*/ 38 w 76"/>
                    <a:gd name="T3" fmla="*/ 59 h 64"/>
                    <a:gd name="T4" fmla="*/ 52 w 76"/>
                    <a:gd name="T5" fmla="*/ 58 h 64"/>
                    <a:gd name="T6" fmla="*/ 64 w 76"/>
                    <a:gd name="T7" fmla="*/ 63 h 64"/>
                    <a:gd name="T8" fmla="*/ 62 w 76"/>
                    <a:gd name="T9" fmla="*/ 53 h 64"/>
                    <a:gd name="T10" fmla="*/ 76 w 76"/>
                    <a:gd name="T11" fmla="*/ 30 h 64"/>
                    <a:gd name="T12" fmla="*/ 38 w 76"/>
                    <a:gd name="T13" fmla="*/ 0 h 64"/>
                    <a:gd name="T14" fmla="*/ 0 w 76"/>
                    <a:gd name="T15" fmla="*/ 3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4">
                      <a:moveTo>
                        <a:pt x="0" y="30"/>
                      </a:moveTo>
                      <a:cubicBezTo>
                        <a:pt x="0" y="46"/>
                        <a:pt x="17" y="59"/>
                        <a:pt x="38" y="59"/>
                      </a:cubicBezTo>
                      <a:cubicBezTo>
                        <a:pt x="42" y="59"/>
                        <a:pt x="48" y="58"/>
                        <a:pt x="52" y="58"/>
                      </a:cubicBezTo>
                      <a:cubicBezTo>
                        <a:pt x="54" y="57"/>
                        <a:pt x="57" y="64"/>
                        <a:pt x="64" y="63"/>
                      </a:cubicBezTo>
                      <a:cubicBezTo>
                        <a:pt x="64" y="63"/>
                        <a:pt x="58" y="55"/>
                        <a:pt x="62" y="53"/>
                      </a:cubicBezTo>
                      <a:cubicBezTo>
                        <a:pt x="71" y="47"/>
                        <a:pt x="76" y="39"/>
                        <a:pt x="76" y="30"/>
                      </a:cubicBezTo>
                      <a:cubicBezTo>
                        <a:pt x="76" y="13"/>
                        <a:pt x="59" y="0"/>
                        <a:pt x="38" y="0"/>
                      </a:cubicBezTo>
                      <a:cubicBezTo>
                        <a:pt x="17" y="0"/>
                        <a:pt x="0" y="13"/>
                        <a:pt x="0" y="30"/>
                      </a:cubicBezTo>
                      <a:close/>
                    </a:path>
                  </a:pathLst>
                </a:custGeom>
                <a:grpFill/>
                <a:ln w="25400" cap="rnd">
                  <a:solidFill>
                    <a:schemeClr val="bg1"/>
                  </a:solidFill>
                  <a:prstDash val="solid"/>
                  <a:round/>
                </a:ln>
              </p:spPr>
              <p:txBody>
                <a:bodyPr vert="horz" wrap="square" lIns="91440" tIns="45720" rIns="91440" bIns="45720" numCol="1" anchor="t" anchorCtr="0" compatLnSpc="1"/>
                <a:lstStyle/>
                <a:p>
                  <a:endParaRPr lang="zh-CN" altLang="en-US"/>
                </a:p>
              </p:txBody>
            </p:sp>
          </p:grpSp>
        </p:grpSp>
        <p:sp>
          <p:nvSpPr>
            <p:cNvPr id="25" name="矩形 24">
              <a:extLst>
                <a:ext uri="{FF2B5EF4-FFF2-40B4-BE49-F238E27FC236}">
                  <a16:creationId xmlns:a16="http://schemas.microsoft.com/office/drawing/2014/main" id="{8DB24DED-FC28-4008-B74D-8A1143945AD1}"/>
                </a:ext>
              </a:extLst>
            </p:cNvPr>
            <p:cNvSpPr/>
            <p:nvPr/>
          </p:nvSpPr>
          <p:spPr>
            <a:xfrm>
              <a:off x="5335569" y="1342070"/>
              <a:ext cx="1107996" cy="369332"/>
            </a:xfrm>
            <a:prstGeom prst="rect">
              <a:avLst/>
            </a:prstGeom>
          </p:spPr>
          <p:txBody>
            <a:bodyPr wrap="none">
              <a:spAutoFit/>
            </a:bodyPr>
            <a:lstStyle/>
            <a:p>
              <a:r>
                <a:rPr lang="zh-CN" altLang="en-US" sz="1800">
                  <a:latin typeface="微软雅黑" panose="020B0503020204020204" pitchFamily="34" charset="-122"/>
                  <a:ea typeface="微软雅黑" panose="020B0503020204020204" pitchFamily="34" charset="-122"/>
                </a:rPr>
                <a:t>网络直径</a:t>
              </a:r>
              <a:endParaRPr lang="zh-CN" altLang="en-US" sz="1800" dirty="0"/>
            </a:p>
          </p:txBody>
        </p:sp>
        <p:sp>
          <p:nvSpPr>
            <p:cNvPr id="26" name="矩形 25">
              <a:extLst>
                <a:ext uri="{FF2B5EF4-FFF2-40B4-BE49-F238E27FC236}">
                  <a16:creationId xmlns:a16="http://schemas.microsoft.com/office/drawing/2014/main" id="{9D602C4A-8757-46B1-812E-17B3AADCA07B}"/>
                </a:ext>
              </a:extLst>
            </p:cNvPr>
            <p:cNvSpPr/>
            <p:nvPr/>
          </p:nvSpPr>
          <p:spPr>
            <a:xfrm>
              <a:off x="2224202" y="1342070"/>
              <a:ext cx="1183448" cy="369332"/>
            </a:xfrm>
            <a:prstGeom prst="rect">
              <a:avLst/>
            </a:prstGeom>
          </p:spPr>
          <p:txBody>
            <a:bodyPr wrap="square">
              <a:spAutoFit/>
            </a:bodyPr>
            <a:lstStyle/>
            <a:p>
              <a:r>
                <a:rPr lang="zh-CN" altLang="en-US" sz="1800">
                  <a:latin typeface="微软雅黑" panose="020B0503020204020204" pitchFamily="34" charset="-122"/>
                  <a:ea typeface="微软雅黑" panose="020B0503020204020204" pitchFamily="34" charset="-122"/>
                </a:rPr>
                <a:t>度中心度</a:t>
              </a:r>
              <a:endParaRPr lang="zh-CN" altLang="en-US" sz="1800"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0DBFA31C-D8BA-4500-95E9-1E55E0D924DE}"/>
                </a:ext>
              </a:extLst>
            </p:cNvPr>
            <p:cNvSpPr/>
            <p:nvPr/>
          </p:nvSpPr>
          <p:spPr>
            <a:xfrm>
              <a:off x="5335568" y="3742967"/>
              <a:ext cx="1107996" cy="369332"/>
            </a:xfrm>
            <a:prstGeom prst="rect">
              <a:avLst/>
            </a:prstGeom>
          </p:spPr>
          <p:txBody>
            <a:bodyPr wrap="none">
              <a:spAutoFit/>
            </a:bodyPr>
            <a:lstStyle/>
            <a:p>
              <a:r>
                <a:rPr lang="zh-CN" altLang="en-US" sz="1800">
                  <a:latin typeface="微软雅黑" panose="020B0503020204020204" pitchFamily="34" charset="-122"/>
                  <a:ea typeface="微软雅黑" panose="020B0503020204020204" pitchFamily="34" charset="-122"/>
                </a:rPr>
                <a:t>聚类系数</a:t>
              </a:r>
              <a:endParaRPr lang="zh-CN" altLang="en-US" sz="18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2C2854A-A043-4C4D-AD06-1C5F04157C53}"/>
                </a:ext>
              </a:extLst>
            </p:cNvPr>
            <p:cNvSpPr/>
            <p:nvPr/>
          </p:nvSpPr>
          <p:spPr>
            <a:xfrm>
              <a:off x="2030564" y="3742967"/>
              <a:ext cx="1338828" cy="369332"/>
            </a:xfrm>
            <a:prstGeom prst="rect">
              <a:avLst/>
            </a:prstGeom>
          </p:spPr>
          <p:txBody>
            <a:bodyPr wrap="none">
              <a:spAutoFit/>
            </a:bodyPr>
            <a:lstStyle/>
            <a:p>
              <a:r>
                <a:rPr lang="zh-CN" altLang="en-US" sz="1800">
                  <a:latin typeface="微软雅黑" panose="020B0503020204020204" pitchFamily="34" charset="-122"/>
                  <a:ea typeface="微软雅黑" panose="020B0503020204020204" pitchFamily="34" charset="-122"/>
                </a:rPr>
                <a:t>中介中心度</a:t>
              </a:r>
              <a:endParaRPr lang="zh-CN" altLang="en-US" sz="18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177A12F7-5FE0-4BB6-8B44-252CBE1A1225}"/>
                </a:ext>
              </a:extLst>
            </p:cNvPr>
            <p:cNvSpPr/>
            <p:nvPr/>
          </p:nvSpPr>
          <p:spPr>
            <a:xfrm>
              <a:off x="1313895" y="2565219"/>
              <a:ext cx="1409564" cy="369332"/>
            </a:xfrm>
            <a:prstGeom prst="rect">
              <a:avLst/>
            </a:prstGeom>
          </p:spPr>
          <p:txBody>
            <a:bodyPr wrap="square">
              <a:spAutoFit/>
            </a:bodyPr>
            <a:lstStyle/>
            <a:p>
              <a:r>
                <a:rPr lang="zh-CN" altLang="en-US" sz="1800">
                  <a:latin typeface="微软雅黑" panose="020B0503020204020204" pitchFamily="34" charset="-122"/>
                  <a:ea typeface="微软雅黑" panose="020B0503020204020204" pitchFamily="34" charset="-122"/>
                </a:rPr>
                <a:t>接近中心度</a:t>
              </a:r>
              <a:endParaRPr lang="zh-CN" altLang="en-US" sz="1800"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C644D4D-AAC4-475B-8D90-D1C730D16917}"/>
                </a:ext>
              </a:extLst>
            </p:cNvPr>
            <p:cNvSpPr/>
            <p:nvPr/>
          </p:nvSpPr>
          <p:spPr>
            <a:xfrm>
              <a:off x="6069748" y="2565219"/>
              <a:ext cx="1569660" cy="369332"/>
            </a:xfrm>
            <a:prstGeom prst="rect">
              <a:avLst/>
            </a:prstGeom>
          </p:spPr>
          <p:txBody>
            <a:bodyPr wrap="none">
              <a:spAutoFit/>
            </a:bodyPr>
            <a:lstStyle/>
            <a:p>
              <a:r>
                <a:rPr lang="zh-CN" altLang="en-US" sz="1800">
                  <a:latin typeface="微软雅黑" panose="020B0503020204020204" pitchFamily="34" charset="-122"/>
                  <a:ea typeface="微软雅黑" panose="020B0503020204020204" pitchFamily="34" charset="-122"/>
                </a:rPr>
                <a:t>平均路径长度</a:t>
              </a:r>
              <a:endParaRPr lang="zh-CN" altLang="en-US" sz="18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16EE8D8B-1381-4684-81A4-B46387719CAB}"/>
                </a:ext>
              </a:extLst>
            </p:cNvPr>
            <p:cNvSpPr/>
            <p:nvPr/>
          </p:nvSpPr>
          <p:spPr>
            <a:xfrm>
              <a:off x="3445318" y="2435640"/>
              <a:ext cx="1736194" cy="646331"/>
            </a:xfrm>
            <a:prstGeom prst="rect">
              <a:avLst/>
            </a:prstGeom>
          </p:spPr>
          <p:txBody>
            <a:bodyPr wrap="square">
              <a:spAutoFit/>
            </a:bodyPr>
            <a:lstStyle/>
            <a:p>
              <a:pPr algn="ctr"/>
              <a:r>
                <a:rPr lang="zh-CN" altLang="en-US" sz="1800" b="1">
                  <a:solidFill>
                    <a:srgbClr val="6964A0"/>
                  </a:solidFill>
                  <a:latin typeface="微软雅黑" panose="020B0503020204020204" pitchFamily="34" charset="-122"/>
                  <a:ea typeface="微软雅黑" panose="020B0503020204020204" pitchFamily="34" charset="-122"/>
                </a:rPr>
                <a:t>科研合作网络指标</a:t>
              </a:r>
              <a:endParaRPr lang="zh-CN" altLang="en-US" sz="1800" b="1" dirty="0">
                <a:solidFill>
                  <a:srgbClr val="6964A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3672549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164</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其他分析方法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4"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220206"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知识图谱</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内容占位符 1">
            <a:extLst>
              <a:ext uri="{FF2B5EF4-FFF2-40B4-BE49-F238E27FC236}">
                <a16:creationId xmlns:a16="http://schemas.microsoft.com/office/drawing/2014/main" id="{28CD05C8-B14C-40E7-870F-1D8D6826177C}"/>
              </a:ext>
            </a:extLst>
          </p:cNvPr>
          <p:cNvSpPr txBox="1">
            <a:spLocks/>
          </p:cNvSpPr>
          <p:nvPr>
            <p:custDataLst>
              <p:tags r:id="rId1"/>
            </p:custDataLst>
          </p:nvPr>
        </p:nvSpPr>
        <p:spPr>
          <a:xfrm>
            <a:off x="647564" y="1419622"/>
            <a:ext cx="7848872" cy="301752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sym typeface="+mn-ea"/>
              </a:rPr>
              <a:t>1901</a:t>
            </a:r>
            <a:r>
              <a:rPr lang="zh-CN" altLang="en-US" dirty="0">
                <a:latin typeface="微软雅黑" panose="020B0503020204020204" pitchFamily="34" charset="-122"/>
                <a:ea typeface="微软雅黑" panose="020B0503020204020204" pitchFamily="34" charset="-122"/>
                <a:sym typeface="+mn-ea"/>
              </a:rPr>
              <a:t>年由卡尔</a:t>
            </a:r>
            <a:r>
              <a:rPr lang="en-US" altLang="zh-CN" dirty="0">
                <a:latin typeface="微软雅黑" panose="020B0503020204020204" pitchFamily="34" charset="-122"/>
                <a:ea typeface="微软雅黑" panose="020B0503020204020204" pitchFamily="34" charset="-122"/>
                <a:sym typeface="+mn-ea"/>
              </a:rPr>
              <a:t>Karl</a:t>
            </a:r>
            <a:r>
              <a:rPr lang="zh-CN" altLang="en-US" dirty="0">
                <a:latin typeface="微软雅黑" panose="020B0503020204020204" pitchFamily="34" charset="-122"/>
                <a:ea typeface="微软雅黑" panose="020B0503020204020204" pitchFamily="34" charset="-122"/>
                <a:sym typeface="+mn-ea"/>
              </a:rPr>
              <a:t>和皮尔逊</a:t>
            </a:r>
            <a:r>
              <a:rPr lang="en-US" altLang="zh-CN" dirty="0">
                <a:latin typeface="微软雅黑" panose="020B0503020204020204" pitchFamily="34" charset="-122"/>
                <a:ea typeface="微软雅黑" panose="020B0503020204020204" pitchFamily="34" charset="-122"/>
                <a:sym typeface="+mn-ea"/>
              </a:rPr>
              <a:t>Pearson</a:t>
            </a:r>
            <a:r>
              <a:rPr lang="zh-CN" altLang="en-US" dirty="0">
                <a:latin typeface="微软雅黑" panose="020B0503020204020204" pitchFamily="34" charset="-122"/>
                <a:ea typeface="微软雅黑" panose="020B0503020204020204" pitchFamily="34" charset="-122"/>
                <a:sym typeface="+mn-ea"/>
              </a:rPr>
              <a:t>提出，应用于随机变量；</a:t>
            </a:r>
            <a:endParaRPr lang="zh-CN" altLang="en-US"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sym typeface="+mn-ea"/>
              </a:rPr>
              <a:t>1933</a:t>
            </a:r>
            <a:r>
              <a:rPr lang="zh-CN" altLang="en-US" dirty="0">
                <a:latin typeface="微软雅黑" panose="020B0503020204020204" pitchFamily="34" charset="-122"/>
                <a:ea typeface="微软雅黑" panose="020B0503020204020204" pitchFamily="34" charset="-122"/>
                <a:sym typeface="+mn-ea"/>
              </a:rPr>
              <a:t>年霍蒂林</a:t>
            </a:r>
            <a:r>
              <a:rPr lang="en-US" altLang="zh-CN" dirty="0" err="1">
                <a:latin typeface="微软雅黑" panose="020B0503020204020204" pitchFamily="34" charset="-122"/>
                <a:ea typeface="微软雅黑" panose="020B0503020204020204" pitchFamily="34" charset="-122"/>
                <a:sym typeface="+mn-ea"/>
              </a:rPr>
              <a:t>Hotelling</a:t>
            </a:r>
            <a:r>
              <a:rPr lang="zh-CN" altLang="en-US" dirty="0">
                <a:latin typeface="微软雅黑" panose="020B0503020204020204" pitchFamily="34" charset="-122"/>
                <a:ea typeface="微软雅黑" panose="020B0503020204020204" pitchFamily="34" charset="-122"/>
                <a:sym typeface="+mn-ea"/>
              </a:rPr>
              <a:t>将这个概念推广至随机向量；</a:t>
            </a:r>
            <a:endParaRPr lang="zh-CN" altLang="en-US"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主成分分析是研究如何通过少数几个主成分来解释多变量的方差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协方差结构的分析方法，也就是求出少数几个主成分，使它们尽可能多地保留原始变量的信息，且彼此不相关。</a:t>
            </a:r>
          </a:p>
          <a:p>
            <a:pPr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主成分分析是多元统计分析中的一种简化数据集的技术，它利用</a:t>
            </a:r>
            <a:r>
              <a:rPr lang="zh-CN" altLang="en-US" b="1" dirty="0">
                <a:solidFill>
                  <a:srgbClr val="7050A0"/>
                </a:solidFill>
                <a:latin typeface="微软雅黑" panose="020B0503020204020204" pitchFamily="34" charset="-122"/>
                <a:ea typeface="微软雅黑" panose="020B0503020204020204" pitchFamily="34" charset="-122"/>
              </a:rPr>
              <a:t>降维</a:t>
            </a:r>
            <a:r>
              <a:rPr lang="zh-CN" altLang="en-US" dirty="0">
                <a:latin typeface="微软雅黑" panose="020B0503020204020204" pitchFamily="34" charset="-122"/>
                <a:ea typeface="微软雅黑" panose="020B0503020204020204" pitchFamily="34" charset="-122"/>
              </a:rPr>
              <a:t>的思想，把有相关性的多个原始指标转化为少数几个新的、互不相关的综合指标的方法，提取出的主成分能够反映原始变量的绝大部分信息，通常表示为原始变量的某种线性组合。</a:t>
            </a:r>
          </a:p>
        </p:txBody>
      </p:sp>
      <p:sp>
        <p:nvSpPr>
          <p:cNvPr id="16" name="矩形 15">
            <a:extLst>
              <a:ext uri="{FF2B5EF4-FFF2-40B4-BE49-F238E27FC236}">
                <a16:creationId xmlns:a16="http://schemas.microsoft.com/office/drawing/2014/main" id="{B24BCC3F-E069-45AC-A0F8-66D7F457ABD4}"/>
              </a:ext>
            </a:extLst>
          </p:cNvPr>
          <p:cNvSpPr/>
          <p:nvPr/>
        </p:nvSpPr>
        <p:spPr>
          <a:xfrm>
            <a:off x="6588224" y="1419622"/>
            <a:ext cx="2271271" cy="9118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zh-CN" altLang="en-US" sz="1200" dirty="0">
                <a:latin typeface="微软雅黑" panose="020B0503020204020204" pitchFamily="34" charset="-122"/>
                <a:ea typeface="微软雅黑" panose="020B0503020204020204" pitchFamily="34" charset="-122"/>
              </a:rPr>
              <a:t>降维：用少数几个新的变量代替原有变量，合并重复信息，但不损失重要信息。</a:t>
            </a:r>
          </a:p>
        </p:txBody>
      </p:sp>
    </p:spTree>
    <p:extLst>
      <p:ext uri="{BB962C8B-B14F-4D97-AF65-F5344CB8AC3E}">
        <p14:creationId xmlns:p14="http://schemas.microsoft.com/office/powerpoint/2010/main" val="3369171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build="p"/>
      <p:bldP spid="1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165</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发展历史</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05AA38C-0EDD-4C51-B4AA-63C9EB6253AE}"/>
              </a:ext>
            </a:extLst>
          </p:cNvPr>
          <p:cNvSpPr/>
          <p:nvPr/>
        </p:nvSpPr>
        <p:spPr>
          <a:xfrm>
            <a:off x="1376162" y="1572508"/>
            <a:ext cx="1079190" cy="243964"/>
          </a:xfrm>
          <a:prstGeom prst="rect">
            <a:avLst/>
          </a:prstGeom>
          <a:solidFill>
            <a:srgbClr val="868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1960</a:t>
            </a:r>
            <a:r>
              <a:rPr lang="zh-CN" alt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p>
        </p:txBody>
      </p:sp>
      <p:sp>
        <p:nvSpPr>
          <p:cNvPr id="16" name="文本框 15">
            <a:extLst>
              <a:ext uri="{FF2B5EF4-FFF2-40B4-BE49-F238E27FC236}">
                <a16:creationId xmlns:a16="http://schemas.microsoft.com/office/drawing/2014/main" id="{92A1C525-3A2D-4494-8791-18886BEE4E4F}"/>
              </a:ext>
            </a:extLst>
          </p:cNvPr>
          <p:cNvSpPr txBox="1"/>
          <p:nvPr/>
        </p:nvSpPr>
        <p:spPr>
          <a:xfrm>
            <a:off x="1313080" y="1825230"/>
            <a:ext cx="1714153" cy="877163"/>
          </a:xfrm>
          <a:prstGeom prst="rect">
            <a:avLst/>
          </a:prstGeom>
          <a:noFill/>
        </p:spPr>
        <p:txBody>
          <a:bodyPr wrap="square" rtlCol="0">
            <a:spAutoFit/>
          </a:bodyPr>
          <a:lstStyle/>
          <a:p>
            <a:r>
              <a:rPr lang="zh-CN" altLang="en-US"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语义网络</a:t>
            </a:r>
          </a:p>
          <a:p>
            <a:pPr algn="just"/>
            <a:r>
              <a:rPr lang="en-US" altLang="zh-CN" sz="1275" dirty="0" err="1">
                <a:solidFill>
                  <a:srgbClr val="17120E"/>
                </a:solidFill>
                <a:latin typeface="微软雅黑" panose="020B0503020204020204" pitchFamily="34" charset="-122"/>
                <a:ea typeface="微软雅黑" panose="020B0503020204020204" pitchFamily="34" charset="-122"/>
                <a:cs typeface="Times New Roman" panose="02020603050405020304" charset="0"/>
              </a:rPr>
              <a:t>semanticnetworks</a:t>
            </a:r>
            <a:r>
              <a:rPr lang="zh-CN" altLang="en-US"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：用网络表示知识的结构化方式</a:t>
            </a:r>
          </a:p>
        </p:txBody>
      </p:sp>
      <p:sp>
        <p:nvSpPr>
          <p:cNvPr id="18" name="任意多边形: 形状 17">
            <a:extLst>
              <a:ext uri="{FF2B5EF4-FFF2-40B4-BE49-F238E27FC236}">
                <a16:creationId xmlns:a16="http://schemas.microsoft.com/office/drawing/2014/main" id="{F65CF3A9-9671-4417-BC01-520011CCA2CA}"/>
              </a:ext>
            </a:extLst>
          </p:cNvPr>
          <p:cNvSpPr/>
          <p:nvPr/>
        </p:nvSpPr>
        <p:spPr>
          <a:xfrm>
            <a:off x="1297492" y="1843012"/>
            <a:ext cx="851266" cy="1108115"/>
          </a:xfrm>
          <a:custGeom>
            <a:avLst/>
            <a:gdLst>
              <a:gd name="connsiteX0" fmla="*/ 1118587 w 1118587"/>
              <a:gd name="connsiteY0" fmla="*/ 1464815 h 1464815"/>
              <a:gd name="connsiteX1" fmla="*/ 8878 w 1118587"/>
              <a:gd name="connsiteY1" fmla="*/ 941033 h 1464815"/>
              <a:gd name="connsiteX2" fmla="*/ 0 w 1118587"/>
              <a:gd name="connsiteY2" fmla="*/ 0 h 1464815"/>
              <a:gd name="connsiteX0-1" fmla="*/ 1125286 w 1125286"/>
              <a:gd name="connsiteY0-2" fmla="*/ 1464815 h 1464815"/>
              <a:gd name="connsiteX1-3" fmla="*/ 468 w 1125286"/>
              <a:gd name="connsiteY1-4" fmla="*/ 946070 h 1464815"/>
              <a:gd name="connsiteX2-5" fmla="*/ 6699 w 1125286"/>
              <a:gd name="connsiteY2-6" fmla="*/ 0 h 1464815"/>
            </a:gdLst>
            <a:ahLst/>
            <a:cxnLst>
              <a:cxn ang="0">
                <a:pos x="connsiteX0-1" y="connsiteY0-2"/>
              </a:cxn>
              <a:cxn ang="0">
                <a:pos x="connsiteX1-3" y="connsiteY1-4"/>
              </a:cxn>
              <a:cxn ang="0">
                <a:pos x="connsiteX2-5" y="connsiteY2-6"/>
              </a:cxn>
            </a:cxnLst>
            <a:rect l="l" t="t" r="r" b="b"/>
            <a:pathLst>
              <a:path w="1125286" h="1464815">
                <a:moveTo>
                  <a:pt x="1125286" y="1464815"/>
                </a:moveTo>
                <a:cubicBezTo>
                  <a:pt x="755383" y="1290221"/>
                  <a:pt x="370371" y="1120664"/>
                  <a:pt x="468" y="946070"/>
                </a:cubicBezTo>
                <a:cubicBezTo>
                  <a:pt x="-2491" y="632392"/>
                  <a:pt x="9658" y="313678"/>
                  <a:pt x="6699" y="0"/>
                </a:cubicBezTo>
              </a:path>
            </a:pathLst>
          </a:custGeom>
          <a:noFill/>
          <a:ln w="19050">
            <a:solidFill>
              <a:srgbClr val="868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EE61BBE3-F216-420C-AB8A-118AA01D6C96}"/>
              </a:ext>
            </a:extLst>
          </p:cNvPr>
          <p:cNvSpPr/>
          <p:nvPr/>
        </p:nvSpPr>
        <p:spPr>
          <a:xfrm>
            <a:off x="1995078" y="3469791"/>
            <a:ext cx="1079190" cy="243964"/>
          </a:xfrm>
          <a:prstGeom prst="rect">
            <a:avLst/>
          </a:prstGeom>
          <a:solidFill>
            <a:srgbClr val="868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1998</a:t>
            </a:r>
            <a:r>
              <a:rPr lang="zh-CN" alt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p>
        </p:txBody>
      </p:sp>
      <p:sp>
        <p:nvSpPr>
          <p:cNvPr id="21" name="文本框 20">
            <a:extLst>
              <a:ext uri="{FF2B5EF4-FFF2-40B4-BE49-F238E27FC236}">
                <a16:creationId xmlns:a16="http://schemas.microsoft.com/office/drawing/2014/main" id="{6B5AFE97-34A8-4E80-9418-FB0D355CF359}"/>
              </a:ext>
            </a:extLst>
          </p:cNvPr>
          <p:cNvSpPr txBox="1"/>
          <p:nvPr/>
        </p:nvSpPr>
        <p:spPr>
          <a:xfrm>
            <a:off x="1927268" y="3782819"/>
            <a:ext cx="1649784" cy="484748"/>
          </a:xfrm>
          <a:prstGeom prst="rect">
            <a:avLst/>
          </a:prstGeom>
          <a:noFill/>
        </p:spPr>
        <p:txBody>
          <a:bodyPr wrap="square" rtlCol="0">
            <a:spAutoFit/>
          </a:bodyPr>
          <a:lstStyle/>
          <a:p>
            <a:r>
              <a:rPr lang="en-US" altLang="zh-CN" sz="1275" dirty="0" err="1">
                <a:solidFill>
                  <a:srgbClr val="17120E"/>
                </a:solidFill>
                <a:latin typeface="微软雅黑" panose="020B0503020204020204" pitchFamily="34" charset="-122"/>
                <a:ea typeface="微软雅黑" panose="020B0503020204020204" pitchFamily="34" charset="-122"/>
                <a:cs typeface="Times New Roman" panose="02020603050405020304" charset="0"/>
              </a:rPr>
              <a:t>BernersLee</a:t>
            </a:r>
            <a:r>
              <a:rPr lang="zh-CN" altLang="en-US"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提出语义网</a:t>
            </a:r>
            <a:r>
              <a:rPr lang="en-US" altLang="zh-CN" sz="1275" dirty="0" err="1">
                <a:solidFill>
                  <a:srgbClr val="17120E"/>
                </a:solidFill>
                <a:latin typeface="微软雅黑" panose="020B0503020204020204" pitchFamily="34" charset="-122"/>
                <a:ea typeface="微软雅黑" panose="020B0503020204020204" pitchFamily="34" charset="-122"/>
                <a:cs typeface="Times New Roman" panose="02020603050405020304" charset="0"/>
              </a:rPr>
              <a:t>semanticweb</a:t>
            </a:r>
            <a:endParaRPr lang="en-US" altLang="zh-CN" sz="1275" dirty="0">
              <a:solidFill>
                <a:srgbClr val="17120E"/>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2" name="任意多边形: 形状 21">
            <a:extLst>
              <a:ext uri="{FF2B5EF4-FFF2-40B4-BE49-F238E27FC236}">
                <a16:creationId xmlns:a16="http://schemas.microsoft.com/office/drawing/2014/main" id="{881D0B2B-0CAD-4FFD-ACAC-76246547C283}"/>
              </a:ext>
            </a:extLst>
          </p:cNvPr>
          <p:cNvSpPr/>
          <p:nvPr/>
        </p:nvSpPr>
        <p:spPr>
          <a:xfrm flipV="1">
            <a:off x="1887859" y="2951127"/>
            <a:ext cx="851266" cy="1108115"/>
          </a:xfrm>
          <a:custGeom>
            <a:avLst/>
            <a:gdLst>
              <a:gd name="connsiteX0" fmla="*/ 1118587 w 1118587"/>
              <a:gd name="connsiteY0" fmla="*/ 1464815 h 1464815"/>
              <a:gd name="connsiteX1" fmla="*/ 8878 w 1118587"/>
              <a:gd name="connsiteY1" fmla="*/ 941033 h 1464815"/>
              <a:gd name="connsiteX2" fmla="*/ 0 w 1118587"/>
              <a:gd name="connsiteY2" fmla="*/ 0 h 1464815"/>
              <a:gd name="connsiteX0-1" fmla="*/ 1125286 w 1125286"/>
              <a:gd name="connsiteY0-2" fmla="*/ 1464815 h 1464815"/>
              <a:gd name="connsiteX1-3" fmla="*/ 468 w 1125286"/>
              <a:gd name="connsiteY1-4" fmla="*/ 946070 h 1464815"/>
              <a:gd name="connsiteX2-5" fmla="*/ 6699 w 1125286"/>
              <a:gd name="connsiteY2-6" fmla="*/ 0 h 1464815"/>
            </a:gdLst>
            <a:ahLst/>
            <a:cxnLst>
              <a:cxn ang="0">
                <a:pos x="connsiteX0-1" y="connsiteY0-2"/>
              </a:cxn>
              <a:cxn ang="0">
                <a:pos x="connsiteX1-3" y="connsiteY1-4"/>
              </a:cxn>
              <a:cxn ang="0">
                <a:pos x="connsiteX2-5" y="connsiteY2-6"/>
              </a:cxn>
            </a:cxnLst>
            <a:rect l="l" t="t" r="r" b="b"/>
            <a:pathLst>
              <a:path w="1125286" h="1464815">
                <a:moveTo>
                  <a:pt x="1125286" y="1464815"/>
                </a:moveTo>
                <a:cubicBezTo>
                  <a:pt x="755383" y="1290221"/>
                  <a:pt x="370371" y="1120664"/>
                  <a:pt x="468" y="946070"/>
                </a:cubicBezTo>
                <a:cubicBezTo>
                  <a:pt x="-2491" y="632392"/>
                  <a:pt x="9658" y="313678"/>
                  <a:pt x="6699" y="0"/>
                </a:cubicBezTo>
              </a:path>
            </a:pathLst>
          </a:custGeom>
          <a:noFill/>
          <a:ln w="19050">
            <a:solidFill>
              <a:srgbClr val="868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dirty="0">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1F7FAE1B-09A5-464E-B5EE-E6AB6310F1EF}"/>
              </a:ext>
            </a:extLst>
          </p:cNvPr>
          <p:cNvSpPr/>
          <p:nvPr/>
        </p:nvSpPr>
        <p:spPr>
          <a:xfrm>
            <a:off x="3285450" y="1572508"/>
            <a:ext cx="1079190" cy="243964"/>
          </a:xfrm>
          <a:prstGeom prst="rect">
            <a:avLst/>
          </a:prstGeom>
          <a:solidFill>
            <a:srgbClr val="868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1980</a:t>
            </a:r>
            <a:r>
              <a:rPr lang="zh-CN" alt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p>
        </p:txBody>
      </p:sp>
      <p:sp>
        <p:nvSpPr>
          <p:cNvPr id="96" name="文本框 95">
            <a:extLst>
              <a:ext uri="{FF2B5EF4-FFF2-40B4-BE49-F238E27FC236}">
                <a16:creationId xmlns:a16="http://schemas.microsoft.com/office/drawing/2014/main" id="{6D4A00DD-41DE-45CB-A1C4-755FEF97C9B9}"/>
              </a:ext>
            </a:extLst>
          </p:cNvPr>
          <p:cNvSpPr txBox="1"/>
          <p:nvPr/>
        </p:nvSpPr>
        <p:spPr>
          <a:xfrm>
            <a:off x="3208303" y="1844422"/>
            <a:ext cx="1440110" cy="484748"/>
          </a:xfrm>
          <a:prstGeom prst="rect">
            <a:avLst/>
          </a:prstGeom>
          <a:noFill/>
        </p:spPr>
        <p:txBody>
          <a:bodyPr wrap="square" rtlCol="0">
            <a:spAutoFit/>
          </a:bodyPr>
          <a:lstStyle/>
          <a:p>
            <a:r>
              <a:rPr lang="zh-CN" altLang="en-US"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本体论</a:t>
            </a:r>
            <a:r>
              <a:rPr lang="en-US" altLang="zh-CN"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ontology</a:t>
            </a:r>
            <a:r>
              <a:rPr lang="zh-CN" altLang="en-US"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的引入</a:t>
            </a:r>
          </a:p>
        </p:txBody>
      </p:sp>
      <p:sp>
        <p:nvSpPr>
          <p:cNvPr id="97" name="任意多边形: 形状 96">
            <a:extLst>
              <a:ext uri="{FF2B5EF4-FFF2-40B4-BE49-F238E27FC236}">
                <a16:creationId xmlns:a16="http://schemas.microsoft.com/office/drawing/2014/main" id="{A8569B8A-C3B8-468B-8AE0-6183937CCF37}"/>
              </a:ext>
            </a:extLst>
          </p:cNvPr>
          <p:cNvSpPr/>
          <p:nvPr/>
        </p:nvSpPr>
        <p:spPr>
          <a:xfrm>
            <a:off x="3206780" y="1843012"/>
            <a:ext cx="851266" cy="1108115"/>
          </a:xfrm>
          <a:custGeom>
            <a:avLst/>
            <a:gdLst>
              <a:gd name="connsiteX0" fmla="*/ 1118587 w 1118587"/>
              <a:gd name="connsiteY0" fmla="*/ 1464815 h 1464815"/>
              <a:gd name="connsiteX1" fmla="*/ 8878 w 1118587"/>
              <a:gd name="connsiteY1" fmla="*/ 941033 h 1464815"/>
              <a:gd name="connsiteX2" fmla="*/ 0 w 1118587"/>
              <a:gd name="connsiteY2" fmla="*/ 0 h 1464815"/>
              <a:gd name="connsiteX0-1" fmla="*/ 1125286 w 1125286"/>
              <a:gd name="connsiteY0-2" fmla="*/ 1464815 h 1464815"/>
              <a:gd name="connsiteX1-3" fmla="*/ 468 w 1125286"/>
              <a:gd name="connsiteY1-4" fmla="*/ 946070 h 1464815"/>
              <a:gd name="connsiteX2-5" fmla="*/ 6699 w 1125286"/>
              <a:gd name="connsiteY2-6" fmla="*/ 0 h 1464815"/>
            </a:gdLst>
            <a:ahLst/>
            <a:cxnLst>
              <a:cxn ang="0">
                <a:pos x="connsiteX0-1" y="connsiteY0-2"/>
              </a:cxn>
              <a:cxn ang="0">
                <a:pos x="connsiteX1-3" y="connsiteY1-4"/>
              </a:cxn>
              <a:cxn ang="0">
                <a:pos x="connsiteX2-5" y="connsiteY2-6"/>
              </a:cxn>
            </a:cxnLst>
            <a:rect l="l" t="t" r="r" b="b"/>
            <a:pathLst>
              <a:path w="1125286" h="1464815">
                <a:moveTo>
                  <a:pt x="1125286" y="1464815"/>
                </a:moveTo>
                <a:cubicBezTo>
                  <a:pt x="755383" y="1290221"/>
                  <a:pt x="370371" y="1120664"/>
                  <a:pt x="468" y="946070"/>
                </a:cubicBezTo>
                <a:cubicBezTo>
                  <a:pt x="-2491" y="632392"/>
                  <a:pt x="9658" y="313678"/>
                  <a:pt x="6699" y="0"/>
                </a:cubicBezTo>
              </a:path>
            </a:pathLst>
          </a:custGeom>
          <a:noFill/>
          <a:ln w="19050">
            <a:solidFill>
              <a:srgbClr val="868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dirty="0">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29CA5A84-3579-4411-B575-A61E66B1DB56}"/>
              </a:ext>
            </a:extLst>
          </p:cNvPr>
          <p:cNvSpPr/>
          <p:nvPr/>
        </p:nvSpPr>
        <p:spPr>
          <a:xfrm>
            <a:off x="3904366" y="3469791"/>
            <a:ext cx="1079190" cy="243964"/>
          </a:xfrm>
          <a:prstGeom prst="rect">
            <a:avLst/>
          </a:prstGeom>
          <a:solidFill>
            <a:srgbClr val="868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2006</a:t>
            </a:r>
            <a:r>
              <a:rPr lang="zh-CN" alt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p>
        </p:txBody>
      </p:sp>
      <p:sp>
        <p:nvSpPr>
          <p:cNvPr id="99" name="文本框 98">
            <a:extLst>
              <a:ext uri="{FF2B5EF4-FFF2-40B4-BE49-F238E27FC236}">
                <a16:creationId xmlns:a16="http://schemas.microsoft.com/office/drawing/2014/main" id="{B6E40089-728F-45A8-AE3F-703A57239D6C}"/>
              </a:ext>
            </a:extLst>
          </p:cNvPr>
          <p:cNvSpPr txBox="1"/>
          <p:nvPr/>
        </p:nvSpPr>
        <p:spPr>
          <a:xfrm>
            <a:off x="3836556" y="3782819"/>
            <a:ext cx="1649784" cy="877163"/>
          </a:xfrm>
          <a:prstGeom prst="rect">
            <a:avLst/>
          </a:prstGeom>
          <a:noFill/>
        </p:spPr>
        <p:txBody>
          <a:bodyPr wrap="square" rtlCol="0">
            <a:spAutoFit/>
          </a:bodyPr>
          <a:lstStyle/>
          <a:p>
            <a:pPr algn="just"/>
            <a:r>
              <a:rPr lang="en-US" altLang="zh-CN" sz="1275" dirty="0" err="1">
                <a:solidFill>
                  <a:srgbClr val="17120E"/>
                </a:solidFill>
                <a:latin typeface="微软雅黑" panose="020B0503020204020204" pitchFamily="34" charset="-122"/>
                <a:ea typeface="微软雅黑" panose="020B0503020204020204" pitchFamily="34" charset="-122"/>
                <a:cs typeface="Times New Roman" panose="02020603050405020304" charset="0"/>
              </a:rPr>
              <a:t>BernersLee</a:t>
            </a:r>
            <a:r>
              <a:rPr lang="zh-CN" altLang="en-US"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定义了互联网上链接数据</a:t>
            </a:r>
            <a:r>
              <a:rPr lang="en-US" altLang="zh-CN" sz="1275" dirty="0" err="1">
                <a:solidFill>
                  <a:srgbClr val="17120E"/>
                </a:solidFill>
                <a:latin typeface="微软雅黑" panose="020B0503020204020204" pitchFamily="34" charset="-122"/>
                <a:ea typeface="微软雅黑" panose="020B0503020204020204" pitchFamily="34" charset="-122"/>
                <a:cs typeface="Times New Roman" panose="02020603050405020304" charset="0"/>
                <a:sym typeface="+mn-ea"/>
              </a:rPr>
              <a:t>LinkedData</a:t>
            </a:r>
            <a:endParaRPr lang="en-US" altLang="zh-CN" sz="1275" dirty="0">
              <a:solidFill>
                <a:srgbClr val="17120E"/>
              </a:solidFill>
              <a:latin typeface="微软雅黑" panose="020B0503020204020204" pitchFamily="34" charset="-122"/>
              <a:ea typeface="微软雅黑" panose="020B0503020204020204" pitchFamily="34" charset="-122"/>
              <a:cs typeface="Times New Roman" panose="02020603050405020304" charset="0"/>
            </a:endParaRPr>
          </a:p>
          <a:p>
            <a:r>
              <a:rPr lang="zh-CN" altLang="en-US"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的四条原则</a:t>
            </a:r>
            <a:endParaRPr lang="en-US" altLang="zh-CN" sz="1275" dirty="0">
              <a:solidFill>
                <a:srgbClr val="17120E"/>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100" name="任意多边形: 形状 99">
            <a:extLst>
              <a:ext uri="{FF2B5EF4-FFF2-40B4-BE49-F238E27FC236}">
                <a16:creationId xmlns:a16="http://schemas.microsoft.com/office/drawing/2014/main" id="{F4766BA1-4245-4C57-BAF0-DB02E012E638}"/>
              </a:ext>
            </a:extLst>
          </p:cNvPr>
          <p:cNvSpPr/>
          <p:nvPr/>
        </p:nvSpPr>
        <p:spPr>
          <a:xfrm flipV="1">
            <a:off x="3797147" y="2951127"/>
            <a:ext cx="851266" cy="1108115"/>
          </a:xfrm>
          <a:custGeom>
            <a:avLst/>
            <a:gdLst>
              <a:gd name="connsiteX0" fmla="*/ 1118587 w 1118587"/>
              <a:gd name="connsiteY0" fmla="*/ 1464815 h 1464815"/>
              <a:gd name="connsiteX1" fmla="*/ 8878 w 1118587"/>
              <a:gd name="connsiteY1" fmla="*/ 941033 h 1464815"/>
              <a:gd name="connsiteX2" fmla="*/ 0 w 1118587"/>
              <a:gd name="connsiteY2" fmla="*/ 0 h 1464815"/>
              <a:gd name="connsiteX0-1" fmla="*/ 1125286 w 1125286"/>
              <a:gd name="connsiteY0-2" fmla="*/ 1464815 h 1464815"/>
              <a:gd name="connsiteX1-3" fmla="*/ 468 w 1125286"/>
              <a:gd name="connsiteY1-4" fmla="*/ 946070 h 1464815"/>
              <a:gd name="connsiteX2-5" fmla="*/ 6699 w 1125286"/>
              <a:gd name="connsiteY2-6" fmla="*/ 0 h 1464815"/>
            </a:gdLst>
            <a:ahLst/>
            <a:cxnLst>
              <a:cxn ang="0">
                <a:pos x="connsiteX0-1" y="connsiteY0-2"/>
              </a:cxn>
              <a:cxn ang="0">
                <a:pos x="connsiteX1-3" y="connsiteY1-4"/>
              </a:cxn>
              <a:cxn ang="0">
                <a:pos x="connsiteX2-5" y="connsiteY2-6"/>
              </a:cxn>
            </a:cxnLst>
            <a:rect l="l" t="t" r="r" b="b"/>
            <a:pathLst>
              <a:path w="1125286" h="1464815">
                <a:moveTo>
                  <a:pt x="1125286" y="1464815"/>
                </a:moveTo>
                <a:cubicBezTo>
                  <a:pt x="755383" y="1290221"/>
                  <a:pt x="370371" y="1120664"/>
                  <a:pt x="468" y="946070"/>
                </a:cubicBezTo>
                <a:cubicBezTo>
                  <a:pt x="-2491" y="632392"/>
                  <a:pt x="9658" y="313678"/>
                  <a:pt x="6699" y="0"/>
                </a:cubicBezTo>
              </a:path>
            </a:pathLst>
          </a:custGeom>
          <a:noFill/>
          <a:ln w="19050">
            <a:solidFill>
              <a:srgbClr val="868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dirty="0">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CF19AE64-CAF5-4381-AF10-0F29B5B24088}"/>
              </a:ext>
            </a:extLst>
          </p:cNvPr>
          <p:cNvSpPr/>
          <p:nvPr/>
        </p:nvSpPr>
        <p:spPr>
          <a:xfrm>
            <a:off x="5194740" y="1572508"/>
            <a:ext cx="1079190" cy="243964"/>
          </a:xfrm>
          <a:prstGeom prst="rect">
            <a:avLst/>
          </a:prstGeom>
          <a:solidFill>
            <a:srgbClr val="868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1989</a:t>
            </a:r>
            <a:r>
              <a:rPr lang="zh-CN" alt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p>
        </p:txBody>
      </p:sp>
      <p:sp>
        <p:nvSpPr>
          <p:cNvPr id="102" name="文本框 101">
            <a:extLst>
              <a:ext uri="{FF2B5EF4-FFF2-40B4-BE49-F238E27FC236}">
                <a16:creationId xmlns:a16="http://schemas.microsoft.com/office/drawing/2014/main" id="{166655B1-EFB1-4112-AE0D-DAB8F0019062}"/>
              </a:ext>
            </a:extLst>
          </p:cNvPr>
          <p:cNvSpPr txBox="1"/>
          <p:nvPr/>
        </p:nvSpPr>
        <p:spPr>
          <a:xfrm>
            <a:off x="5117592" y="1844422"/>
            <a:ext cx="1380824" cy="484748"/>
          </a:xfrm>
          <a:prstGeom prst="rect">
            <a:avLst/>
          </a:prstGeom>
          <a:noFill/>
        </p:spPr>
        <p:txBody>
          <a:bodyPr wrap="square" rtlCol="0">
            <a:spAutoFit/>
          </a:bodyPr>
          <a:lstStyle/>
          <a:p>
            <a:r>
              <a:rPr lang="en-US" altLang="zh-CN" sz="1275" dirty="0" err="1">
                <a:solidFill>
                  <a:srgbClr val="17120E"/>
                </a:solidFill>
                <a:latin typeface="微软雅黑" panose="020B0503020204020204" pitchFamily="34" charset="-122"/>
                <a:ea typeface="微软雅黑" panose="020B0503020204020204" pitchFamily="34" charset="-122"/>
                <a:cs typeface="Times New Roman" panose="02020603050405020304" charset="0"/>
              </a:rPr>
              <a:t>BernersLee</a:t>
            </a:r>
            <a:r>
              <a:rPr lang="zh-CN" altLang="en-US"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发明万维网</a:t>
            </a:r>
          </a:p>
        </p:txBody>
      </p:sp>
      <p:sp>
        <p:nvSpPr>
          <p:cNvPr id="103" name="任意多边形: 形状 102">
            <a:extLst>
              <a:ext uri="{FF2B5EF4-FFF2-40B4-BE49-F238E27FC236}">
                <a16:creationId xmlns:a16="http://schemas.microsoft.com/office/drawing/2014/main" id="{9DE49C70-336D-4598-A4CA-B0544475293B}"/>
              </a:ext>
            </a:extLst>
          </p:cNvPr>
          <p:cNvSpPr/>
          <p:nvPr/>
        </p:nvSpPr>
        <p:spPr>
          <a:xfrm>
            <a:off x="5116069" y="1843012"/>
            <a:ext cx="851266" cy="1108115"/>
          </a:xfrm>
          <a:custGeom>
            <a:avLst/>
            <a:gdLst>
              <a:gd name="connsiteX0" fmla="*/ 1118587 w 1118587"/>
              <a:gd name="connsiteY0" fmla="*/ 1464815 h 1464815"/>
              <a:gd name="connsiteX1" fmla="*/ 8878 w 1118587"/>
              <a:gd name="connsiteY1" fmla="*/ 941033 h 1464815"/>
              <a:gd name="connsiteX2" fmla="*/ 0 w 1118587"/>
              <a:gd name="connsiteY2" fmla="*/ 0 h 1464815"/>
              <a:gd name="connsiteX0-1" fmla="*/ 1125286 w 1125286"/>
              <a:gd name="connsiteY0-2" fmla="*/ 1464815 h 1464815"/>
              <a:gd name="connsiteX1-3" fmla="*/ 468 w 1125286"/>
              <a:gd name="connsiteY1-4" fmla="*/ 946070 h 1464815"/>
              <a:gd name="connsiteX2-5" fmla="*/ 6699 w 1125286"/>
              <a:gd name="connsiteY2-6" fmla="*/ 0 h 1464815"/>
            </a:gdLst>
            <a:ahLst/>
            <a:cxnLst>
              <a:cxn ang="0">
                <a:pos x="connsiteX0-1" y="connsiteY0-2"/>
              </a:cxn>
              <a:cxn ang="0">
                <a:pos x="connsiteX1-3" y="connsiteY1-4"/>
              </a:cxn>
              <a:cxn ang="0">
                <a:pos x="connsiteX2-5" y="connsiteY2-6"/>
              </a:cxn>
            </a:cxnLst>
            <a:rect l="l" t="t" r="r" b="b"/>
            <a:pathLst>
              <a:path w="1125286" h="1464815">
                <a:moveTo>
                  <a:pt x="1125286" y="1464815"/>
                </a:moveTo>
                <a:cubicBezTo>
                  <a:pt x="755383" y="1290221"/>
                  <a:pt x="370371" y="1120664"/>
                  <a:pt x="468" y="946070"/>
                </a:cubicBezTo>
                <a:cubicBezTo>
                  <a:pt x="-2491" y="632392"/>
                  <a:pt x="9658" y="313678"/>
                  <a:pt x="6699" y="0"/>
                </a:cubicBezTo>
              </a:path>
            </a:pathLst>
          </a:custGeom>
          <a:noFill/>
          <a:ln w="19050">
            <a:solidFill>
              <a:srgbClr val="868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dirty="0">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C5E5DE8A-4FDD-4D56-88B0-6B8627601CB0}"/>
              </a:ext>
            </a:extLst>
          </p:cNvPr>
          <p:cNvSpPr/>
          <p:nvPr/>
        </p:nvSpPr>
        <p:spPr>
          <a:xfrm>
            <a:off x="5813655" y="3469791"/>
            <a:ext cx="1079190" cy="243964"/>
          </a:xfrm>
          <a:prstGeom prst="rect">
            <a:avLst/>
          </a:prstGeom>
          <a:solidFill>
            <a:srgbClr val="868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2012</a:t>
            </a:r>
            <a:r>
              <a:rPr lang="zh-CN" altLang="en-US" sz="1275"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p>
        </p:txBody>
      </p:sp>
      <p:sp>
        <p:nvSpPr>
          <p:cNvPr id="105" name="文本框 104">
            <a:extLst>
              <a:ext uri="{FF2B5EF4-FFF2-40B4-BE49-F238E27FC236}">
                <a16:creationId xmlns:a16="http://schemas.microsoft.com/office/drawing/2014/main" id="{D80C9634-65A5-4F46-8041-B496F884F7B3}"/>
              </a:ext>
            </a:extLst>
          </p:cNvPr>
          <p:cNvSpPr txBox="1"/>
          <p:nvPr/>
        </p:nvSpPr>
        <p:spPr>
          <a:xfrm>
            <a:off x="5745845" y="3782819"/>
            <a:ext cx="1778483" cy="680956"/>
          </a:xfrm>
          <a:prstGeom prst="rect">
            <a:avLst/>
          </a:prstGeom>
          <a:noFill/>
        </p:spPr>
        <p:txBody>
          <a:bodyPr wrap="square" rtlCol="0">
            <a:spAutoFit/>
          </a:bodyPr>
          <a:lstStyle/>
          <a:p>
            <a:pPr algn="just"/>
            <a:r>
              <a:rPr lang="zh-CN" altLang="en-US" sz="1275" dirty="0">
                <a:solidFill>
                  <a:srgbClr val="17120E"/>
                </a:solidFill>
                <a:latin typeface="微软雅黑" panose="020B0503020204020204" pitchFamily="34" charset="-122"/>
                <a:ea typeface="微软雅黑" panose="020B0503020204020204" pitchFamily="34" charset="-122"/>
                <a:cs typeface="Times New Roman" panose="02020603050405020304" charset="0"/>
              </a:rPr>
              <a:t>谷歌发布了基于知识图谱的搜索引擎产品</a:t>
            </a:r>
            <a:r>
              <a:rPr lang="en-US" altLang="zh-CN" sz="1275" dirty="0" err="1">
                <a:solidFill>
                  <a:srgbClr val="17120E"/>
                </a:solidFill>
                <a:latin typeface="微软雅黑" panose="020B0503020204020204" pitchFamily="34" charset="-122"/>
                <a:ea typeface="微软雅黑" panose="020B0503020204020204" pitchFamily="34" charset="-122"/>
                <a:cs typeface="Times New Roman" panose="02020603050405020304" charset="0"/>
              </a:rPr>
              <a:t>KnowledgeGraph</a:t>
            </a:r>
            <a:endParaRPr lang="en-US" altLang="zh-CN" sz="1275" dirty="0">
              <a:solidFill>
                <a:srgbClr val="17120E"/>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106" name="任意多边形: 形状 105">
            <a:extLst>
              <a:ext uri="{FF2B5EF4-FFF2-40B4-BE49-F238E27FC236}">
                <a16:creationId xmlns:a16="http://schemas.microsoft.com/office/drawing/2014/main" id="{2D50D89A-8990-45C6-9DB7-E68B77856223}"/>
              </a:ext>
            </a:extLst>
          </p:cNvPr>
          <p:cNvSpPr/>
          <p:nvPr/>
        </p:nvSpPr>
        <p:spPr>
          <a:xfrm flipV="1">
            <a:off x="5706436" y="2951127"/>
            <a:ext cx="851266" cy="1108115"/>
          </a:xfrm>
          <a:custGeom>
            <a:avLst/>
            <a:gdLst>
              <a:gd name="connsiteX0" fmla="*/ 1118587 w 1118587"/>
              <a:gd name="connsiteY0" fmla="*/ 1464815 h 1464815"/>
              <a:gd name="connsiteX1" fmla="*/ 8878 w 1118587"/>
              <a:gd name="connsiteY1" fmla="*/ 941033 h 1464815"/>
              <a:gd name="connsiteX2" fmla="*/ 0 w 1118587"/>
              <a:gd name="connsiteY2" fmla="*/ 0 h 1464815"/>
              <a:gd name="connsiteX0-1" fmla="*/ 1125286 w 1125286"/>
              <a:gd name="connsiteY0-2" fmla="*/ 1464815 h 1464815"/>
              <a:gd name="connsiteX1-3" fmla="*/ 468 w 1125286"/>
              <a:gd name="connsiteY1-4" fmla="*/ 946070 h 1464815"/>
              <a:gd name="connsiteX2-5" fmla="*/ 6699 w 1125286"/>
              <a:gd name="connsiteY2-6" fmla="*/ 0 h 1464815"/>
            </a:gdLst>
            <a:ahLst/>
            <a:cxnLst>
              <a:cxn ang="0">
                <a:pos x="connsiteX0-1" y="connsiteY0-2"/>
              </a:cxn>
              <a:cxn ang="0">
                <a:pos x="connsiteX1-3" y="connsiteY1-4"/>
              </a:cxn>
              <a:cxn ang="0">
                <a:pos x="connsiteX2-5" y="connsiteY2-6"/>
              </a:cxn>
            </a:cxnLst>
            <a:rect l="l" t="t" r="r" b="b"/>
            <a:pathLst>
              <a:path w="1125286" h="1464815">
                <a:moveTo>
                  <a:pt x="1125286" y="1464815"/>
                </a:moveTo>
                <a:cubicBezTo>
                  <a:pt x="755383" y="1290221"/>
                  <a:pt x="370371" y="1120664"/>
                  <a:pt x="468" y="946070"/>
                </a:cubicBezTo>
                <a:cubicBezTo>
                  <a:pt x="-2491" y="632392"/>
                  <a:pt x="9658" y="313678"/>
                  <a:pt x="6699" y="0"/>
                </a:cubicBezTo>
              </a:path>
            </a:pathLst>
          </a:custGeom>
          <a:noFill/>
          <a:ln w="19050">
            <a:solidFill>
              <a:srgbClr val="868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dirty="0">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6549495E-E31D-461B-8A7A-459D47B71C40}"/>
              </a:ext>
            </a:extLst>
          </p:cNvPr>
          <p:cNvCxnSpPr>
            <a:cxnSpLocks/>
          </p:cNvCxnSpPr>
          <p:nvPr/>
        </p:nvCxnSpPr>
        <p:spPr>
          <a:xfrm>
            <a:off x="1216105" y="2951127"/>
            <a:ext cx="63082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8700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166</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700833"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概述</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7AC6B9BC-D0D3-448B-A579-907AB59D8788}"/>
              </a:ext>
            </a:extLst>
          </p:cNvPr>
          <p:cNvSpPr txBox="1"/>
          <p:nvPr/>
        </p:nvSpPr>
        <p:spPr>
          <a:xfrm>
            <a:off x="749980" y="1370325"/>
            <a:ext cx="7566436" cy="323165"/>
          </a:xfrm>
          <a:prstGeom prst="rect">
            <a:avLst/>
          </a:prstGeom>
          <a:noFill/>
        </p:spPr>
        <p:txBody>
          <a:bodyPr wrap="square" rtlCol="0">
            <a:spAutoFit/>
          </a:bodyPr>
          <a:lstStyle/>
          <a:p>
            <a:pPr marL="214313" indent="-214313">
              <a:buFont typeface="Wingdings" panose="05000000000000000000" charset="0"/>
              <a:buChar char="Ø"/>
            </a:pPr>
            <a:r>
              <a:rPr lang="zh-CN" altLang="en-US" sz="1500" dirty="0">
                <a:latin typeface="微软雅黑" panose="020B0503020204020204" pitchFamily="34" charset="-122"/>
                <a:ea typeface="微软雅黑" panose="020B0503020204020204" pitchFamily="34" charset="-122"/>
              </a:rPr>
              <a:t>定义：知识图谱就是用</a:t>
            </a:r>
            <a:r>
              <a:rPr lang="zh-CN" altLang="en-US" sz="1500" b="1" dirty="0">
                <a:latin typeface="微软雅黑" panose="020B0503020204020204" pitchFamily="34" charset="-122"/>
                <a:ea typeface="微软雅黑" panose="020B0503020204020204" pitchFamily="34" charset="-122"/>
              </a:rPr>
              <a:t>图模型</a:t>
            </a:r>
            <a:r>
              <a:rPr lang="zh-CN" altLang="en-US" sz="1500" dirty="0">
                <a:latin typeface="微软雅黑" panose="020B0503020204020204" pitchFamily="34" charset="-122"/>
                <a:ea typeface="微软雅黑" panose="020B0503020204020204" pitchFamily="34" charset="-122"/>
              </a:rPr>
              <a:t>来描述</a:t>
            </a:r>
            <a:r>
              <a:rPr lang="zh-CN" altLang="en-US" sz="1500" b="1" dirty="0">
                <a:latin typeface="微软雅黑" panose="020B0503020204020204" pitchFamily="34" charset="-122"/>
                <a:ea typeface="微软雅黑" panose="020B0503020204020204" pitchFamily="34" charset="-122"/>
              </a:rPr>
              <a:t>知识</a:t>
            </a:r>
            <a:r>
              <a:rPr lang="zh-CN" altLang="en-US" sz="1500" dirty="0">
                <a:latin typeface="微软雅黑" panose="020B0503020204020204" pitchFamily="34" charset="-122"/>
                <a:ea typeface="微软雅黑" panose="020B0503020204020204" pitchFamily="34" charset="-122"/>
              </a:rPr>
              <a:t>和建模世间万物之间的关联关系的技术方法。</a:t>
            </a:r>
          </a:p>
        </p:txBody>
      </p:sp>
      <p:sp>
        <p:nvSpPr>
          <p:cNvPr id="30" name="矩形: 圆角 5">
            <a:extLst>
              <a:ext uri="{FF2B5EF4-FFF2-40B4-BE49-F238E27FC236}">
                <a16:creationId xmlns:a16="http://schemas.microsoft.com/office/drawing/2014/main" id="{110CFE4B-46CE-4EFB-BA5C-A8B51CCF5F22}"/>
              </a:ext>
            </a:extLst>
          </p:cNvPr>
          <p:cNvSpPr/>
          <p:nvPr/>
        </p:nvSpPr>
        <p:spPr>
          <a:xfrm>
            <a:off x="3023767" y="1690771"/>
            <a:ext cx="2392742" cy="505634"/>
          </a:xfrm>
          <a:prstGeom prst="roundRect">
            <a:avLst/>
          </a:prstGeom>
          <a:solidFill>
            <a:srgbClr val="D6CCC0"/>
          </a:solidFill>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buClr>
                <a:srgbClr val="FF0000"/>
              </a:buClr>
            </a:pPr>
            <a:r>
              <a:rPr kumimoji="1" lang="zh-CN" altLang="en-US" sz="1275" dirty="0">
                <a:solidFill>
                  <a:schemeClr val="tx1"/>
                </a:solidFill>
                <a:latin typeface="微软雅黑" panose="020B0503020204020204" pitchFamily="34" charset="-122"/>
                <a:ea typeface="微软雅黑" panose="020B0503020204020204" pitchFamily="34" charset="-122"/>
                <a:cs typeface="等线" panose="02010600030101010101" charset="-122"/>
              </a:rPr>
              <a:t>知识</a:t>
            </a:r>
            <a:r>
              <a:rPr kumimoji="1" lang="zh-CN" altLang="en-US" sz="1275" dirty="0">
                <a:latin typeface="微软雅黑" panose="020B0503020204020204" pitchFamily="34" charset="-122"/>
                <a:ea typeface="微软雅黑" panose="020B0503020204020204" pitchFamily="34" charset="-122"/>
                <a:cs typeface="等线" panose="02010600030101010101" charset="-122"/>
              </a:rPr>
              <a:t>蕴含在</a:t>
            </a:r>
            <a:r>
              <a:rPr kumimoji="1" lang="zh-CN" altLang="en-US" sz="1275" dirty="0">
                <a:solidFill>
                  <a:schemeClr val="tx1"/>
                </a:solidFill>
                <a:latin typeface="微软雅黑" panose="020B0503020204020204" pitchFamily="34" charset="-122"/>
                <a:ea typeface="微软雅黑" panose="020B0503020204020204" pitchFamily="34" charset="-122"/>
                <a:cs typeface="等线" panose="02010600030101010101" charset="-122"/>
              </a:rPr>
              <a:t>数据</a:t>
            </a:r>
            <a:r>
              <a:rPr kumimoji="1" lang="zh-CN" altLang="en-US" sz="1275" dirty="0">
                <a:latin typeface="微软雅黑" panose="020B0503020204020204" pitchFamily="34" charset="-122"/>
                <a:ea typeface="微软雅黑" panose="020B0503020204020204" pitchFamily="34" charset="-122"/>
                <a:cs typeface="等线" panose="02010600030101010101" charset="-122"/>
              </a:rPr>
              <a:t>中</a:t>
            </a:r>
            <a:endParaRPr kumimoji="1" lang="en-US" altLang="zh-CN" sz="1275" dirty="0">
              <a:latin typeface="微软雅黑" panose="020B0503020204020204" pitchFamily="34" charset="-122"/>
              <a:ea typeface="微软雅黑" panose="020B0503020204020204" pitchFamily="34" charset="-122"/>
              <a:cs typeface="等线" panose="02010600030101010101" charset="-122"/>
            </a:endParaRPr>
          </a:p>
        </p:txBody>
      </p:sp>
      <p:sp>
        <p:nvSpPr>
          <p:cNvPr id="31" name="矩形: 圆角 7">
            <a:extLst>
              <a:ext uri="{FF2B5EF4-FFF2-40B4-BE49-F238E27FC236}">
                <a16:creationId xmlns:a16="http://schemas.microsoft.com/office/drawing/2014/main" id="{BB3796D6-0A3D-4F8C-9FAC-523679FC011F}"/>
              </a:ext>
            </a:extLst>
          </p:cNvPr>
          <p:cNvSpPr/>
          <p:nvPr/>
        </p:nvSpPr>
        <p:spPr>
          <a:xfrm>
            <a:off x="3023766" y="2579318"/>
            <a:ext cx="2392742" cy="505634"/>
          </a:xfrm>
          <a:prstGeom prst="roundRect">
            <a:avLst/>
          </a:prstGeom>
          <a:solidFill>
            <a:srgbClr val="D6CCC0"/>
          </a:solidFill>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lnSpc>
                <a:spcPct val="150000"/>
              </a:lnSpc>
              <a:buClr>
                <a:srgbClr val="FF0000"/>
              </a:buClr>
              <a:buSzTx/>
              <a:buFontTx/>
            </a:pPr>
            <a:r>
              <a:rPr kumimoji="1" lang="zh-CN" altLang="en-US" sz="1275" dirty="0">
                <a:solidFill>
                  <a:schemeClr val="tx1"/>
                </a:solidFill>
                <a:latin typeface="微软雅黑" panose="020B0503020204020204" pitchFamily="34" charset="-122"/>
                <a:ea typeface="微软雅黑" panose="020B0503020204020204" pitchFamily="34" charset="-122"/>
                <a:sym typeface="+mn-ea"/>
              </a:rPr>
              <a:t>图能有效表示数据之间的关联</a:t>
            </a:r>
          </a:p>
        </p:txBody>
      </p:sp>
      <p:sp>
        <p:nvSpPr>
          <p:cNvPr id="32" name="矩形: 圆角 11">
            <a:extLst>
              <a:ext uri="{FF2B5EF4-FFF2-40B4-BE49-F238E27FC236}">
                <a16:creationId xmlns:a16="http://schemas.microsoft.com/office/drawing/2014/main" id="{ACFCF011-91D2-4B1F-94C6-3FA29B7B5ED9}"/>
              </a:ext>
            </a:extLst>
          </p:cNvPr>
          <p:cNvSpPr/>
          <p:nvPr/>
        </p:nvSpPr>
        <p:spPr>
          <a:xfrm>
            <a:off x="2840364" y="3398360"/>
            <a:ext cx="2759545" cy="505634"/>
          </a:xfrm>
          <a:prstGeom prst="roundRect">
            <a:avLst/>
          </a:prstGeom>
          <a:solidFill>
            <a:srgbClr val="D6CCC0"/>
          </a:solidFill>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lnSpc>
                <a:spcPct val="150000"/>
              </a:lnSpc>
              <a:buClr>
                <a:srgbClr val="FF0000"/>
              </a:buClr>
              <a:buSzTx/>
              <a:buFontTx/>
            </a:pPr>
            <a:r>
              <a:rPr kumimoji="1" lang="zh-CN" altLang="en-US" sz="1275" dirty="0">
                <a:solidFill>
                  <a:schemeClr val="tx1"/>
                </a:solidFill>
                <a:latin typeface="微软雅黑" panose="020B0503020204020204" pitchFamily="34" charset="-122"/>
                <a:ea typeface="微软雅黑" panose="020B0503020204020204" pitchFamily="34" charset="-122"/>
                <a:sym typeface="+mn-ea"/>
              </a:rPr>
              <a:t>计算机擅长处理图这类结构化数据</a:t>
            </a:r>
          </a:p>
        </p:txBody>
      </p:sp>
      <p:sp>
        <p:nvSpPr>
          <p:cNvPr id="33" name="加号 32">
            <a:extLst>
              <a:ext uri="{FF2B5EF4-FFF2-40B4-BE49-F238E27FC236}">
                <a16:creationId xmlns:a16="http://schemas.microsoft.com/office/drawing/2014/main" id="{48374478-E738-4C8D-BF16-7FDEDA02E337}"/>
              </a:ext>
            </a:extLst>
          </p:cNvPr>
          <p:cNvSpPr/>
          <p:nvPr/>
        </p:nvSpPr>
        <p:spPr>
          <a:xfrm>
            <a:off x="3961512" y="2244289"/>
            <a:ext cx="517256" cy="27105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latin typeface="微软雅黑" panose="020B0503020204020204" pitchFamily="34" charset="-122"/>
              <a:ea typeface="微软雅黑" panose="020B0503020204020204" pitchFamily="34" charset="-122"/>
            </a:endParaRPr>
          </a:p>
        </p:txBody>
      </p:sp>
      <p:sp>
        <p:nvSpPr>
          <p:cNvPr id="34" name="加号 33">
            <a:extLst>
              <a:ext uri="{FF2B5EF4-FFF2-40B4-BE49-F238E27FC236}">
                <a16:creationId xmlns:a16="http://schemas.microsoft.com/office/drawing/2014/main" id="{59620C6C-E31C-4401-A3D7-F572AE4DC9F9}"/>
              </a:ext>
            </a:extLst>
          </p:cNvPr>
          <p:cNvSpPr/>
          <p:nvPr/>
        </p:nvSpPr>
        <p:spPr>
          <a:xfrm>
            <a:off x="3961511" y="3101039"/>
            <a:ext cx="517256" cy="27105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latin typeface="微软雅黑" panose="020B0503020204020204" pitchFamily="34" charset="-122"/>
              <a:ea typeface="微软雅黑" panose="020B0503020204020204" pitchFamily="34" charset="-122"/>
            </a:endParaRPr>
          </a:p>
        </p:txBody>
      </p:sp>
      <p:sp>
        <p:nvSpPr>
          <p:cNvPr id="35" name="等号 2">
            <a:extLst>
              <a:ext uri="{FF2B5EF4-FFF2-40B4-BE49-F238E27FC236}">
                <a16:creationId xmlns:a16="http://schemas.microsoft.com/office/drawing/2014/main" id="{E08507D2-08F9-48A2-BCEC-B087FEE11709}"/>
              </a:ext>
            </a:extLst>
          </p:cNvPr>
          <p:cNvSpPr/>
          <p:nvPr/>
        </p:nvSpPr>
        <p:spPr>
          <a:xfrm rot="5400000">
            <a:off x="3967319" y="4005081"/>
            <a:ext cx="505636" cy="298025"/>
          </a:xfrm>
          <a:prstGeom prst="mathEqual">
            <a:avLst>
              <a:gd name="adj1" fmla="val 23520"/>
              <a:gd name="adj2" fmla="val 117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4A2917D5-86CB-4E72-800E-2F6C55067CC3}"/>
              </a:ext>
            </a:extLst>
          </p:cNvPr>
          <p:cNvSpPr txBox="1"/>
          <p:nvPr/>
        </p:nvSpPr>
        <p:spPr>
          <a:xfrm>
            <a:off x="852434" y="4406909"/>
            <a:ext cx="7419023" cy="323165"/>
          </a:xfrm>
          <a:prstGeom prst="rect">
            <a:avLst/>
          </a:prstGeom>
          <a:noFill/>
        </p:spPr>
        <p:txBody>
          <a:bodyPr wrap="square" rtlCol="0">
            <a:spAutoFit/>
          </a:bodyPr>
          <a:lstStyle/>
          <a:p>
            <a:pPr algn="ctr"/>
            <a:r>
              <a:rPr lang="zh-CN" altLang="en-US" sz="1500" b="1" dirty="0">
                <a:latin typeface="微软雅黑" panose="020B0503020204020204" pitchFamily="34" charset="-122"/>
                <a:ea typeface="微软雅黑" panose="020B0503020204020204" pitchFamily="34" charset="-122"/>
              </a:rPr>
              <a:t>知识图谱在使</a:t>
            </a:r>
            <a:r>
              <a:rPr lang="zh-CN" altLang="en-US" sz="1500" b="1" dirty="0">
                <a:solidFill>
                  <a:srgbClr val="7050A0"/>
                </a:solidFill>
                <a:latin typeface="微软雅黑" panose="020B0503020204020204" pitchFamily="34" charset="-122"/>
                <a:ea typeface="微软雅黑" panose="020B0503020204020204" pitchFamily="34" charset="-122"/>
              </a:rPr>
              <a:t>人</a:t>
            </a:r>
            <a:r>
              <a:rPr lang="zh-CN" altLang="en-US" sz="1500" b="1" dirty="0">
                <a:latin typeface="微软雅黑" panose="020B0503020204020204" pitchFamily="34" charset="-122"/>
                <a:ea typeface="微软雅黑" panose="020B0503020204020204" pitchFamily="34" charset="-122"/>
              </a:rPr>
              <a:t>能够理解知识的同时也使</a:t>
            </a:r>
            <a:r>
              <a:rPr lang="zh-CN" altLang="en-US" sz="1500" b="1" dirty="0">
                <a:solidFill>
                  <a:srgbClr val="7050A0"/>
                </a:solidFill>
                <a:latin typeface="微软雅黑" panose="020B0503020204020204" pitchFamily="34" charset="-122"/>
                <a:ea typeface="微软雅黑" panose="020B0503020204020204" pitchFamily="34" charset="-122"/>
              </a:rPr>
              <a:t>机器</a:t>
            </a:r>
            <a:r>
              <a:rPr lang="zh-CN" altLang="en-US" sz="1500" b="1" dirty="0">
                <a:latin typeface="微软雅黑" panose="020B0503020204020204" pitchFamily="34" charset="-122"/>
                <a:ea typeface="微软雅黑" panose="020B0503020204020204" pitchFamily="34" charset="-122"/>
              </a:rPr>
              <a:t>能够理解知识。</a:t>
            </a:r>
          </a:p>
        </p:txBody>
      </p:sp>
    </p:spTree>
    <p:extLst>
      <p:ext uri="{BB962C8B-B14F-4D97-AF65-F5344CB8AC3E}">
        <p14:creationId xmlns:p14="http://schemas.microsoft.com/office/powerpoint/2010/main" val="28288666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167</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700833"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概述</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0F9145F-F4D0-43EB-817D-E301236163F0}"/>
              </a:ext>
            </a:extLst>
          </p:cNvPr>
          <p:cNvSpPr txBox="1"/>
          <p:nvPr/>
        </p:nvSpPr>
        <p:spPr>
          <a:xfrm>
            <a:off x="755576" y="1350124"/>
            <a:ext cx="7496175" cy="715581"/>
          </a:xfrm>
          <a:prstGeom prst="rect">
            <a:avLst/>
          </a:prstGeom>
          <a:noFill/>
        </p:spPr>
        <p:txBody>
          <a:bodyPr wrap="square" rtlCol="0">
            <a:spAutoFit/>
          </a:bodyPr>
          <a:lstStyle/>
          <a:p>
            <a:pPr marL="214313" indent="-214313">
              <a:buFont typeface="Wingdings" panose="05000000000000000000" charset="0"/>
              <a:buChar char="Ø"/>
            </a:pPr>
            <a:r>
              <a:rPr lang="zh-CN" altLang="en-US" sz="1500" dirty="0">
                <a:latin typeface="微软雅黑" panose="020B0503020204020204" pitchFamily="34" charset="-122"/>
                <a:ea typeface="微软雅黑" panose="020B0503020204020204" pitchFamily="34" charset="-122"/>
                <a:cs typeface="Times New Roman" panose="02020603050405020304" charset="0"/>
              </a:rPr>
              <a:t>常用表现形式：</a:t>
            </a:r>
            <a:r>
              <a:rPr lang="zh-CN" altLang="en-US" sz="1500" b="1" dirty="0">
                <a:solidFill>
                  <a:srgbClr val="4C88AD"/>
                </a:solidFill>
                <a:latin typeface="微软雅黑" panose="020B0503020204020204" pitchFamily="34" charset="-122"/>
                <a:ea typeface="微软雅黑" panose="020B0503020204020204" pitchFamily="34" charset="-122"/>
                <a:cs typeface="Times New Roman" panose="02020603050405020304" charset="0"/>
              </a:rPr>
              <a:t>结构化三元组</a:t>
            </a:r>
            <a:endParaRPr lang="zh-CN" altLang="en-US" sz="1500" b="1" dirty="0">
              <a:latin typeface="微软雅黑" panose="020B0503020204020204" pitchFamily="34" charset="-122"/>
              <a:ea typeface="微软雅黑" panose="020B0503020204020204" pitchFamily="34" charset="-122"/>
              <a:cs typeface="Times New Roman" panose="02020603050405020304" charset="0"/>
            </a:endParaRPr>
          </a:p>
          <a:p>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表示为</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G=</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E</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R</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S</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），其中</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E=</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e1,e2,…,</a:t>
            </a:r>
            <a:r>
              <a:rPr kumimoji="1" lang="en-US" altLang="zh-CN" sz="1275" dirty="0" err="1">
                <a:latin typeface="微软雅黑" panose="020B0503020204020204" pitchFamily="34" charset="-122"/>
                <a:ea typeface="微软雅黑" panose="020B0503020204020204" pitchFamily="34" charset="-122"/>
                <a:cs typeface="Times New Roman" panose="02020603050405020304" charset="0"/>
                <a:sym typeface="+mn-ea"/>
              </a:rPr>
              <a:t>e</a:t>
            </a:r>
            <a:r>
              <a:rPr kumimoji="1" lang="en-US" altLang="zh-CN" sz="1275" baseline="-25000" dirty="0" err="1">
                <a:latin typeface="微软雅黑" panose="020B0503020204020204" pitchFamily="34" charset="-122"/>
                <a:ea typeface="微软雅黑" panose="020B0503020204020204" pitchFamily="34" charset="-122"/>
                <a:cs typeface="Times New Roman" panose="02020603050405020304" charset="0"/>
                <a:sym typeface="+mn-ea"/>
              </a:rPr>
              <a:t>|E</a:t>
            </a:r>
            <a:r>
              <a:rPr kumimoji="1" lang="en-US" altLang="zh-CN" sz="1275" baseline="-25000" dirty="0">
                <a:latin typeface="微软雅黑" panose="020B0503020204020204" pitchFamily="34" charset="-122"/>
                <a:ea typeface="微软雅黑" panose="020B0503020204020204" pitchFamily="34" charset="-122"/>
                <a:cs typeface="Times New Roman" panose="02020603050405020304" charset="0"/>
                <a:sym typeface="+mn-ea"/>
              </a:rPr>
              <a:t>|</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）表示实体集合；</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R=</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r1,r2,…,</a:t>
            </a:r>
            <a:r>
              <a:rPr kumimoji="1" lang="en-US" altLang="zh-CN" sz="1275" dirty="0" err="1">
                <a:latin typeface="微软雅黑" panose="020B0503020204020204" pitchFamily="34" charset="-122"/>
                <a:ea typeface="微软雅黑" panose="020B0503020204020204" pitchFamily="34" charset="-122"/>
                <a:cs typeface="Times New Roman" panose="02020603050405020304" charset="0"/>
                <a:sym typeface="+mn-ea"/>
              </a:rPr>
              <a:t>r</a:t>
            </a:r>
            <a:r>
              <a:rPr kumimoji="1" lang="en-US" altLang="zh-CN" sz="1275" baseline="-25000" dirty="0" err="1">
                <a:latin typeface="微软雅黑" panose="020B0503020204020204" pitchFamily="34" charset="-122"/>
                <a:ea typeface="微软雅黑" panose="020B0503020204020204" pitchFamily="34" charset="-122"/>
                <a:cs typeface="Times New Roman" panose="02020603050405020304" charset="0"/>
                <a:sym typeface="+mn-ea"/>
              </a:rPr>
              <a:t>|R</a:t>
            </a:r>
            <a:r>
              <a:rPr kumimoji="1" lang="en-US" altLang="zh-CN" sz="1275" baseline="-25000" dirty="0">
                <a:latin typeface="微软雅黑" panose="020B0503020204020204" pitchFamily="34" charset="-122"/>
                <a:ea typeface="微软雅黑" panose="020B0503020204020204" pitchFamily="34" charset="-122"/>
                <a:cs typeface="Times New Roman" panose="02020603050405020304" charset="0"/>
                <a:sym typeface="+mn-ea"/>
              </a:rPr>
              <a:t>|</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）表示关系结合；</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S</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包含于</a:t>
            </a:r>
            <a:r>
              <a:rPr kumimoji="1"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E×R×E</a:t>
            </a:r>
            <a:r>
              <a:rPr kumimoji="1"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，表示知识图谱中三元组的集合。</a:t>
            </a:r>
            <a:endParaRPr lang="zh-CN" altLang="en-US" sz="1275" dirty="0">
              <a:latin typeface="微软雅黑" panose="020B0503020204020204" pitchFamily="34" charset="-122"/>
              <a:ea typeface="微软雅黑" panose="020B0503020204020204" pitchFamily="34" charset="-122"/>
              <a:cs typeface="Times New Roman" panose="02020603050405020304" charset="0"/>
            </a:endParaRPr>
          </a:p>
        </p:txBody>
      </p:sp>
      <p:sp>
        <p:nvSpPr>
          <p:cNvPr id="16" name="文本框 15">
            <a:extLst>
              <a:ext uri="{FF2B5EF4-FFF2-40B4-BE49-F238E27FC236}">
                <a16:creationId xmlns:a16="http://schemas.microsoft.com/office/drawing/2014/main" id="{88D53B41-38D1-4FF8-BAB2-5179707D5149}"/>
              </a:ext>
            </a:extLst>
          </p:cNvPr>
          <p:cNvSpPr txBox="1"/>
          <p:nvPr/>
        </p:nvSpPr>
        <p:spPr>
          <a:xfrm>
            <a:off x="755240" y="2416495"/>
            <a:ext cx="5244941" cy="2250616"/>
          </a:xfrm>
          <a:prstGeom prst="rect">
            <a:avLst/>
          </a:prstGeom>
          <a:noFill/>
        </p:spPr>
        <p:txBody>
          <a:bodyPr wrap="square" rtlCol="0" anchor="t">
            <a:spAutoFit/>
          </a:bodyPr>
          <a:lstStyle/>
          <a:p>
            <a:pPr marL="214313" indent="-214313">
              <a:buFont typeface="Wingdings" panose="05000000000000000000" charset="0"/>
              <a:buChar char="p"/>
            </a:pP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实体:具有可区别性且独立存在的某种事物</a:t>
            </a:r>
          </a:p>
          <a:p>
            <a:r>
              <a:rPr lang="zh-CN" altLang="en-US" sz="1275" dirty="0">
                <a:latin typeface="微软雅黑" panose="020B0503020204020204" pitchFamily="34" charset="-122"/>
                <a:ea typeface="微软雅黑" panose="020B0503020204020204" pitchFamily="34" charset="-122"/>
                <a:cs typeface="Times New Roman" panose="02020603050405020304" charset="0"/>
              </a:rPr>
              <a:t>	如：马克思</a:t>
            </a:r>
            <a:r>
              <a:rPr lang="en-US" altLang="zh-CN" sz="1275" dirty="0">
                <a:latin typeface="微软雅黑" panose="020B0503020204020204" pitchFamily="34" charset="-122"/>
                <a:ea typeface="微软雅黑" panose="020B0503020204020204" pitchFamily="34" charset="-122"/>
                <a:cs typeface="Times New Roman" panose="02020603050405020304" charset="0"/>
              </a:rPr>
              <a:t>·</a:t>
            </a:r>
            <a:r>
              <a:rPr lang="zh-CN" altLang="en-US" sz="1275" dirty="0">
                <a:latin typeface="微软雅黑" panose="020B0503020204020204" pitchFamily="34" charset="-122"/>
                <a:ea typeface="微软雅黑" panose="020B0503020204020204" pitchFamily="34" charset="-122"/>
                <a:cs typeface="Times New Roman" panose="02020603050405020304" charset="0"/>
              </a:rPr>
              <a:t>普朗克，诺贝尔奖</a:t>
            </a:r>
          </a:p>
          <a:p>
            <a:pPr marL="214313" indent="-214313">
              <a:buFont typeface="Wingdings" panose="05000000000000000000" charset="0"/>
              <a:buChar char="Ø"/>
            </a:pPr>
            <a:endParaRPr lang="zh-CN" altLang="en-US" sz="1275" dirty="0">
              <a:latin typeface="微软雅黑" panose="020B0503020204020204" pitchFamily="34" charset="-122"/>
              <a:ea typeface="微软雅黑" panose="020B0503020204020204" pitchFamily="34" charset="-122"/>
              <a:cs typeface="Times New Roman" panose="02020603050405020304" charset="0"/>
            </a:endParaRPr>
          </a:p>
          <a:p>
            <a:pPr marL="214313" indent="-214313">
              <a:buFont typeface="Wingdings" panose="05000000000000000000" charset="0"/>
              <a:buChar char="p"/>
            </a:pPr>
            <a:r>
              <a:rPr lang="zh-CN" altLang="en-US" sz="1275" dirty="0">
                <a:latin typeface="微软雅黑" panose="020B0503020204020204" pitchFamily="34" charset="-122"/>
                <a:ea typeface="微软雅黑" panose="020B0503020204020204" pitchFamily="34" charset="-122"/>
                <a:cs typeface="Times New Roman" panose="02020603050405020304" charset="0"/>
              </a:rPr>
              <a:t>类别：主要指集合、类别、对象类型、事物的种类，如：</a:t>
            </a:r>
          </a:p>
          <a:p>
            <a:r>
              <a:rPr lang="zh-CN" altLang="en-US" sz="1275" dirty="0">
                <a:latin typeface="微软雅黑" panose="020B0503020204020204" pitchFamily="34" charset="-122"/>
                <a:ea typeface="微软雅黑" panose="020B0503020204020204" pitchFamily="34" charset="-122"/>
                <a:cs typeface="Times New Roman" panose="02020603050405020304" charset="0"/>
              </a:rPr>
              <a:t>	如：物理学家，科学家，人</a:t>
            </a:r>
          </a:p>
          <a:p>
            <a:pPr marL="214313" indent="-214313">
              <a:buFont typeface="Wingdings" panose="05000000000000000000" charset="0"/>
              <a:buChar char="Ø"/>
            </a:pPr>
            <a:endParaRPr lang="zh-CN" altLang="en-US" sz="1275" dirty="0">
              <a:latin typeface="微软雅黑" panose="020B0503020204020204" pitchFamily="34" charset="-122"/>
              <a:ea typeface="微软雅黑" panose="020B0503020204020204" pitchFamily="34" charset="-122"/>
              <a:cs typeface="Times New Roman" panose="02020603050405020304" charset="0"/>
            </a:endParaRPr>
          </a:p>
          <a:p>
            <a:pPr marL="214313" indent="-214313">
              <a:buFont typeface="Wingdings" panose="05000000000000000000" charset="0"/>
              <a:buChar char="p"/>
            </a:pPr>
            <a:r>
              <a:rPr lang="zh-CN" altLang="en-US" sz="1275" dirty="0">
                <a:latin typeface="微软雅黑" panose="020B0503020204020204" pitchFamily="34" charset="-122"/>
                <a:ea typeface="微软雅黑" panose="020B0503020204020204" pitchFamily="34" charset="-122"/>
                <a:cs typeface="Times New Roman" panose="02020603050405020304" charset="0"/>
              </a:rPr>
              <a:t>属性、属性值：实体具有的性质及其取值，如：</a:t>
            </a:r>
          </a:p>
          <a:p>
            <a:r>
              <a:rPr lang="zh-CN" altLang="en-US" sz="1275" dirty="0">
                <a:latin typeface="微软雅黑" panose="020B0503020204020204" pitchFamily="34" charset="-122"/>
                <a:ea typeface="微软雅黑" panose="020B0503020204020204" pitchFamily="34" charset="-122"/>
                <a:cs typeface="Times New Roman" panose="02020603050405020304" charset="0"/>
              </a:rPr>
              <a:t>	如：属性</a:t>
            </a:r>
            <a:r>
              <a:rPr lang="en-US" altLang="zh-CN" sz="1275" dirty="0">
                <a:latin typeface="微软雅黑" panose="020B0503020204020204" pitchFamily="34" charset="-122"/>
                <a:ea typeface="微软雅黑" panose="020B0503020204020204" pitchFamily="34" charset="-122"/>
                <a:cs typeface="Times New Roman" panose="02020603050405020304" charset="0"/>
              </a:rPr>
              <a:t>“</a:t>
            </a:r>
            <a:r>
              <a:rPr lang="zh-CN" altLang="en-US" sz="1275" dirty="0">
                <a:latin typeface="微软雅黑" panose="020B0503020204020204" pitchFamily="34" charset="-122"/>
                <a:ea typeface="微软雅黑" panose="020B0503020204020204" pitchFamily="34" charset="-122"/>
                <a:cs typeface="Times New Roman" panose="02020603050405020304" charset="0"/>
              </a:rPr>
              <a:t>国籍</a:t>
            </a:r>
            <a:r>
              <a:rPr lang="en-US" altLang="zh-CN" sz="1275" dirty="0">
                <a:latin typeface="微软雅黑" panose="020B0503020204020204" pitchFamily="34" charset="-122"/>
                <a:ea typeface="微软雅黑" panose="020B0503020204020204" pitchFamily="34" charset="-122"/>
                <a:cs typeface="Times New Roman" panose="02020603050405020304" charset="0"/>
              </a:rPr>
              <a:t>”</a:t>
            </a:r>
            <a:r>
              <a:rPr lang="zh-CN" altLang="en-US" sz="1275" dirty="0">
                <a:latin typeface="微软雅黑" panose="020B0503020204020204" pitchFamily="34" charset="-122"/>
                <a:ea typeface="微软雅黑" panose="020B0503020204020204" pitchFamily="34" charset="-122"/>
                <a:cs typeface="Times New Roman" panose="02020603050405020304" charset="0"/>
              </a:rPr>
              <a:t>，属性值</a:t>
            </a:r>
            <a:r>
              <a:rPr lang="en-US" altLang="zh-CN" sz="1275" dirty="0">
                <a:latin typeface="微软雅黑" panose="020B0503020204020204" pitchFamily="34" charset="-122"/>
                <a:ea typeface="微软雅黑" panose="020B0503020204020204" pitchFamily="34" charset="-122"/>
                <a:cs typeface="Times New Roman" panose="02020603050405020304" charset="0"/>
              </a:rPr>
              <a:t>“</a:t>
            </a:r>
            <a:r>
              <a:rPr lang="zh-CN" altLang="en-US" sz="1275" dirty="0">
                <a:latin typeface="微软雅黑" panose="020B0503020204020204" pitchFamily="34" charset="-122"/>
                <a:ea typeface="微软雅黑" panose="020B0503020204020204" pitchFamily="34" charset="-122"/>
                <a:cs typeface="Times New Roman" panose="02020603050405020304" charset="0"/>
              </a:rPr>
              <a:t>德国</a:t>
            </a:r>
            <a:r>
              <a:rPr lang="en-US" altLang="zh-CN" sz="1275" dirty="0">
                <a:latin typeface="微软雅黑" panose="020B0503020204020204" pitchFamily="34" charset="-122"/>
                <a:ea typeface="微软雅黑" panose="020B0503020204020204" pitchFamily="34" charset="-122"/>
                <a:cs typeface="Times New Roman" panose="02020603050405020304" charset="0"/>
              </a:rPr>
              <a:t>”</a:t>
            </a:r>
            <a:endParaRPr lang="zh-CN" altLang="en-US" sz="1275" dirty="0">
              <a:latin typeface="微软雅黑" panose="020B0503020204020204" pitchFamily="34" charset="-122"/>
              <a:ea typeface="微软雅黑" panose="020B0503020204020204" pitchFamily="34" charset="-122"/>
              <a:cs typeface="Times New Roman" panose="02020603050405020304" charset="0"/>
            </a:endParaRPr>
          </a:p>
          <a:p>
            <a:pPr marL="214313" indent="-214313">
              <a:buFont typeface="Wingdings" panose="05000000000000000000" charset="0"/>
              <a:buChar char="Ø"/>
            </a:pPr>
            <a:endParaRPr lang="zh-CN" altLang="en-US" sz="1275" dirty="0">
              <a:latin typeface="微软雅黑" panose="020B0503020204020204" pitchFamily="34" charset="-122"/>
              <a:ea typeface="微软雅黑" panose="020B0503020204020204" pitchFamily="34" charset="-122"/>
              <a:cs typeface="Times New Roman" panose="02020603050405020304" charset="0"/>
            </a:endParaRPr>
          </a:p>
          <a:p>
            <a:pPr marL="214313" indent="-214313">
              <a:buFont typeface="Wingdings" panose="05000000000000000000" charset="0"/>
              <a:buChar char="p"/>
            </a:pPr>
            <a:r>
              <a:rPr lang="zh-CN" altLang="en-US" sz="1275" dirty="0">
                <a:latin typeface="微软雅黑" panose="020B0503020204020204" pitchFamily="34" charset="-122"/>
                <a:ea typeface="微软雅黑" panose="020B0503020204020204" pitchFamily="34" charset="-122"/>
                <a:cs typeface="Times New Roman" panose="02020603050405020304" charset="0"/>
              </a:rPr>
              <a:t>关系：不同实体之间的某种联系，如：</a:t>
            </a:r>
          </a:p>
          <a:p>
            <a:r>
              <a:rPr lang="zh-CN" altLang="en-US" sz="1275" dirty="0">
                <a:latin typeface="微软雅黑" panose="020B0503020204020204" pitchFamily="34" charset="-122"/>
                <a:ea typeface="微软雅黑" panose="020B0503020204020204" pitchFamily="34" charset="-122"/>
                <a:cs typeface="Times New Roman" panose="02020603050405020304" charset="0"/>
              </a:rPr>
              <a:t>	如：马克思</a:t>
            </a:r>
            <a:r>
              <a:rPr lang="en-US" altLang="zh-CN" sz="1275" dirty="0">
                <a:latin typeface="微软雅黑" panose="020B0503020204020204" pitchFamily="34" charset="-122"/>
                <a:ea typeface="微软雅黑" panose="020B0503020204020204" pitchFamily="34" charset="-122"/>
                <a:cs typeface="Times New Roman" panose="02020603050405020304" charset="0"/>
              </a:rPr>
              <a:t>·</a:t>
            </a:r>
            <a:r>
              <a:rPr lang="zh-CN" altLang="en-US" sz="1275" dirty="0">
                <a:latin typeface="微软雅黑" panose="020B0503020204020204" pitchFamily="34" charset="-122"/>
                <a:ea typeface="微软雅黑" panose="020B0503020204020204" pitchFamily="34" charset="-122"/>
                <a:cs typeface="Times New Roman" panose="02020603050405020304" charset="0"/>
              </a:rPr>
              <a:t>普朗克和诺贝尔奖之间的关系为“获奖”</a:t>
            </a:r>
          </a:p>
        </p:txBody>
      </p:sp>
      <p:pic>
        <p:nvPicPr>
          <p:cNvPr id="18" name="图片 17">
            <a:extLst>
              <a:ext uri="{FF2B5EF4-FFF2-40B4-BE49-F238E27FC236}">
                <a16:creationId xmlns:a16="http://schemas.microsoft.com/office/drawing/2014/main" id="{561C5CCA-7E77-44BF-A229-647697CC8D9C}"/>
              </a:ext>
            </a:extLst>
          </p:cNvPr>
          <p:cNvPicPr>
            <a:picLocks noChangeAspect="1"/>
          </p:cNvPicPr>
          <p:nvPr/>
        </p:nvPicPr>
        <p:blipFill>
          <a:blip r:embed="rId4"/>
          <a:stretch>
            <a:fillRect/>
          </a:stretch>
        </p:blipFill>
        <p:spPr>
          <a:xfrm>
            <a:off x="5580112" y="2555082"/>
            <a:ext cx="3124310" cy="2090261"/>
          </a:xfrm>
          <a:prstGeom prst="rect">
            <a:avLst/>
          </a:prstGeom>
        </p:spPr>
      </p:pic>
      <p:sp>
        <p:nvSpPr>
          <p:cNvPr id="20" name="矩形: 圆角 5">
            <a:extLst>
              <a:ext uri="{FF2B5EF4-FFF2-40B4-BE49-F238E27FC236}">
                <a16:creationId xmlns:a16="http://schemas.microsoft.com/office/drawing/2014/main" id="{EBA0AB3F-1B26-4877-BE04-49F5AD1B4385}"/>
              </a:ext>
            </a:extLst>
          </p:cNvPr>
          <p:cNvSpPr/>
          <p:nvPr/>
        </p:nvSpPr>
        <p:spPr>
          <a:xfrm>
            <a:off x="3635896" y="938801"/>
            <a:ext cx="2047014" cy="675396"/>
          </a:xfrm>
          <a:prstGeom prst="roundRect">
            <a:avLst/>
          </a:prstGeom>
          <a:solidFill>
            <a:srgbClr val="D6CCC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三元组的基本形式</a:t>
            </a:r>
            <a:endParaRPr lang="zh-CN" altLang="en-US" sz="1275" dirty="0">
              <a:latin typeface="微软雅黑" panose="020B0503020204020204" pitchFamily="34" charset="-122"/>
              <a:ea typeface="微软雅黑" panose="020B0503020204020204" pitchFamily="34" charset="-122"/>
              <a:cs typeface="Times New Roman" panose="02020603050405020304" charset="0"/>
            </a:endParaRPr>
          </a:p>
          <a:p>
            <a:pPr marL="214313" indent="-214313" algn="ctr">
              <a:buFont typeface="Arial" panose="020B0604020202020204" pitchFamily="34" charset="0"/>
              <a:buChar char="•"/>
            </a:pP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实体1–关系–实体2</a:t>
            </a:r>
            <a:endParaRPr lang="zh-CN" altLang="en-US" sz="1275" dirty="0">
              <a:latin typeface="微软雅黑" panose="020B0503020204020204" pitchFamily="34" charset="-122"/>
              <a:ea typeface="微软雅黑" panose="020B0503020204020204" pitchFamily="34" charset="-122"/>
              <a:cs typeface="Times New Roman" panose="02020603050405020304" charset="0"/>
            </a:endParaRPr>
          </a:p>
          <a:p>
            <a:pPr marL="214313" indent="-214313" algn="ctr">
              <a:buFont typeface="Arial" panose="020B0604020202020204" pitchFamily="34" charset="0"/>
              <a:buChar char="•"/>
            </a:pP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实体–属性–属性值</a:t>
            </a:r>
            <a:endParaRPr kumimoji="1" lang="en-US" altLang="zh-CN" sz="1275" dirty="0">
              <a:latin typeface="微软雅黑" panose="020B0503020204020204" pitchFamily="34" charset="-122"/>
              <a:ea typeface="微软雅黑" panose="020B0503020204020204" pitchFamily="34" charset="-122"/>
              <a:cs typeface="Times New Roman" panose="02020603050405020304" charset="0"/>
            </a:endParaRPr>
          </a:p>
        </p:txBody>
      </p:sp>
    </p:spTree>
    <p:extLst>
      <p:ext uri="{BB962C8B-B14F-4D97-AF65-F5344CB8AC3E}">
        <p14:creationId xmlns:p14="http://schemas.microsoft.com/office/powerpoint/2010/main" val="324257338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168</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700833"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概述</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6CFE16BD-93DC-475F-8AB1-32429BFA5895}"/>
              </a:ext>
            </a:extLst>
          </p:cNvPr>
          <p:cNvPicPr>
            <a:picLocks noChangeAspect="1"/>
          </p:cNvPicPr>
          <p:nvPr/>
        </p:nvPicPr>
        <p:blipFill rotWithShape="1">
          <a:blip r:embed="rId4"/>
          <a:srcRect l="7596" r="4455"/>
          <a:stretch>
            <a:fillRect/>
          </a:stretch>
        </p:blipFill>
        <p:spPr>
          <a:xfrm>
            <a:off x="5350192" y="1923453"/>
            <a:ext cx="3793808" cy="2410778"/>
          </a:xfrm>
          <a:prstGeom prst="rect">
            <a:avLst/>
          </a:prstGeom>
        </p:spPr>
      </p:pic>
      <p:sp>
        <p:nvSpPr>
          <p:cNvPr id="16" name="文本框 15">
            <a:extLst>
              <a:ext uri="{FF2B5EF4-FFF2-40B4-BE49-F238E27FC236}">
                <a16:creationId xmlns:a16="http://schemas.microsoft.com/office/drawing/2014/main" id="{90C9FE16-3EB4-46D3-A7D4-778E9FBF761B}"/>
              </a:ext>
            </a:extLst>
          </p:cNvPr>
          <p:cNvSpPr txBox="1"/>
          <p:nvPr/>
        </p:nvSpPr>
        <p:spPr>
          <a:xfrm>
            <a:off x="721354" y="2074612"/>
            <a:ext cx="5244941" cy="1600438"/>
          </a:xfrm>
          <a:prstGeom prst="rect">
            <a:avLst/>
          </a:prstGeom>
          <a:noFill/>
        </p:spPr>
        <p:txBody>
          <a:bodyPr wrap="square" rtlCol="0" anchor="t">
            <a:spAutoFit/>
          </a:bodyPr>
          <a:lstStyle/>
          <a:p>
            <a:pPr marL="214313" indent="-214313">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cs typeface="Times New Roman" panose="02020603050405020304" charset="0"/>
                <a:sym typeface="+mn-ea"/>
              </a:rPr>
              <a:t>模式层（</a:t>
            </a:r>
            <a:r>
              <a:rPr lang="en-US" altLang="zh-CN" sz="1400" b="1" dirty="0">
                <a:latin typeface="微软雅黑" panose="020B0503020204020204" pitchFamily="34" charset="-122"/>
                <a:ea typeface="微软雅黑" panose="020B0503020204020204" pitchFamily="34" charset="-122"/>
                <a:cs typeface="Times New Roman" panose="02020603050405020304" charset="0"/>
                <a:sym typeface="+mn-ea"/>
              </a:rPr>
              <a:t>schema</a:t>
            </a:r>
            <a:r>
              <a:rPr lang="zh-CN" altLang="en-US" sz="1400" b="1" dirty="0">
                <a:latin typeface="微软雅黑" panose="020B0503020204020204" pitchFamily="34" charset="-122"/>
                <a:ea typeface="微软雅黑" panose="020B0503020204020204" pitchFamily="34" charset="-122"/>
                <a:cs typeface="Times New Roman" panose="02020603050405020304" charset="0"/>
                <a:sym typeface="+mn-ea"/>
              </a:rPr>
              <a:t>）</a:t>
            </a:r>
          </a:p>
          <a:p>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知识图谱的概念模型和逻辑基础，存储的是经过提炼的知识。</a:t>
            </a:r>
          </a:p>
          <a:p>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节点：本体概念边：概念间的关系</a:t>
            </a:r>
          </a:p>
          <a:p>
            <a:endPar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endParaRPr>
          </a:p>
          <a:p>
            <a:pPr marL="214313" indent="-214313">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cs typeface="Times New Roman" panose="02020603050405020304" charset="0"/>
                <a:sym typeface="+mn-ea"/>
              </a:rPr>
              <a:t>数据层（</a:t>
            </a:r>
            <a:r>
              <a:rPr lang="en-US" altLang="zh-CN" sz="1400" b="1" dirty="0">
                <a:latin typeface="微软雅黑" panose="020B0503020204020204" pitchFamily="34" charset="-122"/>
                <a:ea typeface="微软雅黑" panose="020B0503020204020204" pitchFamily="34" charset="-122"/>
                <a:cs typeface="Times New Roman" panose="02020603050405020304" charset="0"/>
                <a:sym typeface="+mn-ea"/>
              </a:rPr>
              <a:t>instance</a:t>
            </a:r>
            <a:r>
              <a:rPr lang="zh-CN" altLang="en-US" sz="1400" b="1" dirty="0">
                <a:latin typeface="微软雅黑" panose="020B0503020204020204" pitchFamily="34" charset="-122"/>
                <a:ea typeface="微软雅黑" panose="020B0503020204020204" pitchFamily="34" charset="-122"/>
                <a:cs typeface="Times New Roman" panose="02020603050405020304" charset="0"/>
                <a:sym typeface="+mn-ea"/>
              </a:rPr>
              <a:t>）</a:t>
            </a:r>
          </a:p>
          <a:p>
            <a:r>
              <a:rPr lang="zh-CN" altLang="en-US" sz="1400" dirty="0">
                <a:latin typeface="微软雅黑" panose="020B0503020204020204" pitchFamily="34" charset="-122"/>
                <a:ea typeface="微软雅黑" panose="020B0503020204020204" pitchFamily="34" charset="-122"/>
                <a:cs typeface="Times New Roman" panose="02020603050405020304" charset="0"/>
              </a:rPr>
              <a:t>存储的是以事实为单位的知识。</a:t>
            </a:r>
          </a:p>
          <a:p>
            <a:r>
              <a:rPr lang="zh-CN" altLang="en-US" sz="1400" dirty="0">
                <a:latin typeface="微软雅黑" panose="020B0503020204020204" pitchFamily="34" charset="-122"/>
                <a:ea typeface="微软雅黑" panose="020B0503020204020204" pitchFamily="34" charset="-122"/>
                <a:cs typeface="Times New Roman" panose="02020603050405020304" charset="0"/>
              </a:rPr>
              <a:t>节点：实体边：实体间关系或实体的属性</a:t>
            </a:r>
          </a:p>
        </p:txBody>
      </p:sp>
      <p:sp>
        <p:nvSpPr>
          <p:cNvPr id="18" name="矩形 17">
            <a:extLst>
              <a:ext uri="{FF2B5EF4-FFF2-40B4-BE49-F238E27FC236}">
                <a16:creationId xmlns:a16="http://schemas.microsoft.com/office/drawing/2014/main" id="{0F0ECCE1-D64D-4367-B1A1-DBDBE721F7C4}"/>
              </a:ext>
            </a:extLst>
          </p:cNvPr>
          <p:cNvSpPr/>
          <p:nvPr/>
        </p:nvSpPr>
        <p:spPr>
          <a:xfrm>
            <a:off x="741307" y="1494079"/>
            <a:ext cx="5480685" cy="30099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知识图谱</a:t>
            </a:r>
            <a:r>
              <a:rPr kumimoji="1"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a:t>
            </a:r>
            <a:r>
              <a:rPr kumimoji="1"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知识定义（</a:t>
            </a:r>
            <a:r>
              <a:rPr kumimoji="1"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Schema</a:t>
            </a:r>
            <a:r>
              <a:rPr kumimoji="1"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a:t>
            </a:r>
            <a:r>
              <a:rPr kumimoji="1"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a:t>
            </a:r>
            <a:r>
              <a:rPr kumimoji="1"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知识实例（</a:t>
            </a:r>
            <a:r>
              <a:rPr kumimoji="1"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Instance</a:t>
            </a:r>
            <a:r>
              <a:rPr kumimoji="1"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a:t>
            </a:r>
            <a:endParaRPr lang="zh-CN" altLang="en-US" sz="3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charset="0"/>
            </a:endParaRPr>
          </a:p>
        </p:txBody>
      </p:sp>
    </p:spTree>
    <p:extLst>
      <p:ext uri="{BB962C8B-B14F-4D97-AF65-F5344CB8AC3E}">
        <p14:creationId xmlns:p14="http://schemas.microsoft.com/office/powerpoint/2010/main" val="16987042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169</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700833"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分类</a:t>
            </a: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16282667-CEBE-4345-8F21-B9983DF19D39}"/>
              </a:ext>
            </a:extLst>
          </p:cNvPr>
          <p:cNvSpPr txBox="1"/>
          <p:nvPr/>
        </p:nvSpPr>
        <p:spPr>
          <a:xfrm>
            <a:off x="1020158" y="1760266"/>
            <a:ext cx="7156133" cy="1269578"/>
          </a:xfrm>
          <a:prstGeom prst="rect">
            <a:avLst/>
          </a:prstGeom>
          <a:noFill/>
        </p:spPr>
        <p:txBody>
          <a:bodyPr wrap="square" rtlCol="0">
            <a:spAutoFit/>
          </a:bodyPr>
          <a:lstStyle/>
          <a:p>
            <a:pPr marL="257175" indent="-257175" algn="just">
              <a:buAutoNum type="arabicPeriod"/>
            </a:pPr>
            <a:r>
              <a:rPr lang="zh-CN" altLang="en-US" sz="1275" b="1"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依赖专业人士手工构建</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a:t>
            </a:r>
            <a:r>
              <a:rPr lang="en-US" altLang="zh-CN"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WordNet</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a:t>
            </a:r>
            <a:r>
              <a:rPr lang="en-US" altLang="zh-CN"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CYC</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等</a:t>
            </a:r>
          </a:p>
          <a:p>
            <a:pPr algn="just">
              <a:lnSpc>
                <a:spcPct val="100000"/>
              </a:lnSpc>
            </a:pP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规模小，知识质量高，确保准确性与完整性</a:t>
            </a:r>
            <a:endParaRPr lang="en-US" altLang="zh-CN" sz="1275" dirty="0">
              <a:solidFill>
                <a:srgbClr val="333333"/>
              </a:solidFill>
              <a:latin typeface="微软雅黑" panose="020B0503020204020204" pitchFamily="34" charset="-122"/>
              <a:ea typeface="微软雅黑" panose="020B0503020204020204" pitchFamily="34" charset="-122"/>
              <a:cs typeface="Times New Roman" panose="02020603050405020304" charset="0"/>
            </a:endParaRPr>
          </a:p>
          <a:p>
            <a:pPr algn="just">
              <a:lnSpc>
                <a:spcPct val="100000"/>
              </a:lnSpc>
            </a:pPr>
            <a:endParaRPr lang="en-US" altLang="zh-CN" sz="1275" dirty="0">
              <a:solidFill>
                <a:srgbClr val="333333"/>
              </a:solidFill>
              <a:latin typeface="微软雅黑" panose="020B0503020204020204" pitchFamily="34" charset="-122"/>
              <a:ea typeface="微软雅黑" panose="020B0503020204020204" pitchFamily="34" charset="-122"/>
              <a:cs typeface="Times New Roman" panose="02020603050405020304" charset="0"/>
            </a:endParaRPr>
          </a:p>
          <a:p>
            <a:pPr marL="257175" indent="-257175" algn="just">
              <a:buFont typeface="+mj-lt"/>
              <a:buAutoNum type="arabicPeriod" startAt="2"/>
            </a:pPr>
            <a:r>
              <a:rPr lang="zh-CN" altLang="en-US" sz="1275" b="1" dirty="0">
                <a:solidFill>
                  <a:srgbClr val="333333"/>
                </a:solidFill>
                <a:latin typeface="微软雅黑" panose="020B0503020204020204" pitchFamily="34" charset="-122"/>
                <a:ea typeface="微软雅黑" panose="020B0503020204020204" pitchFamily="34" charset="-122"/>
                <a:cs typeface="Times New Roman" panose="02020603050405020304" charset="0"/>
              </a:rPr>
              <a:t>从开放的互联网信息中自动抽取</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a:t>
            </a:r>
            <a:r>
              <a:rPr lang="en-US" altLang="zh-CN"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YAGO</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a:t>
            </a:r>
            <a:r>
              <a:rPr lang="en-US" altLang="zh-CN" sz="1275" dirty="0" err="1">
                <a:solidFill>
                  <a:srgbClr val="333333"/>
                </a:solidFill>
                <a:latin typeface="微软雅黑" panose="020B0503020204020204" pitchFamily="34" charset="-122"/>
                <a:ea typeface="微软雅黑" panose="020B0503020204020204" pitchFamily="34" charset="-122"/>
                <a:cs typeface="Times New Roman" panose="02020603050405020304" charset="0"/>
              </a:rPr>
              <a:t>DBPedia</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等</a:t>
            </a:r>
          </a:p>
          <a:p>
            <a:pPr algn="just">
              <a:lnSpc>
                <a:spcPct val="100000"/>
              </a:lnSpc>
            </a:pP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规模大，但由于数据源复杂多样及自动抽取算法不完全准确，可能存在大量不完整信息和噪声。</a:t>
            </a:r>
          </a:p>
          <a:p>
            <a:pPr algn="just">
              <a:lnSpc>
                <a:spcPct val="100000"/>
              </a:lnSpc>
            </a:pPr>
            <a:endPar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77" name="矩形 76">
            <a:extLst>
              <a:ext uri="{FF2B5EF4-FFF2-40B4-BE49-F238E27FC236}">
                <a16:creationId xmlns:a16="http://schemas.microsoft.com/office/drawing/2014/main" id="{C91A3080-E596-49AE-A971-F48515BD04B4}"/>
              </a:ext>
            </a:extLst>
          </p:cNvPr>
          <p:cNvSpPr/>
          <p:nvPr/>
        </p:nvSpPr>
        <p:spPr>
          <a:xfrm>
            <a:off x="741307" y="1494079"/>
            <a:ext cx="5480685" cy="30099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构建过程</a:t>
            </a:r>
            <a:endParaRPr lang="zh-CN" altLang="en-US" sz="3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78" name="文本框 77">
            <a:extLst>
              <a:ext uri="{FF2B5EF4-FFF2-40B4-BE49-F238E27FC236}">
                <a16:creationId xmlns:a16="http://schemas.microsoft.com/office/drawing/2014/main" id="{31FCE646-D370-46FD-9777-D7CD0D12476D}"/>
              </a:ext>
            </a:extLst>
          </p:cNvPr>
          <p:cNvSpPr txBox="1"/>
          <p:nvPr/>
        </p:nvSpPr>
        <p:spPr>
          <a:xfrm>
            <a:off x="1071511" y="3246363"/>
            <a:ext cx="7156133" cy="1465786"/>
          </a:xfrm>
          <a:prstGeom prst="rect">
            <a:avLst/>
          </a:prstGeom>
          <a:noFill/>
        </p:spPr>
        <p:txBody>
          <a:bodyPr wrap="square" rtlCol="0">
            <a:spAutoFit/>
          </a:bodyPr>
          <a:lstStyle/>
          <a:p>
            <a:pPr marL="257175" indent="-257175" algn="just">
              <a:buAutoNum type="arabicPeriod"/>
            </a:pPr>
            <a:r>
              <a:rPr lang="zh-CN" altLang="en-US" sz="1275" b="1"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通用知识图谱：</a:t>
            </a:r>
            <a:r>
              <a:rPr lang="en-US" altLang="zh-CN" sz="1275" dirty="0" err="1">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DBPedia</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a:t>
            </a:r>
            <a:r>
              <a:rPr lang="en-US" altLang="zh-CN"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zhishi.me</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等</a:t>
            </a:r>
          </a:p>
          <a:p>
            <a:pPr algn="just"/>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描述全面的常识性的知识</a:t>
            </a:r>
            <a:r>
              <a:rPr lang="en-US" altLang="zh-CN"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主要应用于语义搜索</a:t>
            </a:r>
            <a:r>
              <a:rPr lang="en-US" altLang="zh-CN"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对知识的准确度要求不高，侧重数据层的扩充。</a:t>
            </a:r>
            <a:endParaRPr lang="en-US" altLang="zh-CN"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endParaRPr>
          </a:p>
          <a:p>
            <a:pPr marL="257175" indent="-257175" algn="just">
              <a:buAutoNum type="arabicPeriod"/>
            </a:pPr>
            <a:endParaRPr lang="en-US" altLang="zh-CN" sz="1275" b="1"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endParaRPr>
          </a:p>
          <a:p>
            <a:pPr marL="257175" indent="-257175" algn="just">
              <a:buAutoNum type="arabicPeriod"/>
            </a:pPr>
            <a:endParaRPr lang="en-US" altLang="zh-CN" sz="1275" b="1"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endParaRPr>
          </a:p>
          <a:p>
            <a:pPr marL="257175" indent="-257175" algn="just">
              <a:buFont typeface="+mj-lt"/>
              <a:buAutoNum type="arabicPeriod" startAt="2"/>
            </a:pPr>
            <a:r>
              <a:rPr lang="zh-CN" altLang="en-US" sz="1275" b="1" dirty="0">
                <a:solidFill>
                  <a:srgbClr val="333333"/>
                </a:solidFill>
                <a:latin typeface="微软雅黑" panose="020B0503020204020204" pitchFamily="34" charset="-122"/>
                <a:ea typeface="微软雅黑" panose="020B0503020204020204" pitchFamily="34" charset="-122"/>
                <a:cs typeface="Times New Roman" panose="02020603050405020304" charset="0"/>
              </a:rPr>
              <a:t>领域知识图谱</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a:t>
            </a: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rPr>
              <a:t>GeoNames、中医医案知识图谱等</a:t>
            </a:r>
            <a:endPar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endParaRPr>
          </a:p>
          <a:p>
            <a:pPr algn="just">
              <a:lnSpc>
                <a:spcPct val="100000"/>
              </a:lnSpc>
            </a:pPr>
            <a:r>
              <a:rPr lang="zh-CN" altLang="en-US" sz="1275" dirty="0">
                <a:solidFill>
                  <a:srgbClr val="333333"/>
                </a:solidFill>
                <a:latin typeface="微软雅黑" panose="020B0503020204020204" pitchFamily="34" charset="-122"/>
                <a:ea typeface="微软雅黑" panose="020B0503020204020204" pitchFamily="34" charset="-122"/>
                <a:cs typeface="Times New Roman" panose="02020603050405020304" charset="0"/>
              </a:rPr>
              <a:t>面向特定领域,进行知识推理,实现辅助分析及决策支持等功能,对专业性与准确度的要求高，侧重于规范的模式层的构建。</a:t>
            </a:r>
            <a:endParaRPr lang="zh-CN" altLang="en-US" sz="1275" b="1" dirty="0">
              <a:solidFill>
                <a:srgbClr val="333333"/>
              </a:solidFill>
              <a:latin typeface="微软雅黑" panose="020B0503020204020204" pitchFamily="34" charset="-122"/>
              <a:ea typeface="微软雅黑" panose="020B0503020204020204" pitchFamily="34" charset="-122"/>
              <a:cs typeface="Times New Roman" panose="02020603050405020304" charset="0"/>
              <a:sym typeface="+mn-ea"/>
            </a:endParaRPr>
          </a:p>
        </p:txBody>
      </p:sp>
      <p:sp>
        <p:nvSpPr>
          <p:cNvPr id="79" name="矩形 78">
            <a:extLst>
              <a:ext uri="{FF2B5EF4-FFF2-40B4-BE49-F238E27FC236}">
                <a16:creationId xmlns:a16="http://schemas.microsoft.com/office/drawing/2014/main" id="{B88CB8A1-D853-42E5-A092-89C109A97B1E}"/>
              </a:ext>
            </a:extLst>
          </p:cNvPr>
          <p:cNvSpPr/>
          <p:nvPr/>
        </p:nvSpPr>
        <p:spPr>
          <a:xfrm>
            <a:off x="792660" y="2980176"/>
            <a:ext cx="5480685" cy="30099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覆盖范围</a:t>
            </a:r>
            <a:endParaRPr lang="zh-CN" altLang="en-US" sz="3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charset="0"/>
            </a:endParaRPr>
          </a:p>
        </p:txBody>
      </p:sp>
    </p:spTree>
    <p:extLst>
      <p:ext uri="{BB962C8B-B14F-4D97-AF65-F5344CB8AC3E}">
        <p14:creationId xmlns:p14="http://schemas.microsoft.com/office/powerpoint/2010/main" val="10194842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a:t>
            </a:fld>
            <a:endParaRPr lang="zh-CN" altLang="en-US" dirty="0"/>
          </a:p>
        </p:txBody>
      </p:sp>
      <p:sp>
        <p:nvSpPr>
          <p:cNvPr id="11" name="矩形 10"/>
          <p:cNvSpPr/>
          <p:nvPr/>
        </p:nvSpPr>
        <p:spPr>
          <a:xfrm>
            <a:off x="858310" y="405737"/>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信息分析的方法体系</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Rectangle 3"/>
          <p:cNvSpPr txBox="1">
            <a:spLocks noChangeArrowheads="1"/>
          </p:cNvSpPr>
          <p:nvPr/>
        </p:nvSpPr>
        <p:spPr>
          <a:xfrm>
            <a:off x="879133" y="1165879"/>
            <a:ext cx="7456931" cy="31683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lnSpc>
                <a:spcPct val="200000"/>
              </a:lnSpc>
              <a:buClr>
                <a:srgbClr val="58267E"/>
              </a:buClr>
              <a:buNone/>
            </a:pPr>
            <a:r>
              <a:rPr lang="zh-CN" altLang="en-US" sz="2000" b="1" dirty="0">
                <a:latin typeface="微软雅黑" panose="020B0503020204020204" pitchFamily="34" charset="-122"/>
                <a:ea typeface="微软雅黑" panose="020B0503020204020204" pitchFamily="34" charset="-122"/>
                <a:cs typeface="+mj-cs"/>
              </a:rPr>
              <a:t>       </a:t>
            </a:r>
            <a:r>
              <a:rPr lang="zh-CN" altLang="en-US" sz="1800" b="1" dirty="0">
                <a:latin typeface="微软雅黑" panose="020B0503020204020204" pitchFamily="34" charset="-122"/>
                <a:ea typeface="微软雅黑" panose="020B0503020204020204" pitchFamily="34" charset="-122"/>
                <a:cs typeface="+mj-cs"/>
              </a:rPr>
              <a:t>信息分析在方法体系的构建</a:t>
            </a:r>
            <a:r>
              <a:rPr lang="zh-CN" altLang="en-US" sz="1800" dirty="0">
                <a:latin typeface="微软雅黑" panose="020B0503020204020204" pitchFamily="34" charset="-122"/>
                <a:ea typeface="微软雅黑" panose="020B0503020204020204" pitchFamily="34" charset="-122"/>
                <a:cs typeface="+mj-cs"/>
              </a:rPr>
              <a:t>过程中广泛吸收了自然科学、社会科学、系统工程、管理科学、科学学等领域的大量方法。通过对信息方法来源的分析可以帮助更深刻地理解和掌握这些方法，并结合信息分析的特点来补充、丰富和发展出新的方法。</a:t>
            </a:r>
            <a:endParaRPr lang="en-US" altLang="zh-CN" sz="1800" dirty="0">
              <a:latin typeface="微软雅黑" panose="020B0503020204020204" pitchFamily="34" charset="-122"/>
              <a:ea typeface="微软雅黑" panose="020B0503020204020204" pitchFamily="34" charset="-122"/>
              <a:cs typeface="+mj-cs"/>
            </a:endParaRPr>
          </a:p>
          <a:p>
            <a:pPr marL="0" lvl="2" indent="0">
              <a:lnSpc>
                <a:spcPct val="200000"/>
              </a:lnSpc>
              <a:buFont typeface="Arial" panose="020B0604020202020204" pitchFamily="34" charset="0"/>
              <a:buNone/>
            </a:pPr>
            <a:endParaRPr lang="zh-CN" altLang="en-US" sz="2000" dirty="0">
              <a:latin typeface="微软雅黑" panose="020B0503020204020204" pitchFamily="34" charset="-122"/>
              <a:ea typeface="微软雅黑" panose="020B0503020204020204" pitchFamily="34" charset="-122"/>
              <a:cs typeface="+mj-cs"/>
            </a:endParaRPr>
          </a:p>
        </p:txBody>
      </p:sp>
      <p:sp>
        <p:nvSpPr>
          <p:cNvPr id="8" name="Oval 7">
            <a:extLst>
              <a:ext uri="{FF2B5EF4-FFF2-40B4-BE49-F238E27FC236}">
                <a16:creationId xmlns:a16="http://schemas.microsoft.com/office/drawing/2014/main" id="{715FE216-D73D-458F-BC8C-21BD9C944115}"/>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6</a:t>
            </a:r>
            <a:endParaRPr lang="en-US" sz="1800" dirty="0">
              <a:solidFill>
                <a:prstClr val="black">
                  <a:lumMod val="50000"/>
                  <a:lumOff val="50000"/>
                </a:prstClr>
              </a:solidFill>
              <a:latin typeface="Impact" panose="020B0806030902050204" pitchFamily="34" charset="0"/>
              <a:ea typeface="微软雅黑"/>
            </a:endParaRPr>
          </a:p>
        </p:txBody>
      </p:sp>
      <p:sp>
        <p:nvSpPr>
          <p:cNvPr id="2" name="矩形 1">
            <a:extLst>
              <a:ext uri="{FF2B5EF4-FFF2-40B4-BE49-F238E27FC236}">
                <a16:creationId xmlns:a16="http://schemas.microsoft.com/office/drawing/2014/main" id="{D8585CB1-C5D4-42C1-8CE4-ED8236EE92AA}"/>
              </a:ext>
            </a:extLst>
          </p:cNvPr>
          <p:cNvSpPr/>
          <p:nvPr/>
        </p:nvSpPr>
        <p:spPr>
          <a:xfrm>
            <a:off x="1331640" y="3414838"/>
            <a:ext cx="6696744" cy="562783"/>
          </a:xfrm>
          <a:prstGeom prst="rect">
            <a:avLst/>
          </a:prstGeom>
        </p:spPr>
        <p:txBody>
          <a:bodyPr wrap="square">
            <a:spAutoFit/>
          </a:bodyPr>
          <a:lstStyle/>
          <a:p>
            <a:pPr marL="0" lvl="2">
              <a:lnSpc>
                <a:spcPct val="200000"/>
              </a:lnSpc>
              <a:buClr>
                <a:srgbClr val="58267E"/>
              </a:buClr>
            </a:pPr>
            <a:r>
              <a:rPr lang="zh-CN" altLang="en-US" sz="1800" dirty="0">
                <a:latin typeface="微软雅黑" panose="020B0503020204020204" pitchFamily="34" charset="-122"/>
                <a:ea typeface="微软雅黑" panose="020B0503020204020204" pitchFamily="34" charset="-122"/>
                <a:cs typeface="+mj-cs"/>
              </a:rPr>
              <a:t>信息分析方法的来源基本可以归纳为以下</a:t>
            </a:r>
            <a:r>
              <a:rPr lang="en-US" altLang="zh-CN" sz="1800" b="1" dirty="0">
                <a:latin typeface="微软雅黑" panose="020B0503020204020204" pitchFamily="34" charset="-122"/>
                <a:ea typeface="微软雅黑" panose="020B0503020204020204" pitchFamily="34" charset="-122"/>
                <a:cs typeface="+mj-cs"/>
              </a:rPr>
              <a:t>6</a:t>
            </a:r>
            <a:r>
              <a:rPr lang="zh-CN" altLang="en-US" sz="1800" b="1" dirty="0">
                <a:latin typeface="微软雅黑" panose="020B0503020204020204" pitchFamily="34" charset="-122"/>
                <a:ea typeface="微软雅黑" panose="020B0503020204020204" pitchFamily="34" charset="-122"/>
                <a:cs typeface="+mj-cs"/>
              </a:rPr>
              <a:t>个领域的方法</a:t>
            </a:r>
            <a:r>
              <a:rPr lang="zh-CN" altLang="en-US" sz="1800" dirty="0">
                <a:latin typeface="微软雅黑" panose="020B0503020204020204" pitchFamily="34" charset="-122"/>
                <a:ea typeface="微软雅黑" panose="020B0503020204020204" pitchFamily="34" charset="-122"/>
                <a:cs typeface="+mj-cs"/>
              </a:rPr>
              <a:t>。</a:t>
            </a:r>
            <a:endParaRPr lang="en-US" altLang="zh-CN" sz="1800" dirty="0">
              <a:latin typeface="微软雅黑" panose="020B0503020204020204" pitchFamily="34" charset="-122"/>
              <a:ea typeface="微软雅黑" panose="020B0503020204020204" pitchFamily="34" charset="-122"/>
              <a:cs typeface="+mj-cs"/>
            </a:endParaRPr>
          </a:p>
        </p:txBody>
      </p:sp>
      <p:sp>
        <p:nvSpPr>
          <p:cNvPr id="3" name="菱形 2">
            <a:extLst>
              <a:ext uri="{FF2B5EF4-FFF2-40B4-BE49-F238E27FC236}">
                <a16:creationId xmlns:a16="http://schemas.microsoft.com/office/drawing/2014/main" id="{32A9E28A-665A-4F1F-995B-C96F903BCB54}"/>
              </a:ext>
            </a:extLst>
          </p:cNvPr>
          <p:cNvSpPr/>
          <p:nvPr/>
        </p:nvSpPr>
        <p:spPr>
          <a:xfrm>
            <a:off x="620681" y="1419622"/>
            <a:ext cx="292410"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a:extLst>
              <a:ext uri="{FF2B5EF4-FFF2-40B4-BE49-F238E27FC236}">
                <a16:creationId xmlns:a16="http://schemas.microsoft.com/office/drawing/2014/main" id="{B60B1827-A273-4E10-9E84-B330413EE5FD}"/>
              </a:ext>
            </a:extLst>
          </p:cNvPr>
          <p:cNvSpPr/>
          <p:nvPr/>
        </p:nvSpPr>
        <p:spPr>
          <a:xfrm>
            <a:off x="620681" y="3651870"/>
            <a:ext cx="292410"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1229850"/>
      </p:ext>
    </p:extLst>
  </p:cSld>
  <p:clrMapOvr>
    <a:masterClrMapping/>
  </p:clrMapOvr>
  <p:transition>
    <p:wip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170</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413927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电商数据的产品知识图谱构建</a:t>
            </a:r>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50342E3-BC28-436D-917C-AC42B2225AFE}"/>
              </a:ext>
            </a:extLst>
          </p:cNvPr>
          <p:cNvPicPr>
            <a:picLocks noChangeAspect="1"/>
          </p:cNvPicPr>
          <p:nvPr/>
        </p:nvPicPr>
        <p:blipFill>
          <a:blip r:embed="rId4"/>
          <a:stretch>
            <a:fillRect/>
          </a:stretch>
        </p:blipFill>
        <p:spPr>
          <a:xfrm>
            <a:off x="1994311" y="1419622"/>
            <a:ext cx="5155377" cy="3201757"/>
          </a:xfrm>
          <a:prstGeom prst="rect">
            <a:avLst/>
          </a:prstGeom>
        </p:spPr>
      </p:pic>
      <p:sp>
        <p:nvSpPr>
          <p:cNvPr id="2" name="矩形 1">
            <a:extLst>
              <a:ext uri="{FF2B5EF4-FFF2-40B4-BE49-F238E27FC236}">
                <a16:creationId xmlns:a16="http://schemas.microsoft.com/office/drawing/2014/main" id="{C380A3DE-146E-4699-9837-0AE4D68EEFF9}"/>
              </a:ext>
            </a:extLst>
          </p:cNvPr>
          <p:cNvSpPr/>
          <p:nvPr/>
        </p:nvSpPr>
        <p:spPr>
          <a:xfrm>
            <a:off x="-36512" y="4810133"/>
            <a:ext cx="8334672"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charset="0"/>
              </a:rPr>
              <a:t>丁晟春,侯琳琳,王颖.基于电商数据的产品知识图谱构建研究[J].数据分析与知识发现,2019,3(03):45-56.</a:t>
            </a:r>
          </a:p>
        </p:txBody>
      </p:sp>
    </p:spTree>
    <p:extLst>
      <p:ext uri="{BB962C8B-B14F-4D97-AF65-F5344CB8AC3E}">
        <p14:creationId xmlns:p14="http://schemas.microsoft.com/office/powerpoint/2010/main" val="249140882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171</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413927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电商数据的产品知识图谱构建</a:t>
            </a:r>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380A3DE-146E-4699-9837-0AE4D68EEFF9}"/>
              </a:ext>
            </a:extLst>
          </p:cNvPr>
          <p:cNvSpPr/>
          <p:nvPr/>
        </p:nvSpPr>
        <p:spPr>
          <a:xfrm>
            <a:off x="-36512" y="4810133"/>
            <a:ext cx="8334672"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charset="0"/>
              </a:rPr>
              <a:t>丁晟春,侯琳琳,王颖.基于电商数据的产品知识图谱构建研究[J].数据分析与知识发现,2019,3(03):45-56.</a:t>
            </a:r>
          </a:p>
        </p:txBody>
      </p:sp>
      <p:sp>
        <p:nvSpPr>
          <p:cNvPr id="16" name="文本框 15">
            <a:extLst>
              <a:ext uri="{FF2B5EF4-FFF2-40B4-BE49-F238E27FC236}">
                <a16:creationId xmlns:a16="http://schemas.microsoft.com/office/drawing/2014/main" id="{9EC6B555-3614-4FD7-B31E-313658F8D453}"/>
              </a:ext>
            </a:extLst>
          </p:cNvPr>
          <p:cNvSpPr txBox="1"/>
          <p:nvPr/>
        </p:nvSpPr>
        <p:spPr>
          <a:xfrm>
            <a:off x="741461" y="1347614"/>
            <a:ext cx="8402539" cy="1015663"/>
          </a:xfrm>
          <a:prstGeom prst="rect">
            <a:avLst/>
          </a:prstGeom>
          <a:noFill/>
        </p:spPr>
        <p:txBody>
          <a:bodyPr wrap="square" rtlCol="0">
            <a:spAutoFit/>
          </a:bodyPr>
          <a:lstStyle/>
          <a:p>
            <a:pPr marL="257175" indent="-257175">
              <a:buFont typeface="+mj-lt"/>
              <a:buAutoNum type="arabicPeriod"/>
            </a:pPr>
            <a:r>
              <a:rPr lang="zh-CN" altLang="en-US" sz="1500" b="1" dirty="0">
                <a:latin typeface="微软雅黑" panose="020B0503020204020204" pitchFamily="34" charset="-122"/>
                <a:ea typeface="微软雅黑" panose="020B0503020204020204" pitchFamily="34" charset="-122"/>
                <a:cs typeface="等线" panose="02010600030101010101" charset="-122"/>
              </a:rPr>
              <a:t>知识建模</a:t>
            </a:r>
          </a:p>
          <a:p>
            <a:endParaRPr lang="en-US" altLang="zh-CN" sz="1500" dirty="0">
              <a:latin typeface="微软雅黑" panose="020B0503020204020204" pitchFamily="34" charset="-122"/>
              <a:ea typeface="微软雅黑" panose="020B0503020204020204" pitchFamily="34" charset="-122"/>
              <a:cs typeface="等线" panose="02010600030101010101" charset="-122"/>
            </a:endParaRPr>
          </a:p>
          <a:p>
            <a:endParaRPr lang="en-US" altLang="zh-CN" sz="1500" dirty="0">
              <a:latin typeface="微软雅黑" panose="020B0503020204020204" pitchFamily="34" charset="-122"/>
              <a:ea typeface="微软雅黑" panose="020B0503020204020204" pitchFamily="34" charset="-122"/>
              <a:cs typeface="等线" panose="02010600030101010101" charset="-122"/>
            </a:endParaRPr>
          </a:p>
          <a:p>
            <a:r>
              <a:rPr lang="zh-CN" altLang="en-US" sz="1500" b="1" dirty="0">
                <a:latin typeface="微软雅黑" panose="020B0503020204020204" pitchFamily="34" charset="-122"/>
                <a:ea typeface="微软雅黑" panose="020B0503020204020204" pitchFamily="34" charset="-122"/>
                <a:cs typeface="等线" panose="02010600030101010101" charset="-122"/>
              </a:rPr>
              <a:t>数据来源：</a:t>
            </a:r>
            <a:r>
              <a:rPr lang="zh-CN" altLang="en-US" sz="1500" dirty="0">
                <a:latin typeface="微软雅黑" panose="020B0503020204020204" pitchFamily="34" charset="-122"/>
                <a:ea typeface="微软雅黑" panose="020B0503020204020204" pitchFamily="34" charset="-122"/>
                <a:cs typeface="等线" panose="02010600030101010101" charset="-122"/>
              </a:rPr>
              <a:t>行业测评类和电商类网站</a:t>
            </a:r>
          </a:p>
        </p:txBody>
      </p:sp>
      <p:pic>
        <p:nvPicPr>
          <p:cNvPr id="20" name="图片 19">
            <a:extLst>
              <a:ext uri="{FF2B5EF4-FFF2-40B4-BE49-F238E27FC236}">
                <a16:creationId xmlns:a16="http://schemas.microsoft.com/office/drawing/2014/main" id="{1A50B184-B6DA-4897-B0FE-FD1EEDD5ABAB}"/>
              </a:ext>
            </a:extLst>
          </p:cNvPr>
          <p:cNvPicPr>
            <a:picLocks noChangeAspect="1"/>
          </p:cNvPicPr>
          <p:nvPr/>
        </p:nvPicPr>
        <p:blipFill>
          <a:blip r:embed="rId4"/>
          <a:stretch>
            <a:fillRect/>
          </a:stretch>
        </p:blipFill>
        <p:spPr>
          <a:xfrm>
            <a:off x="4572000" y="2867333"/>
            <a:ext cx="1796154" cy="1699736"/>
          </a:xfrm>
          <a:prstGeom prst="rect">
            <a:avLst/>
          </a:prstGeom>
        </p:spPr>
      </p:pic>
      <p:pic>
        <p:nvPicPr>
          <p:cNvPr id="21" name="图片 20">
            <a:extLst>
              <a:ext uri="{FF2B5EF4-FFF2-40B4-BE49-F238E27FC236}">
                <a16:creationId xmlns:a16="http://schemas.microsoft.com/office/drawing/2014/main" id="{EE88773E-761B-4CEF-A579-BD4AD13D3F95}"/>
              </a:ext>
            </a:extLst>
          </p:cNvPr>
          <p:cNvPicPr>
            <a:picLocks noChangeAspect="1"/>
          </p:cNvPicPr>
          <p:nvPr/>
        </p:nvPicPr>
        <p:blipFill>
          <a:blip r:embed="rId5"/>
          <a:stretch>
            <a:fillRect/>
          </a:stretch>
        </p:blipFill>
        <p:spPr>
          <a:xfrm>
            <a:off x="4593696" y="1567676"/>
            <a:ext cx="3990023" cy="1153954"/>
          </a:xfrm>
          <a:prstGeom prst="rect">
            <a:avLst/>
          </a:prstGeom>
        </p:spPr>
      </p:pic>
      <p:sp>
        <p:nvSpPr>
          <p:cNvPr id="22" name="文本框 21">
            <a:extLst>
              <a:ext uri="{FF2B5EF4-FFF2-40B4-BE49-F238E27FC236}">
                <a16:creationId xmlns:a16="http://schemas.microsoft.com/office/drawing/2014/main" id="{C5DCB946-E9B1-4E6F-BA85-F501EC516B39}"/>
              </a:ext>
            </a:extLst>
          </p:cNvPr>
          <p:cNvSpPr txBox="1"/>
          <p:nvPr/>
        </p:nvSpPr>
        <p:spPr>
          <a:xfrm>
            <a:off x="741461" y="3335075"/>
            <a:ext cx="3181336" cy="1015663"/>
          </a:xfrm>
          <a:prstGeom prst="rect">
            <a:avLst/>
          </a:prstGeom>
          <a:noFill/>
        </p:spPr>
        <p:txBody>
          <a:bodyPr wrap="square" rtlCol="0">
            <a:spAutoFit/>
          </a:bodyPr>
          <a:lstStyle/>
          <a:p>
            <a:pPr algn="just"/>
            <a:r>
              <a:rPr lang="zh-CN" altLang="en-US" sz="1500" b="1" dirty="0">
                <a:latin typeface="微软雅黑" panose="020B0503020204020204" pitchFamily="34" charset="-122"/>
                <a:ea typeface="微软雅黑" panose="020B0503020204020204" pitchFamily="34" charset="-122"/>
                <a:cs typeface="等线" panose="02010600030101010101" charset="-122"/>
              </a:rPr>
              <a:t>术语和概念：</a:t>
            </a:r>
            <a:r>
              <a:rPr lang="zh-CN" altLang="en-US" sz="1500" dirty="0">
                <a:latin typeface="微软雅黑" panose="020B0503020204020204" pitchFamily="34" charset="-122"/>
                <a:ea typeface="微软雅黑" panose="020B0503020204020204" pitchFamily="34" charset="-122"/>
                <a:cs typeface="等线" panose="02010600030101010101" charset="-122"/>
              </a:rPr>
              <a:t>借助手机官网、产品说明书等半结构化信息源和已有的手机类本体结构获得。</a:t>
            </a:r>
          </a:p>
          <a:p>
            <a:endParaRPr lang="zh-CN" altLang="en-US" sz="1500" dirty="0">
              <a:latin typeface="微软雅黑" panose="020B0503020204020204" pitchFamily="34" charset="-122"/>
              <a:ea typeface="微软雅黑" panose="020B0503020204020204" pitchFamily="34" charset="-122"/>
              <a:cs typeface="等线" panose="02010600030101010101" charset="-122"/>
            </a:endParaRPr>
          </a:p>
        </p:txBody>
      </p:sp>
      <p:sp>
        <p:nvSpPr>
          <p:cNvPr id="3" name="箭头: 右 2">
            <a:extLst>
              <a:ext uri="{FF2B5EF4-FFF2-40B4-BE49-F238E27FC236}">
                <a16:creationId xmlns:a16="http://schemas.microsoft.com/office/drawing/2014/main" id="{6E165A0F-7553-46AB-A380-9F4C13230D5D}"/>
              </a:ext>
            </a:extLst>
          </p:cNvPr>
          <p:cNvSpPr/>
          <p:nvPr/>
        </p:nvSpPr>
        <p:spPr>
          <a:xfrm>
            <a:off x="4033415" y="2137087"/>
            <a:ext cx="369168" cy="151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5181E902-A824-4B1B-9A25-3C83EAED02D3}"/>
              </a:ext>
            </a:extLst>
          </p:cNvPr>
          <p:cNvSpPr/>
          <p:nvPr/>
        </p:nvSpPr>
        <p:spPr>
          <a:xfrm>
            <a:off x="4033415" y="3614830"/>
            <a:ext cx="369168" cy="151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7541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172</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3" name="矩形 12">
            <a:extLst>
              <a:ext uri="{FF2B5EF4-FFF2-40B4-BE49-F238E27FC236}">
                <a16:creationId xmlns:a16="http://schemas.microsoft.com/office/drawing/2014/main" id="{BE0D7942-C85E-4A70-A9C4-6D8B1943374D}"/>
              </a:ext>
            </a:extLst>
          </p:cNvPr>
          <p:cNvSpPr/>
          <p:nvPr/>
        </p:nvSpPr>
        <p:spPr>
          <a:xfrm>
            <a:off x="792660" y="915566"/>
            <a:ext cx="413927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电商数据的产品知识图谱构建</a:t>
            </a:r>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4" name="矩形 13">
            <a:extLst>
              <a:ext uri="{FF2B5EF4-FFF2-40B4-BE49-F238E27FC236}">
                <a16:creationId xmlns:a16="http://schemas.microsoft.com/office/drawing/2014/main" id="{18A81290-9E46-46BA-BB61-2E113F42F6B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B580549-E0A2-4FD8-BED2-0970776F968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380A3DE-146E-4699-9837-0AE4D68EEFF9}"/>
              </a:ext>
            </a:extLst>
          </p:cNvPr>
          <p:cNvSpPr/>
          <p:nvPr/>
        </p:nvSpPr>
        <p:spPr>
          <a:xfrm>
            <a:off x="-36512" y="4810133"/>
            <a:ext cx="8334672"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charset="0"/>
              </a:rPr>
              <a:t>丁晟春,侯琳琳,王颖.基于电商数据的产品知识图谱构建研究[J].数据分析与知识发现,2019,3(03):45-56.</a:t>
            </a:r>
          </a:p>
        </p:txBody>
      </p:sp>
      <p:sp>
        <p:nvSpPr>
          <p:cNvPr id="16" name="文本框 15">
            <a:extLst>
              <a:ext uri="{FF2B5EF4-FFF2-40B4-BE49-F238E27FC236}">
                <a16:creationId xmlns:a16="http://schemas.microsoft.com/office/drawing/2014/main" id="{9EC6B555-3614-4FD7-B31E-313658F8D453}"/>
              </a:ext>
            </a:extLst>
          </p:cNvPr>
          <p:cNvSpPr txBox="1"/>
          <p:nvPr/>
        </p:nvSpPr>
        <p:spPr>
          <a:xfrm>
            <a:off x="741461" y="1347614"/>
            <a:ext cx="8402539" cy="784830"/>
          </a:xfrm>
          <a:prstGeom prst="rect">
            <a:avLst/>
          </a:prstGeom>
          <a:noFill/>
        </p:spPr>
        <p:txBody>
          <a:bodyPr wrap="square" rtlCol="0">
            <a:spAutoFit/>
          </a:bodyPr>
          <a:lstStyle/>
          <a:p>
            <a:pPr marL="257175" indent="-257175">
              <a:buFont typeface="+mj-lt"/>
              <a:buAutoNum type="arabicPeriod"/>
            </a:pPr>
            <a:r>
              <a:rPr lang="zh-CN" altLang="en-US" sz="1500" b="1" dirty="0">
                <a:latin typeface="微软雅黑" panose="020B0503020204020204" pitchFamily="34" charset="-122"/>
                <a:ea typeface="微软雅黑" panose="020B0503020204020204" pitchFamily="34" charset="-122"/>
                <a:cs typeface="等线" panose="02010600030101010101" charset="-122"/>
              </a:rPr>
              <a:t>知识建模</a:t>
            </a:r>
            <a:endParaRPr lang="en-US" altLang="zh-CN" sz="1500" dirty="0">
              <a:latin typeface="微软雅黑" panose="020B0503020204020204" pitchFamily="34" charset="-122"/>
              <a:ea typeface="微软雅黑" panose="020B0503020204020204" pitchFamily="34" charset="-122"/>
              <a:cs typeface="等线" panose="02010600030101010101" charset="-122"/>
            </a:endParaRPr>
          </a:p>
          <a:p>
            <a:endParaRPr lang="en-US" altLang="zh-CN" sz="1500" dirty="0">
              <a:latin typeface="微软雅黑" panose="020B0503020204020204" pitchFamily="34" charset="-122"/>
              <a:ea typeface="微软雅黑" panose="020B0503020204020204" pitchFamily="34" charset="-122"/>
              <a:cs typeface="等线" panose="02010600030101010101" charset="-122"/>
            </a:endParaRPr>
          </a:p>
          <a:p>
            <a:r>
              <a:rPr lang="zh-CN" altLang="en-US" sz="1500" b="1" dirty="0">
                <a:latin typeface="微软雅黑" panose="020B0503020204020204" pitchFamily="34" charset="-122"/>
                <a:ea typeface="微软雅黑" panose="020B0503020204020204" pitchFamily="34" charset="-122"/>
                <a:cs typeface="等线" panose="02010600030101010101" charset="-122"/>
              </a:rPr>
              <a:t>关系定义：</a:t>
            </a:r>
            <a:r>
              <a:rPr lang="zh-CN" altLang="en-US" sz="1500" dirty="0">
                <a:latin typeface="微软雅黑" panose="020B0503020204020204" pitchFamily="34" charset="-122"/>
                <a:ea typeface="微软雅黑" panose="020B0503020204020204" pitchFamily="34" charset="-122"/>
                <a:cs typeface="等线" panose="02010600030101010101" charset="-122"/>
              </a:rPr>
              <a:t>依赖于同义词典、百科、网页等</a:t>
            </a:r>
          </a:p>
        </p:txBody>
      </p:sp>
      <p:pic>
        <p:nvPicPr>
          <p:cNvPr id="18" name="图片 17">
            <a:extLst>
              <a:ext uri="{FF2B5EF4-FFF2-40B4-BE49-F238E27FC236}">
                <a16:creationId xmlns:a16="http://schemas.microsoft.com/office/drawing/2014/main" id="{51F71413-E607-43AE-AC27-04D1CD031271}"/>
              </a:ext>
            </a:extLst>
          </p:cNvPr>
          <p:cNvPicPr>
            <a:picLocks noChangeAspect="1"/>
          </p:cNvPicPr>
          <p:nvPr/>
        </p:nvPicPr>
        <p:blipFill rotWithShape="1">
          <a:blip r:embed="rId4"/>
          <a:srcRect t="577"/>
          <a:stretch/>
        </p:blipFill>
        <p:spPr>
          <a:xfrm>
            <a:off x="1835696" y="2249506"/>
            <a:ext cx="5040559" cy="2334978"/>
          </a:xfrm>
          <a:prstGeom prst="rect">
            <a:avLst/>
          </a:prstGeom>
        </p:spPr>
      </p:pic>
    </p:spTree>
    <p:extLst>
      <p:ext uri="{BB962C8B-B14F-4D97-AF65-F5344CB8AC3E}">
        <p14:creationId xmlns:p14="http://schemas.microsoft.com/office/powerpoint/2010/main" val="90248927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173</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矩形 11">
            <a:extLst>
              <a:ext uri="{FF2B5EF4-FFF2-40B4-BE49-F238E27FC236}">
                <a16:creationId xmlns:a16="http://schemas.microsoft.com/office/drawing/2014/main" id="{92712283-0770-4F67-AD4C-DE5B51E00606}"/>
              </a:ext>
            </a:extLst>
          </p:cNvPr>
          <p:cNvSpPr/>
          <p:nvPr/>
        </p:nvSpPr>
        <p:spPr>
          <a:xfrm>
            <a:off x="792660" y="915566"/>
            <a:ext cx="413927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电商数据的产品知识图谱构建</a:t>
            </a:r>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6" name="矩形 15">
            <a:extLst>
              <a:ext uri="{FF2B5EF4-FFF2-40B4-BE49-F238E27FC236}">
                <a16:creationId xmlns:a16="http://schemas.microsoft.com/office/drawing/2014/main" id="{0AD2B5DE-C1E4-4181-808C-57D9DA34280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7AEB2C3-4249-4986-80AF-A2A049FC2C7C}"/>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A5D5307-E5E7-4620-A729-D2DE7BB707B6}"/>
              </a:ext>
            </a:extLst>
          </p:cNvPr>
          <p:cNvSpPr txBox="1"/>
          <p:nvPr/>
        </p:nvSpPr>
        <p:spPr>
          <a:xfrm>
            <a:off x="792660" y="1376802"/>
            <a:ext cx="8151019" cy="946413"/>
          </a:xfrm>
          <a:prstGeom prst="rect">
            <a:avLst/>
          </a:prstGeom>
          <a:noFill/>
        </p:spPr>
        <p:txBody>
          <a:bodyPr wrap="square" rtlCol="0">
            <a:spAutoFit/>
          </a:bodyPr>
          <a:lstStyle/>
          <a:p>
            <a:pPr marL="342900" indent="-342900">
              <a:buFont typeface="+mj-lt"/>
              <a:buAutoNum type="arabicPeriod" startAt="2"/>
            </a:pPr>
            <a:r>
              <a:rPr lang="zh-CN" altLang="en-US" sz="1500" b="1" dirty="0">
                <a:latin typeface="微软雅黑" panose="020B0503020204020204" pitchFamily="34" charset="-122"/>
                <a:ea typeface="微软雅黑" panose="020B0503020204020204" pitchFamily="34" charset="-122"/>
                <a:cs typeface="Times New Roman" panose="02020603050405020304" charset="0"/>
              </a:rPr>
              <a:t>知识抽取</a:t>
            </a:r>
          </a:p>
          <a:p>
            <a:pPr marL="342900" indent="-342900">
              <a:buFont typeface="+mj-lt"/>
              <a:buAutoNum type="arabicPeriod" startAt="2"/>
            </a:pPr>
            <a:endParaRPr lang="zh-CN" altLang="en-US" sz="1500" b="1" dirty="0">
              <a:latin typeface="微软雅黑" panose="020B0503020204020204" pitchFamily="34" charset="-122"/>
              <a:ea typeface="微软雅黑" panose="020B0503020204020204" pitchFamily="34" charset="-122"/>
              <a:cs typeface="Times New Roman" panose="02020603050405020304" charset="0"/>
            </a:endParaRPr>
          </a:p>
          <a:p>
            <a:r>
              <a:rPr lang="zh-CN" altLang="en-US" sz="1275" dirty="0">
                <a:latin typeface="微软雅黑" panose="020B0503020204020204" pitchFamily="34" charset="-122"/>
                <a:ea typeface="微软雅黑" panose="020B0503020204020204" pitchFamily="34" charset="-122"/>
                <a:cs typeface="Times New Roman" panose="02020603050405020304" charset="0"/>
              </a:rPr>
              <a:t>（</a:t>
            </a:r>
            <a:r>
              <a:rPr lang="en-US" altLang="zh-CN" sz="1275" dirty="0">
                <a:latin typeface="微软雅黑" panose="020B0503020204020204" pitchFamily="34" charset="-122"/>
                <a:ea typeface="微软雅黑" panose="020B0503020204020204" pitchFamily="34" charset="-122"/>
                <a:cs typeface="Times New Roman" panose="02020603050405020304" charset="0"/>
              </a:rPr>
              <a:t>1</a:t>
            </a:r>
            <a:r>
              <a:rPr lang="zh-CN" altLang="en-US" sz="1275" dirty="0">
                <a:latin typeface="微软雅黑" panose="020B0503020204020204" pitchFamily="34" charset="-122"/>
                <a:ea typeface="微软雅黑" panose="020B0503020204020204" pitchFamily="34" charset="-122"/>
                <a:cs typeface="Times New Roman" panose="02020603050405020304" charset="0"/>
              </a:rPr>
              <a:t>）实体抽取（</a:t>
            </a:r>
            <a:r>
              <a:rPr lang="zh-CN" altLang="en-US" sz="1275" b="1" dirty="0">
                <a:solidFill>
                  <a:srgbClr val="7050A0"/>
                </a:solidFill>
                <a:latin typeface="微软雅黑" panose="020B0503020204020204" pitchFamily="34" charset="-122"/>
                <a:ea typeface="微软雅黑" panose="020B0503020204020204" pitchFamily="34" charset="-122"/>
                <a:cs typeface="Times New Roman" panose="02020603050405020304" charset="0"/>
              </a:rPr>
              <a:t>基于规则的方法</a:t>
            </a:r>
            <a:r>
              <a:rPr lang="zh-CN" altLang="en-US" sz="1275" dirty="0">
                <a:latin typeface="微软雅黑" panose="020B0503020204020204" pitchFamily="34" charset="-122"/>
                <a:ea typeface="微软雅黑" panose="020B0503020204020204" pitchFamily="34" charset="-122"/>
                <a:cs typeface="Times New Roman" panose="02020603050405020304" charset="0"/>
              </a:rPr>
              <a:t>）和属性抽取（复用模式层结构）。</a:t>
            </a:r>
          </a:p>
          <a:p>
            <a:r>
              <a:rPr lang="zh-CN" altLang="en-US" sz="1275" dirty="0">
                <a:latin typeface="微软雅黑" panose="020B0503020204020204" pitchFamily="34" charset="-122"/>
                <a:ea typeface="微软雅黑" panose="020B0503020204020204" pitchFamily="34" charset="-122"/>
                <a:cs typeface="Times New Roman" panose="02020603050405020304" charset="0"/>
              </a:rPr>
              <a:t>依据实体特征，以品牌名为中心，总结命名实体抽取规则</a:t>
            </a:r>
            <a:r>
              <a:rPr lang="zh-CN" altLang="en-US" sz="1275" dirty="0">
                <a:latin typeface="微软雅黑" panose="020B0503020204020204" pitchFamily="34" charset="-122"/>
                <a:ea typeface="微软雅黑" panose="020B0503020204020204" pitchFamily="34" charset="-122"/>
                <a:cs typeface="等线" panose="02010600030101010101" charset="-122"/>
              </a:rPr>
              <a:t>。</a:t>
            </a:r>
          </a:p>
        </p:txBody>
      </p:sp>
      <p:pic>
        <p:nvPicPr>
          <p:cNvPr id="21" name="图片 20">
            <a:extLst>
              <a:ext uri="{FF2B5EF4-FFF2-40B4-BE49-F238E27FC236}">
                <a16:creationId xmlns:a16="http://schemas.microsoft.com/office/drawing/2014/main" id="{7972902A-D5FE-4E69-B513-A5790A2481E3}"/>
              </a:ext>
            </a:extLst>
          </p:cNvPr>
          <p:cNvPicPr>
            <a:picLocks noChangeAspect="1"/>
          </p:cNvPicPr>
          <p:nvPr/>
        </p:nvPicPr>
        <p:blipFill>
          <a:blip r:embed="rId4"/>
          <a:stretch>
            <a:fillRect/>
          </a:stretch>
        </p:blipFill>
        <p:spPr>
          <a:xfrm>
            <a:off x="792660" y="2417885"/>
            <a:ext cx="7621429" cy="1434941"/>
          </a:xfrm>
          <a:prstGeom prst="rect">
            <a:avLst/>
          </a:prstGeom>
        </p:spPr>
      </p:pic>
      <p:sp>
        <p:nvSpPr>
          <p:cNvPr id="22" name="文本框 21">
            <a:extLst>
              <a:ext uri="{FF2B5EF4-FFF2-40B4-BE49-F238E27FC236}">
                <a16:creationId xmlns:a16="http://schemas.microsoft.com/office/drawing/2014/main" id="{A0F5881F-EDDD-4981-AEBD-727ED5389334}"/>
              </a:ext>
            </a:extLst>
          </p:cNvPr>
          <p:cNvSpPr txBox="1"/>
          <p:nvPr/>
        </p:nvSpPr>
        <p:spPr>
          <a:xfrm>
            <a:off x="792660" y="4009988"/>
            <a:ext cx="7616703" cy="484748"/>
          </a:xfrm>
          <a:prstGeom prst="rect">
            <a:avLst/>
          </a:prstGeom>
          <a:noFill/>
        </p:spPr>
        <p:txBody>
          <a:bodyPr wrap="square" rtlCol="0" anchor="t">
            <a:spAutoFit/>
          </a:bodyPr>
          <a:lstStyle/>
          <a:p>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随机选取</a:t>
            </a:r>
            <a:r>
              <a:rPr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1000</a:t>
            </a: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篇手机测评和新闻数据作为语料，共抽取命名实体</a:t>
            </a:r>
            <a:r>
              <a:rPr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219</a:t>
            </a: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个，实验准确率</a:t>
            </a:r>
            <a:r>
              <a:rPr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87.67%</a:t>
            </a: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，召回率</a:t>
            </a:r>
            <a:r>
              <a:rPr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69.57%</a:t>
            </a: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a:t>
            </a:r>
            <a:r>
              <a:rPr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F</a:t>
            </a: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值</a:t>
            </a:r>
            <a:r>
              <a:rPr lang="en-US" altLang="zh-CN" sz="1275" dirty="0">
                <a:latin typeface="微软雅黑" panose="020B0503020204020204" pitchFamily="34" charset="-122"/>
                <a:ea typeface="微软雅黑" panose="020B0503020204020204" pitchFamily="34" charset="-122"/>
                <a:cs typeface="Times New Roman" panose="02020603050405020304" charset="0"/>
                <a:sym typeface="+mn-ea"/>
              </a:rPr>
              <a:t>77.52%</a:t>
            </a:r>
            <a:r>
              <a:rPr lang="zh-CN" altLang="en-US" sz="1275" dirty="0">
                <a:latin typeface="微软雅黑" panose="020B0503020204020204" pitchFamily="34" charset="-122"/>
                <a:ea typeface="微软雅黑" panose="020B0503020204020204" pitchFamily="34" charset="-122"/>
                <a:cs typeface="Times New Roman" panose="02020603050405020304" charset="0"/>
                <a:sym typeface="+mn-ea"/>
              </a:rPr>
              <a:t>。</a:t>
            </a:r>
          </a:p>
        </p:txBody>
      </p:sp>
      <p:sp>
        <p:nvSpPr>
          <p:cNvPr id="23" name="矩形 22">
            <a:extLst>
              <a:ext uri="{FF2B5EF4-FFF2-40B4-BE49-F238E27FC236}">
                <a16:creationId xmlns:a16="http://schemas.microsoft.com/office/drawing/2014/main" id="{02C0D033-F244-42A7-80CE-DFB00F4D8D8C}"/>
              </a:ext>
            </a:extLst>
          </p:cNvPr>
          <p:cNvSpPr/>
          <p:nvPr/>
        </p:nvSpPr>
        <p:spPr>
          <a:xfrm>
            <a:off x="-36512" y="4810133"/>
            <a:ext cx="8334672"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charset="0"/>
              </a:rPr>
              <a:t>丁晟春,侯琳琳,王颖.基于电商数据的产品知识图谱构建研究[J].数据分析与知识发现,2019,3(03):45-56.</a:t>
            </a:r>
          </a:p>
        </p:txBody>
      </p:sp>
    </p:spTree>
    <p:extLst>
      <p:ext uri="{BB962C8B-B14F-4D97-AF65-F5344CB8AC3E}">
        <p14:creationId xmlns:p14="http://schemas.microsoft.com/office/powerpoint/2010/main" val="36187124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174</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矩形 11">
            <a:extLst>
              <a:ext uri="{FF2B5EF4-FFF2-40B4-BE49-F238E27FC236}">
                <a16:creationId xmlns:a16="http://schemas.microsoft.com/office/drawing/2014/main" id="{92712283-0770-4F67-AD4C-DE5B51E00606}"/>
              </a:ext>
            </a:extLst>
          </p:cNvPr>
          <p:cNvSpPr/>
          <p:nvPr/>
        </p:nvSpPr>
        <p:spPr>
          <a:xfrm>
            <a:off x="792660" y="915566"/>
            <a:ext cx="413927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电商数据的产品知识图谱构建</a:t>
            </a:r>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6" name="矩形 15">
            <a:extLst>
              <a:ext uri="{FF2B5EF4-FFF2-40B4-BE49-F238E27FC236}">
                <a16:creationId xmlns:a16="http://schemas.microsoft.com/office/drawing/2014/main" id="{0AD2B5DE-C1E4-4181-808C-57D9DA34280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7AEB2C3-4249-4986-80AF-A2A049FC2C7C}"/>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0ADA662-F242-4610-B00E-48C58CE49307}"/>
              </a:ext>
            </a:extLst>
          </p:cNvPr>
          <p:cNvSpPr/>
          <p:nvPr/>
        </p:nvSpPr>
        <p:spPr>
          <a:xfrm>
            <a:off x="-36512" y="4810133"/>
            <a:ext cx="8334672"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charset="0"/>
              </a:rPr>
              <a:t>丁晟春,侯琳琳,王颖.基于电商数据的产品知识图谱构建研究[J].数据分析与知识发现,2019,3(03):45-56.</a:t>
            </a:r>
          </a:p>
        </p:txBody>
      </p:sp>
      <p:sp>
        <p:nvSpPr>
          <p:cNvPr id="22" name="文本框 21">
            <a:extLst>
              <a:ext uri="{FF2B5EF4-FFF2-40B4-BE49-F238E27FC236}">
                <a16:creationId xmlns:a16="http://schemas.microsoft.com/office/drawing/2014/main" id="{44E67B01-7C6E-4E33-8EA1-43CC9E889B4A}"/>
              </a:ext>
            </a:extLst>
          </p:cNvPr>
          <p:cNvSpPr txBox="1"/>
          <p:nvPr/>
        </p:nvSpPr>
        <p:spPr>
          <a:xfrm>
            <a:off x="792660" y="1376802"/>
            <a:ext cx="8151019" cy="950260"/>
          </a:xfrm>
          <a:prstGeom prst="rect">
            <a:avLst/>
          </a:prstGeom>
          <a:noFill/>
        </p:spPr>
        <p:txBody>
          <a:bodyPr wrap="square" rtlCol="0">
            <a:spAutoFit/>
          </a:bodyPr>
          <a:lstStyle/>
          <a:p>
            <a:pPr marL="342900" indent="-342900">
              <a:buFont typeface="+mj-lt"/>
              <a:buAutoNum type="arabicPeriod" startAt="2"/>
            </a:pPr>
            <a:r>
              <a:rPr lang="zh-CN" altLang="en-US" sz="1500" b="1" dirty="0">
                <a:latin typeface="微软雅黑" panose="020B0503020204020204" pitchFamily="34" charset="-122"/>
                <a:ea typeface="微软雅黑" panose="020B0503020204020204" pitchFamily="34" charset="-122"/>
                <a:cs typeface="Times New Roman" panose="02020603050405020304" charset="0"/>
              </a:rPr>
              <a:t>知识抽取</a:t>
            </a:r>
          </a:p>
          <a:p>
            <a:r>
              <a:rPr lang="zh-CN" altLang="en-US" sz="1400" dirty="0">
                <a:latin typeface="微软雅黑" panose="020B0503020204020204" pitchFamily="34" charset="-122"/>
                <a:ea typeface="微软雅黑" panose="020B0503020204020204" pitchFamily="34" charset="-122"/>
                <a:cs typeface="等线" panose="02010600030101010101" charset="-122"/>
              </a:rPr>
              <a:t>（</a:t>
            </a:r>
            <a:r>
              <a:rPr lang="en-US" altLang="zh-CN" sz="1400" dirty="0">
                <a:latin typeface="微软雅黑" panose="020B0503020204020204" pitchFamily="34" charset="-122"/>
                <a:ea typeface="微软雅黑" panose="020B0503020204020204" pitchFamily="34" charset="-122"/>
                <a:cs typeface="等线" panose="02010600030101010101" charset="-122"/>
              </a:rPr>
              <a:t>2</a:t>
            </a:r>
            <a:r>
              <a:rPr lang="zh-CN" altLang="en-US" sz="1400" dirty="0">
                <a:latin typeface="微软雅黑" panose="020B0503020204020204" pitchFamily="34" charset="-122"/>
                <a:ea typeface="微软雅黑" panose="020B0503020204020204" pitchFamily="34" charset="-122"/>
                <a:cs typeface="等线" panose="02010600030101010101" charset="-122"/>
              </a:rPr>
              <a:t>）评价对象及评价词抽取：基于</a:t>
            </a:r>
            <a:r>
              <a:rPr lang="zh-CN" altLang="en-US" sz="1400" b="1" dirty="0">
                <a:solidFill>
                  <a:srgbClr val="7050A0"/>
                </a:solidFill>
                <a:latin typeface="微软雅黑" panose="020B0503020204020204" pitchFamily="34" charset="-122"/>
                <a:ea typeface="微软雅黑" panose="020B0503020204020204" pitchFamily="34" charset="-122"/>
                <a:cs typeface="等线" panose="02010600030101010101" charset="-122"/>
              </a:rPr>
              <a:t>模板的关系抽取法</a:t>
            </a:r>
            <a:r>
              <a:rPr lang="zh-CN" altLang="en-US" sz="1400" dirty="0">
                <a:latin typeface="微软雅黑" panose="020B0503020204020204" pitchFamily="34" charset="-122"/>
                <a:ea typeface="微软雅黑" panose="020B0503020204020204" pitchFamily="34" charset="-122"/>
                <a:cs typeface="等线" panose="02010600030101010101" charset="-122"/>
              </a:rPr>
              <a:t>，无监督的模式匹配。</a:t>
            </a:r>
          </a:p>
          <a:p>
            <a:pPr algn="just"/>
            <a:r>
              <a:rPr lang="zh-CN" altLang="en-US" sz="1400" dirty="0">
                <a:latin typeface="微软雅黑" panose="020B0503020204020204" pitchFamily="34" charset="-122"/>
                <a:ea typeface="微软雅黑" panose="020B0503020204020204" pitchFamily="34" charset="-122"/>
                <a:cs typeface="等线" panose="02010600030101010101" charset="-122"/>
              </a:rPr>
              <a:t>从句法层面，整理常见评价句式，归纳句法路径和词性特征。</a:t>
            </a:r>
          </a:p>
          <a:p>
            <a:endParaRPr lang="zh-CN" altLang="en-US" sz="1275" dirty="0">
              <a:latin typeface="微软雅黑" panose="020B0503020204020204" pitchFamily="34" charset="-122"/>
              <a:ea typeface="微软雅黑" panose="020B0503020204020204" pitchFamily="34" charset="-122"/>
              <a:cs typeface="等线" panose="02010600030101010101" charset="-122"/>
            </a:endParaRPr>
          </a:p>
        </p:txBody>
      </p:sp>
      <p:pic>
        <p:nvPicPr>
          <p:cNvPr id="23" name="图片 22">
            <a:extLst>
              <a:ext uri="{FF2B5EF4-FFF2-40B4-BE49-F238E27FC236}">
                <a16:creationId xmlns:a16="http://schemas.microsoft.com/office/drawing/2014/main" id="{61CE6BF0-6974-414E-9A4E-7A85EFBEE21B}"/>
              </a:ext>
            </a:extLst>
          </p:cNvPr>
          <p:cNvPicPr>
            <a:picLocks noChangeAspect="1"/>
          </p:cNvPicPr>
          <p:nvPr/>
        </p:nvPicPr>
        <p:blipFill>
          <a:blip r:embed="rId4"/>
          <a:stretch>
            <a:fillRect/>
          </a:stretch>
        </p:blipFill>
        <p:spPr>
          <a:xfrm>
            <a:off x="2222612" y="2092824"/>
            <a:ext cx="4001078" cy="1969080"/>
          </a:xfrm>
          <a:prstGeom prst="rect">
            <a:avLst/>
          </a:prstGeom>
        </p:spPr>
      </p:pic>
      <p:sp>
        <p:nvSpPr>
          <p:cNvPr id="24" name="文本框 23">
            <a:extLst>
              <a:ext uri="{FF2B5EF4-FFF2-40B4-BE49-F238E27FC236}">
                <a16:creationId xmlns:a16="http://schemas.microsoft.com/office/drawing/2014/main" id="{A674E8DA-5602-4CB9-8FDE-CA4955C1BB3A}"/>
              </a:ext>
            </a:extLst>
          </p:cNvPr>
          <p:cNvSpPr txBox="1"/>
          <p:nvPr/>
        </p:nvSpPr>
        <p:spPr>
          <a:xfrm>
            <a:off x="823206" y="4027279"/>
            <a:ext cx="8049101" cy="954107"/>
          </a:xfrm>
          <a:prstGeom prst="rect">
            <a:avLst/>
          </a:prstGeom>
          <a:noFill/>
        </p:spPr>
        <p:txBody>
          <a:bodyPr wrap="square" rtlCol="0" anchor="t">
            <a:spAutoFit/>
          </a:bodyPr>
          <a:lstStyle/>
          <a:p>
            <a:pPr algn="just"/>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随机选取</a:t>
            </a:r>
            <a:r>
              <a:rPr lang="en-US" sz="1400" dirty="0">
                <a:latin typeface="微软雅黑" panose="020B0503020204020204" pitchFamily="34" charset="-122"/>
                <a:ea typeface="微软雅黑" panose="020B0503020204020204" pitchFamily="34" charset="-122"/>
                <a:cs typeface="Times New Roman" panose="02020603050405020304" charset="0"/>
                <a:sym typeface="+mn-ea"/>
              </a:rPr>
              <a:t>2000</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条评论数据作为语料，共抽取评价对象</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评级词</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1484</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个，实验准确率</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70.35%</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，召回率</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82.72%</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F</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值</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76.04%</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a:t>
            </a:r>
            <a:endPar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endParaRPr>
          </a:p>
          <a:p>
            <a:pPr algn="just"/>
            <a:r>
              <a:rPr lang="zh-CN" altLang="en-US" sz="1400" dirty="0">
                <a:latin typeface="微软雅黑" panose="020B0503020204020204" pitchFamily="34" charset="-122"/>
                <a:ea typeface="微软雅黑" panose="020B0503020204020204" pitchFamily="34" charset="-122"/>
                <a:cs typeface="等线" panose="02010600030101010101" charset="-122"/>
              </a:rPr>
              <a:t>例：“色彩–细腻”、“屏幕–清晰”、“电池–耐用”、“手感–不错”等</a:t>
            </a:r>
          </a:p>
          <a:p>
            <a:pPr algn="just"/>
            <a:endPar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endParaRPr>
          </a:p>
        </p:txBody>
      </p:sp>
    </p:spTree>
    <p:extLst>
      <p:ext uri="{BB962C8B-B14F-4D97-AF65-F5344CB8AC3E}">
        <p14:creationId xmlns:p14="http://schemas.microsoft.com/office/powerpoint/2010/main" val="321804657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175</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矩形 11">
            <a:extLst>
              <a:ext uri="{FF2B5EF4-FFF2-40B4-BE49-F238E27FC236}">
                <a16:creationId xmlns:a16="http://schemas.microsoft.com/office/drawing/2014/main" id="{92712283-0770-4F67-AD4C-DE5B51E00606}"/>
              </a:ext>
            </a:extLst>
          </p:cNvPr>
          <p:cNvSpPr/>
          <p:nvPr/>
        </p:nvSpPr>
        <p:spPr>
          <a:xfrm>
            <a:off x="792660" y="915566"/>
            <a:ext cx="413927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电商数据的产品知识图谱构建</a:t>
            </a:r>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6" name="矩形 15">
            <a:extLst>
              <a:ext uri="{FF2B5EF4-FFF2-40B4-BE49-F238E27FC236}">
                <a16:creationId xmlns:a16="http://schemas.microsoft.com/office/drawing/2014/main" id="{0AD2B5DE-C1E4-4181-808C-57D9DA34280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7AEB2C3-4249-4986-80AF-A2A049FC2C7C}"/>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5F05B6A-3775-45D3-A1C7-7E6139A85EBD}"/>
              </a:ext>
            </a:extLst>
          </p:cNvPr>
          <p:cNvSpPr/>
          <p:nvPr/>
        </p:nvSpPr>
        <p:spPr>
          <a:xfrm>
            <a:off x="-36512" y="4810133"/>
            <a:ext cx="8334672"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charset="0"/>
              </a:rPr>
              <a:t>丁晟春,侯琳琳,王颖.基于电商数据的产品知识图谱构建研究[J].数据分析与知识发现,2019,3(03):45-56.</a:t>
            </a:r>
          </a:p>
        </p:txBody>
      </p:sp>
      <p:sp>
        <p:nvSpPr>
          <p:cNvPr id="14" name="文本框 13">
            <a:extLst>
              <a:ext uri="{FF2B5EF4-FFF2-40B4-BE49-F238E27FC236}">
                <a16:creationId xmlns:a16="http://schemas.microsoft.com/office/drawing/2014/main" id="{B1079516-6C35-44C0-B6E3-BC4A20C0282F}"/>
              </a:ext>
            </a:extLst>
          </p:cNvPr>
          <p:cNvSpPr txBox="1"/>
          <p:nvPr/>
        </p:nvSpPr>
        <p:spPr>
          <a:xfrm>
            <a:off x="792660" y="1419622"/>
            <a:ext cx="8151019" cy="2369880"/>
          </a:xfrm>
          <a:prstGeom prst="rect">
            <a:avLst/>
          </a:prstGeom>
          <a:noFill/>
        </p:spPr>
        <p:txBody>
          <a:bodyPr wrap="square" rtlCol="0">
            <a:spAutoFit/>
          </a:bodyPr>
          <a:lstStyle/>
          <a:p>
            <a:pPr marL="342900" indent="-342900">
              <a:buFont typeface="+mj-lt"/>
              <a:buAutoNum type="arabicPeriod" startAt="2"/>
            </a:pPr>
            <a:r>
              <a:rPr lang="zh-CN" altLang="en-US" sz="1500" b="1" dirty="0">
                <a:latin typeface="微软雅黑" panose="020B0503020204020204" pitchFamily="34" charset="-122"/>
                <a:ea typeface="微软雅黑" panose="020B0503020204020204" pitchFamily="34" charset="-122"/>
                <a:cs typeface="Times New Roman" panose="02020603050405020304" charset="0"/>
              </a:rPr>
              <a:t>知识抽取</a:t>
            </a:r>
          </a:p>
          <a:p>
            <a:pPr>
              <a:lnSpc>
                <a:spcPct val="150000"/>
              </a:lnSpc>
            </a:pPr>
            <a:r>
              <a:rPr lang="zh-CN" altLang="en-US" sz="1400" dirty="0">
                <a:latin typeface="微软雅黑" panose="020B0503020204020204" pitchFamily="34" charset="-122"/>
                <a:ea typeface="微软雅黑" panose="020B0503020204020204" pitchFamily="34" charset="-122"/>
                <a:cs typeface="Times New Roman" panose="02020603050405020304" charset="0"/>
              </a:rPr>
              <a:t>（</a:t>
            </a:r>
            <a:r>
              <a:rPr lang="en-US" sz="1400" dirty="0">
                <a:latin typeface="微软雅黑" panose="020B0503020204020204" pitchFamily="34" charset="-122"/>
                <a:ea typeface="微软雅黑" panose="020B0503020204020204" pitchFamily="34" charset="-122"/>
                <a:cs typeface="Times New Roman" panose="02020603050405020304" charset="0"/>
              </a:rPr>
              <a:t>3</a:t>
            </a:r>
            <a:r>
              <a:rPr lang="zh-CN" altLang="en-US" sz="1400" dirty="0">
                <a:latin typeface="微软雅黑" panose="020B0503020204020204" pitchFamily="34" charset="-122"/>
                <a:ea typeface="微软雅黑" panose="020B0503020204020204" pitchFamily="34" charset="-122"/>
                <a:cs typeface="Times New Roman" panose="02020603050405020304" charset="0"/>
              </a:rPr>
              <a:t>）实体关系抽取：</a:t>
            </a:r>
            <a:r>
              <a:rPr lang="zh-CN" altLang="en-US" sz="1400" b="1" dirty="0">
                <a:solidFill>
                  <a:srgbClr val="457EA6"/>
                </a:solidFill>
                <a:latin typeface="微软雅黑" panose="020B0503020204020204" pitchFamily="34" charset="-122"/>
                <a:ea typeface="微软雅黑" panose="020B0503020204020204" pitchFamily="34" charset="-122"/>
                <a:cs typeface="Times New Roman" panose="02020603050405020304" charset="0"/>
              </a:rPr>
              <a:t>基于模板的关系抽取法</a:t>
            </a:r>
            <a:endParaRPr lang="zh-CN" altLang="en-US" sz="1400" dirty="0">
              <a:latin typeface="微软雅黑" panose="020B0503020204020204" pitchFamily="34" charset="-122"/>
              <a:ea typeface="微软雅黑" panose="020B0503020204020204" pitchFamily="34" charset="-122"/>
              <a:cs typeface="Times New Roman" panose="02020603050405020304" charset="0"/>
            </a:endParaRPr>
          </a:p>
          <a:p>
            <a:pPr>
              <a:lnSpc>
                <a:spcPct val="150000"/>
              </a:lnSpc>
            </a:pPr>
            <a:r>
              <a:rPr lang="zh-CN" altLang="en-US" sz="1400" b="1" dirty="0">
                <a:latin typeface="微软雅黑" panose="020B0503020204020204" pitchFamily="34" charset="-122"/>
                <a:ea typeface="微软雅黑" panose="020B0503020204020204" pitchFamily="34" charset="-122"/>
                <a:cs typeface="Times New Roman" panose="02020603050405020304" charset="0"/>
              </a:rPr>
              <a:t>①上下位关系和整体</a:t>
            </a:r>
            <a:r>
              <a:rPr lang="en-US" altLang="zh-CN" sz="1400" b="1" dirty="0">
                <a:latin typeface="微软雅黑" panose="020B0503020204020204" pitchFamily="34" charset="-122"/>
                <a:ea typeface="微软雅黑" panose="020B0503020204020204" pitchFamily="34" charset="-122"/>
                <a:cs typeface="Times New Roman" panose="02020603050405020304" charset="0"/>
              </a:rPr>
              <a:t>-</a:t>
            </a:r>
            <a:r>
              <a:rPr lang="zh-CN" altLang="en-US" sz="1400" b="1" dirty="0">
                <a:latin typeface="微软雅黑" panose="020B0503020204020204" pitchFamily="34" charset="-122"/>
                <a:ea typeface="微软雅黑" panose="020B0503020204020204" pitchFamily="34" charset="-122"/>
                <a:cs typeface="Times New Roman" panose="02020603050405020304" charset="0"/>
              </a:rPr>
              <a:t>部分关系复用</a:t>
            </a:r>
          </a:p>
          <a:p>
            <a:r>
              <a:rPr lang="zh-CN" altLang="en-US" sz="1400" dirty="0">
                <a:latin typeface="微软雅黑" panose="020B0503020204020204" pitchFamily="34" charset="-122"/>
                <a:ea typeface="微软雅黑" panose="020B0503020204020204" pitchFamily="34" charset="-122"/>
                <a:cs typeface="Times New Roman" panose="02020603050405020304" charset="0"/>
              </a:rPr>
              <a:t>复用了</a:t>
            </a:r>
            <a:r>
              <a:rPr lang="zh-CN" altLang="en-US" sz="1400" b="1" dirty="0">
                <a:latin typeface="微软雅黑" panose="020B0503020204020204" pitchFamily="34" charset="-122"/>
                <a:ea typeface="微软雅黑" panose="020B0503020204020204" pitchFamily="34" charset="-122"/>
                <a:cs typeface="Times New Roman" panose="02020603050405020304" charset="0"/>
              </a:rPr>
              <a:t>模式层</a:t>
            </a:r>
            <a:r>
              <a:rPr lang="zh-CN" altLang="en-US" sz="1400" dirty="0">
                <a:latin typeface="微软雅黑" panose="020B0503020204020204" pitchFamily="34" charset="-122"/>
                <a:ea typeface="微软雅黑" panose="020B0503020204020204" pitchFamily="34" charset="-122"/>
                <a:cs typeface="Times New Roman" panose="02020603050405020304" charset="0"/>
              </a:rPr>
              <a:t>定义的关系模板。</a:t>
            </a:r>
          </a:p>
          <a:p>
            <a:r>
              <a:rPr lang="zh-CN" altLang="en-US" sz="1400" dirty="0">
                <a:latin typeface="微软雅黑" panose="020B0503020204020204" pitchFamily="34" charset="-122"/>
                <a:ea typeface="微软雅黑" panose="020B0503020204020204" pitchFamily="34" charset="-122"/>
                <a:cs typeface="Times New Roman" panose="02020603050405020304" charset="0"/>
              </a:rPr>
              <a:t>举例：</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根据</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手机存储</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内存</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的整体</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部分关系，结合</a:t>
            </a:r>
            <a:r>
              <a:rPr lang="en-US" altLang="zh-CN" sz="1400" dirty="0">
                <a:latin typeface="微软雅黑" panose="020B0503020204020204" pitchFamily="34" charset="-122"/>
                <a:ea typeface="微软雅黑" panose="020B0503020204020204" pitchFamily="34" charset="-122"/>
                <a:cs typeface="Times New Roman" panose="02020603050405020304" charset="0"/>
              </a:rPr>
              <a:t>“ROM”</a:t>
            </a:r>
            <a:r>
              <a:rPr lang="zh-CN" altLang="en-US" sz="1400" dirty="0">
                <a:latin typeface="微软雅黑" panose="020B0503020204020204" pitchFamily="34" charset="-122"/>
                <a:ea typeface="微软雅黑" panose="020B0503020204020204" pitchFamily="34" charset="-122"/>
                <a:cs typeface="Times New Roman" panose="02020603050405020304" charset="0"/>
              </a:rPr>
              <a:t>在模式层的概念是</a:t>
            </a:r>
            <a:r>
              <a:rPr lang="en-US" altLang="zh-CN" sz="1400" dirty="0">
                <a:latin typeface="微软雅黑" panose="020B0503020204020204" pitchFamily="34" charset="-122"/>
                <a:ea typeface="微软雅黑" panose="020B0503020204020204" pitchFamily="34" charset="-122"/>
                <a:cs typeface="Times New Roman" panose="02020603050405020304" charset="0"/>
              </a:rPr>
              <a:t>“</a:t>
            </a:r>
            <a:r>
              <a:rPr lang="zh-CN" altLang="en-US" sz="1400" dirty="0">
                <a:latin typeface="微软雅黑" panose="020B0503020204020204" pitchFamily="34" charset="-122"/>
                <a:ea typeface="微软雅黑" panose="020B0503020204020204" pitchFamily="34" charset="-122"/>
                <a:cs typeface="Times New Roman" panose="02020603050405020304" charset="0"/>
              </a:rPr>
              <a:t>内存</a:t>
            </a:r>
            <a:r>
              <a:rPr lang="en-US" altLang="zh-CN" sz="1400" dirty="0">
                <a:latin typeface="微软雅黑" panose="020B0503020204020204" pitchFamily="34" charset="-122"/>
                <a:ea typeface="微软雅黑" panose="020B0503020204020204" pitchFamily="34" charset="-122"/>
                <a:cs typeface="Times New Roman" panose="02020603050405020304" charset="0"/>
              </a:rPr>
              <a:t>”</a:t>
            </a:r>
            <a:r>
              <a:rPr lang="zh-CN" altLang="en-US" sz="1400" dirty="0">
                <a:latin typeface="微软雅黑" panose="020B0503020204020204" pitchFamily="34" charset="-122"/>
                <a:ea typeface="微软雅黑" panose="020B0503020204020204" pitchFamily="34" charset="-122"/>
                <a:cs typeface="Times New Roman" panose="02020603050405020304" charset="0"/>
              </a:rPr>
              <a:t>，得到</a:t>
            </a:r>
            <a:r>
              <a:rPr lang="en-US" altLang="zh-CN" sz="1400" dirty="0">
                <a:latin typeface="微软雅黑" panose="020B0503020204020204" pitchFamily="34" charset="-122"/>
                <a:ea typeface="微软雅黑" panose="020B0503020204020204" pitchFamily="34" charset="-122"/>
                <a:cs typeface="Times New Roman" panose="02020603050405020304" charset="0"/>
              </a:rPr>
              <a:t>“</a:t>
            </a:r>
            <a:r>
              <a:rPr lang="zh-CN" altLang="en-US" sz="1400" dirty="0">
                <a:latin typeface="微软雅黑" panose="020B0503020204020204" pitchFamily="34" charset="-122"/>
                <a:ea typeface="微软雅黑" panose="020B0503020204020204" pitchFamily="34" charset="-122"/>
                <a:cs typeface="Times New Roman" panose="02020603050405020304" charset="0"/>
              </a:rPr>
              <a:t>手机存储</a:t>
            </a:r>
            <a:r>
              <a:rPr lang="en-US" altLang="zh-CN" sz="1400" dirty="0">
                <a:latin typeface="微软雅黑" panose="020B0503020204020204" pitchFamily="34" charset="-122"/>
                <a:ea typeface="微软雅黑" panose="020B0503020204020204" pitchFamily="34" charset="-122"/>
                <a:cs typeface="Times New Roman" panose="02020603050405020304" charset="0"/>
              </a:rPr>
              <a:t>”-“ROM”</a:t>
            </a:r>
            <a:r>
              <a:rPr lang="zh-CN" altLang="en-US" sz="1400" dirty="0">
                <a:latin typeface="微软雅黑" panose="020B0503020204020204" pitchFamily="34" charset="-122"/>
                <a:ea typeface="微软雅黑" panose="020B0503020204020204" pitchFamily="34" charset="-122"/>
                <a:cs typeface="Times New Roman" panose="02020603050405020304" charset="0"/>
              </a:rPr>
              <a:t>的整体部分</a:t>
            </a:r>
            <a:r>
              <a:rPr lang="zh-CN" altLang="en-US" sz="1400">
                <a:latin typeface="微软雅黑" panose="020B0503020204020204" pitchFamily="34" charset="-122"/>
                <a:ea typeface="微软雅黑" panose="020B0503020204020204" pitchFamily="34" charset="-122"/>
                <a:cs typeface="Times New Roman" panose="02020603050405020304" charset="0"/>
              </a:rPr>
              <a:t>关系。</a:t>
            </a:r>
            <a:endParaRPr lang="zh-CN" altLang="en-US" sz="1400" dirty="0">
              <a:latin typeface="微软雅黑" panose="020B0503020204020204" pitchFamily="34" charset="-122"/>
              <a:ea typeface="微软雅黑" panose="020B0503020204020204" pitchFamily="34" charset="-122"/>
              <a:cs typeface="Times New Roman" panose="02020603050405020304" charset="0"/>
            </a:endParaRPr>
          </a:p>
          <a:p>
            <a:pPr>
              <a:lnSpc>
                <a:spcPct val="150000"/>
              </a:lnSpc>
            </a:pPr>
            <a:r>
              <a:rPr lang="zh-CN" altLang="en-US" sz="1400" b="1" dirty="0">
                <a:latin typeface="微软雅黑" panose="020B0503020204020204" pitchFamily="34" charset="-122"/>
                <a:ea typeface="微软雅黑" panose="020B0503020204020204" pitchFamily="34" charset="-122"/>
                <a:cs typeface="Times New Roman" panose="02020603050405020304" charset="0"/>
              </a:rPr>
              <a:t>②同义关系和属性关系抽取</a:t>
            </a:r>
          </a:p>
          <a:p>
            <a:r>
              <a:rPr lang="zh-CN" altLang="en-US" sz="1400" dirty="0">
                <a:latin typeface="微软雅黑" panose="020B0503020204020204" pitchFamily="34" charset="-122"/>
                <a:ea typeface="微软雅黑" panose="020B0503020204020204" pitchFamily="34" charset="-122"/>
                <a:cs typeface="Times New Roman" panose="02020603050405020304" charset="0"/>
              </a:rPr>
              <a:t>借助</a:t>
            </a:r>
            <a:r>
              <a:rPr lang="zh-CN" altLang="en-US" sz="1400" b="1" dirty="0">
                <a:latin typeface="微软雅黑" panose="020B0503020204020204" pitchFamily="34" charset="-122"/>
                <a:ea typeface="微软雅黑" panose="020B0503020204020204" pitchFamily="34" charset="-122"/>
                <a:cs typeface="Times New Roman" panose="02020603050405020304" charset="0"/>
              </a:rPr>
              <a:t>百科</a:t>
            </a:r>
            <a:r>
              <a:rPr lang="zh-CN" altLang="en-US" sz="1400" dirty="0">
                <a:latin typeface="微软雅黑" panose="020B0503020204020204" pitchFamily="34" charset="-122"/>
                <a:ea typeface="微软雅黑" panose="020B0503020204020204" pitchFamily="34" charset="-122"/>
                <a:cs typeface="Times New Roman" panose="02020603050405020304" charset="0"/>
              </a:rPr>
              <a:t>的词条注释，实现同义关系抽取；</a:t>
            </a:r>
          </a:p>
          <a:p>
            <a:r>
              <a:rPr lang="zh-CN" altLang="en-US" sz="1400" dirty="0">
                <a:latin typeface="微软雅黑" panose="020B0503020204020204" pitchFamily="34" charset="-122"/>
                <a:ea typeface="微软雅黑" panose="020B0503020204020204" pitchFamily="34" charset="-122"/>
                <a:cs typeface="Times New Roman" panose="02020603050405020304" charset="0"/>
              </a:rPr>
              <a:t>属性关系：</a:t>
            </a:r>
            <a:r>
              <a:rPr lang="en-US" altLang="zh-CN" sz="1400" dirty="0">
                <a:latin typeface="微软雅黑" panose="020B0503020204020204" pitchFamily="34" charset="-122"/>
                <a:ea typeface="微软雅黑" panose="020B0503020204020204" pitchFamily="34" charset="-122"/>
                <a:cs typeface="Times New Roman" panose="02020603050405020304" charset="0"/>
              </a:rPr>
              <a:t>&lt;</a:t>
            </a:r>
            <a:r>
              <a:rPr lang="zh-CN" altLang="en-US" sz="1400" dirty="0">
                <a:latin typeface="微软雅黑" panose="020B0503020204020204" pitchFamily="34" charset="-122"/>
                <a:ea typeface="微软雅黑" panose="020B0503020204020204" pitchFamily="34" charset="-122"/>
                <a:cs typeface="Times New Roman" panose="02020603050405020304" charset="0"/>
              </a:rPr>
              <a:t>对象，属性，属性值</a:t>
            </a:r>
            <a:r>
              <a:rPr lang="en-US" altLang="zh-CN" sz="1400" dirty="0">
                <a:latin typeface="微软雅黑" panose="020B0503020204020204" pitchFamily="34" charset="-122"/>
                <a:ea typeface="微软雅黑" panose="020B0503020204020204" pitchFamily="34" charset="-122"/>
                <a:cs typeface="Times New Roman" panose="02020603050405020304" charset="0"/>
              </a:rPr>
              <a:t>&gt;</a:t>
            </a:r>
            <a:r>
              <a:rPr lang="zh-CN" altLang="en-US" sz="1400" dirty="0">
                <a:latin typeface="微软雅黑" panose="020B0503020204020204" pitchFamily="34" charset="-122"/>
                <a:ea typeface="微软雅黑" panose="020B0503020204020204" pitchFamily="34" charset="-122"/>
                <a:cs typeface="Times New Roman" panose="02020603050405020304" charset="0"/>
              </a:rPr>
              <a:t>。</a:t>
            </a:r>
          </a:p>
        </p:txBody>
      </p:sp>
    </p:spTree>
    <p:extLst>
      <p:ext uri="{BB962C8B-B14F-4D97-AF65-F5344CB8AC3E}">
        <p14:creationId xmlns:p14="http://schemas.microsoft.com/office/powerpoint/2010/main" val="119831019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176</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矩形 11">
            <a:extLst>
              <a:ext uri="{FF2B5EF4-FFF2-40B4-BE49-F238E27FC236}">
                <a16:creationId xmlns:a16="http://schemas.microsoft.com/office/drawing/2014/main" id="{92712283-0770-4F67-AD4C-DE5B51E00606}"/>
              </a:ext>
            </a:extLst>
          </p:cNvPr>
          <p:cNvSpPr/>
          <p:nvPr/>
        </p:nvSpPr>
        <p:spPr>
          <a:xfrm>
            <a:off x="792660" y="915566"/>
            <a:ext cx="413927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电商数据的产品知识图谱构建</a:t>
            </a:r>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6" name="矩形 15">
            <a:extLst>
              <a:ext uri="{FF2B5EF4-FFF2-40B4-BE49-F238E27FC236}">
                <a16:creationId xmlns:a16="http://schemas.microsoft.com/office/drawing/2014/main" id="{0AD2B5DE-C1E4-4181-808C-57D9DA34280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7AEB2C3-4249-4986-80AF-A2A049FC2C7C}"/>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5F05B6A-3775-45D3-A1C7-7E6139A85EBD}"/>
              </a:ext>
            </a:extLst>
          </p:cNvPr>
          <p:cNvSpPr/>
          <p:nvPr/>
        </p:nvSpPr>
        <p:spPr>
          <a:xfrm>
            <a:off x="-36512" y="4810133"/>
            <a:ext cx="8334672"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charset="0"/>
              </a:rPr>
              <a:t>丁晟春,侯琳琳,王颖.基于电商数据的产品知识图谱构建研究[J].数据分析与知识发现,2019,3(03):45-56.</a:t>
            </a:r>
          </a:p>
        </p:txBody>
      </p:sp>
      <p:sp>
        <p:nvSpPr>
          <p:cNvPr id="15" name="文本框 14">
            <a:extLst>
              <a:ext uri="{FF2B5EF4-FFF2-40B4-BE49-F238E27FC236}">
                <a16:creationId xmlns:a16="http://schemas.microsoft.com/office/drawing/2014/main" id="{60E3162B-5079-482D-BF74-F98915C16635}"/>
              </a:ext>
            </a:extLst>
          </p:cNvPr>
          <p:cNvSpPr txBox="1"/>
          <p:nvPr/>
        </p:nvSpPr>
        <p:spPr>
          <a:xfrm>
            <a:off x="727030" y="1402314"/>
            <a:ext cx="8151019" cy="1210011"/>
          </a:xfrm>
          <a:prstGeom prst="rect">
            <a:avLst/>
          </a:prstGeom>
          <a:noFill/>
        </p:spPr>
        <p:txBody>
          <a:bodyPr wrap="square" rtlCol="0">
            <a:spAutoFit/>
          </a:bodyPr>
          <a:lstStyle/>
          <a:p>
            <a:pPr marL="257175" indent="-257175">
              <a:lnSpc>
                <a:spcPct val="150000"/>
              </a:lnSpc>
              <a:buFont typeface="+mj-lt"/>
              <a:buAutoNum type="arabicPeriod" startAt="3"/>
            </a:pPr>
            <a:r>
              <a:rPr lang="zh-CN" altLang="en-US" sz="1500" b="1" dirty="0">
                <a:latin typeface="微软雅黑" panose="020B0503020204020204" pitchFamily="34" charset="-122"/>
                <a:ea typeface="微软雅黑" panose="020B0503020204020204" pitchFamily="34" charset="-122"/>
                <a:cs typeface="Times New Roman" panose="02020603050405020304" charset="0"/>
              </a:rPr>
              <a:t>实体消歧</a:t>
            </a:r>
          </a:p>
          <a:p>
            <a:r>
              <a:rPr lang="zh-CN" altLang="en-US" sz="1500" dirty="0">
                <a:latin typeface="微软雅黑" panose="020B0503020204020204" pitchFamily="34" charset="-122"/>
                <a:ea typeface="微软雅黑" panose="020B0503020204020204" pitchFamily="34" charset="-122"/>
                <a:cs typeface="Times New Roman" panose="02020603050405020304" charset="0"/>
                <a:sym typeface="+mn-ea"/>
              </a:rPr>
              <a:t>（</a:t>
            </a:r>
            <a:r>
              <a:rPr lang="en-US" altLang="zh-CN" sz="1500" dirty="0">
                <a:latin typeface="微软雅黑" panose="020B0503020204020204" pitchFamily="34" charset="-122"/>
                <a:ea typeface="微软雅黑" panose="020B0503020204020204" pitchFamily="34" charset="-122"/>
                <a:cs typeface="Times New Roman" panose="02020603050405020304" charset="0"/>
                <a:sym typeface="+mn-ea"/>
              </a:rPr>
              <a:t>1</a:t>
            </a:r>
            <a:r>
              <a:rPr lang="zh-CN" altLang="en-US" sz="1500" dirty="0">
                <a:latin typeface="微软雅黑" panose="020B0503020204020204" pitchFamily="34" charset="-122"/>
                <a:ea typeface="微软雅黑" panose="020B0503020204020204" pitchFamily="34" charset="-122"/>
                <a:cs typeface="Times New Roman" panose="02020603050405020304" charset="0"/>
                <a:sym typeface="+mn-ea"/>
              </a:rPr>
              <a:t>）实体指称链接到实体对象</a:t>
            </a:r>
            <a:endParaRPr lang="zh-CN" altLang="en-US" sz="1500" dirty="0">
              <a:latin typeface="微软雅黑" panose="020B0503020204020204" pitchFamily="34" charset="-122"/>
              <a:ea typeface="微软雅黑" panose="020B0503020204020204" pitchFamily="34" charset="-122"/>
              <a:cs typeface="Times New Roman" panose="02020603050405020304" charset="0"/>
            </a:endParaRPr>
          </a:p>
          <a:p>
            <a:r>
              <a:rPr lang="zh-CN" altLang="en-US" sz="1500" dirty="0">
                <a:latin typeface="微软雅黑" panose="020B0503020204020204" pitchFamily="34" charset="-122"/>
                <a:ea typeface="微软雅黑" panose="020B0503020204020204" pitchFamily="34" charset="-122"/>
                <a:cs typeface="Times New Roman" panose="02020603050405020304" charset="0"/>
                <a:sym typeface="+mn-ea"/>
              </a:rPr>
              <a:t>（</a:t>
            </a:r>
            <a:r>
              <a:rPr lang="en-US" altLang="zh-CN" sz="1500" dirty="0">
                <a:latin typeface="微软雅黑" panose="020B0503020204020204" pitchFamily="34" charset="-122"/>
                <a:ea typeface="微软雅黑" panose="020B0503020204020204" pitchFamily="34" charset="-122"/>
                <a:cs typeface="Times New Roman" panose="02020603050405020304" charset="0"/>
                <a:sym typeface="+mn-ea"/>
              </a:rPr>
              <a:t>2</a:t>
            </a:r>
            <a:r>
              <a:rPr lang="zh-CN" altLang="en-US" sz="1500" dirty="0">
                <a:latin typeface="微软雅黑" panose="020B0503020204020204" pitchFamily="34" charset="-122"/>
                <a:ea typeface="微软雅黑" panose="020B0503020204020204" pitchFamily="34" charset="-122"/>
                <a:cs typeface="Times New Roman" panose="02020603050405020304" charset="0"/>
                <a:sym typeface="+mn-ea"/>
              </a:rPr>
              <a:t>）评价对象指称链接到实体对象、实体属性</a:t>
            </a:r>
            <a:endParaRPr lang="zh-CN" altLang="en-US" sz="1500" dirty="0">
              <a:latin typeface="微软雅黑" panose="020B0503020204020204" pitchFamily="34" charset="-122"/>
              <a:ea typeface="微软雅黑" panose="020B0503020204020204" pitchFamily="34" charset="-122"/>
              <a:cs typeface="Times New Roman" panose="02020603050405020304" charset="0"/>
            </a:endParaRPr>
          </a:p>
          <a:p>
            <a:pPr>
              <a:lnSpc>
                <a:spcPct val="150000"/>
              </a:lnSpc>
            </a:pPr>
            <a:r>
              <a:rPr lang="zh-CN" altLang="en-US" sz="1500" b="1" dirty="0">
                <a:solidFill>
                  <a:srgbClr val="457EA6"/>
                </a:solidFill>
                <a:latin typeface="微软雅黑" panose="020B0503020204020204" pitchFamily="34" charset="-122"/>
                <a:ea typeface="微软雅黑" panose="020B0503020204020204" pitchFamily="34" charset="-122"/>
                <a:cs typeface="Times New Roman" panose="02020603050405020304" charset="0"/>
                <a:sym typeface="+mn-ea"/>
              </a:rPr>
              <a:t>基于向量空间的实体消歧方法</a:t>
            </a:r>
            <a:r>
              <a:rPr lang="en-US" altLang="zh-CN" sz="1500" dirty="0">
                <a:latin typeface="微软雅黑" panose="020B0503020204020204" pitchFamily="34" charset="-122"/>
                <a:ea typeface="微软雅黑" panose="020B0503020204020204" pitchFamily="34" charset="-122"/>
                <a:cs typeface="Times New Roman" panose="02020603050405020304" charset="0"/>
                <a:sym typeface="+mn-ea"/>
              </a:rPr>
              <a:t>-</a:t>
            </a:r>
            <a:r>
              <a:rPr lang="zh-CN" altLang="en-US" sz="1500" dirty="0">
                <a:latin typeface="微软雅黑" panose="020B0503020204020204" pitchFamily="34" charset="-122"/>
                <a:ea typeface="微软雅黑" panose="020B0503020204020204" pitchFamily="34" charset="-122"/>
                <a:cs typeface="Times New Roman" panose="02020603050405020304" charset="0"/>
                <a:sym typeface="+mn-ea"/>
              </a:rPr>
              <a:t>使用</a:t>
            </a:r>
            <a:r>
              <a:rPr lang="en-US" altLang="zh-CN" sz="1500" dirty="0">
                <a:latin typeface="微软雅黑" panose="020B0503020204020204" pitchFamily="34" charset="-122"/>
                <a:ea typeface="微软雅黑" panose="020B0503020204020204" pitchFamily="34" charset="-122"/>
                <a:cs typeface="Times New Roman" panose="02020603050405020304" charset="0"/>
                <a:sym typeface="+mn-ea"/>
              </a:rPr>
              <a:t>Word2Vec</a:t>
            </a:r>
            <a:r>
              <a:rPr lang="zh-CN" altLang="en-US" sz="1500" dirty="0">
                <a:latin typeface="微软雅黑" panose="020B0503020204020204" pitchFamily="34" charset="-122"/>
                <a:ea typeface="微软雅黑" panose="020B0503020204020204" pitchFamily="34" charset="-122"/>
                <a:cs typeface="Times New Roman" panose="02020603050405020304" charset="0"/>
                <a:sym typeface="+mn-ea"/>
              </a:rPr>
              <a:t>模型训练词向量</a:t>
            </a:r>
            <a:endParaRPr lang="zh-CN" altLang="en-US" sz="1275" dirty="0">
              <a:latin typeface="微软雅黑" panose="020B0503020204020204" pitchFamily="34" charset="-122"/>
              <a:ea typeface="微软雅黑" panose="020B0503020204020204" pitchFamily="34" charset="-122"/>
              <a:cs typeface="Times New Roman" panose="02020603050405020304" charset="0"/>
            </a:endParaRPr>
          </a:p>
        </p:txBody>
      </p:sp>
      <p:sp>
        <p:nvSpPr>
          <p:cNvPr id="20" name="文本框 19">
            <a:extLst>
              <a:ext uri="{FF2B5EF4-FFF2-40B4-BE49-F238E27FC236}">
                <a16:creationId xmlns:a16="http://schemas.microsoft.com/office/drawing/2014/main" id="{1B38497C-615C-41AA-B434-7F767C1E5658}"/>
              </a:ext>
            </a:extLst>
          </p:cNvPr>
          <p:cNvSpPr txBox="1"/>
          <p:nvPr/>
        </p:nvSpPr>
        <p:spPr>
          <a:xfrm>
            <a:off x="715600" y="3042798"/>
            <a:ext cx="8464391" cy="307777"/>
          </a:xfrm>
          <a:prstGeom prst="rect">
            <a:avLst/>
          </a:prstGeom>
          <a:noFill/>
        </p:spPr>
        <p:txBody>
          <a:bodyPr wrap="square" rtlCol="0" anchor="t">
            <a:spAutoFit/>
          </a:bodyPr>
          <a:lstStyle/>
          <a:p>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随机选取</a:t>
            </a:r>
            <a:r>
              <a:rPr lang="en-US" sz="1400" dirty="0">
                <a:latin typeface="微软雅黑" panose="020B0503020204020204" pitchFamily="34" charset="-122"/>
                <a:ea typeface="微软雅黑" panose="020B0503020204020204" pitchFamily="34" charset="-122"/>
                <a:cs typeface="Times New Roman" panose="02020603050405020304" charset="0"/>
                <a:sym typeface="+mn-ea"/>
              </a:rPr>
              <a:t>1000</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个词语作为语料，共抽取同义词</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74</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对，实验准确率</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50%</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，召回率</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85.71%</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F</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值</a:t>
            </a:r>
            <a:r>
              <a:rPr lang="en-US" altLang="zh-CN" sz="1400" dirty="0">
                <a:latin typeface="微软雅黑" panose="020B0503020204020204" pitchFamily="34" charset="-122"/>
                <a:ea typeface="微软雅黑" panose="020B0503020204020204" pitchFamily="34" charset="-122"/>
                <a:cs typeface="Times New Roman" panose="02020603050405020304" charset="0"/>
                <a:sym typeface="+mn-ea"/>
              </a:rPr>
              <a:t>63.16%</a:t>
            </a:r>
            <a:r>
              <a:rPr lang="zh-CN" altLang="en-US" sz="1400" dirty="0">
                <a:latin typeface="微软雅黑" panose="020B0503020204020204" pitchFamily="34" charset="-122"/>
                <a:ea typeface="微软雅黑" panose="020B0503020204020204" pitchFamily="34" charset="-122"/>
                <a:cs typeface="Times New Roman" panose="02020603050405020304" charset="0"/>
                <a:sym typeface="+mn-ea"/>
              </a:rPr>
              <a:t>。</a:t>
            </a:r>
          </a:p>
        </p:txBody>
      </p:sp>
      <p:sp>
        <p:nvSpPr>
          <p:cNvPr id="21" name="文本框 20">
            <a:extLst>
              <a:ext uri="{FF2B5EF4-FFF2-40B4-BE49-F238E27FC236}">
                <a16:creationId xmlns:a16="http://schemas.microsoft.com/office/drawing/2014/main" id="{34344FEE-130F-4B05-ADDD-10BF1CF1DF2D}"/>
              </a:ext>
            </a:extLst>
          </p:cNvPr>
          <p:cNvSpPr txBox="1"/>
          <p:nvPr/>
        </p:nvSpPr>
        <p:spPr>
          <a:xfrm>
            <a:off x="715600" y="3436378"/>
            <a:ext cx="5409248" cy="523220"/>
          </a:xfrm>
          <a:prstGeom prst="rect">
            <a:avLst/>
          </a:prstGeom>
          <a:noFill/>
        </p:spPr>
        <p:txBody>
          <a:bodyPr wrap="square" rtlCol="0" anchor="t">
            <a:spAutoFit/>
          </a:bodyPr>
          <a:lstStyle/>
          <a:p>
            <a:r>
              <a:rPr lang="zh-CN" altLang="en-US" sz="1400" dirty="0">
                <a:latin typeface="微软雅黑" panose="020B0503020204020204" pitchFamily="34" charset="-122"/>
                <a:ea typeface="微软雅黑" panose="020B0503020204020204" pitchFamily="34" charset="-122"/>
                <a:cs typeface="等线" panose="02010600030101010101" charset="-122"/>
              </a:rPr>
              <a:t>例：“外形–外观”、“实用性–内用性”</a:t>
            </a:r>
          </a:p>
          <a:p>
            <a:r>
              <a:rPr lang="zh-CN" altLang="en-US" sz="1400" dirty="0">
                <a:latin typeface="微软雅黑" panose="020B0503020204020204" pitchFamily="34" charset="-122"/>
                <a:ea typeface="微软雅黑" panose="020B0503020204020204" pitchFamily="34" charset="-122"/>
                <a:cs typeface="等线" panose="02010600030101010101" charset="-122"/>
              </a:rPr>
              <a:t>“电池容量–耗电量”、“分辨率–清晰度”、“手感–握感</a:t>
            </a:r>
            <a:r>
              <a:rPr lang="en-US" altLang="zh-CN" sz="1400" dirty="0">
                <a:latin typeface="微软雅黑" panose="020B0503020204020204" pitchFamily="34" charset="-122"/>
                <a:ea typeface="微软雅黑" panose="020B0503020204020204" pitchFamily="34" charset="-122"/>
                <a:cs typeface="等线" panose="02010600030101010101" charset="-122"/>
              </a:rPr>
              <a:t>”</a:t>
            </a:r>
          </a:p>
        </p:txBody>
      </p:sp>
    </p:spTree>
    <p:extLst>
      <p:ext uri="{BB962C8B-B14F-4D97-AF65-F5344CB8AC3E}">
        <p14:creationId xmlns:p14="http://schemas.microsoft.com/office/powerpoint/2010/main" val="9814359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177</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矩形 11">
            <a:extLst>
              <a:ext uri="{FF2B5EF4-FFF2-40B4-BE49-F238E27FC236}">
                <a16:creationId xmlns:a16="http://schemas.microsoft.com/office/drawing/2014/main" id="{92712283-0770-4F67-AD4C-DE5B51E00606}"/>
              </a:ext>
            </a:extLst>
          </p:cNvPr>
          <p:cNvSpPr/>
          <p:nvPr/>
        </p:nvSpPr>
        <p:spPr>
          <a:xfrm>
            <a:off x="792660" y="915566"/>
            <a:ext cx="413927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电商数据的产品知识图谱构建</a:t>
            </a:r>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6" name="矩形 15">
            <a:extLst>
              <a:ext uri="{FF2B5EF4-FFF2-40B4-BE49-F238E27FC236}">
                <a16:creationId xmlns:a16="http://schemas.microsoft.com/office/drawing/2014/main" id="{0AD2B5DE-C1E4-4181-808C-57D9DA34280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7AEB2C3-4249-4986-80AF-A2A049FC2C7C}"/>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5F05B6A-3775-45D3-A1C7-7E6139A85EBD}"/>
              </a:ext>
            </a:extLst>
          </p:cNvPr>
          <p:cNvSpPr/>
          <p:nvPr/>
        </p:nvSpPr>
        <p:spPr>
          <a:xfrm>
            <a:off x="-36512" y="4810133"/>
            <a:ext cx="8334672"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charset="0"/>
              </a:rPr>
              <a:t>丁晟春,侯琳琳,王颖.基于电商数据的产品知识图谱构建研究[J].数据分析与知识发现,2019,3(03):45-56.</a:t>
            </a:r>
          </a:p>
        </p:txBody>
      </p:sp>
      <p:sp>
        <p:nvSpPr>
          <p:cNvPr id="14" name="文本框 13">
            <a:extLst>
              <a:ext uri="{FF2B5EF4-FFF2-40B4-BE49-F238E27FC236}">
                <a16:creationId xmlns:a16="http://schemas.microsoft.com/office/drawing/2014/main" id="{A81FC495-5072-43EB-9802-A123C4C01A4D}"/>
              </a:ext>
            </a:extLst>
          </p:cNvPr>
          <p:cNvSpPr txBox="1"/>
          <p:nvPr/>
        </p:nvSpPr>
        <p:spPr>
          <a:xfrm>
            <a:off x="823206" y="1376879"/>
            <a:ext cx="8151019" cy="323165"/>
          </a:xfrm>
          <a:prstGeom prst="rect">
            <a:avLst/>
          </a:prstGeom>
          <a:noFill/>
        </p:spPr>
        <p:txBody>
          <a:bodyPr wrap="square" rtlCol="0">
            <a:spAutoFit/>
          </a:bodyPr>
          <a:lstStyle/>
          <a:p>
            <a:pPr marL="342900" indent="-342900">
              <a:buFont typeface="+mj-lt"/>
              <a:buAutoNum type="arabicPeriod" startAt="4"/>
            </a:pPr>
            <a:r>
              <a:rPr lang="zh-CN" altLang="en-US" sz="1500" b="1" dirty="0">
                <a:latin typeface="微软雅黑" panose="020B0503020204020204" pitchFamily="34" charset="-122"/>
                <a:ea typeface="微软雅黑" panose="020B0503020204020204" pitchFamily="34" charset="-122"/>
                <a:cs typeface="等线" panose="02010600030101010101" charset="-122"/>
              </a:rPr>
              <a:t>知识存储</a:t>
            </a:r>
            <a:r>
              <a:rPr lang="en-US" altLang="zh-CN" sz="1500" b="1" dirty="0">
                <a:latin typeface="微软雅黑" panose="020B0503020204020204" pitchFamily="34" charset="-122"/>
                <a:ea typeface="微软雅黑" panose="020B0503020204020204" pitchFamily="34" charset="-122"/>
                <a:cs typeface="等线" panose="02010600030101010101" charset="-122"/>
              </a:rPr>
              <a:t>-Neo4j</a:t>
            </a:r>
          </a:p>
        </p:txBody>
      </p:sp>
      <p:pic>
        <p:nvPicPr>
          <p:cNvPr id="15" name="图片 14">
            <a:extLst>
              <a:ext uri="{FF2B5EF4-FFF2-40B4-BE49-F238E27FC236}">
                <a16:creationId xmlns:a16="http://schemas.microsoft.com/office/drawing/2014/main" id="{46044953-5E23-4858-82A7-567E87954EC5}"/>
              </a:ext>
            </a:extLst>
          </p:cNvPr>
          <p:cNvPicPr>
            <a:picLocks noChangeAspect="1"/>
          </p:cNvPicPr>
          <p:nvPr/>
        </p:nvPicPr>
        <p:blipFill>
          <a:blip r:embed="rId4"/>
          <a:stretch>
            <a:fillRect/>
          </a:stretch>
        </p:blipFill>
        <p:spPr>
          <a:xfrm>
            <a:off x="1297954" y="1898729"/>
            <a:ext cx="6619399" cy="2553653"/>
          </a:xfrm>
          <a:prstGeom prst="rect">
            <a:avLst/>
          </a:prstGeom>
        </p:spPr>
      </p:pic>
    </p:spTree>
    <p:extLst>
      <p:ext uri="{BB962C8B-B14F-4D97-AF65-F5344CB8AC3E}">
        <p14:creationId xmlns:p14="http://schemas.microsoft.com/office/powerpoint/2010/main" val="96797122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178</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225333"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知识图谱</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矩形 11">
            <a:extLst>
              <a:ext uri="{FF2B5EF4-FFF2-40B4-BE49-F238E27FC236}">
                <a16:creationId xmlns:a16="http://schemas.microsoft.com/office/drawing/2014/main" id="{92712283-0770-4F67-AD4C-DE5B51E00606}"/>
              </a:ext>
            </a:extLst>
          </p:cNvPr>
          <p:cNvSpPr/>
          <p:nvPr/>
        </p:nvSpPr>
        <p:spPr>
          <a:xfrm>
            <a:off x="792660" y="915566"/>
            <a:ext cx="4139275" cy="369332"/>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电商数据的产品知识图谱构建</a:t>
            </a:r>
            <a:endPar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endParaRPr>
          </a:p>
        </p:txBody>
      </p:sp>
      <p:sp>
        <p:nvSpPr>
          <p:cNvPr id="16" name="矩形 15">
            <a:extLst>
              <a:ext uri="{FF2B5EF4-FFF2-40B4-BE49-F238E27FC236}">
                <a16:creationId xmlns:a16="http://schemas.microsoft.com/office/drawing/2014/main" id="{0AD2B5DE-C1E4-4181-808C-57D9DA34280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7AEB2C3-4249-4986-80AF-A2A049FC2C7C}"/>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5F05B6A-3775-45D3-A1C7-7E6139A85EBD}"/>
              </a:ext>
            </a:extLst>
          </p:cNvPr>
          <p:cNvSpPr/>
          <p:nvPr/>
        </p:nvSpPr>
        <p:spPr>
          <a:xfrm>
            <a:off x="-36512" y="4810133"/>
            <a:ext cx="8334672"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charset="0"/>
              </a:rPr>
              <a:t>丁晟春,侯琳琳,王颖.基于电商数据的产品知识图谱构建研究[J].数据分析与知识发现,2019,3(03):45-56.</a:t>
            </a:r>
          </a:p>
        </p:txBody>
      </p:sp>
      <p:sp>
        <p:nvSpPr>
          <p:cNvPr id="14" name="文本框 13">
            <a:extLst>
              <a:ext uri="{FF2B5EF4-FFF2-40B4-BE49-F238E27FC236}">
                <a16:creationId xmlns:a16="http://schemas.microsoft.com/office/drawing/2014/main" id="{A81FC495-5072-43EB-9802-A123C4C01A4D}"/>
              </a:ext>
            </a:extLst>
          </p:cNvPr>
          <p:cNvSpPr txBox="1"/>
          <p:nvPr/>
        </p:nvSpPr>
        <p:spPr>
          <a:xfrm>
            <a:off x="823206" y="1376879"/>
            <a:ext cx="8151019" cy="323165"/>
          </a:xfrm>
          <a:prstGeom prst="rect">
            <a:avLst/>
          </a:prstGeom>
          <a:noFill/>
        </p:spPr>
        <p:txBody>
          <a:bodyPr wrap="square" rtlCol="0">
            <a:spAutoFit/>
          </a:bodyPr>
          <a:lstStyle/>
          <a:p>
            <a:r>
              <a:rPr lang="en-US" altLang="zh-CN" sz="1500" b="1" dirty="0">
                <a:latin typeface="微软雅黑" panose="020B0503020204020204" pitchFamily="34" charset="-122"/>
                <a:ea typeface="微软雅黑" panose="020B0503020204020204" pitchFamily="34" charset="-122"/>
                <a:cs typeface="等线" panose="02010600030101010101" charset="-122"/>
              </a:rPr>
              <a:t>5.</a:t>
            </a:r>
            <a:r>
              <a:rPr lang="zh-CN" altLang="en-US" sz="1500" b="1" dirty="0">
                <a:latin typeface="微软雅黑" panose="020B0503020204020204" pitchFamily="34" charset="-122"/>
                <a:ea typeface="微软雅黑" panose="020B0503020204020204" pitchFamily="34" charset="-122"/>
                <a:cs typeface="等线" panose="02010600030101010101" charset="-122"/>
              </a:rPr>
              <a:t>可视化展现</a:t>
            </a:r>
          </a:p>
        </p:txBody>
      </p:sp>
      <p:pic>
        <p:nvPicPr>
          <p:cNvPr id="20" name="图片 19">
            <a:extLst>
              <a:ext uri="{FF2B5EF4-FFF2-40B4-BE49-F238E27FC236}">
                <a16:creationId xmlns:a16="http://schemas.microsoft.com/office/drawing/2014/main" id="{42C852F0-C3F7-4188-ABB6-D1E190DE4353}"/>
              </a:ext>
            </a:extLst>
          </p:cNvPr>
          <p:cNvPicPr>
            <a:picLocks noChangeAspect="1"/>
          </p:cNvPicPr>
          <p:nvPr/>
        </p:nvPicPr>
        <p:blipFill>
          <a:blip r:embed="rId4"/>
          <a:stretch>
            <a:fillRect/>
          </a:stretch>
        </p:blipFill>
        <p:spPr>
          <a:xfrm>
            <a:off x="1470976" y="1764206"/>
            <a:ext cx="2918917" cy="2967784"/>
          </a:xfrm>
          <a:prstGeom prst="rect">
            <a:avLst/>
          </a:prstGeom>
        </p:spPr>
      </p:pic>
      <p:pic>
        <p:nvPicPr>
          <p:cNvPr id="21" name="图片 20">
            <a:extLst>
              <a:ext uri="{FF2B5EF4-FFF2-40B4-BE49-F238E27FC236}">
                <a16:creationId xmlns:a16="http://schemas.microsoft.com/office/drawing/2014/main" id="{972F6F0C-7F58-49B0-94C4-1CF792BA2053}"/>
              </a:ext>
            </a:extLst>
          </p:cNvPr>
          <p:cNvPicPr>
            <a:picLocks noChangeAspect="1"/>
          </p:cNvPicPr>
          <p:nvPr/>
        </p:nvPicPr>
        <p:blipFill>
          <a:blip r:embed="rId5"/>
          <a:stretch>
            <a:fillRect/>
          </a:stretch>
        </p:blipFill>
        <p:spPr>
          <a:xfrm>
            <a:off x="4788024" y="2059154"/>
            <a:ext cx="3405331" cy="2275077"/>
          </a:xfrm>
          <a:prstGeom prst="rect">
            <a:avLst/>
          </a:prstGeom>
        </p:spPr>
      </p:pic>
    </p:spTree>
    <p:extLst>
      <p:ext uri="{BB962C8B-B14F-4D97-AF65-F5344CB8AC3E}">
        <p14:creationId xmlns:p14="http://schemas.microsoft.com/office/powerpoint/2010/main" val="343704628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2355726"/>
            <a:ext cx="7200800" cy="861003"/>
          </a:xfrm>
        </p:spPr>
        <p:txBody>
          <a:bodyPr anchor="ctr">
            <a:normAutofit/>
          </a:bodyPr>
          <a:lstStyle/>
          <a:p>
            <a:pPr>
              <a:lnSpc>
                <a:spcPct val="150000"/>
              </a:lnSpc>
            </a:pPr>
            <a:r>
              <a:rPr lang="en-US" altLang="zh-CN" sz="2800" b="1">
                <a:latin typeface="黑体" panose="02010609060101010101" pitchFamily="49" charset="-122"/>
                <a:ea typeface="黑体" panose="02010609060101010101" pitchFamily="49" charset="-122"/>
              </a:rPr>
              <a:t>4 </a:t>
            </a:r>
            <a:r>
              <a:rPr lang="zh-CN" altLang="en-US" sz="2800" b="1">
                <a:latin typeface="黑体" panose="02010609060101010101" pitchFamily="49" charset="-122"/>
                <a:ea typeface="黑体" panose="02010609060101010101" pitchFamily="49" charset="-122"/>
              </a:rPr>
              <a:t>信息分析</a:t>
            </a:r>
            <a:r>
              <a:rPr lang="zh-CN" altLang="en-US" sz="2800" b="1" dirty="0">
                <a:latin typeface="黑体" panose="02010609060101010101" pitchFamily="49" charset="-122"/>
                <a:ea typeface="黑体" panose="02010609060101010101" pitchFamily="49" charset="-122"/>
              </a:rPr>
              <a:t>升级篇：</a:t>
            </a:r>
            <a:r>
              <a:rPr lang="zh-CN" altLang="en-US" sz="2000" b="1" dirty="0">
                <a:latin typeface="黑体" panose="02010609060101010101" pitchFamily="49" charset="-122"/>
                <a:ea typeface="黑体" panose="02010609060101010101" pitchFamily="49" charset="-122"/>
              </a:rPr>
              <a:t>大数据与情报元素的加入</a:t>
            </a:r>
            <a:endParaRPr lang="zh-CN" altLang="en-US" sz="2800" b="1" dirty="0">
              <a:latin typeface="黑体" panose="02010609060101010101" pitchFamily="49" charset="-122"/>
              <a:ea typeface="黑体" panose="02010609060101010101" pitchFamily="49" charset="-122"/>
            </a:endParaRP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140604740"/>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18</a:t>
            </a:fld>
            <a:endParaRPr lang="zh-CN" altLang="en-US" dirty="0"/>
          </a:p>
        </p:txBody>
      </p:sp>
      <p:sp>
        <p:nvSpPr>
          <p:cNvPr id="11" name="矩形 10"/>
          <p:cNvSpPr/>
          <p:nvPr/>
        </p:nvSpPr>
        <p:spPr>
          <a:xfrm>
            <a:off x="858310" y="405737"/>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信息分析的方法体系</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六边形 11"/>
          <p:cNvSpPr/>
          <p:nvPr/>
        </p:nvSpPr>
        <p:spPr>
          <a:xfrm rot="16200000">
            <a:off x="3927982" y="2521390"/>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pic>
        <p:nvPicPr>
          <p:cNvPr id="13" name="图片 12"/>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279741" y="2821483"/>
            <a:ext cx="452586" cy="452586"/>
          </a:xfrm>
          <a:prstGeom prst="rect">
            <a:avLst/>
          </a:prstGeom>
          <a:solidFill>
            <a:schemeClr val="accent2">
              <a:lumMod val="50000"/>
            </a:schemeClr>
          </a:solidFill>
        </p:spPr>
      </p:pic>
      <p:sp>
        <p:nvSpPr>
          <p:cNvPr id="14" name="六边形 13"/>
          <p:cNvSpPr/>
          <p:nvPr/>
        </p:nvSpPr>
        <p:spPr>
          <a:xfrm rot="16200000">
            <a:off x="3351256" y="1569806"/>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pic>
        <p:nvPicPr>
          <p:cNvPr id="15" name="图片 14"/>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703015" y="1869899"/>
            <a:ext cx="452586" cy="452586"/>
          </a:xfrm>
          <a:prstGeom prst="rect">
            <a:avLst/>
          </a:prstGeom>
          <a:solidFill>
            <a:schemeClr val="accent2">
              <a:lumMod val="50000"/>
            </a:schemeClr>
          </a:solidFill>
        </p:spPr>
      </p:pic>
      <p:sp>
        <p:nvSpPr>
          <p:cNvPr id="16" name="六边形 15"/>
          <p:cNvSpPr/>
          <p:nvPr/>
        </p:nvSpPr>
        <p:spPr>
          <a:xfrm rot="16200000">
            <a:off x="2770671" y="2521389"/>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pic>
        <p:nvPicPr>
          <p:cNvPr id="18" name="图片 1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122430" y="2821482"/>
            <a:ext cx="452586" cy="452586"/>
          </a:xfrm>
          <a:prstGeom prst="rect">
            <a:avLst/>
          </a:prstGeom>
          <a:solidFill>
            <a:schemeClr val="accent2">
              <a:lumMod val="50000"/>
            </a:schemeClr>
          </a:solidFill>
        </p:spPr>
      </p:pic>
      <p:sp>
        <p:nvSpPr>
          <p:cNvPr id="20" name="六边形 19"/>
          <p:cNvSpPr/>
          <p:nvPr/>
        </p:nvSpPr>
        <p:spPr>
          <a:xfrm rot="16200000">
            <a:off x="3351256" y="3504718"/>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pic>
        <p:nvPicPr>
          <p:cNvPr id="21" name="图片 20"/>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703015" y="3804811"/>
            <a:ext cx="452586" cy="452586"/>
          </a:xfrm>
          <a:prstGeom prst="rect">
            <a:avLst/>
          </a:prstGeom>
          <a:solidFill>
            <a:schemeClr val="accent2">
              <a:lumMod val="50000"/>
            </a:schemeClr>
          </a:solidFill>
        </p:spPr>
      </p:pic>
      <p:sp>
        <p:nvSpPr>
          <p:cNvPr id="22" name="六边形 21"/>
          <p:cNvSpPr/>
          <p:nvPr/>
        </p:nvSpPr>
        <p:spPr>
          <a:xfrm rot="16200000">
            <a:off x="4550734" y="3455527"/>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pic>
        <p:nvPicPr>
          <p:cNvPr id="23" name="图片 22"/>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902493" y="3751184"/>
            <a:ext cx="452586" cy="484284"/>
          </a:xfrm>
          <a:prstGeom prst="rect">
            <a:avLst/>
          </a:prstGeom>
          <a:solidFill>
            <a:schemeClr val="accent2">
              <a:lumMod val="50000"/>
            </a:schemeClr>
          </a:solidFill>
        </p:spPr>
      </p:pic>
      <p:sp>
        <p:nvSpPr>
          <p:cNvPr id="24" name="六边形 23"/>
          <p:cNvSpPr/>
          <p:nvPr/>
        </p:nvSpPr>
        <p:spPr>
          <a:xfrm rot="16200000">
            <a:off x="5081893" y="2496087"/>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pic>
        <p:nvPicPr>
          <p:cNvPr id="25" name="图片 2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427087" y="2919996"/>
            <a:ext cx="473540" cy="263077"/>
          </a:xfrm>
          <a:prstGeom prst="rect">
            <a:avLst/>
          </a:prstGeom>
          <a:solidFill>
            <a:schemeClr val="accent2">
              <a:lumMod val="50000"/>
            </a:schemeClr>
          </a:solidFill>
        </p:spPr>
      </p:pic>
      <p:sp>
        <p:nvSpPr>
          <p:cNvPr id="26" name="六边形 25"/>
          <p:cNvSpPr/>
          <p:nvPr/>
        </p:nvSpPr>
        <p:spPr>
          <a:xfrm rot="16200000">
            <a:off x="4530777" y="1539496"/>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pic>
        <p:nvPicPr>
          <p:cNvPr id="27" name="图片 26"/>
          <p:cNvPicPr>
            <a:picLocks noChangeAspect="1"/>
          </p:cNvPicPr>
          <p:nvPr/>
        </p:nvPicPr>
        <p:blipFill>
          <a:blip r:embed="rId16">
            <a:extLst>
              <a:ext uri="{BEBA8EAE-BF5A-486C-A8C5-ECC9F3942E4B}">
                <a14:imgProps xmlns:a14="http://schemas.microsoft.com/office/drawing/2010/main">
                  <a14:imgLayer r:embed="rId1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786480" y="1748268"/>
            <a:ext cx="658051" cy="658051"/>
          </a:xfrm>
          <a:prstGeom prst="rect">
            <a:avLst/>
          </a:prstGeom>
          <a:solidFill>
            <a:schemeClr val="accent2">
              <a:lumMod val="50000"/>
            </a:schemeClr>
          </a:solidFill>
        </p:spPr>
      </p:pic>
      <p:sp>
        <p:nvSpPr>
          <p:cNvPr id="28" name="矩形 27"/>
          <p:cNvSpPr/>
          <p:nvPr/>
        </p:nvSpPr>
        <p:spPr>
          <a:xfrm>
            <a:off x="6156176" y="2684263"/>
            <a:ext cx="2338167"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accent2">
                    <a:lumMod val="75000"/>
                  </a:schemeClr>
                </a:solidFill>
                <a:latin typeface="微软雅黑" pitchFamily="34" charset="-122"/>
                <a:ea typeface="微软雅黑" pitchFamily="34" charset="-122"/>
              </a:rPr>
              <a:t>社会学的方法</a:t>
            </a:r>
          </a:p>
        </p:txBody>
      </p:sp>
      <p:sp>
        <p:nvSpPr>
          <p:cNvPr id="29" name="矩形 28"/>
          <p:cNvSpPr/>
          <p:nvPr/>
        </p:nvSpPr>
        <p:spPr>
          <a:xfrm>
            <a:off x="5874822" y="3729029"/>
            <a:ext cx="2338167"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accent2">
                    <a:lumMod val="75000"/>
                  </a:schemeClr>
                </a:solidFill>
                <a:latin typeface="微软雅黑" pitchFamily="34" charset="-122"/>
                <a:ea typeface="微软雅黑" pitchFamily="34" charset="-122"/>
              </a:rPr>
              <a:t>经济管理学的方法</a:t>
            </a:r>
          </a:p>
        </p:txBody>
      </p:sp>
      <p:sp>
        <p:nvSpPr>
          <p:cNvPr id="30" name="矩形 29"/>
          <p:cNvSpPr/>
          <p:nvPr/>
        </p:nvSpPr>
        <p:spPr>
          <a:xfrm>
            <a:off x="1145122" y="3740505"/>
            <a:ext cx="2151112" cy="328267"/>
          </a:xfrm>
          <a:prstGeom prst="rect">
            <a:avLst/>
          </a:prstGeom>
        </p:spPr>
        <p:txBody>
          <a:bodyPr wrap="square" lIns="121893" tIns="60946" rIns="121893" bIns="60946">
            <a:spAutoFit/>
          </a:bodyPr>
          <a:lstStyle/>
          <a:p>
            <a:pPr algn="r" defTabSz="1218900" fontAlgn="base">
              <a:lnSpc>
                <a:spcPts val="1600"/>
              </a:lnSpc>
              <a:spcBef>
                <a:spcPct val="0"/>
              </a:spcBef>
              <a:spcAft>
                <a:spcPct val="0"/>
              </a:spcAft>
            </a:pPr>
            <a:r>
              <a:rPr lang="zh-CN" altLang="en-US" sz="1600" b="1" dirty="0">
                <a:solidFill>
                  <a:schemeClr val="accent2">
                    <a:lumMod val="75000"/>
                  </a:schemeClr>
                </a:solidFill>
                <a:latin typeface="微软雅黑" pitchFamily="34" charset="-122"/>
                <a:ea typeface="微软雅黑" pitchFamily="34" charset="-122"/>
              </a:rPr>
              <a:t>数学统计学的方法</a:t>
            </a:r>
          </a:p>
        </p:txBody>
      </p:sp>
      <p:sp>
        <p:nvSpPr>
          <p:cNvPr id="31" name="矩形 30"/>
          <p:cNvSpPr/>
          <p:nvPr/>
        </p:nvSpPr>
        <p:spPr>
          <a:xfrm>
            <a:off x="1022127" y="2633298"/>
            <a:ext cx="1970959"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accent2">
                    <a:lumMod val="75000"/>
                  </a:schemeClr>
                </a:solidFill>
                <a:latin typeface="微软雅黑" pitchFamily="34" charset="-122"/>
                <a:ea typeface="微软雅黑" pitchFamily="34" charset="-122"/>
              </a:rPr>
              <a:t>系统分析的方法</a:t>
            </a:r>
          </a:p>
        </p:txBody>
      </p:sp>
      <p:sp>
        <p:nvSpPr>
          <p:cNvPr id="32" name="矩形 31"/>
          <p:cNvSpPr/>
          <p:nvPr/>
        </p:nvSpPr>
        <p:spPr>
          <a:xfrm flipH="1">
            <a:off x="624545" y="2919996"/>
            <a:ext cx="2179738" cy="769413"/>
          </a:xfrm>
          <a:prstGeom prst="rect">
            <a:avLst/>
          </a:prstGeom>
          <a:effectLst/>
        </p:spPr>
        <p:txBody>
          <a:bodyPr wrap="square" lIns="121893" tIns="60946" rIns="121893" bIns="60946">
            <a:spAutoFit/>
          </a:bodyPr>
          <a:lstStyle/>
          <a:p>
            <a:pPr marL="171450" indent="-171450">
              <a:buFont typeface="Arial" panose="020B0604020202020204" pitchFamily="34" charset="0"/>
              <a:buChar char="•"/>
            </a:pPr>
            <a:r>
              <a:rPr lang="zh-CN" altLang="en-US" sz="1050" dirty="0">
                <a:solidFill>
                  <a:schemeClr val="accent2">
                    <a:lumMod val="75000"/>
                  </a:schemeClr>
                </a:solidFill>
              </a:rPr>
              <a:t>对整个信息分析流程起支配、指导作用</a:t>
            </a:r>
            <a:endParaRPr lang="en-US" altLang="zh-CN" sz="1050" dirty="0">
              <a:solidFill>
                <a:schemeClr val="accent2">
                  <a:lumMod val="75000"/>
                </a:schemeClr>
              </a:solidFill>
            </a:endParaRPr>
          </a:p>
          <a:p>
            <a:pPr marL="171450" indent="-171450">
              <a:buFont typeface="Arial" panose="020B0604020202020204" pitchFamily="34" charset="0"/>
              <a:buChar char="•"/>
            </a:pPr>
            <a:r>
              <a:rPr lang="zh-CN" altLang="en-US" sz="1050" dirty="0">
                <a:solidFill>
                  <a:schemeClr val="accent2">
                    <a:lumMod val="75000"/>
                  </a:schemeClr>
                </a:solidFill>
              </a:rPr>
              <a:t>关联树法、环境扫描法、层次分析法</a:t>
            </a:r>
            <a:endParaRPr lang="en-US" altLang="zh-CN" sz="1050" dirty="0">
              <a:solidFill>
                <a:schemeClr val="accent2">
                  <a:lumMod val="75000"/>
                </a:schemeClr>
              </a:solidFill>
            </a:endParaRPr>
          </a:p>
        </p:txBody>
      </p:sp>
      <p:sp>
        <p:nvSpPr>
          <p:cNvPr id="33" name="矩形 32"/>
          <p:cNvSpPr/>
          <p:nvPr/>
        </p:nvSpPr>
        <p:spPr>
          <a:xfrm>
            <a:off x="1251090" y="1625075"/>
            <a:ext cx="2064352" cy="328267"/>
          </a:xfrm>
          <a:prstGeom prst="rect">
            <a:avLst/>
          </a:prstGeom>
        </p:spPr>
        <p:txBody>
          <a:bodyPr wrap="square" lIns="121893" tIns="60946" rIns="121893" bIns="60946">
            <a:spAutoFit/>
          </a:bodyPr>
          <a:lstStyle/>
          <a:p>
            <a:pPr algn="r" defTabSz="1218900" fontAlgn="base">
              <a:lnSpc>
                <a:spcPts val="1600"/>
              </a:lnSpc>
              <a:spcBef>
                <a:spcPct val="0"/>
              </a:spcBef>
              <a:spcAft>
                <a:spcPct val="0"/>
              </a:spcAft>
            </a:pPr>
            <a:r>
              <a:rPr lang="zh-CN" altLang="en-US" sz="1600" b="1" dirty="0">
                <a:solidFill>
                  <a:schemeClr val="accent2">
                    <a:lumMod val="75000"/>
                  </a:schemeClr>
                </a:solidFill>
                <a:latin typeface="微软雅黑" pitchFamily="34" charset="-122"/>
                <a:ea typeface="微软雅黑" pitchFamily="34" charset="-122"/>
              </a:rPr>
              <a:t>逻辑学的方法</a:t>
            </a:r>
          </a:p>
        </p:txBody>
      </p:sp>
      <p:sp>
        <p:nvSpPr>
          <p:cNvPr id="34" name="矩形 33"/>
          <p:cNvSpPr/>
          <p:nvPr/>
        </p:nvSpPr>
        <p:spPr>
          <a:xfrm>
            <a:off x="5928915" y="1605164"/>
            <a:ext cx="2191787"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a:solidFill>
                  <a:schemeClr val="accent2">
                    <a:lumMod val="75000"/>
                  </a:schemeClr>
                </a:solidFill>
                <a:latin typeface="微软雅黑" pitchFamily="34" charset="-122"/>
                <a:ea typeface="微软雅黑" pitchFamily="34" charset="-122"/>
              </a:rPr>
              <a:t>图书情报学的方法</a:t>
            </a:r>
            <a:endParaRPr lang="zh-CN" altLang="en-US" sz="1600" b="1" dirty="0">
              <a:solidFill>
                <a:schemeClr val="accent2">
                  <a:lumMod val="75000"/>
                </a:schemeClr>
              </a:solidFill>
              <a:latin typeface="微软雅黑" pitchFamily="34" charset="-122"/>
              <a:ea typeface="微软雅黑" pitchFamily="34" charset="-122"/>
            </a:endParaRPr>
          </a:p>
        </p:txBody>
      </p:sp>
      <p:sp>
        <p:nvSpPr>
          <p:cNvPr id="35" name="矩形 34"/>
          <p:cNvSpPr/>
          <p:nvPr/>
        </p:nvSpPr>
        <p:spPr>
          <a:xfrm>
            <a:off x="1023298" y="1900778"/>
            <a:ext cx="2394760" cy="415498"/>
          </a:xfrm>
          <a:prstGeom prst="rect">
            <a:avLst/>
          </a:prstGeom>
        </p:spPr>
        <p:txBody>
          <a:bodyPr wrap="square">
            <a:spAutoFit/>
          </a:bodyPr>
          <a:lstStyle/>
          <a:p>
            <a:pPr marL="171450" indent="-171450">
              <a:buFont typeface="Arial" panose="020B0604020202020204" pitchFamily="34" charset="0"/>
              <a:buChar char="•"/>
            </a:pPr>
            <a:r>
              <a:rPr lang="zh-CN" altLang="en-US" sz="1050" dirty="0">
                <a:solidFill>
                  <a:schemeClr val="accent2">
                    <a:lumMod val="75000"/>
                  </a:schemeClr>
                </a:solidFill>
              </a:rPr>
              <a:t>提供正确思维的途径和基础</a:t>
            </a:r>
            <a:endParaRPr lang="en-US" altLang="zh-CN" sz="1050" dirty="0">
              <a:solidFill>
                <a:schemeClr val="accent2">
                  <a:lumMod val="75000"/>
                </a:schemeClr>
              </a:solidFill>
            </a:endParaRPr>
          </a:p>
          <a:p>
            <a:pPr marL="171450" indent="-171450">
              <a:buFont typeface="Arial" panose="020B0604020202020204" pitchFamily="34" charset="0"/>
              <a:buChar char="•"/>
            </a:pPr>
            <a:r>
              <a:rPr lang="zh-CN" altLang="en-US" sz="1050">
                <a:solidFill>
                  <a:schemeClr val="accent2">
                    <a:lumMod val="75000"/>
                  </a:schemeClr>
                </a:solidFill>
              </a:rPr>
              <a:t>比较法、推理法、分析与综合</a:t>
            </a:r>
            <a:endParaRPr lang="zh-CN" altLang="en-US" sz="1050" dirty="0">
              <a:solidFill>
                <a:schemeClr val="accent2">
                  <a:lumMod val="75000"/>
                </a:schemeClr>
              </a:solidFill>
            </a:endParaRPr>
          </a:p>
        </p:txBody>
      </p:sp>
      <p:sp>
        <p:nvSpPr>
          <p:cNvPr id="2" name="矩形 1"/>
          <p:cNvSpPr/>
          <p:nvPr/>
        </p:nvSpPr>
        <p:spPr>
          <a:xfrm>
            <a:off x="5972690" y="1894011"/>
            <a:ext cx="2720259" cy="415498"/>
          </a:xfrm>
          <a:prstGeom prst="rect">
            <a:avLst/>
          </a:prstGeom>
        </p:spPr>
        <p:txBody>
          <a:bodyPr wrap="square">
            <a:spAutoFit/>
          </a:bodyPr>
          <a:lstStyle/>
          <a:p>
            <a:pPr marL="171450" indent="-171450">
              <a:buFont typeface="Arial" panose="020B0604020202020204" pitchFamily="34" charset="0"/>
              <a:buChar char="•"/>
            </a:pPr>
            <a:r>
              <a:rPr lang="zh-CN" altLang="en-US" sz="1050" dirty="0">
                <a:solidFill>
                  <a:schemeClr val="accent2">
                    <a:lumMod val="75000"/>
                  </a:schemeClr>
                </a:solidFill>
              </a:rPr>
              <a:t>文献收集、整理、浓缩、比较和分析</a:t>
            </a:r>
            <a:endParaRPr lang="en-US" altLang="zh-CN" sz="1050" dirty="0">
              <a:solidFill>
                <a:schemeClr val="accent2">
                  <a:lumMod val="75000"/>
                </a:schemeClr>
              </a:solidFill>
            </a:endParaRPr>
          </a:p>
          <a:p>
            <a:pPr marL="171450" indent="-171450">
              <a:buFont typeface="Arial" panose="020B0604020202020204" pitchFamily="34" charset="0"/>
              <a:buChar char="•"/>
            </a:pPr>
            <a:r>
              <a:rPr lang="zh-CN" altLang="en-US" sz="1050" dirty="0">
                <a:solidFill>
                  <a:schemeClr val="accent2">
                    <a:lumMod val="75000"/>
                  </a:schemeClr>
                </a:solidFill>
              </a:rPr>
              <a:t>引文分析</a:t>
            </a:r>
            <a:r>
              <a:rPr lang="zh-CN" altLang="en-US" sz="1050">
                <a:solidFill>
                  <a:schemeClr val="accent2">
                    <a:lumMod val="75000"/>
                  </a:schemeClr>
                </a:solidFill>
              </a:rPr>
              <a:t>法、词频分析法、共现分析法</a:t>
            </a:r>
            <a:endParaRPr lang="zh-CN" altLang="en-US" sz="1050" dirty="0">
              <a:solidFill>
                <a:schemeClr val="accent2">
                  <a:lumMod val="75000"/>
                </a:schemeClr>
              </a:solidFill>
            </a:endParaRPr>
          </a:p>
        </p:txBody>
      </p:sp>
      <p:sp>
        <p:nvSpPr>
          <p:cNvPr id="3" name="矩形 2"/>
          <p:cNvSpPr/>
          <p:nvPr/>
        </p:nvSpPr>
        <p:spPr>
          <a:xfrm>
            <a:off x="6331984" y="2975324"/>
            <a:ext cx="2242922" cy="415498"/>
          </a:xfrm>
          <a:prstGeom prst="rect">
            <a:avLst/>
          </a:prstGeom>
        </p:spPr>
        <p:txBody>
          <a:bodyPr wrap="none">
            <a:spAutoFit/>
          </a:bodyPr>
          <a:lstStyle/>
          <a:p>
            <a:pPr marL="171450" indent="-171450">
              <a:buFont typeface="Arial" panose="020B0604020202020204" pitchFamily="34" charset="0"/>
              <a:buChar char="•"/>
            </a:pPr>
            <a:r>
              <a:rPr lang="zh-CN" altLang="en-US" sz="1050" dirty="0">
                <a:solidFill>
                  <a:schemeClr val="accent2">
                    <a:lumMod val="75000"/>
                  </a:schemeClr>
                </a:solidFill>
              </a:rPr>
              <a:t>提供搜集实地信息的成熟的方法</a:t>
            </a:r>
            <a:endParaRPr lang="en-US" altLang="zh-CN" sz="1050" dirty="0">
              <a:solidFill>
                <a:schemeClr val="accent2">
                  <a:lumMod val="75000"/>
                </a:schemeClr>
              </a:solidFill>
            </a:endParaRPr>
          </a:p>
          <a:p>
            <a:pPr marL="171450" indent="-171450">
              <a:buFont typeface="Arial" panose="020B0604020202020204" pitchFamily="34" charset="0"/>
              <a:buChar char="•"/>
            </a:pPr>
            <a:r>
              <a:rPr lang="zh-CN" altLang="en-US" sz="1050" dirty="0">
                <a:solidFill>
                  <a:schemeClr val="accent2">
                    <a:lumMod val="75000"/>
                  </a:schemeClr>
                </a:solidFill>
              </a:rPr>
              <a:t>社会调查方法</a:t>
            </a:r>
          </a:p>
        </p:txBody>
      </p:sp>
      <p:sp>
        <p:nvSpPr>
          <p:cNvPr id="5" name="矩形 4"/>
          <p:cNvSpPr/>
          <p:nvPr/>
        </p:nvSpPr>
        <p:spPr>
          <a:xfrm>
            <a:off x="869196" y="4049648"/>
            <a:ext cx="2512226" cy="415498"/>
          </a:xfrm>
          <a:prstGeom prst="rect">
            <a:avLst/>
          </a:prstGeom>
        </p:spPr>
        <p:txBody>
          <a:bodyPr wrap="none">
            <a:spAutoFit/>
          </a:bodyPr>
          <a:lstStyle/>
          <a:p>
            <a:pPr marL="171450" indent="-171450">
              <a:buFont typeface="Arial" panose="020B0604020202020204" pitchFamily="34" charset="0"/>
              <a:buChar char="•"/>
            </a:pPr>
            <a:r>
              <a:rPr lang="zh-CN" altLang="en-US" sz="1050" dirty="0">
                <a:solidFill>
                  <a:schemeClr val="accent2">
                    <a:lumMod val="75000"/>
                  </a:schemeClr>
                </a:solidFill>
              </a:rPr>
              <a:t>多因素间关系的定量研究和预测研究</a:t>
            </a:r>
            <a:endParaRPr lang="en-US" altLang="zh-CN" sz="1050" dirty="0">
              <a:solidFill>
                <a:schemeClr val="accent2">
                  <a:lumMod val="75000"/>
                </a:schemeClr>
              </a:solidFill>
            </a:endParaRPr>
          </a:p>
          <a:p>
            <a:pPr marL="171450" indent="-171450">
              <a:buFont typeface="Arial" panose="020B0604020202020204" pitchFamily="34" charset="0"/>
              <a:buChar char="•"/>
            </a:pPr>
            <a:r>
              <a:rPr lang="zh-CN" altLang="en-US" sz="1050" dirty="0">
                <a:solidFill>
                  <a:schemeClr val="accent2">
                    <a:lumMod val="75000"/>
                  </a:schemeClr>
                </a:solidFill>
              </a:rPr>
              <a:t>相关分析、回归分析、聚类分析</a:t>
            </a:r>
          </a:p>
        </p:txBody>
      </p:sp>
      <p:sp>
        <p:nvSpPr>
          <p:cNvPr id="6" name="矩形 5"/>
          <p:cNvSpPr/>
          <p:nvPr/>
        </p:nvSpPr>
        <p:spPr>
          <a:xfrm>
            <a:off x="5899833" y="3993326"/>
            <a:ext cx="2793116" cy="738664"/>
          </a:xfrm>
          <a:prstGeom prst="rect">
            <a:avLst/>
          </a:prstGeom>
        </p:spPr>
        <p:txBody>
          <a:bodyPr wrap="square">
            <a:spAutoFit/>
          </a:bodyPr>
          <a:lstStyle/>
          <a:p>
            <a:pPr marL="171450" indent="-171450">
              <a:buFont typeface="Arial" panose="020B0604020202020204" pitchFamily="34" charset="0"/>
              <a:buChar char="•"/>
            </a:pPr>
            <a:r>
              <a:rPr lang="zh-CN" altLang="en-US" sz="1050" dirty="0">
                <a:solidFill>
                  <a:schemeClr val="accent2">
                    <a:lumMod val="75000"/>
                  </a:schemeClr>
                </a:solidFill>
              </a:rPr>
              <a:t>提供</a:t>
            </a:r>
            <a:r>
              <a:rPr lang="zh-CN" altLang="zh-CN" sz="1050" dirty="0">
                <a:solidFill>
                  <a:schemeClr val="accent2">
                    <a:lumMod val="75000"/>
                  </a:schemeClr>
                </a:solidFill>
              </a:rPr>
              <a:t>经济调查与预测、管理决策支持等分析模型和方法</a:t>
            </a:r>
            <a:endParaRPr lang="en-US" altLang="zh-CN" sz="1050" dirty="0">
              <a:solidFill>
                <a:schemeClr val="accent2">
                  <a:lumMod val="75000"/>
                </a:schemeClr>
              </a:solidFill>
            </a:endParaRPr>
          </a:p>
          <a:p>
            <a:pPr marL="171450" indent="-171450">
              <a:buFont typeface="Arial" panose="020B0604020202020204" pitchFamily="34" charset="0"/>
              <a:buChar char="•"/>
            </a:pPr>
            <a:r>
              <a:rPr lang="zh-CN" altLang="en-US" sz="1050" dirty="0">
                <a:solidFill>
                  <a:schemeClr val="accent2">
                    <a:lumMod val="75000"/>
                  </a:schemeClr>
                </a:solidFill>
              </a:rPr>
              <a:t>投入产出分析法、成本收益分析法呢、系统工程法、运筹学、博弈论方法</a:t>
            </a:r>
          </a:p>
        </p:txBody>
      </p:sp>
      <p:sp>
        <p:nvSpPr>
          <p:cNvPr id="8" name="TextBox 7"/>
          <p:cNvSpPr txBox="1"/>
          <p:nvPr/>
        </p:nvSpPr>
        <p:spPr>
          <a:xfrm>
            <a:off x="5332187" y="4803998"/>
            <a:ext cx="2808312" cy="230832"/>
          </a:xfrm>
          <a:prstGeom prst="rect">
            <a:avLst/>
          </a:prstGeom>
          <a:noFill/>
        </p:spPr>
        <p:txBody>
          <a:bodyPr wrap="square" rtlCol="0">
            <a:spAutoFit/>
          </a:bodyPr>
          <a:lstStyle/>
          <a:p>
            <a:r>
              <a:rPr lang="zh-CN" altLang="en-US" sz="900" dirty="0">
                <a:solidFill>
                  <a:schemeClr val="bg1"/>
                </a:solidFill>
                <a:latin typeface="黑体" panose="02010609060101010101" pitchFamily="49" charset="-122"/>
                <a:ea typeface="黑体" panose="02010609060101010101" pitchFamily="49" charset="-122"/>
              </a:rPr>
              <a:t>卢泰宏</a:t>
            </a:r>
            <a:r>
              <a:rPr lang="en-US" altLang="zh-CN" sz="900" dirty="0">
                <a:solidFill>
                  <a:schemeClr val="bg1"/>
                </a:solidFill>
                <a:latin typeface="黑体" panose="02010609060101010101" pitchFamily="49" charset="-122"/>
                <a:ea typeface="黑体" panose="02010609060101010101" pitchFamily="49" charset="-122"/>
              </a:rPr>
              <a:t>.</a:t>
            </a:r>
            <a:r>
              <a:rPr lang="zh-CN" altLang="en-US" sz="900" dirty="0">
                <a:solidFill>
                  <a:schemeClr val="bg1"/>
                </a:solidFill>
                <a:latin typeface="黑体" panose="02010609060101010101" pitchFamily="49" charset="-122"/>
                <a:ea typeface="黑体" panose="02010609060101010101" pitchFamily="49" charset="-122"/>
              </a:rPr>
              <a:t>信息分析</a:t>
            </a:r>
            <a:r>
              <a:rPr lang="en-US" altLang="zh-CN" sz="900" dirty="0">
                <a:solidFill>
                  <a:schemeClr val="bg1"/>
                </a:solidFill>
                <a:latin typeface="黑体" panose="02010609060101010101" pitchFamily="49" charset="-122"/>
                <a:ea typeface="黑体" panose="02010609060101010101" pitchFamily="49" charset="-122"/>
              </a:rPr>
              <a:t>[M].</a:t>
            </a:r>
            <a:r>
              <a:rPr lang="zh-CN" altLang="en-US" sz="900" dirty="0">
                <a:solidFill>
                  <a:schemeClr val="bg1"/>
                </a:solidFill>
                <a:latin typeface="黑体" panose="02010609060101010101" pitchFamily="49" charset="-122"/>
                <a:ea typeface="黑体" panose="02010609060101010101" pitchFamily="49" charset="-122"/>
              </a:rPr>
              <a:t>广州：中山大学出版社，</a:t>
            </a:r>
            <a:r>
              <a:rPr lang="en-US" altLang="zh-CN" sz="900" dirty="0">
                <a:solidFill>
                  <a:schemeClr val="bg1"/>
                </a:solidFill>
                <a:latin typeface="黑体" panose="02010609060101010101" pitchFamily="49" charset="-122"/>
                <a:ea typeface="黑体" panose="02010609060101010101" pitchFamily="49" charset="-122"/>
              </a:rPr>
              <a:t>1998</a:t>
            </a:r>
            <a:endParaRPr lang="zh-CN" altLang="en-US" sz="900" dirty="0">
              <a:solidFill>
                <a:schemeClr val="bg1"/>
              </a:solidFill>
              <a:latin typeface="黑体" panose="02010609060101010101" pitchFamily="49" charset="-122"/>
              <a:ea typeface="黑体" panose="02010609060101010101" pitchFamily="49" charset="-122"/>
            </a:endParaRPr>
          </a:p>
        </p:txBody>
      </p:sp>
      <p:sp>
        <p:nvSpPr>
          <p:cNvPr id="37" name="Oval 7">
            <a:extLst>
              <a:ext uri="{FF2B5EF4-FFF2-40B4-BE49-F238E27FC236}">
                <a16:creationId xmlns:a16="http://schemas.microsoft.com/office/drawing/2014/main" id="{A4EE4049-2083-4EC6-822F-5BDA32058818}"/>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6</a:t>
            </a:r>
            <a:endParaRPr lang="en-US" sz="1800" dirty="0">
              <a:solidFill>
                <a:prstClr val="black">
                  <a:lumMod val="50000"/>
                  <a:lumOff val="50000"/>
                </a:prstClr>
              </a:solidFill>
              <a:latin typeface="Impact" panose="020B0806030902050204" pitchFamily="34" charset="0"/>
              <a:ea typeface="微软雅黑"/>
            </a:endParaRPr>
          </a:p>
        </p:txBody>
      </p:sp>
      <p:sp>
        <p:nvSpPr>
          <p:cNvPr id="38" name="矩形 37">
            <a:extLst>
              <a:ext uri="{FF2B5EF4-FFF2-40B4-BE49-F238E27FC236}">
                <a16:creationId xmlns:a16="http://schemas.microsoft.com/office/drawing/2014/main" id="{1C63A845-C798-40DB-B716-2A7EDBB5F5B2}"/>
              </a:ext>
            </a:extLst>
          </p:cNvPr>
          <p:cNvSpPr/>
          <p:nvPr/>
        </p:nvSpPr>
        <p:spPr>
          <a:xfrm>
            <a:off x="914770" y="916493"/>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方法来源</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矩形 38">
            <a:extLst>
              <a:ext uri="{FF2B5EF4-FFF2-40B4-BE49-F238E27FC236}">
                <a16:creationId xmlns:a16="http://schemas.microsoft.com/office/drawing/2014/main" id="{556FC521-D3A8-4E14-BB29-7CAA5352B68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0" name="矩形 39">
            <a:extLst>
              <a:ext uri="{FF2B5EF4-FFF2-40B4-BE49-F238E27FC236}">
                <a16:creationId xmlns:a16="http://schemas.microsoft.com/office/drawing/2014/main" id="{E85ACDD5-2809-421D-A105-6AC92F91881F}"/>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385397707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pic>
        <p:nvPicPr>
          <p:cNvPr id="9" name="图片 8">
            <a:extLst>
              <a:ext uri="{FF2B5EF4-FFF2-40B4-BE49-F238E27FC236}">
                <a16:creationId xmlns:a16="http://schemas.microsoft.com/office/drawing/2014/main" id="{9F7286DE-C8CC-4A16-897A-26EC580C753A}"/>
              </a:ext>
            </a:extLst>
          </p:cNvPr>
          <p:cNvPicPr/>
          <p:nvPr/>
        </p:nvPicPr>
        <p:blipFill>
          <a:blip r:embed="rId4"/>
          <a:stretch>
            <a:fillRect/>
          </a:stretch>
        </p:blipFill>
        <p:spPr>
          <a:xfrm>
            <a:off x="1331640" y="1563638"/>
            <a:ext cx="6345127" cy="2558519"/>
          </a:xfrm>
          <a:prstGeom prst="rect">
            <a:avLst/>
          </a:prstGeom>
        </p:spPr>
      </p:pic>
    </p:spTree>
    <p:extLst>
      <p:ext uri="{BB962C8B-B14F-4D97-AF65-F5344CB8AC3E}">
        <p14:creationId xmlns:p14="http://schemas.microsoft.com/office/powerpoint/2010/main" val="2911644638"/>
      </p:ext>
    </p:extLst>
  </p:cSld>
  <p:clrMapOvr>
    <a:masterClrMapping/>
  </p:clrMapOvr>
  <p:transition>
    <p:wip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a:solidFill>
                  <a:schemeClr val="tx1"/>
                </a:solidFill>
                <a:latin typeface="黑体" panose="02010609060101010101" pitchFamily="49" charset="-122"/>
                <a:ea typeface="黑体" panose="02010609060101010101" pitchFamily="49" charset="-122"/>
              </a:rPr>
              <a:t>    </a:t>
            </a:r>
            <a:r>
              <a:rPr lang="zh-CN" altLang="en-US" sz="1600">
                <a:solidFill>
                  <a:srgbClr val="C00000"/>
                </a:solidFill>
                <a:latin typeface="黑体" panose="02010609060101010101" pitchFamily="49" charset="-122"/>
                <a:ea typeface="黑体" panose="02010609060101010101" pitchFamily="49" charset="-122"/>
              </a:rPr>
              <a:t>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6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en-US" altLang="zh-CN" sz="1200">
                <a:solidFill>
                  <a:schemeClr val="tx1"/>
                </a:solidFill>
                <a:latin typeface="黑体" panose="02010609060101010101" pitchFamily="49" charset="-122"/>
                <a:ea typeface="黑体" panose="02010609060101010101" pitchFamily="49" charset="-122"/>
              </a:rPr>
              <a:t>  </a:t>
            </a: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rgbClr val="C00000"/>
                </a:solidFill>
                <a:latin typeface="黑体" panose="02010609060101010101" pitchFamily="49" charset="-122"/>
                <a:ea typeface="黑体" panose="02010609060101010101" pitchFamily="49" charset="-122"/>
              </a:rPr>
              <a:t>大数据分析</a:t>
            </a:r>
            <a:r>
              <a:rPr lang="zh-CN" altLang="en-US" sz="1600" dirty="0">
                <a:solidFill>
                  <a:schemeClr val="tx1"/>
                </a:solidFill>
                <a:latin typeface="黑体" panose="02010609060101010101" pitchFamily="49" charset="-122"/>
                <a:ea typeface="黑体" panose="02010609060101010101" pitchFamily="49" charset="-122"/>
              </a:rPr>
              <a:t>带来的新挑战：</a:t>
            </a:r>
            <a:endParaRPr lang="en-US" altLang="zh-CN" sz="16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大数据时代信息分析思维有待革新</a:t>
            </a: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信息分析资源保障体系</a:t>
            </a:r>
            <a:r>
              <a:rPr lang="zh-CN" altLang="en-US" sz="1600">
                <a:solidFill>
                  <a:schemeClr val="tx1"/>
                </a:solidFill>
                <a:latin typeface="黑体" panose="02010609060101010101" pitchFamily="49" charset="-122"/>
                <a:ea typeface="黑体" panose="02010609060101010101" pitchFamily="49" charset="-122"/>
              </a:rPr>
              <a:t>有待完善 </a:t>
            </a:r>
            <a:endParaRPr lang="zh-CN" altLang="en-US" sz="16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信息分析方法</a:t>
            </a:r>
            <a:r>
              <a:rPr lang="zh-CN" altLang="en-US" sz="1600">
                <a:solidFill>
                  <a:schemeClr val="tx1"/>
                </a:solidFill>
                <a:latin typeface="黑体" panose="02010609060101010101" pitchFamily="49" charset="-122"/>
                <a:ea typeface="黑体" panose="02010609060101010101" pitchFamily="49" charset="-122"/>
              </a:rPr>
              <a:t>亟待创新 </a:t>
            </a:r>
            <a:endParaRPr lang="zh-CN" altLang="en-US" sz="16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信息分析工具亟待开发</a:t>
            </a: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信息分析工作模式</a:t>
            </a:r>
            <a:r>
              <a:rPr lang="zh-CN" altLang="en-US" sz="1600">
                <a:solidFill>
                  <a:schemeClr val="tx1"/>
                </a:solidFill>
                <a:latin typeface="黑体" panose="02010609060101010101" pitchFamily="49" charset="-122"/>
                <a:ea typeface="黑体" panose="02010609060101010101" pitchFamily="49" charset="-122"/>
              </a:rPr>
              <a:t>有待探索 </a:t>
            </a:r>
            <a:endParaRPr lang="en-US" altLang="zh-CN" sz="1600" dirty="0">
              <a:solidFill>
                <a:srgbClr val="C00000"/>
              </a:solidFill>
              <a:latin typeface="黑体" panose="02010609060101010101" pitchFamily="49" charset="-122"/>
              <a:ea typeface="黑体" panose="02010609060101010101" pitchFamily="49" charset="-122"/>
            </a:endParaRPr>
          </a:p>
        </p:txBody>
      </p:sp>
      <p:graphicFrame>
        <p:nvGraphicFramePr>
          <p:cNvPr id="5" name="图示 4"/>
          <p:cNvGraphicFramePr/>
          <p:nvPr/>
        </p:nvGraphicFramePr>
        <p:xfrm>
          <a:off x="5364088" y="1491630"/>
          <a:ext cx="3192016" cy="2464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5075517"/>
      </p:ext>
    </p:extLst>
  </p:cSld>
  <p:clrMapOvr>
    <a:masterClrMapping/>
  </p:clrMapOvr>
  <p:transition>
    <p:wip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a:solidFill>
                  <a:schemeClr val="tx1"/>
                </a:solidFill>
                <a:latin typeface="黑体" panose="02010609060101010101" pitchFamily="49" charset="-122"/>
                <a:ea typeface="黑体" panose="02010609060101010101" pitchFamily="49" charset="-122"/>
              </a:rPr>
              <a:t>    </a:t>
            </a:r>
            <a:r>
              <a:rPr lang="zh-CN" altLang="en-US" sz="1600">
                <a:solidFill>
                  <a:srgbClr val="C00000"/>
                </a:solidFill>
                <a:latin typeface="黑体" panose="02010609060101010101" pitchFamily="49" charset="-122"/>
                <a:ea typeface="黑体" panose="02010609060101010101" pitchFamily="49" charset="-122"/>
              </a:rPr>
              <a:t>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6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en-US" altLang="zh-CN" sz="1200">
                <a:solidFill>
                  <a:schemeClr val="tx1"/>
                </a:solidFill>
                <a:latin typeface="黑体" panose="02010609060101010101" pitchFamily="49" charset="-122"/>
                <a:ea typeface="黑体" panose="02010609060101010101" pitchFamily="49" charset="-122"/>
              </a:rPr>
              <a:t>  </a:t>
            </a: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rgbClr val="C00000"/>
                </a:solidFill>
                <a:latin typeface="黑体" panose="02010609060101010101" pitchFamily="49" charset="-122"/>
                <a:ea typeface="黑体" panose="02010609060101010101" pitchFamily="49" charset="-122"/>
              </a:rPr>
              <a:t>大数据分析</a:t>
            </a:r>
            <a:r>
              <a:rPr lang="zh-CN" altLang="en-US" sz="1600" dirty="0">
                <a:solidFill>
                  <a:schemeClr val="tx1"/>
                </a:solidFill>
                <a:latin typeface="黑体" panose="02010609060101010101" pitchFamily="49" charset="-122"/>
                <a:ea typeface="黑体" panose="02010609060101010101" pitchFamily="49" charset="-122"/>
              </a:rPr>
              <a:t>带来的差异：</a:t>
            </a:r>
            <a:endParaRPr lang="en-US" altLang="zh-CN" sz="16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更注重处理</a:t>
            </a:r>
            <a:r>
              <a:rPr lang="zh-CN" altLang="en-US" sz="1600" dirty="0">
                <a:solidFill>
                  <a:srgbClr val="C00000"/>
                </a:solidFill>
                <a:latin typeface="黑体" panose="02010609060101010101" pitchFamily="49" charset="-122"/>
                <a:ea typeface="黑体" panose="02010609060101010101" pitchFamily="49" charset="-122"/>
              </a:rPr>
              <a:t>海量规模</a:t>
            </a:r>
            <a:r>
              <a:rPr lang="zh-CN" altLang="en-US" sz="1600" dirty="0">
                <a:solidFill>
                  <a:schemeClr val="tx1"/>
                </a:solidFill>
                <a:latin typeface="黑体" panose="02010609060101010101" pitchFamily="49" charset="-122"/>
                <a:ea typeface="黑体" panose="02010609060101010101" pitchFamily="49" charset="-122"/>
              </a:rPr>
              <a:t>的信息</a:t>
            </a:r>
            <a:endParaRPr lang="en-US" altLang="zh-CN" sz="16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更注重处理</a:t>
            </a:r>
            <a:r>
              <a:rPr lang="zh-CN" altLang="en-US" sz="1600" dirty="0">
                <a:solidFill>
                  <a:srgbClr val="C00000"/>
                </a:solidFill>
                <a:latin typeface="黑体" panose="02010609060101010101" pitchFamily="49" charset="-122"/>
                <a:ea typeface="黑体" panose="02010609060101010101" pitchFamily="49" charset="-122"/>
              </a:rPr>
              <a:t>非结构化</a:t>
            </a:r>
            <a:r>
              <a:rPr lang="zh-CN" altLang="en-US" sz="1600" dirty="0">
                <a:solidFill>
                  <a:schemeClr val="tx1"/>
                </a:solidFill>
                <a:latin typeface="黑体" panose="02010609060101010101" pitchFamily="49" charset="-122"/>
                <a:ea typeface="黑体" panose="02010609060101010101" pitchFamily="49" charset="-122"/>
              </a:rPr>
              <a:t>的信息</a:t>
            </a:r>
            <a:endParaRPr lang="en-US" altLang="zh-CN" sz="16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更注重处理</a:t>
            </a:r>
            <a:r>
              <a:rPr lang="zh-CN" altLang="en-US" sz="1600" dirty="0">
                <a:solidFill>
                  <a:srgbClr val="C00000"/>
                </a:solidFill>
                <a:latin typeface="黑体" panose="02010609060101010101" pitchFamily="49" charset="-122"/>
                <a:ea typeface="黑体" panose="02010609060101010101" pitchFamily="49" charset="-122"/>
              </a:rPr>
              <a:t>动态变化</a:t>
            </a:r>
            <a:r>
              <a:rPr lang="zh-CN" altLang="en-US" sz="1600" dirty="0">
                <a:solidFill>
                  <a:schemeClr val="tx1"/>
                </a:solidFill>
                <a:latin typeface="黑体" panose="02010609060101010101" pitchFamily="49" charset="-122"/>
                <a:ea typeface="黑体" panose="02010609060101010101" pitchFamily="49" charset="-122"/>
              </a:rPr>
              <a:t>的信息</a:t>
            </a:r>
            <a:endParaRPr lang="en-US" altLang="zh-CN" sz="16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更注重处理</a:t>
            </a:r>
            <a:r>
              <a:rPr lang="zh-CN" altLang="en-US" sz="1600" dirty="0">
                <a:solidFill>
                  <a:srgbClr val="C00000"/>
                </a:solidFill>
                <a:latin typeface="黑体" panose="02010609060101010101" pitchFamily="49" charset="-122"/>
                <a:ea typeface="黑体" panose="02010609060101010101" pitchFamily="49" charset="-122"/>
              </a:rPr>
              <a:t>低价值密度</a:t>
            </a:r>
            <a:r>
              <a:rPr lang="zh-CN" altLang="en-US" sz="1600" dirty="0">
                <a:solidFill>
                  <a:schemeClr val="tx1"/>
                </a:solidFill>
                <a:latin typeface="黑体" panose="02010609060101010101" pitchFamily="49" charset="-122"/>
                <a:ea typeface="黑体" panose="02010609060101010101" pitchFamily="49" charset="-122"/>
              </a:rPr>
              <a:t>的信息</a:t>
            </a:r>
            <a:endParaRPr lang="en-US" altLang="zh-CN" sz="1600" dirty="0">
              <a:solidFill>
                <a:srgbClr val="C00000"/>
              </a:solidFill>
              <a:latin typeface="黑体" panose="02010609060101010101" pitchFamily="49" charset="-122"/>
              <a:ea typeface="黑体" panose="02010609060101010101" pitchFamily="49" charset="-122"/>
            </a:endParaRPr>
          </a:p>
        </p:txBody>
      </p:sp>
      <p:graphicFrame>
        <p:nvGraphicFramePr>
          <p:cNvPr id="2" name="图示 1"/>
          <p:cNvGraphicFramePr/>
          <p:nvPr/>
        </p:nvGraphicFramePr>
        <p:xfrm>
          <a:off x="5209014" y="1319253"/>
          <a:ext cx="3480048" cy="28960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1"/>
          <p:nvPr/>
        </p:nvSpPr>
        <p:spPr>
          <a:xfrm>
            <a:off x="5983068" y="1042254"/>
            <a:ext cx="1931940" cy="276999"/>
          </a:xfrm>
          <a:prstGeom prst="rect">
            <a:avLst/>
          </a:prstGeom>
          <a:noFill/>
        </p:spPr>
        <p:txBody>
          <a:bodyPr wrap="none" rtlCol="0">
            <a:spAutoFit/>
          </a:bodyPr>
          <a:lstStyle/>
          <a:p>
            <a:pPr algn="ctr"/>
            <a:r>
              <a:rPr lang="zh-CN" altLang="en-US" sz="1200" dirty="0">
                <a:latin typeface="Baskerville Old Face" panose="02020602080505020303" pitchFamily="18" charset="0"/>
                <a:ea typeface="楷体" panose="02010609060101010101" pitchFamily="49" charset="-122"/>
              </a:rPr>
              <a:t>数据体量巨大：</a:t>
            </a:r>
            <a:r>
              <a:rPr lang="en-US" altLang="zh-CN" sz="1200" dirty="0">
                <a:latin typeface="Baskerville Old Face" panose="02020602080505020303" pitchFamily="18" charset="0"/>
                <a:ea typeface="楷体" panose="02010609060101010101" pitchFamily="49" charset="-122"/>
              </a:rPr>
              <a:t>PB-EB-ZB</a:t>
            </a:r>
            <a:endParaRPr lang="zh-CN" altLang="en-US" sz="1200" dirty="0">
              <a:latin typeface="Baskerville Old Face" panose="02020602080505020303" pitchFamily="18" charset="0"/>
              <a:ea typeface="楷体" panose="02010609060101010101" pitchFamily="49" charset="-122"/>
            </a:endParaRPr>
          </a:p>
        </p:txBody>
      </p:sp>
      <p:sp>
        <p:nvSpPr>
          <p:cNvPr id="15" name="文本框 14"/>
          <p:cNvSpPr txBox="1"/>
          <p:nvPr/>
        </p:nvSpPr>
        <p:spPr>
          <a:xfrm>
            <a:off x="6010320" y="4215349"/>
            <a:ext cx="1877437" cy="276999"/>
          </a:xfrm>
          <a:prstGeom prst="rect">
            <a:avLst/>
          </a:prstGeom>
          <a:noFill/>
        </p:spPr>
        <p:txBody>
          <a:bodyPr wrap="none" rtlCol="0">
            <a:spAutoFit/>
          </a:bodyPr>
          <a:lstStyle/>
          <a:p>
            <a:pPr algn="ctr"/>
            <a:r>
              <a:rPr lang="zh-CN" altLang="en-US" sz="1200" dirty="0">
                <a:latin typeface="楷体" panose="02010609060101010101" pitchFamily="49" charset="-122"/>
                <a:ea typeface="楷体" panose="02010609060101010101" pitchFamily="49" charset="-122"/>
              </a:rPr>
              <a:t>价值密度低、总体价值高</a:t>
            </a:r>
          </a:p>
        </p:txBody>
      </p:sp>
      <p:sp>
        <p:nvSpPr>
          <p:cNvPr id="16" name="文本框 15"/>
          <p:cNvSpPr txBox="1"/>
          <p:nvPr/>
        </p:nvSpPr>
        <p:spPr>
          <a:xfrm>
            <a:off x="4931625" y="2259469"/>
            <a:ext cx="554777" cy="1015663"/>
          </a:xfrm>
          <a:prstGeom prst="rect">
            <a:avLst/>
          </a:prstGeom>
          <a:noFill/>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数据处理的速度要求快</a:t>
            </a:r>
          </a:p>
        </p:txBody>
      </p:sp>
      <p:sp>
        <p:nvSpPr>
          <p:cNvPr id="18" name="文本框 17"/>
          <p:cNvSpPr txBox="1"/>
          <p:nvPr/>
        </p:nvSpPr>
        <p:spPr>
          <a:xfrm>
            <a:off x="8403107" y="2259468"/>
            <a:ext cx="554777" cy="1015663"/>
          </a:xfrm>
          <a:prstGeom prst="rect">
            <a:avLst/>
          </a:prstGeom>
          <a:noFill/>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数据类型多且非结构化</a:t>
            </a:r>
          </a:p>
        </p:txBody>
      </p:sp>
    </p:spTree>
    <p:extLst>
      <p:ext uri="{BB962C8B-B14F-4D97-AF65-F5344CB8AC3E}">
        <p14:creationId xmlns:p14="http://schemas.microsoft.com/office/powerpoint/2010/main" val="143081649"/>
      </p:ext>
    </p:extLst>
  </p:cSld>
  <p:clrMapOvr>
    <a:masterClrMapping/>
  </p:clrMapOvr>
  <p:transition>
    <p:wip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图示 16"/>
          <p:cNvGraphicFramePr/>
          <p:nvPr/>
        </p:nvGraphicFramePr>
        <p:xfrm>
          <a:off x="5209014" y="1319253"/>
          <a:ext cx="3480048" cy="2896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8"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fontScale="925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700" dirty="0">
                <a:solidFill>
                  <a:schemeClr val="tx1"/>
                </a:solidFill>
                <a:latin typeface="黑体" panose="02010609060101010101" pitchFamily="49" charset="-122"/>
                <a:ea typeface="黑体" panose="02010609060101010101" pitchFamily="49" charset="-122"/>
              </a:rPr>
              <a:t>    </a:t>
            </a:r>
            <a:r>
              <a:rPr lang="zh-CN" altLang="en-US" sz="1700" dirty="0">
                <a:solidFill>
                  <a:srgbClr val="C00000"/>
                </a:solidFill>
                <a:latin typeface="黑体" panose="02010609060101010101" pitchFamily="49" charset="-122"/>
                <a:ea typeface="黑体" panose="02010609060101010101" pitchFamily="49" charset="-122"/>
              </a:rPr>
              <a:t>数据驱动</a:t>
            </a:r>
            <a:r>
              <a:rPr lang="zh-CN" altLang="en-US" sz="1700" dirty="0">
                <a:solidFill>
                  <a:schemeClr val="tx1"/>
                </a:solidFill>
                <a:latin typeface="黑体" panose="02010609060101010101" pitchFamily="49" charset="-122"/>
                <a:ea typeface="黑体" panose="02010609060101010101" pitchFamily="49" charset="-122"/>
              </a:rPr>
              <a:t>的大数据分析和</a:t>
            </a:r>
            <a:r>
              <a:rPr lang="zh-CN" altLang="en-US" sz="1700" dirty="0">
                <a:solidFill>
                  <a:srgbClr val="C00000"/>
                </a:solidFill>
                <a:latin typeface="黑体" panose="02010609060101010101" pitchFamily="49" charset="-122"/>
                <a:ea typeface="黑体" panose="02010609060101010101" pitchFamily="49" charset="-122"/>
              </a:rPr>
              <a:t>假设驱动</a:t>
            </a:r>
            <a:r>
              <a:rPr lang="zh-CN" altLang="en-US" sz="1700" dirty="0">
                <a:solidFill>
                  <a:schemeClr val="tx1"/>
                </a:solidFill>
                <a:latin typeface="黑体" panose="02010609060101010101" pitchFamily="49" charset="-122"/>
                <a:ea typeface="黑体" panose="02010609060101010101" pitchFamily="49" charset="-122"/>
              </a:rPr>
              <a:t>的情报分析与</a:t>
            </a:r>
            <a:r>
              <a:rPr lang="zh-CN" altLang="en-US" sz="1700" dirty="0">
                <a:solidFill>
                  <a:srgbClr val="C00000"/>
                </a:solidFill>
                <a:latin typeface="黑体" panose="02010609060101010101" pitchFamily="49" charset="-122"/>
                <a:ea typeface="黑体" panose="02010609060101010101" pitchFamily="49" charset="-122"/>
              </a:rPr>
              <a:t>典型的信息分析</a:t>
            </a:r>
            <a:r>
              <a:rPr lang="zh-CN" altLang="en-US" sz="17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7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en-US" altLang="zh-CN" sz="1700" dirty="0">
                <a:solidFill>
                  <a:schemeClr val="tx1"/>
                </a:solidFill>
                <a:latin typeface="黑体" panose="02010609060101010101" pitchFamily="49" charset="-122"/>
                <a:ea typeface="黑体" panose="02010609060101010101" pitchFamily="49" charset="-122"/>
              </a:rPr>
              <a:t>  </a:t>
            </a:r>
          </a:p>
          <a:p>
            <a:pPr marL="0" indent="0">
              <a:lnSpc>
                <a:spcPct val="100000"/>
              </a:lnSpc>
              <a:spcBef>
                <a:spcPts val="600"/>
              </a:spcBef>
              <a:spcAft>
                <a:spcPts val="0"/>
              </a:spcAft>
              <a:buNone/>
              <a:defRPr/>
            </a:pPr>
            <a:r>
              <a:rPr lang="zh-CN" altLang="en-US" sz="1700" dirty="0">
                <a:solidFill>
                  <a:srgbClr val="C00000"/>
                </a:solidFill>
                <a:latin typeface="黑体" panose="02010609060101010101" pitchFamily="49" charset="-122"/>
                <a:ea typeface="黑体" panose="02010609060101010101" pitchFamily="49" charset="-122"/>
              </a:rPr>
              <a:t>大数据分析</a:t>
            </a:r>
            <a:r>
              <a:rPr lang="zh-CN" altLang="en-US" sz="1700" dirty="0">
                <a:solidFill>
                  <a:schemeClr val="tx1"/>
                </a:solidFill>
                <a:latin typeface="黑体" panose="02010609060101010101" pitchFamily="49" charset="-122"/>
                <a:ea typeface="黑体" panose="02010609060101010101" pitchFamily="49" charset="-122"/>
              </a:rPr>
              <a:t>的关键问题：</a:t>
            </a:r>
            <a:endParaRPr lang="en-US" altLang="zh-CN" sz="17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如何从价值密度低的海量数据中提取有价值的信息？</a:t>
            </a: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如何分析处理异构数据？如何分析处理半结构化数据？</a:t>
            </a:r>
          </a:p>
          <a:p>
            <a:pPr>
              <a:lnSpc>
                <a:spcPct val="15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信息分析如何满足大数据分析处理的速度要求？</a:t>
            </a:r>
          </a:p>
        </p:txBody>
      </p:sp>
      <p:sp>
        <p:nvSpPr>
          <p:cNvPr id="19" name="文本框 18"/>
          <p:cNvSpPr txBox="1"/>
          <p:nvPr/>
        </p:nvSpPr>
        <p:spPr>
          <a:xfrm>
            <a:off x="5983068" y="1042254"/>
            <a:ext cx="1931940" cy="276999"/>
          </a:xfrm>
          <a:prstGeom prst="rect">
            <a:avLst/>
          </a:prstGeom>
          <a:noFill/>
        </p:spPr>
        <p:txBody>
          <a:bodyPr wrap="none" rtlCol="0">
            <a:spAutoFit/>
          </a:bodyPr>
          <a:lstStyle/>
          <a:p>
            <a:pPr algn="ctr"/>
            <a:r>
              <a:rPr lang="zh-CN" altLang="en-US" sz="1200" dirty="0">
                <a:latin typeface="Baskerville Old Face" panose="02020602080505020303" pitchFamily="18" charset="0"/>
                <a:ea typeface="楷体" panose="02010609060101010101" pitchFamily="49" charset="-122"/>
              </a:rPr>
              <a:t>数据体量巨大：</a:t>
            </a:r>
            <a:r>
              <a:rPr lang="en-US" altLang="zh-CN" sz="1200" dirty="0">
                <a:latin typeface="Baskerville Old Face" panose="02020602080505020303" pitchFamily="18" charset="0"/>
                <a:ea typeface="楷体" panose="02010609060101010101" pitchFamily="49" charset="-122"/>
              </a:rPr>
              <a:t>PB-EB-ZB</a:t>
            </a:r>
            <a:endParaRPr lang="zh-CN" altLang="en-US" sz="1200" dirty="0">
              <a:latin typeface="Baskerville Old Face" panose="02020602080505020303" pitchFamily="18" charset="0"/>
              <a:ea typeface="楷体" panose="02010609060101010101" pitchFamily="49" charset="-122"/>
            </a:endParaRPr>
          </a:p>
        </p:txBody>
      </p:sp>
      <p:sp>
        <p:nvSpPr>
          <p:cNvPr id="20" name="文本框 19"/>
          <p:cNvSpPr txBox="1"/>
          <p:nvPr/>
        </p:nvSpPr>
        <p:spPr>
          <a:xfrm>
            <a:off x="6010320" y="4215349"/>
            <a:ext cx="1877437" cy="276999"/>
          </a:xfrm>
          <a:prstGeom prst="rect">
            <a:avLst/>
          </a:prstGeom>
          <a:noFill/>
        </p:spPr>
        <p:txBody>
          <a:bodyPr wrap="none" rtlCol="0">
            <a:spAutoFit/>
          </a:bodyPr>
          <a:lstStyle/>
          <a:p>
            <a:pPr algn="ctr"/>
            <a:r>
              <a:rPr lang="zh-CN" altLang="en-US" sz="1200" dirty="0">
                <a:latin typeface="楷体" panose="02010609060101010101" pitchFamily="49" charset="-122"/>
                <a:ea typeface="楷体" panose="02010609060101010101" pitchFamily="49" charset="-122"/>
              </a:rPr>
              <a:t>价值密度低、总体价值高</a:t>
            </a:r>
          </a:p>
        </p:txBody>
      </p:sp>
      <p:sp>
        <p:nvSpPr>
          <p:cNvPr id="21" name="文本框 20"/>
          <p:cNvSpPr txBox="1"/>
          <p:nvPr/>
        </p:nvSpPr>
        <p:spPr>
          <a:xfrm>
            <a:off x="4931625" y="2259469"/>
            <a:ext cx="554777" cy="1015663"/>
          </a:xfrm>
          <a:prstGeom prst="rect">
            <a:avLst/>
          </a:prstGeom>
          <a:noFill/>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数据处理的速度要求快</a:t>
            </a:r>
          </a:p>
        </p:txBody>
      </p:sp>
      <p:sp>
        <p:nvSpPr>
          <p:cNvPr id="5" name="流程图: 接点 4"/>
          <p:cNvSpPr/>
          <p:nvPr/>
        </p:nvSpPr>
        <p:spPr>
          <a:xfrm>
            <a:off x="5511600" y="2349701"/>
            <a:ext cx="835200" cy="83520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403107" y="2259468"/>
            <a:ext cx="554777" cy="1015663"/>
          </a:xfrm>
          <a:prstGeom prst="rect">
            <a:avLst/>
          </a:prstGeom>
          <a:noFill/>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数据类型多且非结构化</a:t>
            </a:r>
          </a:p>
        </p:txBody>
      </p:sp>
      <p:sp>
        <p:nvSpPr>
          <p:cNvPr id="28" name="流程图: 接点 27"/>
          <p:cNvSpPr/>
          <p:nvPr/>
        </p:nvSpPr>
        <p:spPr>
          <a:xfrm>
            <a:off x="6531438" y="3380149"/>
            <a:ext cx="835200" cy="83520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接点 34"/>
          <p:cNvSpPr/>
          <p:nvPr/>
        </p:nvSpPr>
        <p:spPr>
          <a:xfrm>
            <a:off x="7555409" y="2349699"/>
            <a:ext cx="835200" cy="83520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8230998"/>
      </p:ext>
    </p:extLst>
  </p:cSld>
  <p:clrMapOvr>
    <a:masterClrMapping/>
  </p:clrMapOvr>
  <p:transition>
    <p:wip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3"/>
            <a:ext cx="4258816" cy="1512168"/>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a:solidFill>
                  <a:srgbClr val="C00000"/>
                </a:solidFill>
                <a:latin typeface="黑体" panose="02010609060101010101" pitchFamily="49" charset="-122"/>
                <a:ea typeface="黑体" panose="02010609060101010101" pitchFamily="49" charset="-122"/>
              </a:rPr>
              <a:t>    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数据挖掘方法：</a:t>
            </a:r>
            <a:endParaRPr lang="en-US" altLang="zh-CN" sz="1600" dirty="0">
              <a:solidFill>
                <a:schemeClr val="tx1"/>
              </a:solidFill>
              <a:latin typeface="黑体" panose="02010609060101010101" pitchFamily="49" charset="-122"/>
              <a:ea typeface="黑体" panose="02010609060101010101" pitchFamily="49" charset="-122"/>
            </a:endParaRPr>
          </a:p>
        </p:txBody>
      </p:sp>
      <p:pic>
        <p:nvPicPr>
          <p:cNvPr id="15" name="图片 14">
            <a:extLst>
              <a:ext uri="{FF2B5EF4-FFF2-40B4-BE49-F238E27FC236}">
                <a16:creationId xmlns:a16="http://schemas.microsoft.com/office/drawing/2014/main" id="{67157FAB-9865-46CA-BE35-68EECDE5C860}"/>
              </a:ext>
            </a:extLst>
          </p:cNvPr>
          <p:cNvPicPr/>
          <p:nvPr/>
        </p:nvPicPr>
        <p:blipFill>
          <a:blip r:embed="rId4"/>
          <a:stretch>
            <a:fillRect/>
          </a:stretch>
        </p:blipFill>
        <p:spPr>
          <a:xfrm>
            <a:off x="2627783" y="1788232"/>
            <a:ext cx="5205035" cy="2931533"/>
          </a:xfrm>
          <a:prstGeom prst="rect">
            <a:avLst/>
          </a:prstGeom>
        </p:spPr>
      </p:pic>
    </p:spTree>
    <p:extLst>
      <p:ext uri="{BB962C8B-B14F-4D97-AF65-F5344CB8AC3E}">
        <p14:creationId xmlns:p14="http://schemas.microsoft.com/office/powerpoint/2010/main" val="1869379084"/>
      </p:ext>
    </p:extLst>
  </p:cSld>
  <p:clrMapOvr>
    <a:masterClrMapping/>
  </p:clrMapOvr>
  <p:transition>
    <p:wip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30652" y="851646"/>
            <a:ext cx="4101388" cy="40362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数据挖掘方法</a:t>
            </a:r>
            <a:r>
              <a:rPr lang="en-US" altLang="zh-CN" sz="1600" dirty="0">
                <a:solidFill>
                  <a:schemeClr val="tx1"/>
                </a:solidFill>
                <a:latin typeface="黑体" panose="02010609060101010101" pitchFamily="49" charset="-122"/>
                <a:ea typeface="黑体" panose="02010609060101010101" pitchFamily="49" charset="-122"/>
              </a:rPr>
              <a:t>——</a:t>
            </a:r>
            <a:r>
              <a:rPr lang="zh-CN" altLang="en-US" sz="1600" dirty="0">
                <a:solidFill>
                  <a:schemeClr val="tx1"/>
                </a:solidFill>
                <a:latin typeface="黑体" panose="02010609060101010101" pitchFamily="49" charset="-122"/>
                <a:ea typeface="黑体" panose="02010609060101010101" pitchFamily="49" charset="-122"/>
              </a:rPr>
              <a:t>分类概述</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33" name="TextBox 28">
            <a:extLst>
              <a:ext uri="{FF2B5EF4-FFF2-40B4-BE49-F238E27FC236}">
                <a16:creationId xmlns:a16="http://schemas.microsoft.com/office/drawing/2014/main" id="{89334E5E-D6F3-437D-8C80-A4E7FB26AB3F}"/>
              </a:ext>
            </a:extLst>
          </p:cNvPr>
          <p:cNvSpPr txBox="1"/>
          <p:nvPr/>
        </p:nvSpPr>
        <p:spPr>
          <a:xfrm>
            <a:off x="625124" y="1437375"/>
            <a:ext cx="3600398" cy="1359283"/>
          </a:xfrm>
          <a:prstGeom prst="rect">
            <a:avLst/>
          </a:prstGeom>
          <a:noFill/>
        </p:spPr>
        <p:txBody>
          <a:bodyPr wrap="square" rtlCol="0">
            <a:spAutoFit/>
          </a:bodyPr>
          <a:lstStyle/>
          <a:p>
            <a:pPr>
              <a:lnSpc>
                <a:spcPct val="130000"/>
              </a:lnSpc>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Q1:</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现有一个顾客数据库，利用顾客的邮件地址，可以给潜在顾客发送用于促销新产品的宣传册和将要开始的打折信息</a:t>
            </a:r>
          </a:p>
          <a:p>
            <a:pPr>
              <a:lnSpc>
                <a:spcPct val="130000"/>
              </a:lnSpc>
            </a:pPr>
            <a:endParaRPr lang="zh-CN" altLang="en-US" sz="1050" dirty="0">
              <a:solidFill>
                <a:srgbClr val="17375E"/>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30000"/>
              </a:lnSpc>
            </a:pPr>
            <a:r>
              <a:rPr lang="zh-CN" altLang="en-US" sz="1050" dirty="0">
                <a:solidFill>
                  <a:srgbClr val="17375E"/>
                </a:solidFill>
                <a:latin typeface="微软雅黑" panose="020B0503020204020204" pitchFamily="34" charset="-122"/>
                <a:ea typeface="微软雅黑" panose="020B0503020204020204" pitchFamily="34" charset="-122"/>
                <a:sym typeface="Arial" panose="020B0604020202020204" pitchFamily="34" charset="0"/>
              </a:rPr>
              <a:t>某一用户是否会购买产品</a:t>
            </a:r>
            <a:r>
              <a:rPr lang="zh-CN" altLang="en-US" sz="1200" dirty="0">
                <a:solidFill>
                  <a:srgbClr val="17375E"/>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896" dirty="0">
              <a:solidFill>
                <a:srgbClr val="17375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4" name="TextBox 28">
            <a:extLst>
              <a:ext uri="{FF2B5EF4-FFF2-40B4-BE49-F238E27FC236}">
                <a16:creationId xmlns:a16="http://schemas.microsoft.com/office/drawing/2014/main" id="{C43ABD72-F58B-49B0-9BCA-47E01513162E}"/>
              </a:ext>
            </a:extLst>
          </p:cNvPr>
          <p:cNvSpPr txBox="1"/>
          <p:nvPr/>
        </p:nvSpPr>
        <p:spPr>
          <a:xfrm>
            <a:off x="1742581" y="3442942"/>
            <a:ext cx="957212" cy="345094"/>
          </a:xfrm>
          <a:prstGeom prst="rect">
            <a:avLst/>
          </a:prstGeom>
          <a:noFill/>
        </p:spPr>
        <p:txBody>
          <a:bodyPr wrap="square" rtlCol="0">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分类问题</a:t>
            </a:r>
          </a:p>
        </p:txBody>
      </p:sp>
      <p:sp>
        <p:nvSpPr>
          <p:cNvPr id="35" name="TextBox 28">
            <a:extLst>
              <a:ext uri="{FF2B5EF4-FFF2-40B4-BE49-F238E27FC236}">
                <a16:creationId xmlns:a16="http://schemas.microsoft.com/office/drawing/2014/main" id="{3696016A-C0CB-46AE-992A-3A145ED65E41}"/>
              </a:ext>
            </a:extLst>
          </p:cNvPr>
          <p:cNvSpPr txBox="1"/>
          <p:nvPr/>
        </p:nvSpPr>
        <p:spPr>
          <a:xfrm>
            <a:off x="5874757" y="3441238"/>
            <a:ext cx="1365485" cy="345094"/>
          </a:xfrm>
          <a:prstGeom prst="rect">
            <a:avLst/>
          </a:prstGeom>
          <a:noFill/>
        </p:spPr>
        <p:txBody>
          <a:bodyPr wrap="square" rtlCol="0">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预测问题</a:t>
            </a:r>
          </a:p>
        </p:txBody>
      </p:sp>
      <p:sp>
        <p:nvSpPr>
          <p:cNvPr id="36" name="TextBox 28">
            <a:extLst>
              <a:ext uri="{FF2B5EF4-FFF2-40B4-BE49-F238E27FC236}">
                <a16:creationId xmlns:a16="http://schemas.microsoft.com/office/drawing/2014/main" id="{8F2566F5-84ED-4B5A-B4EE-35B1263DC7F2}"/>
              </a:ext>
            </a:extLst>
          </p:cNvPr>
          <p:cNvSpPr txBox="1"/>
          <p:nvPr/>
        </p:nvSpPr>
        <p:spPr>
          <a:xfrm>
            <a:off x="3574870" y="3441854"/>
            <a:ext cx="1382805" cy="345094"/>
          </a:xfrm>
          <a:prstGeom prst="rect">
            <a:avLst/>
          </a:prstGeom>
          <a:noFill/>
        </p:spPr>
        <p:txBody>
          <a:bodyPr wrap="square" rtlCol="0">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广义的“预测”</a:t>
            </a:r>
          </a:p>
        </p:txBody>
      </p:sp>
      <p:cxnSp>
        <p:nvCxnSpPr>
          <p:cNvPr id="37" name="直线箭头连接符 46">
            <a:extLst>
              <a:ext uri="{FF2B5EF4-FFF2-40B4-BE49-F238E27FC236}">
                <a16:creationId xmlns:a16="http://schemas.microsoft.com/office/drawing/2014/main" id="{855CA8C3-F1AD-4F4B-BFCE-EFDA942640B6}"/>
              </a:ext>
            </a:extLst>
          </p:cNvPr>
          <p:cNvCxnSpPr>
            <a:cxnSpLocks/>
            <a:stCxn id="35" idx="1"/>
            <a:endCxn id="36" idx="3"/>
          </p:cNvCxnSpPr>
          <p:nvPr/>
        </p:nvCxnSpPr>
        <p:spPr>
          <a:xfrm flipH="1">
            <a:off x="4957675" y="3613785"/>
            <a:ext cx="917082" cy="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48">
            <a:extLst>
              <a:ext uri="{FF2B5EF4-FFF2-40B4-BE49-F238E27FC236}">
                <a16:creationId xmlns:a16="http://schemas.microsoft.com/office/drawing/2014/main" id="{8190FB3E-A961-46DE-A62B-DA41E4EC8F20}"/>
              </a:ext>
            </a:extLst>
          </p:cNvPr>
          <p:cNvCxnSpPr>
            <a:cxnSpLocks/>
            <a:stCxn id="34" idx="3"/>
            <a:endCxn id="36" idx="1"/>
          </p:cNvCxnSpPr>
          <p:nvPr/>
        </p:nvCxnSpPr>
        <p:spPr>
          <a:xfrm flipV="1">
            <a:off x="2699793" y="3614401"/>
            <a:ext cx="875077" cy="1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28">
            <a:extLst>
              <a:ext uri="{FF2B5EF4-FFF2-40B4-BE49-F238E27FC236}">
                <a16:creationId xmlns:a16="http://schemas.microsoft.com/office/drawing/2014/main" id="{980BBF60-AE8C-4A86-ADB3-B6DBAA516483}"/>
              </a:ext>
            </a:extLst>
          </p:cNvPr>
          <p:cNvSpPr txBox="1"/>
          <p:nvPr/>
        </p:nvSpPr>
        <p:spPr>
          <a:xfrm>
            <a:off x="3198872" y="3773088"/>
            <a:ext cx="2535901" cy="789127"/>
          </a:xfrm>
          <a:prstGeom prst="rect">
            <a:avLst/>
          </a:prstGeom>
          <a:noFill/>
        </p:spPr>
        <p:txBody>
          <a:bodyPr wrap="square" rtlCol="0">
            <a:spAutoFit/>
          </a:bodyPr>
          <a:lstStyle/>
          <a:p>
            <a:pPr>
              <a:lnSpc>
                <a:spcPct val="130000"/>
              </a:lnSpc>
            </a:pPr>
            <a:r>
              <a:rPr lang="zh-CN" altLang="en-US" sz="1200" dirty="0">
                <a:solidFill>
                  <a:srgbClr val="7050A0"/>
                </a:solidFill>
                <a:latin typeface="微软雅黑" panose="020B0503020204020204" pitchFamily="34" charset="-122"/>
                <a:ea typeface="微软雅黑" panose="020B0503020204020204" pitchFamily="34" charset="-122"/>
                <a:sym typeface="Arial" panose="020B0604020202020204" pitchFamily="34" charset="0"/>
              </a:rPr>
              <a:t>对未知类别数据行或对象的类别（属性）取值，利用学习所获得的模型进行预测</a:t>
            </a:r>
          </a:p>
        </p:txBody>
      </p:sp>
      <p:sp>
        <p:nvSpPr>
          <p:cNvPr id="40" name="TextBox 28">
            <a:extLst>
              <a:ext uri="{FF2B5EF4-FFF2-40B4-BE49-F238E27FC236}">
                <a16:creationId xmlns:a16="http://schemas.microsoft.com/office/drawing/2014/main" id="{44C8EA5E-AC29-4D98-BA1C-1BF373F82AC4}"/>
              </a:ext>
            </a:extLst>
          </p:cNvPr>
          <p:cNvSpPr txBox="1"/>
          <p:nvPr/>
        </p:nvSpPr>
        <p:spPr>
          <a:xfrm>
            <a:off x="438990" y="3442942"/>
            <a:ext cx="1999544" cy="345094"/>
          </a:xfrm>
          <a:prstGeom prst="rect">
            <a:avLst/>
          </a:prstGeom>
          <a:noFill/>
        </p:spPr>
        <p:txBody>
          <a:bodyPr wrap="square" rtlCol="0">
            <a:spAutoFit/>
          </a:bodyPr>
          <a:lstStyle/>
          <a:p>
            <a:pPr>
              <a:lnSpc>
                <a:spcPct val="13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claasification</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1" name="TextBox 28">
            <a:extLst>
              <a:ext uri="{FF2B5EF4-FFF2-40B4-BE49-F238E27FC236}">
                <a16:creationId xmlns:a16="http://schemas.microsoft.com/office/drawing/2014/main" id="{3C2238E3-2F3B-4C4D-946D-8CE481472296}"/>
              </a:ext>
            </a:extLst>
          </p:cNvPr>
          <p:cNvSpPr txBox="1"/>
          <p:nvPr/>
        </p:nvSpPr>
        <p:spPr>
          <a:xfrm>
            <a:off x="6567402" y="3427994"/>
            <a:ext cx="1755624" cy="345094"/>
          </a:xfrm>
          <a:prstGeom prst="rect">
            <a:avLst/>
          </a:prstGeom>
          <a:noFill/>
        </p:spPr>
        <p:txBody>
          <a:bodyPr wrap="square" rtlCol="0">
            <a:spAutoFit/>
          </a:bodyPr>
          <a:lstStyle/>
          <a:p>
            <a:pPr>
              <a:lnSpc>
                <a:spcPct val="13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(prediction)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TextBox 28">
            <a:extLst>
              <a:ext uri="{FF2B5EF4-FFF2-40B4-BE49-F238E27FC236}">
                <a16:creationId xmlns:a16="http://schemas.microsoft.com/office/drawing/2014/main" id="{40AA1925-FD59-4F6C-A886-F45B657F7979}"/>
              </a:ext>
            </a:extLst>
          </p:cNvPr>
          <p:cNvSpPr txBox="1"/>
          <p:nvPr/>
        </p:nvSpPr>
        <p:spPr>
          <a:xfrm>
            <a:off x="438990" y="3712543"/>
            <a:ext cx="3511247" cy="308995"/>
          </a:xfrm>
          <a:prstGeom prst="rect">
            <a:avLst/>
          </a:prstGeom>
          <a:noFill/>
        </p:spPr>
        <p:txBody>
          <a:bodyPr wrap="square" rtlCol="0">
            <a:spAutoFit/>
          </a:bodyPr>
          <a:lstStyle/>
          <a:p>
            <a:pPr>
              <a:lnSpc>
                <a:spcPct val="130000"/>
              </a:lnSpc>
            </a:pPr>
            <a:r>
              <a:rPr lang="zh-CN" altLang="en-US" sz="1200" dirty="0">
                <a:solidFill>
                  <a:srgbClr val="7050A0"/>
                </a:solidFill>
                <a:latin typeface="微软雅黑" panose="020B0503020204020204" pitchFamily="34" charset="-122"/>
                <a:ea typeface="微软雅黑" panose="020B0503020204020204" pitchFamily="34" charset="-122"/>
                <a:sym typeface="Arial" panose="020B0604020202020204" pitchFamily="34" charset="0"/>
              </a:rPr>
              <a:t>用于预测离散无序类别值</a:t>
            </a:r>
          </a:p>
        </p:txBody>
      </p:sp>
      <p:cxnSp>
        <p:nvCxnSpPr>
          <p:cNvPr id="43" name="直线连接符 61">
            <a:extLst>
              <a:ext uri="{FF2B5EF4-FFF2-40B4-BE49-F238E27FC236}">
                <a16:creationId xmlns:a16="http://schemas.microsoft.com/office/drawing/2014/main" id="{C352DF75-CF24-4081-B036-80958A8015BA}"/>
              </a:ext>
            </a:extLst>
          </p:cNvPr>
          <p:cNvCxnSpPr>
            <a:cxnSpLocks/>
          </p:cNvCxnSpPr>
          <p:nvPr/>
        </p:nvCxnSpPr>
        <p:spPr>
          <a:xfrm>
            <a:off x="4355976" y="1437375"/>
            <a:ext cx="0" cy="1446286"/>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28">
            <a:extLst>
              <a:ext uri="{FF2B5EF4-FFF2-40B4-BE49-F238E27FC236}">
                <a16:creationId xmlns:a16="http://schemas.microsoft.com/office/drawing/2014/main" id="{26700677-CFF1-48A5-9F48-F0A37C7FB8CE}"/>
              </a:ext>
            </a:extLst>
          </p:cNvPr>
          <p:cNvSpPr txBox="1"/>
          <p:nvPr/>
        </p:nvSpPr>
        <p:spPr>
          <a:xfrm>
            <a:off x="254646" y="4787045"/>
            <a:ext cx="8095376" cy="308995"/>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应用领域：信用评估、医疗诊断、性能预测、市场营销等等</a:t>
            </a:r>
          </a:p>
        </p:txBody>
      </p:sp>
      <p:sp>
        <p:nvSpPr>
          <p:cNvPr id="45" name="下箭头 66">
            <a:extLst>
              <a:ext uri="{FF2B5EF4-FFF2-40B4-BE49-F238E27FC236}">
                <a16:creationId xmlns:a16="http://schemas.microsoft.com/office/drawing/2014/main" id="{C5D3B62E-68A6-4C92-8CAD-D43E4E4AB4CD}"/>
              </a:ext>
            </a:extLst>
          </p:cNvPr>
          <p:cNvSpPr/>
          <p:nvPr/>
        </p:nvSpPr>
        <p:spPr>
          <a:xfrm>
            <a:off x="1871603" y="2883998"/>
            <a:ext cx="301043" cy="4716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39"/>
          </a:p>
        </p:txBody>
      </p:sp>
      <p:sp>
        <p:nvSpPr>
          <p:cNvPr id="46" name="下箭头 68">
            <a:extLst>
              <a:ext uri="{FF2B5EF4-FFF2-40B4-BE49-F238E27FC236}">
                <a16:creationId xmlns:a16="http://schemas.microsoft.com/office/drawing/2014/main" id="{C90D144C-3522-46E3-A4A3-586037F42BF3}"/>
              </a:ext>
            </a:extLst>
          </p:cNvPr>
          <p:cNvSpPr/>
          <p:nvPr/>
        </p:nvSpPr>
        <p:spPr>
          <a:xfrm>
            <a:off x="6229939" y="2883998"/>
            <a:ext cx="301043" cy="4716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39"/>
          </a:p>
        </p:txBody>
      </p:sp>
      <p:sp>
        <p:nvSpPr>
          <p:cNvPr id="47" name="TextBox 28">
            <a:extLst>
              <a:ext uri="{FF2B5EF4-FFF2-40B4-BE49-F238E27FC236}">
                <a16:creationId xmlns:a16="http://schemas.microsoft.com/office/drawing/2014/main" id="{B9AF5C81-5AE3-4D68-A4D1-7ED532475D14}"/>
              </a:ext>
            </a:extLst>
          </p:cNvPr>
          <p:cNvSpPr txBox="1"/>
          <p:nvPr/>
        </p:nvSpPr>
        <p:spPr>
          <a:xfrm>
            <a:off x="4730516" y="1396119"/>
            <a:ext cx="3513892" cy="1402243"/>
          </a:xfrm>
          <a:prstGeom prst="rect">
            <a:avLst/>
          </a:prstGeom>
          <a:noFill/>
        </p:spPr>
        <p:txBody>
          <a:bodyPr wrap="square" rtlCol="0">
            <a:spAutoFit/>
          </a:bodyPr>
          <a:lstStyle/>
          <a:p>
            <a:pPr>
              <a:lnSpc>
                <a:spcPct val="130000"/>
              </a:lnSpc>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Q2: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现有一个顾客数据库，现需要对顾客在一年内可能会在商场购买商品的次数进行预测</a:t>
            </a:r>
          </a:p>
          <a:p>
            <a:pPr>
              <a:lnSpc>
                <a:spcPct val="130000"/>
              </a:lnSpc>
            </a:pPr>
            <a:endParaRPr lang="zh-CN" altLang="en-US" sz="1400" dirty="0">
              <a:solidFill>
                <a:srgbClr val="17375E"/>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30000"/>
              </a:lnSpc>
            </a:pPr>
            <a:r>
              <a:rPr lang="zh-CN" altLang="en-US" sz="1050" dirty="0">
                <a:solidFill>
                  <a:srgbClr val="17375E"/>
                </a:solidFill>
                <a:latin typeface="微软雅黑" panose="020B0503020204020204" pitchFamily="34" charset="-122"/>
                <a:ea typeface="微软雅黑" panose="020B0503020204020204" pitchFamily="34" charset="-122"/>
                <a:sym typeface="Arial" panose="020B0604020202020204" pitchFamily="34" charset="0"/>
              </a:rPr>
              <a:t>某一用户一年内可能会购买几次？</a:t>
            </a:r>
          </a:p>
        </p:txBody>
      </p:sp>
    </p:spTree>
    <p:extLst>
      <p:ext uri="{BB962C8B-B14F-4D97-AF65-F5344CB8AC3E}">
        <p14:creationId xmlns:p14="http://schemas.microsoft.com/office/powerpoint/2010/main" val="2603778135"/>
      </p:ext>
    </p:extLst>
  </p:cSld>
  <p:clrMapOvr>
    <a:masterClrMapping/>
  </p:clrMapOvr>
  <p:transition>
    <p:wip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30652" y="851646"/>
            <a:ext cx="4101388" cy="40362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数据挖掘方法</a:t>
            </a:r>
            <a:r>
              <a:rPr lang="en-US" altLang="zh-CN" sz="1600" dirty="0">
                <a:solidFill>
                  <a:schemeClr val="tx1"/>
                </a:solidFill>
                <a:latin typeface="黑体" panose="02010609060101010101" pitchFamily="49" charset="-122"/>
                <a:ea typeface="黑体" panose="02010609060101010101" pitchFamily="49" charset="-122"/>
              </a:rPr>
              <a:t>——</a:t>
            </a:r>
            <a:r>
              <a:rPr lang="zh-CN" altLang="en-US" sz="1600" dirty="0">
                <a:solidFill>
                  <a:schemeClr val="tx1"/>
                </a:solidFill>
                <a:latin typeface="黑体" panose="02010609060101010101" pitchFamily="49" charset="-122"/>
                <a:ea typeface="黑体" panose="02010609060101010101" pitchFamily="49" charset="-122"/>
              </a:rPr>
              <a:t>分类概述</a:t>
            </a:r>
            <a:endParaRPr lang="en-US" altLang="zh-CN" sz="1600" dirty="0">
              <a:solidFill>
                <a:schemeClr val="tx1"/>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00741B3C-8C5E-4E22-8EFD-87EE5B5484F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96973" y="893192"/>
            <a:ext cx="6950054" cy="3757996"/>
          </a:xfrm>
          <a:prstGeom prst="rect">
            <a:avLst/>
          </a:prstGeom>
        </p:spPr>
      </p:pic>
    </p:spTree>
    <p:extLst>
      <p:ext uri="{BB962C8B-B14F-4D97-AF65-F5344CB8AC3E}">
        <p14:creationId xmlns:p14="http://schemas.microsoft.com/office/powerpoint/2010/main" val="3456147777"/>
      </p:ext>
    </p:extLst>
  </p:cSld>
  <p:clrMapOvr>
    <a:masterClrMapping/>
  </p:clrMapOvr>
  <p:transition>
    <p:wip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30652" y="851646"/>
            <a:ext cx="4101388" cy="40362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数据挖掘方法</a:t>
            </a:r>
            <a:r>
              <a:rPr lang="en-US" altLang="zh-CN" sz="1600" dirty="0">
                <a:solidFill>
                  <a:schemeClr val="tx1"/>
                </a:solidFill>
                <a:latin typeface="黑体" panose="02010609060101010101" pitchFamily="49" charset="-122"/>
                <a:ea typeface="黑体" panose="02010609060101010101" pitchFamily="49" charset="-122"/>
              </a:rPr>
              <a:t>——</a:t>
            </a:r>
            <a:r>
              <a:rPr lang="zh-CN" altLang="en-US" sz="1600" dirty="0">
                <a:solidFill>
                  <a:schemeClr val="tx1"/>
                </a:solidFill>
                <a:latin typeface="黑体" panose="02010609060101010101" pitchFamily="49" charset="-122"/>
                <a:ea typeface="黑体" panose="02010609060101010101" pitchFamily="49" charset="-122"/>
              </a:rPr>
              <a:t>关联分析</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22EA2C88-A5C9-4583-9ECC-7600ADA8438A}"/>
              </a:ext>
            </a:extLst>
          </p:cNvPr>
          <p:cNvSpPr/>
          <p:nvPr/>
        </p:nvSpPr>
        <p:spPr>
          <a:xfrm>
            <a:off x="6156176" y="1334689"/>
            <a:ext cx="1490954" cy="45512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accent1"/>
                </a:solidFill>
                <a:effectLst/>
                <a:uLnTx/>
                <a:uFillTx/>
              </a:rPr>
              <a:t>关联规则</a:t>
            </a:r>
          </a:p>
        </p:txBody>
      </p:sp>
      <p:pic>
        <p:nvPicPr>
          <p:cNvPr id="23" name="图片 22">
            <a:extLst>
              <a:ext uri="{FF2B5EF4-FFF2-40B4-BE49-F238E27FC236}">
                <a16:creationId xmlns:a16="http://schemas.microsoft.com/office/drawing/2014/main" id="{F26397A4-71A3-4BC7-83B9-4A29682A4815}"/>
              </a:ext>
            </a:extLst>
          </p:cNvPr>
          <p:cNvPicPr>
            <a:picLocks noChangeAspect="1"/>
          </p:cNvPicPr>
          <p:nvPr/>
        </p:nvPicPr>
        <p:blipFill rotWithShape="1">
          <a:blip r:embed="rId4"/>
          <a:srcRect l="5579" r="2364"/>
          <a:stretch/>
        </p:blipFill>
        <p:spPr>
          <a:xfrm>
            <a:off x="4211960" y="1922094"/>
            <a:ext cx="4752528" cy="2413289"/>
          </a:xfrm>
          <a:prstGeom prst="rect">
            <a:avLst/>
          </a:prstGeom>
        </p:spPr>
      </p:pic>
      <p:sp>
        <p:nvSpPr>
          <p:cNvPr id="25" name="文本框 8">
            <a:extLst>
              <a:ext uri="{FF2B5EF4-FFF2-40B4-BE49-F238E27FC236}">
                <a16:creationId xmlns:a16="http://schemas.microsoft.com/office/drawing/2014/main" id="{9725D1A5-5868-4E3B-9EFA-0EA408D7330B}"/>
              </a:ext>
            </a:extLst>
          </p:cNvPr>
          <p:cNvSpPr txBox="1"/>
          <p:nvPr/>
        </p:nvSpPr>
        <p:spPr>
          <a:xfrm>
            <a:off x="251520" y="2093163"/>
            <a:ext cx="3888432" cy="16473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1600" dirty="0">
                <a:latin typeface="黑体" panose="02010609060101010101" pitchFamily="49" charset="-122"/>
                <a:ea typeface="黑体" panose="02010609060101010101" pitchFamily="49" charset="-122"/>
              </a:rPr>
              <a:t>在交易数据、关系数据或其他信息载体中，查找存在于项目集合或对象集合之间的频繁模式、关联、相关性或因果结构。</a:t>
            </a:r>
            <a:endParaRPr lang="en-US" altLang="zh-CN" sz="1600" dirty="0">
              <a:latin typeface="黑体" panose="02010609060101010101" pitchFamily="49" charset="-122"/>
              <a:ea typeface="黑体" panose="02010609060101010101" pitchFamily="49" charset="-122"/>
            </a:endParaRPr>
          </a:p>
          <a:p>
            <a:pPr lvl="0">
              <a:lnSpc>
                <a:spcPct val="130000"/>
              </a:lnSpc>
              <a:defRPr/>
            </a:pPr>
            <a:endParaRPr lang="en-US" altLang="zh-CN" sz="1600" b="1" dirty="0">
              <a:solidFill>
                <a:srgbClr val="000000"/>
              </a:solidFill>
              <a:latin typeface="黑体" panose="02010609060101010101" pitchFamily="49" charset="-122"/>
              <a:ea typeface="黑体" panose="02010609060101010101" pitchFamily="49" charset="-122"/>
            </a:endParaRPr>
          </a:p>
          <a:p>
            <a:pPr lvl="0">
              <a:lnSpc>
                <a:spcPct val="130000"/>
              </a:lnSpc>
              <a:defRPr/>
            </a:pPr>
            <a:r>
              <a:rPr lang="zh-CN" altLang="en-US" sz="1600" b="1" dirty="0">
                <a:solidFill>
                  <a:srgbClr val="FF0000"/>
                </a:solidFill>
                <a:latin typeface="黑体" panose="02010609060101010101" pitchFamily="49" charset="-122"/>
                <a:ea typeface="黑体" panose="02010609060101010101" pitchFamily="49" charset="-122"/>
              </a:rPr>
              <a:t>核心目的</a:t>
            </a:r>
            <a:r>
              <a:rPr lang="zh-CN" altLang="en-US" sz="1600" dirty="0">
                <a:solidFill>
                  <a:srgbClr val="FF0000"/>
                </a:solidFill>
                <a:latin typeface="黑体" panose="02010609060101010101" pitchFamily="49" charset="-122"/>
                <a:ea typeface="黑体" panose="02010609060101010101" pitchFamily="49" charset="-122"/>
              </a:rPr>
              <a:t>：挖掘用户感兴趣的关联规则</a:t>
            </a:r>
            <a:endParaRPr kumimoji="0" lang="zh-CN" altLang="en-US" sz="16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6" name="矩形 25">
            <a:extLst>
              <a:ext uri="{FF2B5EF4-FFF2-40B4-BE49-F238E27FC236}">
                <a16:creationId xmlns:a16="http://schemas.microsoft.com/office/drawing/2014/main" id="{FF284923-4C0B-4440-98AF-643C76D7D8D5}"/>
              </a:ext>
            </a:extLst>
          </p:cNvPr>
          <p:cNvSpPr/>
          <p:nvPr/>
        </p:nvSpPr>
        <p:spPr>
          <a:xfrm>
            <a:off x="1275733" y="1466404"/>
            <a:ext cx="1794038" cy="45082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2000" b="1" kern="0" dirty="0">
                <a:solidFill>
                  <a:schemeClr val="accent1"/>
                </a:solidFill>
              </a:rPr>
              <a:t>关联分析</a:t>
            </a:r>
            <a:endParaRPr kumimoji="0" lang="zh-CN" altLang="en-US" sz="2000" b="1" i="0" u="none" strike="noStrike" kern="0" cap="none" spc="0" normalizeH="0" baseline="0" noProof="0" dirty="0">
              <a:ln>
                <a:noFill/>
              </a:ln>
              <a:solidFill>
                <a:schemeClr val="accent1"/>
              </a:solidFill>
              <a:effectLst/>
              <a:uLnTx/>
              <a:uFillTx/>
            </a:endParaRPr>
          </a:p>
        </p:txBody>
      </p:sp>
    </p:spTree>
    <p:extLst>
      <p:ext uri="{BB962C8B-B14F-4D97-AF65-F5344CB8AC3E}">
        <p14:creationId xmlns:p14="http://schemas.microsoft.com/office/powerpoint/2010/main" val="2828493065"/>
      </p:ext>
    </p:extLst>
  </p:cSld>
  <p:clrMapOvr>
    <a:masterClrMapping/>
  </p:clrMapOvr>
  <p:transition>
    <p:wip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188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a:solidFill>
                  <a:srgbClr val="C00000"/>
                </a:solidFill>
                <a:latin typeface="黑体" panose="02010609060101010101" pitchFamily="49" charset="-122"/>
                <a:ea typeface="黑体" panose="02010609060101010101" pitchFamily="49" charset="-122"/>
              </a:rPr>
              <a:t>    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6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en-US" altLang="zh-CN" sz="1200">
                <a:solidFill>
                  <a:schemeClr val="tx1"/>
                </a:solidFill>
                <a:latin typeface="黑体" panose="02010609060101010101" pitchFamily="49" charset="-122"/>
                <a:ea typeface="黑体" panose="02010609060101010101" pitchFamily="49" charset="-122"/>
              </a:rPr>
              <a:t>  </a:t>
            </a: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情报分析：</a:t>
            </a:r>
            <a:endParaRPr lang="en-US" altLang="zh-CN" sz="1600" dirty="0">
              <a:solidFill>
                <a:schemeClr val="tx1"/>
              </a:solidFill>
              <a:latin typeface="黑体" panose="02010609060101010101" pitchFamily="49" charset="-122"/>
              <a:ea typeface="黑体" panose="02010609060101010101" pitchFamily="49" charset="-122"/>
            </a:endParaRPr>
          </a:p>
          <a:p>
            <a:pPr>
              <a:lnSpc>
                <a:spcPct val="16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更注重对</a:t>
            </a:r>
            <a:r>
              <a:rPr lang="zh-CN" altLang="en-US" sz="1600" dirty="0">
                <a:solidFill>
                  <a:srgbClr val="C00000"/>
                </a:solidFill>
                <a:latin typeface="黑体" panose="02010609060101010101" pitchFamily="49" charset="-122"/>
                <a:ea typeface="黑体" panose="02010609060101010101" pitchFamily="49" charset="-122"/>
              </a:rPr>
              <a:t>全来源</a:t>
            </a:r>
            <a:r>
              <a:rPr lang="zh-CN" altLang="en-US" sz="1600">
                <a:solidFill>
                  <a:srgbClr val="C00000"/>
                </a:solidFill>
                <a:latin typeface="黑体" panose="02010609060101010101" pitchFamily="49" charset="-122"/>
                <a:ea typeface="黑体" panose="02010609060101010101" pitchFamily="49" charset="-122"/>
              </a:rPr>
              <a:t>（</a:t>
            </a:r>
            <a:r>
              <a:rPr lang="en-US" altLang="zh-CN" sz="1600">
                <a:solidFill>
                  <a:srgbClr val="C00000"/>
                </a:solidFill>
                <a:latin typeface="Baskerville Old Face" panose="02020602080505020303" pitchFamily="18" charset="0"/>
                <a:ea typeface="黑体" panose="02010609060101010101" pitchFamily="49" charset="-122"/>
              </a:rPr>
              <a:t>all sources</a:t>
            </a:r>
            <a:r>
              <a:rPr lang="zh-CN" altLang="en-US" sz="1600" dirty="0">
                <a:solidFill>
                  <a:srgbClr val="C00000"/>
                </a:solidFill>
                <a:latin typeface="黑体" panose="02010609060101010101" pitchFamily="49" charset="-122"/>
                <a:ea typeface="黑体" panose="02010609060101010101" pitchFamily="49" charset="-122"/>
              </a:rPr>
              <a:t>）</a:t>
            </a:r>
            <a:r>
              <a:rPr lang="zh-CN" altLang="en-US" sz="1600" dirty="0">
                <a:solidFill>
                  <a:schemeClr val="tx1"/>
                </a:solidFill>
                <a:latin typeface="黑体" panose="02010609060101010101" pitchFamily="49" charset="-122"/>
                <a:ea typeface="黑体" panose="02010609060101010101" pitchFamily="49" charset="-122"/>
              </a:rPr>
              <a:t>信息的综合</a:t>
            </a:r>
            <a:endParaRPr lang="en-US" altLang="zh-CN" sz="1600" dirty="0">
              <a:solidFill>
                <a:schemeClr val="tx1"/>
              </a:solidFill>
              <a:latin typeface="黑体" panose="02010609060101010101" pitchFamily="49" charset="-122"/>
              <a:ea typeface="黑体" panose="02010609060101010101" pitchFamily="49" charset="-122"/>
            </a:endParaRPr>
          </a:p>
          <a:p>
            <a:pPr>
              <a:lnSpc>
                <a:spcPct val="16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更注重在</a:t>
            </a:r>
            <a:r>
              <a:rPr lang="zh-CN" altLang="en-US" sz="1600" dirty="0">
                <a:solidFill>
                  <a:srgbClr val="C00000"/>
                </a:solidFill>
                <a:latin typeface="黑体" panose="02010609060101010101" pitchFamily="49" charset="-122"/>
                <a:ea typeface="黑体" panose="02010609060101010101" pitchFamily="49" charset="-122"/>
              </a:rPr>
              <a:t>不完全、不对称</a:t>
            </a:r>
            <a:r>
              <a:rPr lang="zh-CN" altLang="en-US" sz="1600" dirty="0">
                <a:solidFill>
                  <a:schemeClr val="tx1"/>
                </a:solidFill>
                <a:latin typeface="黑体" panose="02010609060101010101" pitchFamily="49" charset="-122"/>
                <a:ea typeface="黑体" panose="02010609060101010101" pitchFamily="49" charset="-122"/>
              </a:rPr>
              <a:t>条件下进行分析</a:t>
            </a:r>
            <a:endParaRPr lang="en-US" altLang="zh-CN" sz="1600" dirty="0">
              <a:solidFill>
                <a:schemeClr val="tx1"/>
              </a:solidFill>
              <a:latin typeface="黑体" panose="02010609060101010101" pitchFamily="49" charset="-122"/>
              <a:ea typeface="黑体" panose="02010609060101010101" pitchFamily="49" charset="-122"/>
            </a:endParaRPr>
          </a:p>
          <a:p>
            <a:pPr>
              <a:lnSpc>
                <a:spcPct val="16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更注重分析结果与</a:t>
            </a:r>
            <a:r>
              <a:rPr lang="zh-CN" altLang="en-US" sz="1600" dirty="0">
                <a:solidFill>
                  <a:srgbClr val="C00000"/>
                </a:solidFill>
                <a:latin typeface="黑体" panose="02010609060101010101" pitchFamily="49" charset="-122"/>
                <a:ea typeface="黑体" panose="02010609060101010101" pitchFamily="49" charset="-122"/>
              </a:rPr>
              <a:t>主体决策的相关性</a:t>
            </a:r>
            <a:endParaRPr lang="en-US" altLang="zh-CN" sz="1600" dirty="0">
              <a:solidFill>
                <a:srgbClr val="C00000"/>
              </a:solidFill>
              <a:latin typeface="黑体" panose="02010609060101010101" pitchFamily="49" charset="-122"/>
              <a:ea typeface="黑体" panose="02010609060101010101" pitchFamily="49" charset="-122"/>
            </a:endParaRPr>
          </a:p>
          <a:p>
            <a:pPr>
              <a:lnSpc>
                <a:spcPct val="160000"/>
              </a:lnSpc>
              <a:spcBef>
                <a:spcPts val="600"/>
              </a:spcBef>
              <a:spcAft>
                <a:spcPts val="0"/>
              </a:spcAft>
              <a:buFont typeface="Wingdings" panose="05000000000000000000" pitchFamily="2" charset="2"/>
              <a:buChar char="u"/>
              <a:defRPr/>
            </a:pPr>
            <a:r>
              <a:rPr lang="zh-CN" altLang="en-US" sz="1600" dirty="0">
                <a:solidFill>
                  <a:schemeClr val="tx1"/>
                </a:solidFill>
                <a:latin typeface="黑体" panose="02010609060101010101" pitchFamily="49" charset="-122"/>
                <a:ea typeface="黑体" panose="02010609060101010101" pitchFamily="49" charset="-122"/>
              </a:rPr>
              <a:t>更注重分析结论的</a:t>
            </a:r>
            <a:r>
              <a:rPr lang="zh-CN" altLang="en-US" sz="1600" dirty="0">
                <a:solidFill>
                  <a:srgbClr val="C00000"/>
                </a:solidFill>
                <a:latin typeface="黑体" panose="02010609060101010101" pitchFamily="49" charset="-122"/>
                <a:ea typeface="黑体" panose="02010609060101010101" pitchFamily="49" charset="-122"/>
              </a:rPr>
              <a:t>执行转化</a:t>
            </a:r>
            <a:endParaRPr lang="en-US" altLang="zh-CN" sz="1600" dirty="0">
              <a:solidFill>
                <a:srgbClr val="C00000"/>
              </a:solidFill>
              <a:latin typeface="黑体" panose="02010609060101010101" pitchFamily="49" charset="-122"/>
              <a:ea typeface="黑体" panose="02010609060101010101" pitchFamily="49" charset="-122"/>
            </a:endParaRPr>
          </a:p>
        </p:txBody>
      </p:sp>
      <p:sp>
        <p:nvSpPr>
          <p:cNvPr id="9" name="内容占位符 2"/>
          <p:cNvSpPr txBox="1">
            <a:spLocks/>
          </p:cNvSpPr>
          <p:nvPr/>
        </p:nvSpPr>
        <p:spPr>
          <a:xfrm>
            <a:off x="5580112" y="1242294"/>
            <a:ext cx="3206132" cy="3162968"/>
          </a:xfrm>
          <a:prstGeom prst="rect">
            <a:avLst/>
          </a:prstGeom>
        </p:spPr>
        <p:txBody>
          <a:bodyPr>
            <a:normAutofit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400" b="1">
                <a:solidFill>
                  <a:schemeClr val="tx1"/>
                </a:solidFill>
                <a:latin typeface="楷体" panose="02010609060101010101" pitchFamily="49" charset="-122"/>
                <a:ea typeface="楷体" panose="02010609060101010101" pitchFamily="49" charset="-122"/>
              </a:rPr>
              <a:t>    知己知彼</a:t>
            </a:r>
            <a:r>
              <a:rPr lang="zh-CN" altLang="en-US" sz="1400" b="1" dirty="0">
                <a:solidFill>
                  <a:schemeClr val="tx1"/>
                </a:solidFill>
                <a:latin typeface="楷体" panose="02010609060101010101" pitchFamily="49" charset="-122"/>
                <a:ea typeface="楷体" panose="02010609060101010101" pitchFamily="49" charset="-122"/>
              </a:rPr>
              <a:t>，百战不殆；不知彼而知己，一胜一负；不知彼，不知己，每战必殆。</a:t>
            </a:r>
            <a:endParaRPr lang="en-US" altLang="zh-CN" sz="1400" b="1" dirty="0">
              <a:solidFill>
                <a:schemeClr val="tx1"/>
              </a:solidFill>
              <a:latin typeface="楷体" panose="02010609060101010101" pitchFamily="49" charset="-122"/>
              <a:ea typeface="楷体" panose="02010609060101010101" pitchFamily="49" charset="-122"/>
            </a:endParaRPr>
          </a:p>
          <a:p>
            <a:pPr marL="0" indent="0" algn="r">
              <a:lnSpc>
                <a:spcPct val="100000"/>
              </a:lnSpc>
              <a:spcBef>
                <a:spcPts val="600"/>
              </a:spcBef>
              <a:spcAft>
                <a:spcPts val="0"/>
              </a:spcAft>
              <a:buNone/>
              <a:defRPr/>
            </a:pP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孙子</a:t>
            </a:r>
            <a:endParaRPr lang="en-US" altLang="zh-CN" sz="1400" b="1" dirty="0">
              <a:solidFill>
                <a:schemeClr val="tx1"/>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en-US" altLang="zh-CN" sz="900" b="1">
                <a:solidFill>
                  <a:schemeClr val="tx1"/>
                </a:solidFill>
                <a:latin typeface="楷体" panose="02010609060101010101" pitchFamily="49" charset="-122"/>
                <a:ea typeface="楷体" panose="02010609060101010101" pitchFamily="49" charset="-122"/>
              </a:rPr>
              <a:t>  </a:t>
            </a:r>
            <a:endParaRPr lang="en-US" altLang="zh-CN" sz="900" b="1" dirty="0">
              <a:solidFill>
                <a:schemeClr val="tx1"/>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400" b="1">
                <a:solidFill>
                  <a:schemeClr val="tx1"/>
                </a:solidFill>
                <a:latin typeface="楷体" panose="02010609060101010101" pitchFamily="49" charset="-122"/>
                <a:ea typeface="楷体" panose="02010609060101010101" pitchFamily="49" charset="-122"/>
              </a:rPr>
              <a:t>    情报</a:t>
            </a:r>
            <a:r>
              <a:rPr lang="zh-CN" altLang="en-US" sz="1400" b="1" dirty="0">
                <a:solidFill>
                  <a:schemeClr val="tx1"/>
                </a:solidFill>
                <a:latin typeface="楷体" panose="02010609060101010101" pitchFamily="49" charset="-122"/>
                <a:ea typeface="楷体" panose="02010609060101010101" pitchFamily="49" charset="-122"/>
              </a:rPr>
              <a:t>就是激活的知识。</a:t>
            </a:r>
            <a:endParaRPr lang="en-US" altLang="zh-CN" sz="1400" b="1" dirty="0">
              <a:solidFill>
                <a:schemeClr val="tx1"/>
              </a:solidFill>
              <a:latin typeface="楷体" panose="02010609060101010101" pitchFamily="49" charset="-122"/>
              <a:ea typeface="楷体" panose="02010609060101010101" pitchFamily="49" charset="-122"/>
            </a:endParaRPr>
          </a:p>
          <a:p>
            <a:pPr marL="0" indent="0" algn="r">
              <a:lnSpc>
                <a:spcPct val="100000"/>
              </a:lnSpc>
              <a:spcBef>
                <a:spcPts val="600"/>
              </a:spcBef>
              <a:spcAft>
                <a:spcPts val="0"/>
              </a:spcAft>
              <a:buNone/>
              <a:defRPr/>
            </a:pP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钱学森</a:t>
            </a:r>
            <a:endParaRPr lang="en-US" altLang="zh-CN" sz="1400" b="1" dirty="0">
              <a:solidFill>
                <a:schemeClr val="tx1"/>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en-US" altLang="zh-CN" sz="900" b="1">
                <a:solidFill>
                  <a:schemeClr val="tx1"/>
                </a:solidFill>
                <a:latin typeface="楷体" panose="02010609060101010101" pitchFamily="49" charset="-122"/>
                <a:ea typeface="楷体" panose="02010609060101010101" pitchFamily="49" charset="-122"/>
              </a:rPr>
              <a:t>  </a:t>
            </a:r>
            <a:endParaRPr lang="en-US" altLang="zh-CN" sz="900" b="1" dirty="0">
              <a:solidFill>
                <a:schemeClr val="tx1"/>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400" b="1">
                <a:solidFill>
                  <a:schemeClr val="tx1"/>
                </a:solidFill>
                <a:latin typeface="楷体" panose="02010609060101010101" pitchFamily="49" charset="-122"/>
                <a:ea typeface="楷体" panose="02010609060101010101" pitchFamily="49" charset="-122"/>
              </a:rPr>
              <a:t>    情报</a:t>
            </a:r>
            <a:r>
              <a:rPr lang="zh-CN" altLang="en-US" sz="1400" b="1" dirty="0">
                <a:solidFill>
                  <a:schemeClr val="tx1"/>
                </a:solidFill>
                <a:latin typeface="楷体" panose="02010609060101010101" pitchFamily="49" charset="-122"/>
                <a:ea typeface="楷体" panose="02010609060101010101" pitchFamily="49" charset="-122"/>
              </a:rPr>
              <a:t>就是知识；</a:t>
            </a:r>
          </a:p>
          <a:p>
            <a:pPr marL="0" indent="0">
              <a:lnSpc>
                <a:spcPct val="100000"/>
              </a:lnSpc>
              <a:spcBef>
                <a:spcPts val="600"/>
              </a:spcBef>
              <a:spcAft>
                <a:spcPts val="0"/>
              </a:spcAft>
              <a:buNone/>
              <a:defRPr/>
            </a:pPr>
            <a:r>
              <a:rPr lang="zh-CN" altLang="en-US" sz="1400" b="1">
                <a:solidFill>
                  <a:schemeClr val="tx1"/>
                </a:solidFill>
                <a:latin typeface="楷体" panose="02010609060101010101" pitchFamily="49" charset="-122"/>
                <a:ea typeface="楷体" panose="02010609060101010101" pitchFamily="49" charset="-122"/>
              </a:rPr>
              <a:t>    情报</a:t>
            </a:r>
            <a:r>
              <a:rPr lang="zh-CN" altLang="en-US" sz="1400" b="1" dirty="0">
                <a:solidFill>
                  <a:schemeClr val="tx1"/>
                </a:solidFill>
                <a:latin typeface="楷体" panose="02010609060101010101" pitchFamily="49" charset="-122"/>
                <a:ea typeface="楷体" panose="02010609060101010101" pitchFamily="49" charset="-122"/>
              </a:rPr>
              <a:t>就是生产知识的组织；</a:t>
            </a:r>
          </a:p>
          <a:p>
            <a:pPr marL="0" indent="0">
              <a:lnSpc>
                <a:spcPct val="100000"/>
              </a:lnSpc>
              <a:spcBef>
                <a:spcPts val="600"/>
              </a:spcBef>
              <a:spcAft>
                <a:spcPts val="0"/>
              </a:spcAft>
              <a:buNone/>
              <a:defRPr/>
            </a:pPr>
            <a:r>
              <a:rPr lang="zh-CN" altLang="en-US" sz="1400" b="1">
                <a:solidFill>
                  <a:schemeClr val="tx1"/>
                </a:solidFill>
                <a:latin typeface="楷体" panose="02010609060101010101" pitchFamily="49" charset="-122"/>
                <a:ea typeface="楷体" panose="02010609060101010101" pitchFamily="49" charset="-122"/>
              </a:rPr>
              <a:t>    情报</a:t>
            </a:r>
            <a:r>
              <a:rPr lang="zh-CN" altLang="en-US" sz="1400" b="1" dirty="0">
                <a:solidFill>
                  <a:schemeClr val="tx1"/>
                </a:solidFill>
                <a:latin typeface="楷体" panose="02010609060101010101" pitchFamily="49" charset="-122"/>
                <a:ea typeface="楷体" panose="02010609060101010101" pitchFamily="49" charset="-122"/>
              </a:rPr>
              <a:t>就是生产知识的组织所追求的行动。</a:t>
            </a:r>
            <a:endParaRPr lang="en-US" altLang="zh-CN" sz="1400" b="1" dirty="0">
              <a:solidFill>
                <a:schemeClr val="tx1"/>
              </a:solidFill>
              <a:latin typeface="楷体" panose="02010609060101010101" pitchFamily="49" charset="-122"/>
              <a:ea typeface="楷体" panose="02010609060101010101" pitchFamily="49" charset="-122"/>
            </a:endParaRPr>
          </a:p>
          <a:p>
            <a:pPr marL="0" indent="0" algn="r">
              <a:lnSpc>
                <a:spcPct val="100000"/>
              </a:lnSpc>
              <a:spcBef>
                <a:spcPts val="0"/>
              </a:spcBef>
              <a:spcAft>
                <a:spcPts val="0"/>
              </a:spcAft>
              <a:buNone/>
              <a:defRPr/>
            </a:pP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美国战略情报之父</a:t>
            </a:r>
            <a:r>
              <a:rPr lang="en-US" altLang="zh-CN" sz="1400" err="1">
                <a:solidFill>
                  <a:schemeClr val="tx1"/>
                </a:solidFill>
                <a:latin typeface="Baskerville Old Face" panose="02020602080505020303" pitchFamily="18" charset="0"/>
              </a:rPr>
              <a:t>S</a:t>
            </a:r>
            <a:r>
              <a:rPr lang="en-US" altLang="zh-CN" sz="1400">
                <a:solidFill>
                  <a:schemeClr val="tx1"/>
                </a:solidFill>
                <a:latin typeface="Baskerville Old Face" panose="02020602080505020303" pitchFamily="18" charset="0"/>
              </a:rPr>
              <a:t>. Kent</a:t>
            </a:r>
            <a:endParaRPr lang="en-US" altLang="zh-CN" sz="1400"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3881696841"/>
      </p:ext>
    </p:extLst>
  </p:cSld>
  <p:clrMapOvr>
    <a:masterClrMapping/>
  </p:clrMapOvr>
  <p:transition>
    <p:wip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9CA7AD-B3D1-4879-8F48-8DB5AD4850B1}"/>
              </a:ext>
            </a:extLst>
          </p:cNvPr>
          <p:cNvSpPr>
            <a:spLocks noGrp="1"/>
          </p:cNvSpPr>
          <p:nvPr>
            <p:ph type="sldNum" sz="quarter" idx="12"/>
          </p:nvPr>
        </p:nvSpPr>
        <p:spPr/>
        <p:txBody>
          <a:bodyPr/>
          <a:lstStyle/>
          <a:p>
            <a:pPr>
              <a:defRPr/>
            </a:pPr>
            <a:fld id="{2C69FBB6-E99C-45BC-A8D0-F20B296B0ADB}" type="slidenum">
              <a:rPr lang="zh-CN" altLang="en-US" smtClean="0"/>
              <a:pPr>
                <a:defRPr/>
              </a:pPr>
              <a:t>189</a:t>
            </a:fld>
            <a:endParaRPr lang="zh-CN" altLang="en-US" dirty="0"/>
          </a:p>
        </p:txBody>
      </p:sp>
      <p:sp>
        <p:nvSpPr>
          <p:cNvPr id="3" name="矩形 2">
            <a:extLst>
              <a:ext uri="{FF2B5EF4-FFF2-40B4-BE49-F238E27FC236}">
                <a16:creationId xmlns:a16="http://schemas.microsoft.com/office/drawing/2014/main" id="{C17B8411-0D63-4C00-8AD2-C4C13701A5A7}"/>
              </a:ext>
            </a:extLst>
          </p:cNvPr>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4" name="Oval 7">
            <a:extLst>
              <a:ext uri="{FF2B5EF4-FFF2-40B4-BE49-F238E27FC236}">
                <a16:creationId xmlns:a16="http://schemas.microsoft.com/office/drawing/2014/main" id="{61F93B4B-C292-41D3-8FCF-110BC716144E}"/>
              </a:ext>
            </a:extLst>
          </p:cNvPr>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5" name="矩形 4">
            <a:extLst>
              <a:ext uri="{FF2B5EF4-FFF2-40B4-BE49-F238E27FC236}">
                <a16:creationId xmlns:a16="http://schemas.microsoft.com/office/drawing/2014/main" id="{BB45085D-B1DF-48E0-9772-D05ED89B9D89}"/>
              </a:ext>
            </a:extLst>
          </p:cNvPr>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内容占位符 2">
            <a:extLst>
              <a:ext uri="{FF2B5EF4-FFF2-40B4-BE49-F238E27FC236}">
                <a16:creationId xmlns:a16="http://schemas.microsoft.com/office/drawing/2014/main" id="{01E19366-862D-4DE2-B386-6048333D08C6}"/>
              </a:ext>
            </a:extLst>
          </p:cNvPr>
          <p:cNvSpPr txBox="1">
            <a:spLocks/>
          </p:cNvSpPr>
          <p:nvPr/>
        </p:nvSpPr>
        <p:spPr>
          <a:xfrm>
            <a:off x="823206" y="1059583"/>
            <a:ext cx="1804578" cy="656678"/>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700" dirty="0">
                <a:solidFill>
                  <a:srgbClr val="FF0000"/>
                </a:solidFill>
                <a:latin typeface="黑体" panose="02010609060101010101" pitchFamily="49" charset="-122"/>
                <a:ea typeface="黑体" panose="02010609060101010101" pitchFamily="49" charset="-122"/>
              </a:rPr>
              <a:t>从数据</a:t>
            </a:r>
            <a:r>
              <a:rPr lang="zh-CN" altLang="en-US" sz="1700">
                <a:solidFill>
                  <a:srgbClr val="FF0000"/>
                </a:solidFill>
                <a:latin typeface="黑体" panose="02010609060101010101" pitchFamily="49" charset="-122"/>
                <a:ea typeface="黑体" panose="02010609060101010101" pitchFamily="49" charset="-122"/>
              </a:rPr>
              <a:t>到情报</a:t>
            </a:r>
            <a:r>
              <a:rPr lang="en-US" altLang="zh-CN" sz="1700">
                <a:solidFill>
                  <a:schemeClr val="tx1"/>
                </a:solidFill>
                <a:latin typeface="黑体" panose="02010609060101010101" pitchFamily="49" charset="-122"/>
                <a:ea typeface="黑体" panose="02010609060101010101" pitchFamily="49" charset="-122"/>
              </a:rPr>
              <a:t>  </a:t>
            </a:r>
            <a:endParaRPr lang="en-US" altLang="zh-CN" sz="1700" dirty="0">
              <a:solidFill>
                <a:srgbClr val="FF0000"/>
              </a:solidFill>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9345ED6D-D25E-4A01-AABD-2143F73C064E}"/>
              </a:ext>
            </a:extLst>
          </p:cNvPr>
          <p:cNvSpPr/>
          <p:nvPr/>
        </p:nvSpPr>
        <p:spPr>
          <a:xfrm>
            <a:off x="971600" y="1701717"/>
            <a:ext cx="4896544" cy="2512226"/>
          </a:xfrm>
          <a:prstGeom prst="rect">
            <a:avLst/>
          </a:prstGeom>
        </p:spPr>
        <p:txBody>
          <a:bodyPr wrap="square">
            <a:spAutoFit/>
          </a:bodyPr>
          <a:lstStyle/>
          <a:p>
            <a:pPr>
              <a:lnSpc>
                <a:spcPct val="125000"/>
              </a:lnSpc>
            </a:pPr>
            <a:r>
              <a:rPr lang="zh-CN" altLang="en-US" sz="14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情报是对事物的描述和推测，情报活动应该具备描述和预测功能。数据的潜在价值需要与其他数据相结合来关联价值，就像谷物变成面包，矿石变成金属一样。</a:t>
            </a:r>
            <a:endParaRPr lang="en-US" altLang="zh-CN" sz="1600" dirty="0">
              <a:latin typeface="黑体" panose="02010609060101010101" pitchFamily="49" charset="-122"/>
              <a:ea typeface="黑体" panose="02010609060101010101" pitchFamily="49" charset="-122"/>
            </a:endParaRPr>
          </a:p>
          <a:p>
            <a:pPr>
              <a:lnSpc>
                <a:spcPct val="125000"/>
              </a:lnSpc>
            </a:pP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情报是数据的二级形式。</a:t>
            </a:r>
            <a:r>
              <a:rPr lang="zh-CN" altLang="en-US" sz="16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情报具有加工性、传递性和有用性</a:t>
            </a:r>
            <a:r>
              <a:rPr lang="zh-CN" altLang="en-US" sz="1600" dirty="0">
                <a:latin typeface="黑体" panose="02010609060101010101" pitchFamily="49" charset="-122"/>
                <a:ea typeface="黑体" panose="02010609060101010101" pitchFamily="49" charset="-122"/>
              </a:rPr>
              <a:t>。在</a:t>
            </a:r>
            <a:r>
              <a:rPr lang="zh-CN" altLang="en-US" sz="1600" dirty="0">
                <a:solidFill>
                  <a:srgbClr val="FF0000"/>
                </a:solidFill>
                <a:latin typeface="黑体" panose="02010609060101010101" pitchFamily="49" charset="-122"/>
                <a:ea typeface="黑体" panose="02010609060101010101" pitchFamily="49" charset="-122"/>
              </a:rPr>
              <a:t>大数据背景</a:t>
            </a:r>
            <a:r>
              <a:rPr lang="zh-CN" altLang="en-US" sz="1600" dirty="0">
                <a:latin typeface="黑体" panose="02010609060101010101" pitchFamily="49" charset="-122"/>
                <a:ea typeface="黑体" panose="02010609060101010101" pitchFamily="49" charset="-122"/>
              </a:rPr>
              <a:t>下，数据具有重要的情报价值，通过数据挖掘技术能够获得更多和更有意义的情报。</a:t>
            </a:r>
          </a:p>
        </p:txBody>
      </p:sp>
      <p:graphicFrame>
        <p:nvGraphicFramePr>
          <p:cNvPr id="9" name="图示 8">
            <a:extLst>
              <a:ext uri="{FF2B5EF4-FFF2-40B4-BE49-F238E27FC236}">
                <a16:creationId xmlns:a16="http://schemas.microsoft.com/office/drawing/2014/main" id="{85E78AA7-8832-4B8E-8F94-1678C0DD80AF}"/>
              </a:ext>
            </a:extLst>
          </p:cNvPr>
          <p:cNvGraphicFramePr/>
          <p:nvPr/>
        </p:nvGraphicFramePr>
        <p:xfrm>
          <a:off x="5443935" y="1563638"/>
          <a:ext cx="3962817" cy="2536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64AC1243-A73E-4791-B64F-99B4204A9CC8}"/>
              </a:ext>
            </a:extLst>
          </p:cNvPr>
          <p:cNvPicPr>
            <a:picLocks noChangeAspect="1"/>
          </p:cNvPicPr>
          <p:nvPr/>
        </p:nvPicPr>
        <p:blipFill>
          <a:blip r:embed="rId8"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1965563588"/>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8AA71F-6EED-46D8-A0F4-7FDFDEE388B2}"/>
              </a:ext>
            </a:extLst>
          </p:cNvPr>
          <p:cNvSpPr>
            <a:spLocks noGrp="1"/>
          </p:cNvSpPr>
          <p:nvPr>
            <p:ph type="sldNum" sz="quarter" idx="12"/>
          </p:nvPr>
        </p:nvSpPr>
        <p:spPr/>
        <p:txBody>
          <a:bodyPr/>
          <a:lstStyle/>
          <a:p>
            <a:pPr>
              <a:defRPr/>
            </a:pPr>
            <a:fld id="{2C69FBB6-E99C-45BC-A8D0-F20B296B0ADB}" type="slidenum">
              <a:rPr lang="zh-CN" altLang="en-US" smtClean="0"/>
              <a:pPr>
                <a:defRPr/>
              </a:pPr>
              <a:t>19</a:t>
            </a:fld>
            <a:endParaRPr lang="zh-CN" altLang="en-US" dirty="0"/>
          </a:p>
        </p:txBody>
      </p:sp>
      <p:sp>
        <p:nvSpPr>
          <p:cNvPr id="3" name="矩形 2">
            <a:extLst>
              <a:ext uri="{FF2B5EF4-FFF2-40B4-BE49-F238E27FC236}">
                <a16:creationId xmlns:a16="http://schemas.microsoft.com/office/drawing/2014/main" id="{67AA94D1-47DE-42B0-854C-559EA93C6AD8}"/>
              </a:ext>
            </a:extLst>
          </p:cNvPr>
          <p:cNvSpPr/>
          <p:nvPr/>
        </p:nvSpPr>
        <p:spPr>
          <a:xfrm>
            <a:off x="858310" y="405737"/>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信息分析的方法体系</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矩形 3">
            <a:extLst>
              <a:ext uri="{FF2B5EF4-FFF2-40B4-BE49-F238E27FC236}">
                <a16:creationId xmlns:a16="http://schemas.microsoft.com/office/drawing/2014/main" id="{4C2680EC-C081-4894-9FF7-37988E757E7B}"/>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8" name="矩形 7">
            <a:extLst>
              <a:ext uri="{FF2B5EF4-FFF2-40B4-BE49-F238E27FC236}">
                <a16:creationId xmlns:a16="http://schemas.microsoft.com/office/drawing/2014/main" id="{C7FFA63F-8DCA-422F-B68F-84939E59F3EC}"/>
              </a:ext>
            </a:extLst>
          </p:cNvPr>
          <p:cNvSpPr/>
          <p:nvPr/>
        </p:nvSpPr>
        <p:spPr>
          <a:xfrm>
            <a:off x="1177394" y="1779662"/>
            <a:ext cx="6789211" cy="1886286"/>
          </a:xfrm>
          <a:prstGeom prst="rect">
            <a:avLst/>
          </a:prstGeom>
        </p:spPr>
        <p:txBody>
          <a:bodyPr wrap="square">
            <a:spAutoFit/>
          </a:bodyPr>
          <a:lstStyle/>
          <a:p>
            <a:pPr>
              <a:lnSpc>
                <a:spcPct val="150000"/>
              </a:lnSpc>
            </a:pPr>
            <a:r>
              <a:rPr lang="zh-CN" altLang="en-US" sz="2000" dirty="0"/>
              <a:t>         信息分析方法的体系结构是根据信息分析的理论追求和职业需要，对信息分析领域积累的研究方法按照某种标准进行系统化和结构化，从而比较完整的反映信息分析方法的全貌，反映信息分析的具体分析方法及方法之间的关系。</a:t>
            </a:r>
          </a:p>
        </p:txBody>
      </p:sp>
      <p:sp>
        <p:nvSpPr>
          <p:cNvPr id="9" name="Oval 7">
            <a:extLst>
              <a:ext uri="{FF2B5EF4-FFF2-40B4-BE49-F238E27FC236}">
                <a16:creationId xmlns:a16="http://schemas.microsoft.com/office/drawing/2014/main" id="{1716D436-5011-495C-ADD8-9B45EAF4E464}"/>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6</a:t>
            </a:r>
            <a:endParaRPr lang="en-US" sz="1800" dirty="0">
              <a:solidFill>
                <a:prstClr val="black">
                  <a:lumMod val="50000"/>
                  <a:lumOff val="50000"/>
                </a:prstClr>
              </a:solidFill>
              <a:latin typeface="Impact" panose="020B0806030902050204" pitchFamily="34" charset="0"/>
              <a:ea typeface="微软雅黑"/>
            </a:endParaRPr>
          </a:p>
        </p:txBody>
      </p:sp>
      <p:sp>
        <p:nvSpPr>
          <p:cNvPr id="10" name="矩形 9">
            <a:extLst>
              <a:ext uri="{FF2B5EF4-FFF2-40B4-BE49-F238E27FC236}">
                <a16:creationId xmlns:a16="http://schemas.microsoft.com/office/drawing/2014/main" id="{F7CD66EE-2AA4-49C5-BD98-7E0A8B5D8056}"/>
              </a:ext>
            </a:extLst>
          </p:cNvPr>
          <p:cNvSpPr/>
          <p:nvPr/>
        </p:nvSpPr>
        <p:spPr>
          <a:xfrm>
            <a:off x="914770" y="916493"/>
            <a:ext cx="700833"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总结</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矩形 10">
            <a:extLst>
              <a:ext uri="{FF2B5EF4-FFF2-40B4-BE49-F238E27FC236}">
                <a16:creationId xmlns:a16="http://schemas.microsoft.com/office/drawing/2014/main" id="{D9C2B668-6029-4E17-9761-3781F143FFDA}"/>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2" name="矩形 11">
            <a:extLst>
              <a:ext uri="{FF2B5EF4-FFF2-40B4-BE49-F238E27FC236}">
                <a16:creationId xmlns:a16="http://schemas.microsoft.com/office/drawing/2014/main" id="{77B596BE-AC04-4996-8A41-BF8DDBD5CC0A}"/>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78997948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9CA7AD-B3D1-4879-8F48-8DB5AD4850B1}"/>
              </a:ext>
            </a:extLst>
          </p:cNvPr>
          <p:cNvSpPr>
            <a:spLocks noGrp="1"/>
          </p:cNvSpPr>
          <p:nvPr>
            <p:ph type="sldNum" sz="quarter" idx="12"/>
          </p:nvPr>
        </p:nvSpPr>
        <p:spPr/>
        <p:txBody>
          <a:bodyPr/>
          <a:lstStyle/>
          <a:p>
            <a:pPr>
              <a:defRPr/>
            </a:pPr>
            <a:fld id="{2C69FBB6-E99C-45BC-A8D0-F20B296B0ADB}" type="slidenum">
              <a:rPr lang="zh-CN" altLang="en-US" smtClean="0"/>
              <a:pPr>
                <a:defRPr/>
              </a:pPr>
              <a:t>190</a:t>
            </a:fld>
            <a:endParaRPr lang="zh-CN" altLang="en-US" dirty="0"/>
          </a:p>
        </p:txBody>
      </p:sp>
      <p:sp>
        <p:nvSpPr>
          <p:cNvPr id="3" name="矩形 2">
            <a:extLst>
              <a:ext uri="{FF2B5EF4-FFF2-40B4-BE49-F238E27FC236}">
                <a16:creationId xmlns:a16="http://schemas.microsoft.com/office/drawing/2014/main" id="{C17B8411-0D63-4C00-8AD2-C4C13701A5A7}"/>
              </a:ext>
            </a:extLst>
          </p:cNvPr>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4" name="Oval 7">
            <a:extLst>
              <a:ext uri="{FF2B5EF4-FFF2-40B4-BE49-F238E27FC236}">
                <a16:creationId xmlns:a16="http://schemas.microsoft.com/office/drawing/2014/main" id="{61F93B4B-C292-41D3-8FCF-110BC716144E}"/>
              </a:ext>
            </a:extLst>
          </p:cNvPr>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5" name="矩形 4">
            <a:extLst>
              <a:ext uri="{FF2B5EF4-FFF2-40B4-BE49-F238E27FC236}">
                <a16:creationId xmlns:a16="http://schemas.microsoft.com/office/drawing/2014/main" id="{BB45085D-B1DF-48E0-9772-D05ED89B9D89}"/>
              </a:ext>
            </a:extLst>
          </p:cNvPr>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内容占位符 2">
            <a:extLst>
              <a:ext uri="{FF2B5EF4-FFF2-40B4-BE49-F238E27FC236}">
                <a16:creationId xmlns:a16="http://schemas.microsoft.com/office/drawing/2014/main" id="{107CF083-A385-4939-8B96-F8DD0BBD1C99}"/>
              </a:ext>
            </a:extLst>
          </p:cNvPr>
          <p:cNvSpPr txBox="1">
            <a:spLocks/>
          </p:cNvSpPr>
          <p:nvPr/>
        </p:nvSpPr>
        <p:spPr>
          <a:xfrm>
            <a:off x="823206" y="1059583"/>
            <a:ext cx="1804578" cy="656678"/>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700" dirty="0">
                <a:solidFill>
                  <a:srgbClr val="FF0000"/>
                </a:solidFill>
                <a:latin typeface="黑体" panose="02010609060101010101" pitchFamily="49" charset="-122"/>
                <a:ea typeface="黑体" panose="02010609060101010101" pitchFamily="49" charset="-122"/>
              </a:rPr>
              <a:t>从情报到知识</a:t>
            </a:r>
            <a:endParaRPr lang="en-US" altLang="zh-CN" sz="1700" dirty="0">
              <a:solidFill>
                <a:schemeClr val="tx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ADB8DD8-3EF9-4AD3-B6C3-75909E25233D}"/>
                  </a:ext>
                </a:extLst>
              </p:cNvPr>
              <p:cNvSpPr/>
              <p:nvPr/>
            </p:nvSpPr>
            <p:spPr>
              <a:xfrm>
                <a:off x="806050" y="1795432"/>
                <a:ext cx="4896544" cy="669414"/>
              </a:xfrm>
              <a:prstGeom prst="rect">
                <a:avLst/>
              </a:prstGeom>
            </p:spPr>
            <p:txBody>
              <a:bodyPr wrap="square">
                <a:spAutoFit/>
              </a:bodyPr>
              <a:lstStyle/>
              <a:p>
                <a:pPr>
                  <a:lnSpc>
                    <a:spcPct val="125000"/>
                  </a:lnSpc>
                </a:pPr>
                <a:r>
                  <a:rPr lang="zh-CN" altLang="en-US" sz="1600" dirty="0">
                    <a:latin typeface="黑体" panose="02010609060101010101" pitchFamily="49" charset="-122"/>
                    <a:ea typeface="黑体" panose="02010609060101010101" pitchFamily="49" charset="-122"/>
                  </a:rPr>
                  <a:t>布鲁克斯</a:t>
                </a:r>
                <a:r>
                  <a:rPr lang="zh-CN" altLang="en-US" sz="1400" dirty="0">
                    <a:latin typeface="黑体" panose="02010609060101010101" pitchFamily="49" charset="-122"/>
                    <a:ea typeface="黑体" panose="02010609060101010101" pitchFamily="49" charset="-122"/>
                  </a:rPr>
                  <a:t>知识方程：</a:t>
                </a:r>
                <a:endParaRPr lang="en-US" altLang="zh-CN" sz="1400" dirty="0">
                  <a:latin typeface="黑体" panose="02010609060101010101" pitchFamily="49" charset="-122"/>
                  <a:ea typeface="黑体" panose="02010609060101010101" pitchFamily="49" charset="-122"/>
                </a:endParaRPr>
              </a:p>
              <a:p>
                <a:pPr>
                  <a:lnSpc>
                    <a:spcPct val="125000"/>
                  </a:lnSpc>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黑体" panose="02010609060101010101" pitchFamily="49" charset="-122"/>
                        </a:rPr>
                        <m:t>𝐾</m:t>
                      </m:r>
                      <m:d>
                        <m:dPr>
                          <m:begChr m:val="["/>
                          <m:endChr m:val="]"/>
                          <m:ctrlPr>
                            <a:rPr lang="en-US" altLang="zh-CN" sz="1400" b="0" i="1" smtClean="0">
                              <a:latin typeface="Cambria Math" panose="02040503050406030204" pitchFamily="18" charset="0"/>
                              <a:ea typeface="黑体" panose="02010609060101010101" pitchFamily="49" charset="-122"/>
                            </a:rPr>
                          </m:ctrlPr>
                        </m:dPr>
                        <m:e>
                          <m:r>
                            <a:rPr lang="en-US" altLang="zh-CN" sz="1400" b="0" i="1" smtClean="0">
                              <a:latin typeface="Cambria Math" panose="02040503050406030204" pitchFamily="18" charset="0"/>
                              <a:ea typeface="黑体" panose="02010609060101010101" pitchFamily="49" charset="-122"/>
                            </a:rPr>
                            <m:t>𝑆</m:t>
                          </m:r>
                        </m:e>
                      </m:d>
                      <m:r>
                        <a:rPr lang="en-US" altLang="zh-CN" sz="1400" b="0" i="1" smtClean="0">
                          <a:latin typeface="Cambria Math" panose="02040503050406030204" pitchFamily="18" charset="0"/>
                          <a:ea typeface="黑体" panose="02010609060101010101" pitchFamily="49" charset="-122"/>
                        </a:rPr>
                        <m:t>+</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𝐼</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𝐾</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𝑆</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𝑆</m:t>
                      </m:r>
                      <m:r>
                        <a:rPr lang="en-US" altLang="zh-CN" sz="1400" b="0" i="1" smtClean="0">
                          <a:latin typeface="Cambria Math" panose="02040503050406030204" pitchFamily="18" charset="0"/>
                          <a:ea typeface="Cambria Math" panose="02040503050406030204" pitchFamily="18" charset="0"/>
                        </a:rPr>
                        <m:t>]</m:t>
                      </m:r>
                    </m:oMath>
                  </m:oMathPara>
                </a14:m>
                <a:endParaRPr lang="en-US" altLang="zh-CN" sz="1400" dirty="0">
                  <a:latin typeface="黑体" panose="02010609060101010101" pitchFamily="49" charset="-122"/>
                  <a:ea typeface="黑体" panose="02010609060101010101" pitchFamily="49" charset="-122"/>
                </a:endParaRPr>
              </a:p>
            </p:txBody>
          </p:sp>
        </mc:Choice>
        <mc:Fallback xmlns="">
          <p:sp>
            <p:nvSpPr>
              <p:cNvPr id="7" name="矩形 6">
                <a:extLst>
                  <a:ext uri="{FF2B5EF4-FFF2-40B4-BE49-F238E27FC236}">
                    <a16:creationId xmlns:a16="http://schemas.microsoft.com/office/drawing/2014/main" id="{1ADB8DD8-3EF9-4AD3-B6C3-75909E25233D}"/>
                  </a:ext>
                </a:extLst>
              </p:cNvPr>
              <p:cNvSpPr>
                <a:spLocks noRot="1" noChangeAspect="1" noMove="1" noResize="1" noEditPoints="1" noAdjustHandles="1" noChangeArrowheads="1" noChangeShapeType="1" noTextEdit="1"/>
              </p:cNvSpPr>
              <p:nvPr/>
            </p:nvSpPr>
            <p:spPr>
              <a:xfrm>
                <a:off x="806050" y="1795432"/>
                <a:ext cx="4896544" cy="669414"/>
              </a:xfrm>
              <a:prstGeom prst="rect">
                <a:avLst/>
              </a:prstGeom>
              <a:blipFill>
                <a:blip r:embed="rId3"/>
                <a:stretch>
                  <a:fillRect l="-623" b="-917"/>
                </a:stretch>
              </a:blipFill>
            </p:spPr>
            <p:txBody>
              <a:bodyPr/>
              <a:lstStyle/>
              <a:p>
                <a:r>
                  <a:rPr lang="zh-CN" altLang="en-US">
                    <a:noFill/>
                  </a:rPr>
                  <a:t> </a:t>
                </a:r>
              </a:p>
            </p:txBody>
          </p:sp>
        </mc:Fallback>
      </mc:AlternateContent>
      <p:graphicFrame>
        <p:nvGraphicFramePr>
          <p:cNvPr id="8" name="图示 7">
            <a:extLst>
              <a:ext uri="{FF2B5EF4-FFF2-40B4-BE49-F238E27FC236}">
                <a16:creationId xmlns:a16="http://schemas.microsoft.com/office/drawing/2014/main" id="{55D3F64E-8401-43D8-A0C6-59798B68972D}"/>
              </a:ext>
            </a:extLst>
          </p:cNvPr>
          <p:cNvGraphicFramePr/>
          <p:nvPr/>
        </p:nvGraphicFramePr>
        <p:xfrm>
          <a:off x="5443935" y="1563638"/>
          <a:ext cx="3962817" cy="25360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矩形 9">
            <a:extLst>
              <a:ext uri="{FF2B5EF4-FFF2-40B4-BE49-F238E27FC236}">
                <a16:creationId xmlns:a16="http://schemas.microsoft.com/office/drawing/2014/main" id="{5867043D-9B5D-490A-9EE3-4615A96401E1}"/>
              </a:ext>
            </a:extLst>
          </p:cNvPr>
          <p:cNvSpPr/>
          <p:nvPr/>
        </p:nvSpPr>
        <p:spPr>
          <a:xfrm>
            <a:off x="869195" y="2682058"/>
            <a:ext cx="4896544" cy="1588897"/>
          </a:xfrm>
          <a:prstGeom prst="rect">
            <a:avLst/>
          </a:prstGeom>
        </p:spPr>
        <p:txBody>
          <a:bodyPr wrap="square">
            <a:spAutoFit/>
          </a:bodyPr>
          <a:lstStyle/>
          <a:p>
            <a:pPr>
              <a:lnSpc>
                <a:spcPct val="125000"/>
              </a:lnSpc>
            </a:pPr>
            <a:r>
              <a:rPr lang="zh-CN" altLang="en-US" sz="14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情报分析具有主观性，这个过程需要专家的行为。经过情报分析来确定信息的含义，就是我们说的专家的经验变为知识。情报具有知识的特征，但不能把所有的知识一律视为情报。</a:t>
            </a:r>
            <a:r>
              <a:rPr lang="zh-CN" altLang="en-US" sz="1600" b="1" dirty="0">
                <a:latin typeface="黑体" panose="02010609060101010101" pitchFamily="49" charset="-122"/>
                <a:ea typeface="黑体" panose="02010609060101010101" pitchFamily="49" charset="-122"/>
              </a:rPr>
              <a:t>知识是更高一级的情报，是系统化的情报，是情报的延展和高级形式</a:t>
            </a:r>
            <a:r>
              <a:rPr lang="zh-CN" altLang="en-US" sz="16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pic>
        <p:nvPicPr>
          <p:cNvPr id="11" name="图片 9">
            <a:extLst>
              <a:ext uri="{FF2B5EF4-FFF2-40B4-BE49-F238E27FC236}">
                <a16:creationId xmlns:a16="http://schemas.microsoft.com/office/drawing/2014/main" id="{815B5E26-2976-49EF-BABC-5B141196D955}"/>
              </a:ext>
            </a:extLst>
          </p:cNvPr>
          <p:cNvPicPr>
            <a:picLocks noChangeAspect="1"/>
          </p:cNvPicPr>
          <p:nvPr/>
        </p:nvPicPr>
        <p:blipFill>
          <a:blip r:embed="rId9"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386963857"/>
      </p:ext>
    </p:extLst>
  </p:cSld>
  <p:clrMapOvr>
    <a:masterClrMapping/>
  </p:clrMapOvr>
  <p:transition>
    <p:wip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a:solidFill>
                  <a:srgbClr val="C00000"/>
                </a:solidFill>
                <a:latin typeface="黑体" panose="02010609060101010101" pitchFamily="49" charset="-122"/>
                <a:ea typeface="黑体" panose="02010609060101010101" pitchFamily="49" charset="-122"/>
              </a:rPr>
              <a:t>    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情报分析案例：</a:t>
            </a:r>
            <a:endParaRPr lang="en-US" altLang="zh-CN" sz="1600" dirty="0">
              <a:solidFill>
                <a:schemeClr val="tx1"/>
              </a:solidFill>
              <a:latin typeface="黑体" panose="02010609060101010101" pitchFamily="49" charset="-122"/>
              <a:ea typeface="黑体" panose="02010609060101010101" pitchFamily="49" charset="-122"/>
            </a:endParaRPr>
          </a:p>
          <a:p>
            <a:pPr>
              <a:lnSpc>
                <a:spcPct val="20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楷体" panose="02010609060101010101" pitchFamily="49" charset="-122"/>
                <a:ea typeface="楷体" panose="02010609060101010101" pitchFamily="49" charset="-122"/>
              </a:rPr>
              <a:t>设想你住所附近一家餐厅生意不好，餐厅老板寻求你的帮助，请你加以分析</a:t>
            </a:r>
            <a:endParaRPr lang="en-US" altLang="zh-CN" sz="1600" b="1" dirty="0">
              <a:solidFill>
                <a:schemeClr val="accent2">
                  <a:lumMod val="75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46992505"/>
      </p:ext>
    </p:extLst>
  </p:cSld>
  <p:clrMapOvr>
    <a:masterClrMapping/>
  </p:clrMapOvr>
  <p:transition>
    <p:wip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a:solidFill>
                  <a:srgbClr val="C00000"/>
                </a:solidFill>
                <a:latin typeface="黑体" panose="02010609060101010101" pitchFamily="49" charset="-122"/>
                <a:ea typeface="黑体" panose="02010609060101010101" pitchFamily="49" charset="-122"/>
              </a:rPr>
              <a:t>    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6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en-US" altLang="zh-CN" sz="1200">
                <a:solidFill>
                  <a:schemeClr val="tx1"/>
                </a:solidFill>
                <a:latin typeface="黑体" panose="02010609060101010101" pitchFamily="49" charset="-122"/>
                <a:ea typeface="黑体" panose="02010609060101010101" pitchFamily="49" charset="-122"/>
              </a:rPr>
              <a:t>  </a:t>
            </a: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情报分析案例：</a:t>
            </a:r>
            <a:endParaRPr lang="en-US" altLang="zh-CN" sz="1600" dirty="0">
              <a:solidFill>
                <a:schemeClr val="tx1"/>
              </a:solidFill>
              <a:latin typeface="黑体" panose="02010609060101010101" pitchFamily="49" charset="-122"/>
              <a:ea typeface="黑体" panose="02010609060101010101" pitchFamily="49" charset="-122"/>
            </a:endParaRPr>
          </a:p>
          <a:p>
            <a:pPr>
              <a:lnSpc>
                <a:spcPct val="20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楷体" panose="02010609060101010101" pitchFamily="49" charset="-122"/>
                <a:ea typeface="楷体" panose="02010609060101010101" pitchFamily="49" charset="-122"/>
              </a:rPr>
              <a:t>设想你住所附近一家餐厅生意不好，餐厅老板寻求你的帮助，请你加以分析</a:t>
            </a:r>
            <a:endParaRPr lang="en-US" altLang="zh-CN" sz="1600" b="1" dirty="0">
              <a:solidFill>
                <a:schemeClr val="accent2">
                  <a:lumMod val="75000"/>
                </a:schemeClr>
              </a:solidFill>
              <a:latin typeface="楷体" panose="02010609060101010101" pitchFamily="49" charset="-122"/>
              <a:ea typeface="楷体" panose="02010609060101010101" pitchFamily="49" charset="-122"/>
            </a:endParaRPr>
          </a:p>
        </p:txBody>
      </p:sp>
      <p:sp>
        <p:nvSpPr>
          <p:cNvPr id="16" name="内容占位符 2"/>
          <p:cNvSpPr txBox="1">
            <a:spLocks/>
          </p:cNvSpPr>
          <p:nvPr/>
        </p:nvSpPr>
        <p:spPr>
          <a:xfrm>
            <a:off x="5148065" y="1059582"/>
            <a:ext cx="3544884" cy="3523008"/>
          </a:xfrm>
          <a:prstGeom prst="rect">
            <a:avLst/>
          </a:prstGeom>
        </p:spPr>
        <p:txBody>
          <a:bodyPr>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简单罗列观察数据，并未</a:t>
            </a:r>
            <a:r>
              <a:rPr lang="zh-CN" altLang="en-US" sz="1600" b="1">
                <a:solidFill>
                  <a:schemeClr val="tx1"/>
                </a:solidFill>
                <a:latin typeface="楷体" panose="02010609060101010101" pitchFamily="49" charset="-122"/>
                <a:ea typeface="楷体" panose="02010609060101010101" pitchFamily="49" charset="-122"/>
              </a:rPr>
              <a:t>归因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50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罗列原因，少于</a:t>
            </a:r>
            <a:r>
              <a:rPr lang="zh-CN" altLang="en-US" sz="1600" b="1">
                <a:solidFill>
                  <a:schemeClr val="tx1"/>
                </a:solidFill>
                <a:latin typeface="楷体" panose="02010609060101010101" pitchFamily="49" charset="-122"/>
                <a:ea typeface="楷体" panose="02010609060101010101" pitchFamily="49" charset="-122"/>
              </a:rPr>
              <a:t>十条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60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罗列原因，十条及十</a:t>
            </a:r>
            <a:r>
              <a:rPr lang="zh-CN" altLang="en-US" sz="1600" b="1">
                <a:solidFill>
                  <a:schemeClr val="tx1"/>
                </a:solidFill>
                <a:latin typeface="楷体" panose="02010609060101010101" pitchFamily="49" charset="-122"/>
                <a:ea typeface="楷体" panose="02010609060101010101" pitchFamily="49" charset="-122"/>
              </a:rPr>
              <a:t>条以上        </a:t>
            </a:r>
            <a:r>
              <a:rPr lang="en-US" altLang="zh-CN" sz="1600" b="1">
                <a:solidFill>
                  <a:srgbClr val="C00000"/>
                </a:solidFill>
                <a:latin typeface="楷体" panose="02010609060101010101" pitchFamily="49" charset="-122"/>
                <a:ea typeface="楷体" panose="02010609060101010101" pitchFamily="49" charset="-122"/>
              </a:rPr>
              <a:t>60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a:t>
            </a:r>
            <a:r>
              <a:rPr lang="zh-CN" altLang="en-US" sz="1600" b="1">
                <a:solidFill>
                  <a:schemeClr val="tx1"/>
                </a:solidFill>
                <a:latin typeface="楷体" panose="02010609060101010101" pitchFamily="49" charset="-122"/>
                <a:ea typeface="楷体" panose="02010609060101010101" pitchFamily="49" charset="-122"/>
              </a:rPr>
              <a:t>适当分类            </a:t>
            </a:r>
            <a:r>
              <a:rPr lang="en-US" altLang="zh-CN" sz="1600" b="1">
                <a:solidFill>
                  <a:srgbClr val="C00000"/>
                </a:solidFill>
                <a:latin typeface="楷体" panose="02010609060101010101" pitchFamily="49" charset="-122"/>
                <a:ea typeface="楷体" panose="02010609060101010101" pitchFamily="49" charset="-122"/>
              </a:rPr>
              <a:t>70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列举原因，将其置于一个</a:t>
            </a:r>
            <a:r>
              <a:rPr lang="zh-CN" altLang="en-US" sz="1600" b="1">
                <a:solidFill>
                  <a:schemeClr val="tx1"/>
                </a:solidFill>
                <a:latin typeface="楷体" panose="02010609060101010101" pitchFamily="49" charset="-122"/>
                <a:ea typeface="楷体" panose="02010609060101010101" pitchFamily="49" charset="-122"/>
              </a:rPr>
              <a:t>分析框架  </a:t>
            </a:r>
            <a:r>
              <a:rPr lang="en-US" altLang="zh-CN" sz="1600" b="1">
                <a:solidFill>
                  <a:srgbClr val="C00000"/>
                </a:solidFill>
                <a:latin typeface="楷体" panose="02010609060101010101" pitchFamily="49" charset="-122"/>
                <a:ea typeface="楷体" panose="02010609060101010101" pitchFamily="49" charset="-122"/>
              </a:rPr>
              <a:t>80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列举原因，并且分析框架</a:t>
            </a:r>
            <a:r>
              <a:rPr lang="zh-CN" altLang="en-US" sz="1600" b="1">
                <a:solidFill>
                  <a:schemeClr val="tx1"/>
                </a:solidFill>
                <a:latin typeface="楷体" panose="02010609060101010101" pitchFamily="49" charset="-122"/>
                <a:ea typeface="楷体" panose="02010609060101010101" pitchFamily="49" charset="-122"/>
              </a:rPr>
              <a:t>足够好    </a:t>
            </a:r>
            <a:r>
              <a:rPr lang="en-US" altLang="zh-CN" sz="1600" b="1">
                <a:solidFill>
                  <a:srgbClr val="C00000"/>
                </a:solidFill>
                <a:latin typeface="楷体" panose="02010609060101010101" pitchFamily="49" charset="-122"/>
                <a:ea typeface="楷体" panose="02010609060101010101" pitchFamily="49" charset="-122"/>
              </a:rPr>
              <a:t>90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分析框架好，进而能够给出有针对性</a:t>
            </a:r>
            <a:r>
              <a:rPr lang="zh-CN" altLang="en-US" sz="1600" b="1">
                <a:solidFill>
                  <a:schemeClr val="tx1"/>
                </a:solidFill>
                <a:latin typeface="楷体" panose="02010609060101010101" pitchFamily="49" charset="-122"/>
                <a:ea typeface="楷体" panose="02010609060101010101" pitchFamily="49" charset="-122"/>
              </a:rPr>
              <a:t>的分析                           </a:t>
            </a:r>
            <a:r>
              <a:rPr lang="en-US" altLang="zh-CN" sz="1600" b="1">
                <a:solidFill>
                  <a:srgbClr val="C00000"/>
                </a:solidFill>
                <a:latin typeface="楷体" panose="02010609060101010101" pitchFamily="49" charset="-122"/>
                <a:ea typeface="楷体" panose="02010609060101010101" pitchFamily="49" charset="-122"/>
              </a:rPr>
              <a:t>100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在上述基础上，给出问题</a:t>
            </a:r>
            <a:r>
              <a:rPr lang="zh-CN" altLang="en-US" sz="1600" b="1">
                <a:solidFill>
                  <a:schemeClr val="tx1"/>
                </a:solidFill>
                <a:latin typeface="楷体" panose="02010609060101010101" pitchFamily="49" charset="-122"/>
                <a:ea typeface="楷体" panose="02010609060101010101" pitchFamily="49" charset="-122"/>
              </a:rPr>
              <a:t>解决方案 </a:t>
            </a:r>
            <a:r>
              <a:rPr lang="en-US" altLang="zh-CN" sz="1600" b="1">
                <a:solidFill>
                  <a:srgbClr val="C00000"/>
                </a:solidFill>
                <a:latin typeface="楷体" panose="02010609060101010101" pitchFamily="49" charset="-122"/>
                <a:ea typeface="楷体" panose="02010609060101010101" pitchFamily="49" charset="-122"/>
              </a:rPr>
              <a:t>110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进一步分析方案</a:t>
            </a:r>
            <a:r>
              <a:rPr lang="zh-CN" altLang="en-US" sz="1600" b="1">
                <a:solidFill>
                  <a:schemeClr val="tx1"/>
                </a:solidFill>
                <a:latin typeface="楷体" panose="02010609060101010101" pitchFamily="49" charset="-122"/>
                <a:ea typeface="楷体" panose="02010609060101010101" pitchFamily="49" charset="-122"/>
              </a:rPr>
              <a:t>的可行性         </a:t>
            </a:r>
            <a:r>
              <a:rPr lang="en-US" altLang="zh-CN" sz="1600" b="1">
                <a:solidFill>
                  <a:srgbClr val="C00000"/>
                </a:solidFill>
                <a:latin typeface="楷体" panose="02010609060101010101" pitchFamily="49" charset="-122"/>
                <a:ea typeface="楷体" panose="02010609060101010101" pitchFamily="49" charset="-122"/>
              </a:rPr>
              <a:t>120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还进行了初步的方案</a:t>
            </a:r>
            <a:r>
              <a:rPr lang="zh-CN" altLang="en-US" sz="1600" b="1">
                <a:solidFill>
                  <a:schemeClr val="tx1"/>
                </a:solidFill>
                <a:latin typeface="楷体" panose="02010609060101010101" pitchFamily="49" charset="-122"/>
                <a:ea typeface="楷体" panose="02010609060101010101" pitchFamily="49" charset="-122"/>
              </a:rPr>
              <a:t>执行试验     </a:t>
            </a:r>
            <a:r>
              <a:rPr lang="en-US" altLang="zh-CN" sz="1600" b="1">
                <a:solidFill>
                  <a:srgbClr val="C00000"/>
                </a:solidFill>
                <a:latin typeface="楷体" panose="02010609060101010101" pitchFamily="49" charset="-122"/>
                <a:ea typeface="楷体" panose="02010609060101010101" pitchFamily="49" charset="-122"/>
              </a:rPr>
              <a:t>130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en-US" altLang="zh-CN" sz="1600" b="1">
                <a:solidFill>
                  <a:schemeClr val="tx1"/>
                </a:solidFill>
                <a:latin typeface="楷体" panose="02010609060101010101" pitchFamily="49" charset="-122"/>
                <a:ea typeface="楷体" panose="02010609060101010101" pitchFamily="49" charset="-122"/>
              </a:rPr>
              <a:t>……                           </a:t>
            </a:r>
            <a:r>
              <a:rPr lang="en-US" altLang="zh-CN" sz="1600" b="1">
                <a:solidFill>
                  <a:srgbClr val="C00000"/>
                </a:solidFill>
                <a:latin typeface="楷体" panose="02010609060101010101" pitchFamily="49" charset="-122"/>
                <a:ea typeface="楷体" panose="02010609060101010101" pitchFamily="49" charset="-122"/>
              </a:rPr>
              <a:t>130</a:t>
            </a:r>
            <a:r>
              <a:rPr lang="en-US" altLang="zh-CN" sz="1600" b="1" dirty="0">
                <a:solidFill>
                  <a:srgbClr val="C00000"/>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587768333"/>
      </p:ext>
    </p:extLst>
  </p:cSld>
  <p:clrMapOvr>
    <a:masterClrMapping/>
  </p:clrMapOvr>
  <p:transition>
    <p:wip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a:solidFill>
                  <a:srgbClr val="C00000"/>
                </a:solidFill>
                <a:latin typeface="黑体" panose="02010609060101010101" pitchFamily="49" charset="-122"/>
                <a:ea typeface="黑体" panose="02010609060101010101" pitchFamily="49" charset="-122"/>
              </a:rPr>
              <a:t>    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6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en-US" altLang="zh-CN" sz="1200">
                <a:solidFill>
                  <a:schemeClr val="tx1"/>
                </a:solidFill>
                <a:latin typeface="黑体" panose="02010609060101010101" pitchFamily="49" charset="-122"/>
                <a:ea typeface="黑体" panose="02010609060101010101" pitchFamily="49" charset="-122"/>
              </a:rPr>
              <a:t>  </a:t>
            </a: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情报分析案例：</a:t>
            </a:r>
            <a:endParaRPr lang="en-US" altLang="zh-CN" sz="1600" dirty="0">
              <a:solidFill>
                <a:schemeClr val="tx1"/>
              </a:solidFill>
              <a:latin typeface="黑体" panose="02010609060101010101" pitchFamily="49" charset="-122"/>
              <a:ea typeface="黑体" panose="02010609060101010101" pitchFamily="49" charset="-122"/>
            </a:endParaRPr>
          </a:p>
          <a:p>
            <a:pPr>
              <a:lnSpc>
                <a:spcPct val="20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楷体" panose="02010609060101010101" pitchFamily="49" charset="-122"/>
                <a:ea typeface="楷体" panose="02010609060101010101" pitchFamily="49" charset="-122"/>
              </a:rPr>
              <a:t>设想你住所附近一家餐厅生意不好，餐厅老板寻求你的帮助，请你加以分析</a:t>
            </a:r>
            <a:endParaRPr lang="en-US" altLang="zh-CN" sz="1600" b="1" dirty="0">
              <a:solidFill>
                <a:schemeClr val="accent2">
                  <a:lumMod val="75000"/>
                </a:schemeClr>
              </a:solidFill>
              <a:latin typeface="楷体" panose="02010609060101010101" pitchFamily="49" charset="-122"/>
              <a:ea typeface="楷体" panose="02010609060101010101" pitchFamily="49" charset="-122"/>
            </a:endParaRPr>
          </a:p>
        </p:txBody>
      </p:sp>
      <p:sp>
        <p:nvSpPr>
          <p:cNvPr id="16" name="内容占位符 2"/>
          <p:cNvSpPr txBox="1">
            <a:spLocks/>
          </p:cNvSpPr>
          <p:nvPr/>
        </p:nvSpPr>
        <p:spPr>
          <a:xfrm>
            <a:off x="5148065" y="1059582"/>
            <a:ext cx="3544884" cy="3523008"/>
          </a:xfrm>
          <a:prstGeom prst="rect">
            <a:avLst/>
          </a:prstGeom>
        </p:spPr>
        <p:txBody>
          <a:bodyPr>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简单罗列观察数据，并未</a:t>
            </a:r>
            <a:r>
              <a:rPr lang="zh-CN" altLang="en-US" sz="1600" b="1">
                <a:solidFill>
                  <a:schemeClr val="tx1"/>
                </a:solidFill>
                <a:latin typeface="楷体" panose="02010609060101010101" pitchFamily="49" charset="-122"/>
                <a:ea typeface="楷体" panose="02010609060101010101" pitchFamily="49" charset="-122"/>
              </a:rPr>
              <a:t>归因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50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罗列原因，少于</a:t>
            </a:r>
            <a:r>
              <a:rPr lang="zh-CN" altLang="en-US" sz="1600" b="1">
                <a:solidFill>
                  <a:schemeClr val="tx1"/>
                </a:solidFill>
                <a:latin typeface="楷体" panose="02010609060101010101" pitchFamily="49" charset="-122"/>
                <a:ea typeface="楷体" panose="02010609060101010101" pitchFamily="49" charset="-122"/>
              </a:rPr>
              <a:t>十条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60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罗列原因，十条及十</a:t>
            </a:r>
            <a:r>
              <a:rPr lang="zh-CN" altLang="en-US" sz="1600" b="1">
                <a:solidFill>
                  <a:schemeClr val="tx1"/>
                </a:solidFill>
                <a:latin typeface="楷体" panose="02010609060101010101" pitchFamily="49" charset="-122"/>
                <a:ea typeface="楷体" panose="02010609060101010101" pitchFamily="49" charset="-122"/>
              </a:rPr>
              <a:t>条以上        </a:t>
            </a:r>
            <a:r>
              <a:rPr lang="en-US" altLang="zh-CN" sz="1600" b="1">
                <a:solidFill>
                  <a:srgbClr val="C00000"/>
                </a:solidFill>
                <a:latin typeface="楷体" panose="02010609060101010101" pitchFamily="49" charset="-122"/>
                <a:ea typeface="楷体" panose="02010609060101010101" pitchFamily="49" charset="-122"/>
              </a:rPr>
              <a:t>60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a:t>
            </a:r>
            <a:r>
              <a:rPr lang="zh-CN" altLang="en-US" sz="1600" b="1">
                <a:solidFill>
                  <a:schemeClr val="tx1"/>
                </a:solidFill>
                <a:latin typeface="楷体" panose="02010609060101010101" pitchFamily="49" charset="-122"/>
                <a:ea typeface="楷体" panose="02010609060101010101" pitchFamily="49" charset="-122"/>
              </a:rPr>
              <a:t>适当分类            </a:t>
            </a:r>
            <a:r>
              <a:rPr lang="en-US" altLang="zh-CN" sz="1600" b="1">
                <a:solidFill>
                  <a:srgbClr val="C00000"/>
                </a:solidFill>
                <a:latin typeface="楷体" panose="02010609060101010101" pitchFamily="49" charset="-122"/>
                <a:ea typeface="楷体" panose="02010609060101010101" pitchFamily="49" charset="-122"/>
              </a:rPr>
              <a:t>70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列举原因，将其置于一个</a:t>
            </a:r>
            <a:r>
              <a:rPr lang="zh-CN" altLang="en-US" sz="1600" b="1">
                <a:solidFill>
                  <a:schemeClr val="tx1"/>
                </a:solidFill>
                <a:latin typeface="楷体" panose="02010609060101010101" pitchFamily="49" charset="-122"/>
                <a:ea typeface="楷体" panose="02010609060101010101" pitchFamily="49" charset="-122"/>
              </a:rPr>
              <a:t>分析框架  </a:t>
            </a:r>
            <a:r>
              <a:rPr lang="en-US" altLang="zh-CN" sz="1600" b="1">
                <a:solidFill>
                  <a:srgbClr val="C00000"/>
                </a:solidFill>
                <a:latin typeface="楷体" panose="02010609060101010101" pitchFamily="49" charset="-122"/>
                <a:ea typeface="楷体" panose="02010609060101010101" pitchFamily="49" charset="-122"/>
              </a:rPr>
              <a:t>80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列举原因，并且分析框架</a:t>
            </a:r>
            <a:r>
              <a:rPr lang="zh-CN" altLang="en-US" sz="1600" b="1">
                <a:solidFill>
                  <a:schemeClr val="tx1"/>
                </a:solidFill>
                <a:latin typeface="楷体" panose="02010609060101010101" pitchFamily="49" charset="-122"/>
                <a:ea typeface="楷体" panose="02010609060101010101" pitchFamily="49" charset="-122"/>
              </a:rPr>
              <a:t>足够好    </a:t>
            </a:r>
            <a:r>
              <a:rPr lang="en-US" altLang="zh-CN" sz="1600" b="1">
                <a:solidFill>
                  <a:srgbClr val="C00000"/>
                </a:solidFill>
                <a:latin typeface="楷体" panose="02010609060101010101" pitchFamily="49" charset="-122"/>
                <a:ea typeface="楷体" panose="02010609060101010101" pitchFamily="49" charset="-122"/>
              </a:rPr>
              <a:t>90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分析框架好，进而能够给出有针对性</a:t>
            </a:r>
            <a:r>
              <a:rPr lang="zh-CN" altLang="en-US" sz="1600" b="1">
                <a:solidFill>
                  <a:schemeClr val="tx1"/>
                </a:solidFill>
                <a:latin typeface="楷体" panose="02010609060101010101" pitchFamily="49" charset="-122"/>
                <a:ea typeface="楷体" panose="02010609060101010101" pitchFamily="49" charset="-122"/>
              </a:rPr>
              <a:t>的分析                           </a:t>
            </a:r>
            <a:r>
              <a:rPr lang="en-US" altLang="zh-CN" sz="1600" b="1">
                <a:solidFill>
                  <a:srgbClr val="C00000"/>
                </a:solidFill>
                <a:latin typeface="楷体" panose="02010609060101010101" pitchFamily="49" charset="-122"/>
                <a:ea typeface="楷体" panose="02010609060101010101" pitchFamily="49" charset="-122"/>
              </a:rPr>
              <a:t>100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在上述基础上，给出问题</a:t>
            </a:r>
            <a:r>
              <a:rPr lang="zh-CN" altLang="en-US" sz="1600" b="1">
                <a:solidFill>
                  <a:schemeClr val="tx1"/>
                </a:solidFill>
                <a:latin typeface="楷体" panose="02010609060101010101" pitchFamily="49" charset="-122"/>
                <a:ea typeface="楷体" panose="02010609060101010101" pitchFamily="49" charset="-122"/>
              </a:rPr>
              <a:t>解决方案 </a:t>
            </a:r>
            <a:r>
              <a:rPr lang="en-US" altLang="zh-CN" sz="1600" b="1">
                <a:solidFill>
                  <a:srgbClr val="C00000"/>
                </a:solidFill>
                <a:latin typeface="楷体" panose="02010609060101010101" pitchFamily="49" charset="-122"/>
                <a:ea typeface="楷体" panose="02010609060101010101" pitchFamily="49" charset="-122"/>
              </a:rPr>
              <a:t>110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进一步分析方案</a:t>
            </a:r>
            <a:r>
              <a:rPr lang="zh-CN" altLang="en-US" sz="1600" b="1">
                <a:solidFill>
                  <a:schemeClr val="tx1"/>
                </a:solidFill>
                <a:latin typeface="楷体" panose="02010609060101010101" pitchFamily="49" charset="-122"/>
                <a:ea typeface="楷体" panose="02010609060101010101" pitchFamily="49" charset="-122"/>
              </a:rPr>
              <a:t>的可行性         </a:t>
            </a:r>
            <a:r>
              <a:rPr lang="en-US" altLang="zh-CN" sz="1600" b="1">
                <a:solidFill>
                  <a:srgbClr val="C00000"/>
                </a:solidFill>
                <a:latin typeface="楷体" panose="02010609060101010101" pitchFamily="49" charset="-122"/>
                <a:ea typeface="楷体" panose="02010609060101010101" pitchFamily="49" charset="-122"/>
              </a:rPr>
              <a:t>120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还进行了初步的方案</a:t>
            </a:r>
            <a:r>
              <a:rPr lang="zh-CN" altLang="en-US" sz="1600" b="1">
                <a:solidFill>
                  <a:schemeClr val="tx1"/>
                </a:solidFill>
                <a:latin typeface="楷体" panose="02010609060101010101" pitchFamily="49" charset="-122"/>
                <a:ea typeface="楷体" panose="02010609060101010101" pitchFamily="49" charset="-122"/>
              </a:rPr>
              <a:t>执行试验     </a:t>
            </a:r>
            <a:r>
              <a:rPr lang="en-US" altLang="zh-CN" sz="1600" b="1">
                <a:solidFill>
                  <a:srgbClr val="C00000"/>
                </a:solidFill>
                <a:latin typeface="楷体" panose="02010609060101010101" pitchFamily="49" charset="-122"/>
                <a:ea typeface="楷体" panose="02010609060101010101" pitchFamily="49" charset="-122"/>
              </a:rPr>
              <a:t>130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en-US" altLang="zh-CN" sz="1600" b="1">
                <a:solidFill>
                  <a:schemeClr val="tx1"/>
                </a:solidFill>
                <a:latin typeface="楷体" panose="02010609060101010101" pitchFamily="49" charset="-122"/>
                <a:ea typeface="楷体" panose="02010609060101010101" pitchFamily="49" charset="-122"/>
              </a:rPr>
              <a:t>……                           </a:t>
            </a:r>
            <a:r>
              <a:rPr lang="en-US" altLang="zh-CN" sz="1600" b="1">
                <a:solidFill>
                  <a:srgbClr val="C00000"/>
                </a:solidFill>
                <a:latin typeface="楷体" panose="02010609060101010101" pitchFamily="49" charset="-122"/>
                <a:ea typeface="楷体" panose="02010609060101010101" pitchFamily="49" charset="-122"/>
              </a:rPr>
              <a:t>130</a:t>
            </a:r>
            <a:r>
              <a:rPr lang="en-US" altLang="zh-CN" sz="1600" b="1" dirty="0">
                <a:solidFill>
                  <a:srgbClr val="C00000"/>
                </a:solidFill>
                <a:latin typeface="楷体" panose="02010609060101010101" pitchFamily="49" charset="-122"/>
                <a:ea typeface="楷体" panose="02010609060101010101" pitchFamily="49" charset="-122"/>
              </a:rPr>
              <a:t>+</a:t>
            </a:r>
          </a:p>
        </p:txBody>
      </p:sp>
      <p:sp>
        <p:nvSpPr>
          <p:cNvPr id="15" name="矩形 14"/>
          <p:cNvSpPr/>
          <p:nvPr/>
        </p:nvSpPr>
        <p:spPr>
          <a:xfrm>
            <a:off x="5040052" y="891904"/>
            <a:ext cx="3852428" cy="576064"/>
          </a:xfrm>
          <a:prstGeom prst="rect">
            <a:avLst/>
          </a:prstGeom>
          <a:solidFill>
            <a:srgbClr val="A9D8B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solidFill>
                  <a:schemeClr val="tx1"/>
                </a:solidFill>
                <a:latin typeface="楷体" panose="02010609060101010101" pitchFamily="49" charset="-122"/>
                <a:ea typeface="楷体" panose="02010609060101010101" pitchFamily="49" charset="-122"/>
              </a:rPr>
              <a:t>数</a:t>
            </a:r>
            <a:endParaRPr lang="en-US" altLang="zh-CN" b="1" dirty="0">
              <a:solidFill>
                <a:schemeClr val="tx1"/>
              </a:solidFill>
              <a:latin typeface="楷体" panose="02010609060101010101" pitchFamily="49" charset="-122"/>
              <a:ea typeface="楷体" panose="02010609060101010101" pitchFamily="49" charset="-122"/>
            </a:endParaRPr>
          </a:p>
          <a:p>
            <a:pPr algn="r"/>
            <a:r>
              <a:rPr lang="zh-CN" altLang="en-US" b="1" dirty="0">
                <a:solidFill>
                  <a:schemeClr val="tx1"/>
                </a:solidFill>
                <a:latin typeface="楷体" panose="02010609060101010101" pitchFamily="49" charset="-122"/>
                <a:ea typeface="楷体" panose="02010609060101010101" pitchFamily="49" charset="-122"/>
              </a:rPr>
              <a:t>据</a:t>
            </a:r>
          </a:p>
        </p:txBody>
      </p:sp>
    </p:spTree>
    <p:extLst>
      <p:ext uri="{BB962C8B-B14F-4D97-AF65-F5344CB8AC3E}">
        <p14:creationId xmlns:p14="http://schemas.microsoft.com/office/powerpoint/2010/main" val="4046150651"/>
      </p:ext>
    </p:extLst>
  </p:cSld>
  <p:clrMapOvr>
    <a:masterClrMapping/>
  </p:clrMapOvr>
  <p:transition>
    <p:wip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a:solidFill>
                  <a:srgbClr val="C00000"/>
                </a:solidFill>
                <a:latin typeface="黑体" panose="02010609060101010101" pitchFamily="49" charset="-122"/>
                <a:ea typeface="黑体" panose="02010609060101010101" pitchFamily="49" charset="-122"/>
              </a:rPr>
              <a:t>    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6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en-US" altLang="zh-CN" sz="1200">
                <a:solidFill>
                  <a:schemeClr val="tx1"/>
                </a:solidFill>
                <a:latin typeface="黑体" panose="02010609060101010101" pitchFamily="49" charset="-122"/>
                <a:ea typeface="黑体" panose="02010609060101010101" pitchFamily="49" charset="-122"/>
              </a:rPr>
              <a:t>  </a:t>
            </a: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情报分析案例：</a:t>
            </a:r>
            <a:endParaRPr lang="en-US" altLang="zh-CN" sz="1600" dirty="0">
              <a:solidFill>
                <a:schemeClr val="tx1"/>
              </a:solidFill>
              <a:latin typeface="黑体" panose="02010609060101010101" pitchFamily="49" charset="-122"/>
              <a:ea typeface="黑体" panose="02010609060101010101" pitchFamily="49" charset="-122"/>
            </a:endParaRPr>
          </a:p>
          <a:p>
            <a:pPr>
              <a:lnSpc>
                <a:spcPct val="20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楷体" panose="02010609060101010101" pitchFamily="49" charset="-122"/>
                <a:ea typeface="楷体" panose="02010609060101010101" pitchFamily="49" charset="-122"/>
              </a:rPr>
              <a:t>设想你住所附近一家餐厅生意不好，餐厅老板寻求你的帮助，请你加以分析</a:t>
            </a:r>
            <a:endParaRPr lang="en-US" altLang="zh-CN" sz="1600" b="1" dirty="0">
              <a:solidFill>
                <a:schemeClr val="accent2">
                  <a:lumMod val="75000"/>
                </a:schemeClr>
              </a:solidFill>
              <a:latin typeface="楷体" panose="02010609060101010101" pitchFamily="49" charset="-122"/>
              <a:ea typeface="楷体" panose="02010609060101010101" pitchFamily="49" charset="-122"/>
            </a:endParaRPr>
          </a:p>
        </p:txBody>
      </p:sp>
      <p:sp>
        <p:nvSpPr>
          <p:cNvPr id="16" name="内容占位符 2"/>
          <p:cNvSpPr txBox="1">
            <a:spLocks/>
          </p:cNvSpPr>
          <p:nvPr/>
        </p:nvSpPr>
        <p:spPr>
          <a:xfrm>
            <a:off x="5148065" y="1059582"/>
            <a:ext cx="3544884" cy="3523008"/>
          </a:xfrm>
          <a:prstGeom prst="rect">
            <a:avLst/>
          </a:prstGeom>
        </p:spPr>
        <p:txBody>
          <a:bodyPr>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简单罗列观察数据，并未</a:t>
            </a:r>
            <a:r>
              <a:rPr lang="zh-CN" altLang="en-US" sz="1600" b="1">
                <a:solidFill>
                  <a:schemeClr val="tx1"/>
                </a:solidFill>
                <a:latin typeface="楷体" panose="02010609060101010101" pitchFamily="49" charset="-122"/>
                <a:ea typeface="楷体" panose="02010609060101010101" pitchFamily="49" charset="-122"/>
              </a:rPr>
              <a:t>归因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50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罗列原因，少于</a:t>
            </a:r>
            <a:r>
              <a:rPr lang="zh-CN" altLang="en-US" sz="1600" b="1">
                <a:solidFill>
                  <a:schemeClr val="tx1"/>
                </a:solidFill>
                <a:latin typeface="楷体" panose="02010609060101010101" pitchFamily="49" charset="-122"/>
                <a:ea typeface="楷体" panose="02010609060101010101" pitchFamily="49" charset="-122"/>
              </a:rPr>
              <a:t>十条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60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罗列原因，十条及十</a:t>
            </a:r>
            <a:r>
              <a:rPr lang="zh-CN" altLang="en-US" sz="1600" b="1">
                <a:solidFill>
                  <a:schemeClr val="tx1"/>
                </a:solidFill>
                <a:latin typeface="楷体" panose="02010609060101010101" pitchFamily="49" charset="-122"/>
                <a:ea typeface="楷体" panose="02010609060101010101" pitchFamily="49" charset="-122"/>
              </a:rPr>
              <a:t>条以上        </a:t>
            </a:r>
            <a:r>
              <a:rPr lang="en-US" altLang="zh-CN" sz="1600" b="1">
                <a:solidFill>
                  <a:srgbClr val="C00000"/>
                </a:solidFill>
                <a:latin typeface="楷体" panose="02010609060101010101" pitchFamily="49" charset="-122"/>
                <a:ea typeface="楷体" panose="02010609060101010101" pitchFamily="49" charset="-122"/>
              </a:rPr>
              <a:t>60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a:t>
            </a:r>
            <a:r>
              <a:rPr lang="zh-CN" altLang="en-US" sz="1600" b="1">
                <a:solidFill>
                  <a:schemeClr val="tx1"/>
                </a:solidFill>
                <a:latin typeface="楷体" panose="02010609060101010101" pitchFamily="49" charset="-122"/>
                <a:ea typeface="楷体" panose="02010609060101010101" pitchFamily="49" charset="-122"/>
              </a:rPr>
              <a:t>适当分类            </a:t>
            </a:r>
            <a:r>
              <a:rPr lang="en-US" altLang="zh-CN" sz="1600" b="1">
                <a:solidFill>
                  <a:srgbClr val="C00000"/>
                </a:solidFill>
                <a:latin typeface="楷体" panose="02010609060101010101" pitchFamily="49" charset="-122"/>
                <a:ea typeface="楷体" panose="02010609060101010101" pitchFamily="49" charset="-122"/>
              </a:rPr>
              <a:t>70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列举原因，将其置于一个</a:t>
            </a:r>
            <a:r>
              <a:rPr lang="zh-CN" altLang="en-US" sz="1600" b="1">
                <a:solidFill>
                  <a:schemeClr val="tx1"/>
                </a:solidFill>
                <a:latin typeface="楷体" panose="02010609060101010101" pitchFamily="49" charset="-122"/>
                <a:ea typeface="楷体" panose="02010609060101010101" pitchFamily="49" charset="-122"/>
              </a:rPr>
              <a:t>分析框架  </a:t>
            </a:r>
            <a:r>
              <a:rPr lang="en-US" altLang="zh-CN" sz="1600" b="1">
                <a:solidFill>
                  <a:srgbClr val="C00000"/>
                </a:solidFill>
                <a:latin typeface="楷体" panose="02010609060101010101" pitchFamily="49" charset="-122"/>
                <a:ea typeface="楷体" panose="02010609060101010101" pitchFamily="49" charset="-122"/>
              </a:rPr>
              <a:t>80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列举原因，并且分析框架</a:t>
            </a:r>
            <a:r>
              <a:rPr lang="zh-CN" altLang="en-US" sz="1600" b="1">
                <a:solidFill>
                  <a:schemeClr val="tx1"/>
                </a:solidFill>
                <a:latin typeface="楷体" panose="02010609060101010101" pitchFamily="49" charset="-122"/>
                <a:ea typeface="楷体" panose="02010609060101010101" pitchFamily="49" charset="-122"/>
              </a:rPr>
              <a:t>足够好    </a:t>
            </a:r>
            <a:r>
              <a:rPr lang="en-US" altLang="zh-CN" sz="1600" b="1">
                <a:solidFill>
                  <a:srgbClr val="C00000"/>
                </a:solidFill>
                <a:latin typeface="楷体" panose="02010609060101010101" pitchFamily="49" charset="-122"/>
                <a:ea typeface="楷体" panose="02010609060101010101" pitchFamily="49" charset="-122"/>
              </a:rPr>
              <a:t>90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分析框架好，进而能够给出有针对性</a:t>
            </a:r>
            <a:r>
              <a:rPr lang="zh-CN" altLang="en-US" sz="1600" b="1">
                <a:solidFill>
                  <a:schemeClr val="tx1"/>
                </a:solidFill>
                <a:latin typeface="楷体" panose="02010609060101010101" pitchFamily="49" charset="-122"/>
                <a:ea typeface="楷体" panose="02010609060101010101" pitchFamily="49" charset="-122"/>
              </a:rPr>
              <a:t>的分析                           </a:t>
            </a:r>
            <a:r>
              <a:rPr lang="en-US" altLang="zh-CN" sz="1600" b="1">
                <a:solidFill>
                  <a:srgbClr val="C00000"/>
                </a:solidFill>
                <a:latin typeface="楷体" panose="02010609060101010101" pitchFamily="49" charset="-122"/>
                <a:ea typeface="楷体" panose="02010609060101010101" pitchFamily="49" charset="-122"/>
              </a:rPr>
              <a:t>100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在上述基础上，给出问题</a:t>
            </a:r>
            <a:r>
              <a:rPr lang="zh-CN" altLang="en-US" sz="1600" b="1">
                <a:solidFill>
                  <a:schemeClr val="tx1"/>
                </a:solidFill>
                <a:latin typeface="楷体" panose="02010609060101010101" pitchFamily="49" charset="-122"/>
                <a:ea typeface="楷体" panose="02010609060101010101" pitchFamily="49" charset="-122"/>
              </a:rPr>
              <a:t>解决方案 </a:t>
            </a:r>
            <a:r>
              <a:rPr lang="en-US" altLang="zh-CN" sz="1600" b="1">
                <a:solidFill>
                  <a:srgbClr val="C00000"/>
                </a:solidFill>
                <a:latin typeface="楷体" panose="02010609060101010101" pitchFamily="49" charset="-122"/>
                <a:ea typeface="楷体" panose="02010609060101010101" pitchFamily="49" charset="-122"/>
              </a:rPr>
              <a:t>110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进一步分析方案</a:t>
            </a:r>
            <a:r>
              <a:rPr lang="zh-CN" altLang="en-US" sz="1600" b="1">
                <a:solidFill>
                  <a:schemeClr val="tx1"/>
                </a:solidFill>
                <a:latin typeface="楷体" panose="02010609060101010101" pitchFamily="49" charset="-122"/>
                <a:ea typeface="楷体" panose="02010609060101010101" pitchFamily="49" charset="-122"/>
              </a:rPr>
              <a:t>的可行性         </a:t>
            </a:r>
            <a:r>
              <a:rPr lang="en-US" altLang="zh-CN" sz="1600" b="1">
                <a:solidFill>
                  <a:srgbClr val="C00000"/>
                </a:solidFill>
                <a:latin typeface="楷体" panose="02010609060101010101" pitchFamily="49" charset="-122"/>
                <a:ea typeface="楷体" panose="02010609060101010101" pitchFamily="49" charset="-122"/>
              </a:rPr>
              <a:t>120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还进行了初步的方案</a:t>
            </a:r>
            <a:r>
              <a:rPr lang="zh-CN" altLang="en-US" sz="1600" b="1">
                <a:solidFill>
                  <a:schemeClr val="tx1"/>
                </a:solidFill>
                <a:latin typeface="楷体" panose="02010609060101010101" pitchFamily="49" charset="-122"/>
                <a:ea typeface="楷体" panose="02010609060101010101" pitchFamily="49" charset="-122"/>
              </a:rPr>
              <a:t>执行试验     </a:t>
            </a:r>
            <a:r>
              <a:rPr lang="en-US" altLang="zh-CN" sz="1600" b="1">
                <a:solidFill>
                  <a:srgbClr val="C00000"/>
                </a:solidFill>
                <a:latin typeface="楷体" panose="02010609060101010101" pitchFamily="49" charset="-122"/>
                <a:ea typeface="楷体" panose="02010609060101010101" pitchFamily="49" charset="-122"/>
              </a:rPr>
              <a:t>130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en-US" altLang="zh-CN" sz="1600" b="1">
                <a:solidFill>
                  <a:schemeClr val="tx1"/>
                </a:solidFill>
                <a:latin typeface="楷体" panose="02010609060101010101" pitchFamily="49" charset="-122"/>
                <a:ea typeface="楷体" panose="02010609060101010101" pitchFamily="49" charset="-122"/>
              </a:rPr>
              <a:t>……                           </a:t>
            </a:r>
            <a:r>
              <a:rPr lang="en-US" altLang="zh-CN" sz="1600" b="1">
                <a:solidFill>
                  <a:srgbClr val="C00000"/>
                </a:solidFill>
                <a:latin typeface="楷体" panose="02010609060101010101" pitchFamily="49" charset="-122"/>
                <a:ea typeface="楷体" panose="02010609060101010101" pitchFamily="49" charset="-122"/>
              </a:rPr>
              <a:t>130</a:t>
            </a:r>
            <a:r>
              <a:rPr lang="en-US" altLang="zh-CN" sz="1600" b="1" dirty="0">
                <a:solidFill>
                  <a:srgbClr val="C00000"/>
                </a:solidFill>
                <a:latin typeface="楷体" panose="02010609060101010101" pitchFamily="49" charset="-122"/>
                <a:ea typeface="楷体" panose="02010609060101010101" pitchFamily="49" charset="-122"/>
              </a:rPr>
              <a:t>+</a:t>
            </a:r>
          </a:p>
        </p:txBody>
      </p:sp>
      <p:sp>
        <p:nvSpPr>
          <p:cNvPr id="19" name="矩形 18"/>
          <p:cNvSpPr/>
          <p:nvPr/>
        </p:nvSpPr>
        <p:spPr>
          <a:xfrm>
            <a:off x="5040052" y="1319253"/>
            <a:ext cx="3852428" cy="604425"/>
          </a:xfrm>
          <a:prstGeom prst="rect">
            <a:avLst/>
          </a:prstGeom>
          <a:solidFill>
            <a:srgbClr val="FFCC6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solidFill>
                  <a:schemeClr val="tx1"/>
                </a:solidFill>
                <a:latin typeface="楷体" panose="02010609060101010101" pitchFamily="49" charset="-122"/>
                <a:ea typeface="楷体" panose="02010609060101010101" pitchFamily="49" charset="-122"/>
              </a:rPr>
              <a:t>信</a:t>
            </a:r>
            <a:endParaRPr lang="en-US" altLang="zh-CN" b="1" dirty="0">
              <a:solidFill>
                <a:schemeClr val="tx1"/>
              </a:solidFill>
              <a:latin typeface="楷体" panose="02010609060101010101" pitchFamily="49" charset="-122"/>
              <a:ea typeface="楷体" panose="02010609060101010101" pitchFamily="49" charset="-122"/>
            </a:endParaRPr>
          </a:p>
          <a:p>
            <a:pPr algn="r"/>
            <a:r>
              <a:rPr lang="zh-CN" altLang="en-US" b="1" dirty="0">
                <a:solidFill>
                  <a:schemeClr val="tx1"/>
                </a:solidFill>
                <a:latin typeface="楷体" panose="02010609060101010101" pitchFamily="49" charset="-122"/>
                <a:ea typeface="楷体" panose="02010609060101010101" pitchFamily="49" charset="-122"/>
              </a:rPr>
              <a:t>息</a:t>
            </a:r>
          </a:p>
        </p:txBody>
      </p:sp>
    </p:spTree>
    <p:extLst>
      <p:ext uri="{BB962C8B-B14F-4D97-AF65-F5344CB8AC3E}">
        <p14:creationId xmlns:p14="http://schemas.microsoft.com/office/powerpoint/2010/main" val="1395169888"/>
      </p:ext>
    </p:extLst>
  </p:cSld>
  <p:clrMapOvr>
    <a:masterClrMapping/>
  </p:clrMapOvr>
  <p:transition>
    <p:wip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a:solidFill>
                  <a:srgbClr val="C00000"/>
                </a:solidFill>
                <a:latin typeface="黑体" panose="02010609060101010101" pitchFamily="49" charset="-122"/>
                <a:ea typeface="黑体" panose="02010609060101010101" pitchFamily="49" charset="-122"/>
              </a:rPr>
              <a:t>    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6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en-US" altLang="zh-CN" sz="1200">
                <a:solidFill>
                  <a:schemeClr val="tx1"/>
                </a:solidFill>
                <a:latin typeface="黑体" panose="02010609060101010101" pitchFamily="49" charset="-122"/>
                <a:ea typeface="黑体" panose="02010609060101010101" pitchFamily="49" charset="-122"/>
              </a:rPr>
              <a:t>  </a:t>
            </a:r>
            <a:endParaRPr lang="en-US" altLang="zh-CN" sz="12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情报分析案例：</a:t>
            </a:r>
            <a:endParaRPr lang="en-US" altLang="zh-CN" sz="1600" dirty="0">
              <a:solidFill>
                <a:schemeClr val="tx1"/>
              </a:solidFill>
              <a:latin typeface="黑体" panose="02010609060101010101" pitchFamily="49" charset="-122"/>
              <a:ea typeface="黑体" panose="02010609060101010101" pitchFamily="49" charset="-122"/>
            </a:endParaRPr>
          </a:p>
          <a:p>
            <a:pPr>
              <a:lnSpc>
                <a:spcPct val="20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楷体" panose="02010609060101010101" pitchFamily="49" charset="-122"/>
                <a:ea typeface="楷体" panose="02010609060101010101" pitchFamily="49" charset="-122"/>
              </a:rPr>
              <a:t>设想你住所附近一家餐厅生意不好，餐厅老板寻求你的帮助，请你加以分析</a:t>
            </a:r>
            <a:endParaRPr lang="en-US" altLang="zh-CN" sz="1600" b="1" dirty="0">
              <a:solidFill>
                <a:schemeClr val="accent2">
                  <a:lumMod val="75000"/>
                </a:schemeClr>
              </a:solidFill>
              <a:latin typeface="楷体" panose="02010609060101010101" pitchFamily="49" charset="-122"/>
              <a:ea typeface="楷体" panose="02010609060101010101" pitchFamily="49" charset="-122"/>
            </a:endParaRPr>
          </a:p>
        </p:txBody>
      </p:sp>
      <p:sp>
        <p:nvSpPr>
          <p:cNvPr id="16" name="内容占位符 2"/>
          <p:cNvSpPr txBox="1">
            <a:spLocks/>
          </p:cNvSpPr>
          <p:nvPr/>
        </p:nvSpPr>
        <p:spPr>
          <a:xfrm>
            <a:off x="5148065" y="1059582"/>
            <a:ext cx="3544884" cy="3523008"/>
          </a:xfrm>
          <a:prstGeom prst="rect">
            <a:avLst/>
          </a:prstGeom>
        </p:spPr>
        <p:txBody>
          <a:bodyPr>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简单罗列观察数据，并未</a:t>
            </a:r>
            <a:r>
              <a:rPr lang="zh-CN" altLang="en-US" sz="1600" b="1">
                <a:solidFill>
                  <a:schemeClr val="tx1"/>
                </a:solidFill>
                <a:latin typeface="楷体" panose="02010609060101010101" pitchFamily="49" charset="-122"/>
                <a:ea typeface="楷体" panose="02010609060101010101" pitchFamily="49" charset="-122"/>
              </a:rPr>
              <a:t>归因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50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罗列原因，少于</a:t>
            </a:r>
            <a:r>
              <a:rPr lang="zh-CN" altLang="en-US" sz="1600" b="1">
                <a:solidFill>
                  <a:schemeClr val="tx1"/>
                </a:solidFill>
                <a:latin typeface="楷体" panose="02010609060101010101" pitchFamily="49" charset="-122"/>
                <a:ea typeface="楷体" panose="02010609060101010101" pitchFamily="49" charset="-122"/>
              </a:rPr>
              <a:t>十条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60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罗列原因，十条及十</a:t>
            </a:r>
            <a:r>
              <a:rPr lang="zh-CN" altLang="en-US" sz="1600" b="1">
                <a:solidFill>
                  <a:schemeClr val="tx1"/>
                </a:solidFill>
                <a:latin typeface="楷体" panose="02010609060101010101" pitchFamily="49" charset="-122"/>
                <a:ea typeface="楷体" panose="02010609060101010101" pitchFamily="49" charset="-122"/>
              </a:rPr>
              <a:t>条以上        </a:t>
            </a:r>
            <a:r>
              <a:rPr lang="en-US" altLang="zh-CN" sz="1600" b="1">
                <a:solidFill>
                  <a:srgbClr val="C00000"/>
                </a:solidFill>
                <a:latin typeface="楷体" panose="02010609060101010101" pitchFamily="49" charset="-122"/>
                <a:ea typeface="楷体" panose="02010609060101010101" pitchFamily="49" charset="-122"/>
              </a:rPr>
              <a:t>60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a:t>
            </a:r>
            <a:r>
              <a:rPr lang="zh-CN" altLang="en-US" sz="1600" b="1">
                <a:solidFill>
                  <a:schemeClr val="tx1"/>
                </a:solidFill>
                <a:latin typeface="楷体" panose="02010609060101010101" pitchFamily="49" charset="-122"/>
                <a:ea typeface="楷体" panose="02010609060101010101" pitchFamily="49" charset="-122"/>
              </a:rPr>
              <a:t>适当分类            </a:t>
            </a:r>
            <a:r>
              <a:rPr lang="en-US" altLang="zh-CN" sz="1600" b="1">
                <a:solidFill>
                  <a:srgbClr val="C00000"/>
                </a:solidFill>
                <a:latin typeface="楷体" panose="02010609060101010101" pitchFamily="49" charset="-122"/>
                <a:ea typeface="楷体" panose="02010609060101010101" pitchFamily="49" charset="-122"/>
              </a:rPr>
              <a:t>70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列举原因，将其置于一个</a:t>
            </a:r>
            <a:r>
              <a:rPr lang="zh-CN" altLang="en-US" sz="1600" b="1">
                <a:solidFill>
                  <a:schemeClr val="tx1"/>
                </a:solidFill>
                <a:latin typeface="楷体" panose="02010609060101010101" pitchFamily="49" charset="-122"/>
                <a:ea typeface="楷体" panose="02010609060101010101" pitchFamily="49" charset="-122"/>
              </a:rPr>
              <a:t>分析框架  </a:t>
            </a:r>
            <a:r>
              <a:rPr lang="en-US" altLang="zh-CN" sz="1600" b="1">
                <a:solidFill>
                  <a:srgbClr val="C00000"/>
                </a:solidFill>
                <a:latin typeface="楷体" panose="02010609060101010101" pitchFamily="49" charset="-122"/>
                <a:ea typeface="楷体" panose="02010609060101010101" pitchFamily="49" charset="-122"/>
              </a:rPr>
              <a:t>80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列举原因，并且分析框架</a:t>
            </a:r>
            <a:r>
              <a:rPr lang="zh-CN" altLang="en-US" sz="1600" b="1">
                <a:solidFill>
                  <a:schemeClr val="tx1"/>
                </a:solidFill>
                <a:latin typeface="楷体" panose="02010609060101010101" pitchFamily="49" charset="-122"/>
                <a:ea typeface="楷体" panose="02010609060101010101" pitchFamily="49" charset="-122"/>
              </a:rPr>
              <a:t>足够好    </a:t>
            </a:r>
            <a:r>
              <a:rPr lang="en-US" altLang="zh-CN" sz="1600" b="1">
                <a:solidFill>
                  <a:srgbClr val="C00000"/>
                </a:solidFill>
                <a:latin typeface="楷体" panose="02010609060101010101" pitchFamily="49" charset="-122"/>
                <a:ea typeface="楷体" panose="02010609060101010101" pitchFamily="49" charset="-122"/>
              </a:rPr>
              <a:t>90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分析框架好，进而能够给出有针对性</a:t>
            </a:r>
            <a:r>
              <a:rPr lang="zh-CN" altLang="en-US" sz="1600" b="1">
                <a:solidFill>
                  <a:schemeClr val="tx1"/>
                </a:solidFill>
                <a:latin typeface="楷体" panose="02010609060101010101" pitchFamily="49" charset="-122"/>
                <a:ea typeface="楷体" panose="02010609060101010101" pitchFamily="49" charset="-122"/>
              </a:rPr>
              <a:t>的分析                           </a:t>
            </a:r>
            <a:r>
              <a:rPr lang="en-US" altLang="zh-CN" sz="1600" b="1">
                <a:solidFill>
                  <a:srgbClr val="C00000"/>
                </a:solidFill>
                <a:latin typeface="楷体" panose="02010609060101010101" pitchFamily="49" charset="-122"/>
                <a:ea typeface="楷体" panose="02010609060101010101" pitchFamily="49" charset="-122"/>
              </a:rPr>
              <a:t>100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在上述基础上，给出问题</a:t>
            </a:r>
            <a:r>
              <a:rPr lang="zh-CN" altLang="en-US" sz="1600" b="1">
                <a:solidFill>
                  <a:schemeClr val="tx1"/>
                </a:solidFill>
                <a:latin typeface="楷体" panose="02010609060101010101" pitchFamily="49" charset="-122"/>
                <a:ea typeface="楷体" panose="02010609060101010101" pitchFamily="49" charset="-122"/>
              </a:rPr>
              <a:t>解决方案 </a:t>
            </a:r>
            <a:r>
              <a:rPr lang="en-US" altLang="zh-CN" sz="1600" b="1">
                <a:solidFill>
                  <a:srgbClr val="C00000"/>
                </a:solidFill>
                <a:latin typeface="楷体" panose="02010609060101010101" pitchFamily="49" charset="-122"/>
                <a:ea typeface="楷体" panose="02010609060101010101" pitchFamily="49" charset="-122"/>
              </a:rPr>
              <a:t>110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进一步分析方案</a:t>
            </a:r>
            <a:r>
              <a:rPr lang="zh-CN" altLang="en-US" sz="1600" b="1">
                <a:solidFill>
                  <a:schemeClr val="tx1"/>
                </a:solidFill>
                <a:latin typeface="楷体" panose="02010609060101010101" pitchFamily="49" charset="-122"/>
                <a:ea typeface="楷体" panose="02010609060101010101" pitchFamily="49" charset="-122"/>
              </a:rPr>
              <a:t>的可行性         </a:t>
            </a:r>
            <a:r>
              <a:rPr lang="en-US" altLang="zh-CN" sz="1600" b="1">
                <a:solidFill>
                  <a:srgbClr val="C00000"/>
                </a:solidFill>
                <a:latin typeface="楷体" panose="02010609060101010101" pitchFamily="49" charset="-122"/>
                <a:ea typeface="楷体" panose="02010609060101010101" pitchFamily="49" charset="-122"/>
              </a:rPr>
              <a:t>120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还进行了初步的方案</a:t>
            </a:r>
            <a:r>
              <a:rPr lang="zh-CN" altLang="en-US" sz="1600" b="1">
                <a:solidFill>
                  <a:schemeClr val="tx1"/>
                </a:solidFill>
                <a:latin typeface="楷体" panose="02010609060101010101" pitchFamily="49" charset="-122"/>
                <a:ea typeface="楷体" panose="02010609060101010101" pitchFamily="49" charset="-122"/>
              </a:rPr>
              <a:t>执行试验     </a:t>
            </a:r>
            <a:r>
              <a:rPr lang="en-US" altLang="zh-CN" sz="1600" b="1">
                <a:solidFill>
                  <a:srgbClr val="C00000"/>
                </a:solidFill>
                <a:latin typeface="楷体" panose="02010609060101010101" pitchFamily="49" charset="-122"/>
                <a:ea typeface="楷体" panose="02010609060101010101" pitchFamily="49" charset="-122"/>
              </a:rPr>
              <a:t>130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en-US" altLang="zh-CN" sz="1600" b="1">
                <a:solidFill>
                  <a:schemeClr val="tx1"/>
                </a:solidFill>
                <a:latin typeface="楷体" panose="02010609060101010101" pitchFamily="49" charset="-122"/>
                <a:ea typeface="楷体" panose="02010609060101010101" pitchFamily="49" charset="-122"/>
              </a:rPr>
              <a:t>……                           </a:t>
            </a:r>
            <a:r>
              <a:rPr lang="en-US" altLang="zh-CN" sz="1600" b="1">
                <a:solidFill>
                  <a:srgbClr val="C00000"/>
                </a:solidFill>
                <a:latin typeface="楷体" panose="02010609060101010101" pitchFamily="49" charset="-122"/>
                <a:ea typeface="楷体" panose="02010609060101010101" pitchFamily="49" charset="-122"/>
              </a:rPr>
              <a:t>130</a:t>
            </a:r>
            <a:r>
              <a:rPr lang="en-US" altLang="zh-CN" sz="1600" b="1" dirty="0">
                <a:solidFill>
                  <a:srgbClr val="C00000"/>
                </a:solidFill>
                <a:latin typeface="楷体" panose="02010609060101010101" pitchFamily="49" charset="-122"/>
                <a:ea typeface="楷体" panose="02010609060101010101" pitchFamily="49" charset="-122"/>
              </a:rPr>
              <a:t>+</a:t>
            </a:r>
          </a:p>
        </p:txBody>
      </p:sp>
      <p:sp>
        <p:nvSpPr>
          <p:cNvPr id="17" name="矩形 16"/>
          <p:cNvSpPr/>
          <p:nvPr/>
        </p:nvSpPr>
        <p:spPr>
          <a:xfrm>
            <a:off x="5040052" y="1923678"/>
            <a:ext cx="3852428" cy="864096"/>
          </a:xfrm>
          <a:prstGeom prst="rect">
            <a:avLst/>
          </a:prstGeom>
          <a:solidFill>
            <a:srgbClr val="66C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solidFill>
                  <a:schemeClr val="tx1"/>
                </a:solidFill>
                <a:latin typeface="楷体" panose="02010609060101010101" pitchFamily="49" charset="-122"/>
                <a:ea typeface="楷体" panose="02010609060101010101" pitchFamily="49" charset="-122"/>
              </a:rPr>
              <a:t>知</a:t>
            </a:r>
            <a:endParaRPr lang="en-US" altLang="zh-CN" b="1" dirty="0">
              <a:solidFill>
                <a:schemeClr val="tx1"/>
              </a:solidFill>
              <a:latin typeface="楷体" panose="02010609060101010101" pitchFamily="49" charset="-122"/>
              <a:ea typeface="楷体" panose="02010609060101010101" pitchFamily="49" charset="-122"/>
            </a:endParaRPr>
          </a:p>
          <a:p>
            <a:pPr algn="r"/>
            <a:r>
              <a:rPr lang="zh-CN" altLang="en-US" b="1" dirty="0">
                <a:solidFill>
                  <a:schemeClr val="tx1"/>
                </a:solidFill>
                <a:latin typeface="楷体" panose="02010609060101010101" pitchFamily="49" charset="-122"/>
                <a:ea typeface="楷体" panose="02010609060101010101" pitchFamily="49" charset="-122"/>
              </a:rPr>
              <a:t>识</a:t>
            </a:r>
          </a:p>
        </p:txBody>
      </p:sp>
    </p:spTree>
    <p:extLst>
      <p:ext uri="{BB962C8B-B14F-4D97-AF65-F5344CB8AC3E}">
        <p14:creationId xmlns:p14="http://schemas.microsoft.com/office/powerpoint/2010/main" val="3667163604"/>
      </p:ext>
    </p:extLst>
  </p:cSld>
  <p:clrMapOvr>
    <a:masterClrMapping/>
  </p:clrMapOvr>
  <p:transition>
    <p:wip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dirty="0">
                <a:solidFill>
                  <a:srgbClr val="C00000"/>
                </a:solidFill>
                <a:latin typeface="黑体" panose="02010609060101010101" pitchFamily="49" charset="-122"/>
                <a:ea typeface="黑体" panose="02010609060101010101" pitchFamily="49" charset="-122"/>
              </a:rPr>
              <a:t>    数据驱动</a:t>
            </a:r>
            <a:r>
              <a:rPr lang="zh-CN" altLang="en-US" sz="1600" dirty="0">
                <a:solidFill>
                  <a:schemeClr val="tx1"/>
                </a:solidFill>
                <a:latin typeface="黑体" panose="02010609060101010101" pitchFamily="49" charset="-122"/>
                <a:ea typeface="黑体" panose="02010609060101010101" pitchFamily="49" charset="-122"/>
              </a:rPr>
              <a:t>的大数据分析和</a:t>
            </a:r>
            <a:r>
              <a:rPr lang="zh-CN" altLang="en-US" sz="1600" dirty="0">
                <a:solidFill>
                  <a:srgbClr val="C00000"/>
                </a:solidFill>
                <a:latin typeface="黑体" panose="02010609060101010101" pitchFamily="49" charset="-122"/>
                <a:ea typeface="黑体" panose="02010609060101010101" pitchFamily="49" charset="-122"/>
              </a:rPr>
              <a:t>假设驱动</a:t>
            </a:r>
            <a:r>
              <a:rPr lang="zh-CN" altLang="en-US" sz="1600" dirty="0">
                <a:solidFill>
                  <a:schemeClr val="tx1"/>
                </a:solidFill>
                <a:latin typeface="黑体" panose="02010609060101010101" pitchFamily="49" charset="-122"/>
                <a:ea typeface="黑体" panose="02010609060101010101" pitchFamily="49" charset="-122"/>
              </a:rPr>
              <a:t>的情报分析与</a:t>
            </a:r>
            <a:r>
              <a:rPr lang="zh-CN" altLang="en-US" sz="1600" dirty="0">
                <a:solidFill>
                  <a:srgbClr val="C00000"/>
                </a:solidFill>
                <a:latin typeface="黑体" panose="02010609060101010101" pitchFamily="49" charset="-122"/>
                <a:ea typeface="黑体" panose="02010609060101010101" pitchFamily="49" charset="-122"/>
              </a:rPr>
              <a:t>典型的信息分析</a:t>
            </a:r>
            <a:r>
              <a:rPr lang="zh-CN" altLang="en-US" sz="1600" dirty="0">
                <a:solidFill>
                  <a:schemeClr val="tx1"/>
                </a:solidFill>
                <a:latin typeface="黑体" panose="02010609060101010101" pitchFamily="49" charset="-122"/>
                <a:ea typeface="黑体" panose="02010609060101010101" pitchFamily="49" charset="-122"/>
              </a:rPr>
              <a:t>存在着非本质但重要的差别</a:t>
            </a:r>
            <a:endParaRPr lang="en-US" altLang="zh-CN" sz="16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en-US" altLang="zh-CN" sz="1200" dirty="0">
                <a:solidFill>
                  <a:schemeClr val="tx1"/>
                </a:solidFill>
                <a:latin typeface="黑体" panose="02010609060101010101" pitchFamily="49" charset="-122"/>
                <a:ea typeface="黑体" panose="02010609060101010101" pitchFamily="49" charset="-122"/>
              </a:rPr>
              <a:t>  </a:t>
            </a: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情报分析案例：</a:t>
            </a:r>
            <a:endParaRPr lang="en-US" altLang="zh-CN" sz="1600" dirty="0">
              <a:solidFill>
                <a:schemeClr val="tx1"/>
              </a:solidFill>
              <a:latin typeface="黑体" panose="02010609060101010101" pitchFamily="49" charset="-122"/>
              <a:ea typeface="黑体" panose="02010609060101010101" pitchFamily="49" charset="-122"/>
            </a:endParaRPr>
          </a:p>
          <a:p>
            <a:pPr>
              <a:lnSpc>
                <a:spcPct val="20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楷体" panose="02010609060101010101" pitchFamily="49" charset="-122"/>
                <a:ea typeface="楷体" panose="02010609060101010101" pitchFamily="49" charset="-122"/>
              </a:rPr>
              <a:t>设想你住所附近一家餐厅生意不好，餐厅老板寻求你的帮助，请你加以分析</a:t>
            </a:r>
            <a:endParaRPr lang="en-US" altLang="zh-CN" sz="1600" b="1" dirty="0">
              <a:solidFill>
                <a:schemeClr val="accent2">
                  <a:lumMod val="75000"/>
                </a:schemeClr>
              </a:solidFill>
              <a:latin typeface="楷体" panose="02010609060101010101" pitchFamily="49" charset="-122"/>
              <a:ea typeface="楷体" panose="02010609060101010101" pitchFamily="49" charset="-122"/>
            </a:endParaRPr>
          </a:p>
        </p:txBody>
      </p:sp>
      <p:sp>
        <p:nvSpPr>
          <p:cNvPr id="16" name="内容占位符 2"/>
          <p:cNvSpPr txBox="1">
            <a:spLocks/>
          </p:cNvSpPr>
          <p:nvPr/>
        </p:nvSpPr>
        <p:spPr>
          <a:xfrm>
            <a:off x="5148065" y="1059582"/>
            <a:ext cx="3544884" cy="3523008"/>
          </a:xfrm>
          <a:prstGeom prst="rect">
            <a:avLst/>
          </a:prstGeom>
        </p:spPr>
        <p:txBody>
          <a:bodyPr>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简单罗列观察数据，并未</a:t>
            </a:r>
            <a:r>
              <a:rPr lang="zh-CN" altLang="en-US" sz="1600" b="1">
                <a:solidFill>
                  <a:schemeClr val="tx1"/>
                </a:solidFill>
                <a:latin typeface="楷体" panose="02010609060101010101" pitchFamily="49" charset="-122"/>
                <a:ea typeface="楷体" panose="02010609060101010101" pitchFamily="49" charset="-122"/>
              </a:rPr>
              <a:t>归因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50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罗列原因，少于</a:t>
            </a:r>
            <a:r>
              <a:rPr lang="zh-CN" altLang="en-US" sz="1600" b="1">
                <a:solidFill>
                  <a:schemeClr val="tx1"/>
                </a:solidFill>
                <a:latin typeface="楷体" panose="02010609060101010101" pitchFamily="49" charset="-122"/>
                <a:ea typeface="楷体" panose="02010609060101010101" pitchFamily="49" charset="-122"/>
              </a:rPr>
              <a:t>十条             </a:t>
            </a:r>
            <a:r>
              <a:rPr lang="en-US" altLang="zh-CN" sz="1600" b="1">
                <a:solidFill>
                  <a:srgbClr val="C00000"/>
                </a:solidFill>
                <a:latin typeface="楷体" panose="02010609060101010101" pitchFamily="49" charset="-122"/>
                <a:ea typeface="楷体" panose="02010609060101010101" pitchFamily="49" charset="-122"/>
              </a:rPr>
              <a:t>&lt;</a:t>
            </a:r>
            <a:r>
              <a:rPr lang="en-US" altLang="zh-CN" sz="1600" b="1" dirty="0">
                <a:solidFill>
                  <a:srgbClr val="C00000"/>
                </a:solidFill>
                <a:latin typeface="楷体" panose="02010609060101010101" pitchFamily="49" charset="-122"/>
                <a:ea typeface="楷体" panose="02010609060101010101" pitchFamily="49" charset="-122"/>
              </a:rPr>
              <a:t>60</a:t>
            </a: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罗列原因，十条及十</a:t>
            </a:r>
            <a:r>
              <a:rPr lang="zh-CN" altLang="en-US" sz="1600" b="1">
                <a:solidFill>
                  <a:schemeClr val="tx1"/>
                </a:solidFill>
                <a:latin typeface="楷体" panose="02010609060101010101" pitchFamily="49" charset="-122"/>
                <a:ea typeface="楷体" panose="02010609060101010101" pitchFamily="49" charset="-122"/>
              </a:rPr>
              <a:t>条以上        </a:t>
            </a:r>
            <a:r>
              <a:rPr lang="en-US" altLang="zh-CN" sz="1600" b="1">
                <a:solidFill>
                  <a:srgbClr val="C00000"/>
                </a:solidFill>
                <a:latin typeface="楷体" panose="02010609060101010101" pitchFamily="49" charset="-122"/>
                <a:ea typeface="楷体" panose="02010609060101010101" pitchFamily="49" charset="-122"/>
              </a:rPr>
              <a:t>60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a:t>
            </a:r>
            <a:r>
              <a:rPr lang="zh-CN" altLang="en-US" sz="1600" b="1">
                <a:solidFill>
                  <a:schemeClr val="tx1"/>
                </a:solidFill>
                <a:latin typeface="楷体" panose="02010609060101010101" pitchFamily="49" charset="-122"/>
                <a:ea typeface="楷体" panose="02010609060101010101" pitchFamily="49" charset="-122"/>
              </a:rPr>
              <a:t>适当分类            </a:t>
            </a:r>
            <a:r>
              <a:rPr lang="en-US" altLang="zh-CN" sz="1600" b="1">
                <a:solidFill>
                  <a:srgbClr val="C00000"/>
                </a:solidFill>
                <a:latin typeface="楷体" panose="02010609060101010101" pitchFamily="49" charset="-122"/>
                <a:ea typeface="楷体" panose="02010609060101010101" pitchFamily="49" charset="-122"/>
              </a:rPr>
              <a:t>70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列举原因，将其置于一个</a:t>
            </a:r>
            <a:r>
              <a:rPr lang="zh-CN" altLang="en-US" sz="1600" b="1">
                <a:solidFill>
                  <a:schemeClr val="tx1"/>
                </a:solidFill>
                <a:latin typeface="楷体" panose="02010609060101010101" pitchFamily="49" charset="-122"/>
                <a:ea typeface="楷体" panose="02010609060101010101" pitchFamily="49" charset="-122"/>
              </a:rPr>
              <a:t>分析框架  </a:t>
            </a:r>
            <a:r>
              <a:rPr lang="en-US" altLang="zh-CN" sz="1600" b="1">
                <a:solidFill>
                  <a:srgbClr val="C00000"/>
                </a:solidFill>
                <a:latin typeface="楷体" panose="02010609060101010101" pitchFamily="49" charset="-122"/>
                <a:ea typeface="楷体" panose="02010609060101010101" pitchFamily="49" charset="-122"/>
              </a:rPr>
              <a:t>80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列举原因，并且分析框架</a:t>
            </a:r>
            <a:r>
              <a:rPr lang="zh-CN" altLang="en-US" sz="1600" b="1">
                <a:solidFill>
                  <a:schemeClr val="tx1"/>
                </a:solidFill>
                <a:latin typeface="楷体" panose="02010609060101010101" pitchFamily="49" charset="-122"/>
                <a:ea typeface="楷体" panose="02010609060101010101" pitchFamily="49" charset="-122"/>
              </a:rPr>
              <a:t>足够好    </a:t>
            </a:r>
            <a:r>
              <a:rPr lang="en-US" altLang="zh-CN" sz="1600" b="1">
                <a:solidFill>
                  <a:srgbClr val="C00000"/>
                </a:solidFill>
                <a:latin typeface="楷体" panose="02010609060101010101" pitchFamily="49" charset="-122"/>
                <a:ea typeface="楷体" panose="02010609060101010101" pitchFamily="49" charset="-122"/>
              </a:rPr>
              <a:t>90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分析框架好，进而能够给出有针对性</a:t>
            </a:r>
            <a:r>
              <a:rPr lang="zh-CN" altLang="en-US" sz="1600" b="1">
                <a:solidFill>
                  <a:schemeClr val="tx1"/>
                </a:solidFill>
                <a:latin typeface="楷体" panose="02010609060101010101" pitchFamily="49" charset="-122"/>
                <a:ea typeface="楷体" panose="02010609060101010101" pitchFamily="49" charset="-122"/>
              </a:rPr>
              <a:t>的分析                           </a:t>
            </a:r>
            <a:r>
              <a:rPr lang="en-US" altLang="zh-CN" sz="1600" b="1">
                <a:solidFill>
                  <a:srgbClr val="C00000"/>
                </a:solidFill>
                <a:latin typeface="楷体" panose="02010609060101010101" pitchFamily="49" charset="-122"/>
                <a:ea typeface="楷体" panose="02010609060101010101" pitchFamily="49" charset="-122"/>
              </a:rPr>
              <a:t>100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在上述基础上，给出问题</a:t>
            </a:r>
            <a:r>
              <a:rPr lang="zh-CN" altLang="en-US" sz="1600" b="1">
                <a:solidFill>
                  <a:schemeClr val="tx1"/>
                </a:solidFill>
                <a:latin typeface="楷体" panose="02010609060101010101" pitchFamily="49" charset="-122"/>
                <a:ea typeface="楷体" panose="02010609060101010101" pitchFamily="49" charset="-122"/>
              </a:rPr>
              <a:t>解决方案 </a:t>
            </a:r>
            <a:r>
              <a:rPr lang="en-US" altLang="zh-CN" sz="1600" b="1">
                <a:solidFill>
                  <a:srgbClr val="C00000"/>
                </a:solidFill>
                <a:latin typeface="楷体" panose="02010609060101010101" pitchFamily="49" charset="-122"/>
                <a:ea typeface="楷体" panose="02010609060101010101" pitchFamily="49" charset="-122"/>
              </a:rPr>
              <a:t>110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进一步分析方案</a:t>
            </a:r>
            <a:r>
              <a:rPr lang="zh-CN" altLang="en-US" sz="1600" b="1">
                <a:solidFill>
                  <a:schemeClr val="tx1"/>
                </a:solidFill>
                <a:latin typeface="楷体" panose="02010609060101010101" pitchFamily="49" charset="-122"/>
                <a:ea typeface="楷体" panose="02010609060101010101" pitchFamily="49" charset="-122"/>
              </a:rPr>
              <a:t>的可行性         </a:t>
            </a:r>
            <a:r>
              <a:rPr lang="en-US" altLang="zh-CN" sz="1600" b="1">
                <a:solidFill>
                  <a:srgbClr val="C00000"/>
                </a:solidFill>
                <a:latin typeface="楷体" panose="02010609060101010101" pitchFamily="49" charset="-122"/>
                <a:ea typeface="楷体" panose="02010609060101010101" pitchFamily="49" charset="-122"/>
              </a:rPr>
              <a:t>120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zh-CN" altLang="en-US" sz="1600" b="1" dirty="0">
                <a:solidFill>
                  <a:schemeClr val="tx1"/>
                </a:solidFill>
                <a:latin typeface="楷体" panose="02010609060101010101" pitchFamily="49" charset="-122"/>
                <a:ea typeface="楷体" panose="02010609060101010101" pitchFamily="49" charset="-122"/>
              </a:rPr>
              <a:t>还进行了初步的方案</a:t>
            </a:r>
            <a:r>
              <a:rPr lang="zh-CN" altLang="en-US" sz="1600" b="1">
                <a:solidFill>
                  <a:schemeClr val="tx1"/>
                </a:solidFill>
                <a:latin typeface="楷体" panose="02010609060101010101" pitchFamily="49" charset="-122"/>
                <a:ea typeface="楷体" panose="02010609060101010101" pitchFamily="49" charset="-122"/>
              </a:rPr>
              <a:t>执行试验     </a:t>
            </a:r>
            <a:r>
              <a:rPr lang="en-US" altLang="zh-CN" sz="1600" b="1">
                <a:solidFill>
                  <a:srgbClr val="C00000"/>
                </a:solidFill>
                <a:latin typeface="楷体" panose="02010609060101010101" pitchFamily="49" charset="-122"/>
                <a:ea typeface="楷体" panose="02010609060101010101" pitchFamily="49" charset="-122"/>
              </a:rPr>
              <a:t>130</a:t>
            </a:r>
            <a:endParaRPr lang="en-US" altLang="zh-CN" sz="1600" b="1" dirty="0">
              <a:solidFill>
                <a:srgbClr val="C00000"/>
              </a:solidFill>
              <a:latin typeface="楷体" panose="02010609060101010101" pitchFamily="49" charset="-122"/>
              <a:ea typeface="楷体" panose="02010609060101010101" pitchFamily="49" charset="-122"/>
            </a:endParaRPr>
          </a:p>
          <a:p>
            <a:pPr marL="0" indent="0">
              <a:lnSpc>
                <a:spcPct val="100000"/>
              </a:lnSpc>
              <a:spcBef>
                <a:spcPts val="600"/>
              </a:spcBef>
              <a:spcAft>
                <a:spcPts val="0"/>
              </a:spcAft>
              <a:buNone/>
              <a:defRPr/>
            </a:pPr>
            <a:r>
              <a:rPr lang="en-US" altLang="zh-CN" sz="1600" b="1">
                <a:solidFill>
                  <a:schemeClr val="tx1"/>
                </a:solidFill>
                <a:latin typeface="楷体" panose="02010609060101010101" pitchFamily="49" charset="-122"/>
                <a:ea typeface="楷体" panose="02010609060101010101" pitchFamily="49" charset="-122"/>
              </a:rPr>
              <a:t>……                           </a:t>
            </a:r>
            <a:r>
              <a:rPr lang="en-US" altLang="zh-CN" sz="1600" b="1">
                <a:solidFill>
                  <a:srgbClr val="C00000"/>
                </a:solidFill>
                <a:latin typeface="楷体" panose="02010609060101010101" pitchFamily="49" charset="-122"/>
                <a:ea typeface="楷体" panose="02010609060101010101" pitchFamily="49" charset="-122"/>
              </a:rPr>
              <a:t>130</a:t>
            </a:r>
            <a:r>
              <a:rPr lang="en-US" altLang="zh-CN" sz="1600" b="1" dirty="0">
                <a:solidFill>
                  <a:srgbClr val="C00000"/>
                </a:solidFill>
                <a:latin typeface="楷体" panose="02010609060101010101" pitchFamily="49" charset="-122"/>
                <a:ea typeface="楷体" panose="02010609060101010101" pitchFamily="49" charset="-122"/>
              </a:rPr>
              <a:t>+</a:t>
            </a:r>
          </a:p>
        </p:txBody>
      </p:sp>
      <p:sp>
        <p:nvSpPr>
          <p:cNvPr id="17" name="矩形 16"/>
          <p:cNvSpPr/>
          <p:nvPr/>
        </p:nvSpPr>
        <p:spPr>
          <a:xfrm>
            <a:off x="5040052" y="2715766"/>
            <a:ext cx="3852428" cy="1728192"/>
          </a:xfrm>
          <a:prstGeom prst="rect">
            <a:avLst/>
          </a:prstGeom>
          <a:solidFill>
            <a:srgbClr val="FF7C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solidFill>
                  <a:schemeClr val="tx1"/>
                </a:solidFill>
                <a:latin typeface="楷体" panose="02010609060101010101" pitchFamily="49" charset="-122"/>
                <a:ea typeface="楷体" panose="02010609060101010101" pitchFamily="49" charset="-122"/>
              </a:rPr>
              <a:t>情</a:t>
            </a:r>
            <a:endParaRPr lang="en-US" altLang="zh-CN" b="1" dirty="0">
              <a:solidFill>
                <a:schemeClr val="tx1"/>
              </a:solidFill>
              <a:latin typeface="楷体" panose="02010609060101010101" pitchFamily="49" charset="-122"/>
              <a:ea typeface="楷体" panose="02010609060101010101" pitchFamily="49" charset="-122"/>
            </a:endParaRPr>
          </a:p>
          <a:p>
            <a:pPr algn="r"/>
            <a:r>
              <a:rPr lang="zh-CN" altLang="en-US" b="1" dirty="0">
                <a:solidFill>
                  <a:schemeClr val="tx1"/>
                </a:solidFill>
                <a:latin typeface="楷体" panose="02010609060101010101" pitchFamily="49" charset="-122"/>
                <a:ea typeface="楷体" panose="02010609060101010101" pitchFamily="49" charset="-122"/>
              </a:rPr>
              <a:t>报</a:t>
            </a:r>
          </a:p>
        </p:txBody>
      </p:sp>
    </p:spTree>
    <p:extLst>
      <p:ext uri="{BB962C8B-B14F-4D97-AF65-F5344CB8AC3E}">
        <p14:creationId xmlns:p14="http://schemas.microsoft.com/office/powerpoint/2010/main" val="4078713679"/>
      </p:ext>
    </p:extLst>
  </p:cSld>
  <p:clrMapOvr>
    <a:masterClrMapping/>
  </p:clrMapOvr>
  <p:transition>
    <p:wip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pic>
        <p:nvPicPr>
          <p:cNvPr id="10" name="图片 9">
            <a:extLst>
              <a:ext uri="{FF2B5EF4-FFF2-40B4-BE49-F238E27FC236}">
                <a16:creationId xmlns:a16="http://schemas.microsoft.com/office/drawing/2014/main" id="{76070DFC-8016-4E66-BBE0-EAD52CF25112}"/>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32836"/>
          <a:stretch/>
        </p:blipFill>
        <p:spPr>
          <a:xfrm>
            <a:off x="6193758" y="2641447"/>
            <a:ext cx="2914409" cy="2020845"/>
          </a:xfrm>
          <a:prstGeom prst="rect">
            <a:avLst/>
          </a:prstGeom>
        </p:spPr>
      </p:pic>
      <p:sp>
        <p:nvSpPr>
          <p:cNvPr id="2" name="矩形 1">
            <a:extLst>
              <a:ext uri="{FF2B5EF4-FFF2-40B4-BE49-F238E27FC236}">
                <a16:creationId xmlns:a16="http://schemas.microsoft.com/office/drawing/2014/main" id="{1A7A4FDD-2735-437B-A07E-0D5FA898D41A}"/>
              </a:ext>
            </a:extLst>
          </p:cNvPr>
          <p:cNvSpPr/>
          <p:nvPr/>
        </p:nvSpPr>
        <p:spPr>
          <a:xfrm>
            <a:off x="3995936" y="1922886"/>
            <a:ext cx="3221522" cy="1297728"/>
          </a:xfrm>
          <a:prstGeom prst="rect">
            <a:avLst/>
          </a:prstGeom>
        </p:spPr>
        <p:txBody>
          <a:bodyPr wrap="square">
            <a:spAutoFit/>
          </a:bodyPr>
          <a:lstStyle/>
          <a:p>
            <a:pPr>
              <a:lnSpc>
                <a:spcPct val="125000"/>
              </a:lnSpc>
            </a:pPr>
            <a:r>
              <a:rPr lang="en-US" altLang="zh-CN" sz="1600" dirty="0" err="1">
                <a:latin typeface="黑体" panose="02010609060101010101" pitchFamily="49" charset="-122"/>
                <a:ea typeface="黑体" panose="02010609060101010101" pitchFamily="49" charset="-122"/>
              </a:rPr>
              <a:t>Volumn</a:t>
            </a:r>
            <a:r>
              <a:rPr lang="zh-CN" altLang="en-US" sz="1600" dirty="0">
                <a:latin typeface="黑体" panose="02010609060101010101" pitchFamily="49" charset="-122"/>
                <a:ea typeface="黑体" panose="02010609060101010101" pitchFamily="49" charset="-122"/>
              </a:rPr>
              <a:t>（大量）</a:t>
            </a:r>
            <a:endParaRPr lang="en-US" altLang="zh-CN" sz="1600" dirty="0">
              <a:latin typeface="黑体" panose="02010609060101010101" pitchFamily="49" charset="-122"/>
              <a:ea typeface="黑体" panose="02010609060101010101" pitchFamily="49" charset="-122"/>
            </a:endParaRPr>
          </a:p>
          <a:p>
            <a:pPr>
              <a:lnSpc>
                <a:spcPct val="125000"/>
              </a:lnSpc>
            </a:pPr>
            <a:r>
              <a:rPr lang="en-US" altLang="zh-CN" sz="1600" dirty="0">
                <a:latin typeface="黑体" panose="02010609060101010101" pitchFamily="49" charset="-122"/>
                <a:ea typeface="黑体" panose="02010609060101010101" pitchFamily="49" charset="-122"/>
              </a:rPr>
              <a:t>Velocity</a:t>
            </a:r>
            <a:r>
              <a:rPr lang="zh-CN" altLang="en-US" sz="1600" dirty="0">
                <a:latin typeface="黑体" panose="02010609060101010101" pitchFamily="49" charset="-122"/>
                <a:ea typeface="黑体" panose="02010609060101010101" pitchFamily="49" charset="-122"/>
              </a:rPr>
              <a:t>（高速）</a:t>
            </a:r>
            <a:endParaRPr lang="en-US" altLang="zh-CN" sz="1600" dirty="0">
              <a:latin typeface="黑体" panose="02010609060101010101" pitchFamily="49" charset="-122"/>
              <a:ea typeface="黑体" panose="02010609060101010101" pitchFamily="49" charset="-122"/>
            </a:endParaRPr>
          </a:p>
          <a:p>
            <a:pPr>
              <a:lnSpc>
                <a:spcPct val="125000"/>
              </a:lnSpc>
            </a:pPr>
            <a:r>
              <a:rPr lang="en-US" altLang="zh-CN" sz="1600" dirty="0">
                <a:latin typeface="黑体" panose="02010609060101010101" pitchFamily="49" charset="-122"/>
                <a:ea typeface="黑体" panose="02010609060101010101" pitchFamily="49" charset="-122"/>
              </a:rPr>
              <a:t>Variety</a:t>
            </a:r>
            <a:r>
              <a:rPr lang="zh-CN" altLang="en-US" sz="1600" dirty="0">
                <a:latin typeface="黑体" panose="02010609060101010101" pitchFamily="49" charset="-122"/>
                <a:ea typeface="黑体" panose="02010609060101010101" pitchFamily="49" charset="-122"/>
              </a:rPr>
              <a:t>（多样）</a:t>
            </a:r>
            <a:endParaRPr lang="en-US" altLang="zh-CN" sz="1600" dirty="0">
              <a:latin typeface="黑体" panose="02010609060101010101" pitchFamily="49" charset="-122"/>
              <a:ea typeface="黑体" panose="02010609060101010101" pitchFamily="49" charset="-122"/>
            </a:endParaRPr>
          </a:p>
          <a:p>
            <a:pPr>
              <a:lnSpc>
                <a:spcPct val="125000"/>
              </a:lnSpc>
            </a:pPr>
            <a:r>
              <a:rPr lang="en-US" altLang="zh-CN" sz="1600" dirty="0">
                <a:latin typeface="黑体" panose="02010609060101010101" pitchFamily="49" charset="-122"/>
                <a:ea typeface="黑体" panose="02010609060101010101" pitchFamily="49" charset="-122"/>
              </a:rPr>
              <a:t>Value</a:t>
            </a:r>
            <a:r>
              <a:rPr lang="zh-CN" altLang="en-US" sz="1600" dirty="0">
                <a:latin typeface="黑体" panose="02010609060101010101" pitchFamily="49" charset="-122"/>
                <a:ea typeface="黑体" panose="02010609060101010101" pitchFamily="49" charset="-122"/>
              </a:rPr>
              <a:t>（低价值密度）</a:t>
            </a:r>
            <a:endParaRPr lang="en-US" altLang="zh-CN" sz="1600" dirty="0">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80DCF871-09F0-4E9C-80DA-EA518250FBF4}"/>
              </a:ext>
            </a:extLst>
          </p:cNvPr>
          <p:cNvSpPr/>
          <p:nvPr/>
        </p:nvSpPr>
        <p:spPr>
          <a:xfrm>
            <a:off x="1042783" y="2309565"/>
            <a:ext cx="2298373" cy="846386"/>
          </a:xfrm>
          <a:prstGeom prst="rect">
            <a:avLst/>
          </a:prstGeom>
        </p:spPr>
        <p:txBody>
          <a:bodyPr wrap="square">
            <a:spAutoFit/>
          </a:bodyPr>
          <a:lstStyle/>
          <a:p>
            <a:r>
              <a:rPr lang="en-US" altLang="zh-CN" sz="1600" dirty="0">
                <a:latin typeface="黑体" panose="02010609060101010101" pitchFamily="49" charset="-122"/>
                <a:ea typeface="黑体" panose="02010609060101010101" pitchFamily="49" charset="-122"/>
              </a:rPr>
              <a:t>2009</a:t>
            </a:r>
            <a:r>
              <a:rPr lang="zh-CN" altLang="en-US" sz="1600" dirty="0">
                <a:latin typeface="黑体" panose="02010609060101010101" pitchFamily="49" charset="-122"/>
                <a:ea typeface="黑体" panose="02010609060101010101" pitchFamily="49" charset="-122"/>
              </a:rPr>
              <a:t>年，</a:t>
            </a:r>
            <a:r>
              <a:rPr lang="en-US" altLang="zh-CN" sz="1600" dirty="0">
                <a:latin typeface="黑体" panose="02010609060101010101" pitchFamily="49" charset="-122"/>
                <a:ea typeface="黑体" panose="02010609060101010101" pitchFamily="49" charset="-122"/>
              </a:rPr>
              <a:t>IBM</a:t>
            </a:r>
            <a:r>
              <a:rPr lang="zh-CN" altLang="en-US" sz="1600" dirty="0">
                <a:latin typeface="黑体" panose="02010609060101010101" pitchFamily="49" charset="-122"/>
                <a:ea typeface="黑体" panose="02010609060101010101" pitchFamily="49" charset="-122"/>
              </a:rPr>
              <a:t>提出</a:t>
            </a:r>
            <a:endParaRPr lang="en-US" altLang="zh-CN" sz="1600" dirty="0">
              <a:latin typeface="黑体" panose="02010609060101010101" pitchFamily="49" charset="-122"/>
              <a:ea typeface="黑体" panose="02010609060101010101" pitchFamily="49" charset="-122"/>
            </a:endParaRPr>
          </a:p>
          <a:p>
            <a:r>
              <a:rPr lang="zh-CN" altLang="en-US" sz="1600" dirty="0">
                <a:solidFill>
                  <a:srgbClr val="FF0000"/>
                </a:solidFill>
                <a:latin typeface="黑体" panose="02010609060101010101" pitchFamily="49" charset="-122"/>
                <a:ea typeface="黑体" panose="02010609060101010101" pitchFamily="49" charset="-122"/>
              </a:rPr>
              <a:t>“大数据”的四个特征</a:t>
            </a:r>
            <a:r>
              <a:rPr lang="zh-CN" altLang="en-US" sz="1600" dirty="0">
                <a:latin typeface="黑体" panose="02010609060101010101" pitchFamily="49" charset="-122"/>
                <a:ea typeface="黑体" panose="02010609060101010101" pitchFamily="49" charset="-122"/>
              </a:rPr>
              <a:t>：</a:t>
            </a:r>
          </a:p>
          <a:p>
            <a:pPr marL="342900" indent="-342900">
              <a:buFont typeface="Wingdings" panose="05000000000000000000" pitchFamily="2" charset="2"/>
              <a:buChar char="u"/>
            </a:pPr>
            <a:endParaRPr lang="en-US" altLang="zh-CN" dirty="0">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EA30008B-771B-4294-BDE8-EE92FC2D08CA}"/>
              </a:ext>
            </a:extLst>
          </p:cNvPr>
          <p:cNvSpPr/>
          <p:nvPr/>
        </p:nvSpPr>
        <p:spPr>
          <a:xfrm>
            <a:off x="931053" y="3323406"/>
            <a:ext cx="2533310" cy="353943"/>
          </a:xfrm>
          <a:prstGeom prst="rect">
            <a:avLst/>
          </a:prstGeom>
        </p:spPr>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rPr>
              <a:t>大数据时代的三大特征</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9CE50648-123B-411B-8390-EBB6141D3BC2}"/>
              </a:ext>
            </a:extLst>
          </p:cNvPr>
          <p:cNvSpPr/>
          <p:nvPr/>
        </p:nvSpPr>
        <p:spPr>
          <a:xfrm>
            <a:off x="971600" y="3755565"/>
            <a:ext cx="4178773" cy="830997"/>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7050A0"/>
                </a:solidFill>
                <a:latin typeface="黑体" panose="02010609060101010101" pitchFamily="49" charset="-122"/>
                <a:ea typeface="黑体" panose="02010609060101010101" pitchFamily="49" charset="-122"/>
              </a:rPr>
              <a:t>数据外部化：数据流动</a:t>
            </a:r>
            <a:endParaRPr lang="en-US" altLang="zh-CN" sz="1600" dirty="0">
              <a:solidFill>
                <a:srgbClr val="7050A0"/>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1600" dirty="0">
                <a:solidFill>
                  <a:srgbClr val="7050A0"/>
                </a:solidFill>
                <a:latin typeface="黑体" panose="02010609060101010101" pitchFamily="49" charset="-122"/>
                <a:ea typeface="黑体" panose="02010609060101010101" pitchFamily="49" charset="-122"/>
              </a:rPr>
              <a:t>人工智能：数据挖掘</a:t>
            </a:r>
            <a:r>
              <a:rPr lang="en-US" altLang="zh-CN" sz="1600" dirty="0">
                <a:solidFill>
                  <a:srgbClr val="7050A0"/>
                </a:solidFill>
                <a:latin typeface="黑体" panose="02010609060101010101" pitchFamily="49" charset="-122"/>
                <a:ea typeface="黑体" panose="02010609060101010101" pitchFamily="49" charset="-122"/>
              </a:rPr>
              <a:t>&amp;</a:t>
            </a:r>
            <a:r>
              <a:rPr lang="zh-CN" altLang="en-US" sz="1600" dirty="0">
                <a:solidFill>
                  <a:srgbClr val="7050A0"/>
                </a:solidFill>
                <a:latin typeface="黑体" panose="02010609060101010101" pitchFamily="49" charset="-122"/>
                <a:ea typeface="黑体" panose="02010609060101010101" pitchFamily="49" charset="-122"/>
              </a:rPr>
              <a:t>深度学习</a:t>
            </a:r>
            <a:endParaRPr lang="en-US" altLang="zh-CN" sz="1600" dirty="0">
              <a:solidFill>
                <a:srgbClr val="7050A0"/>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1600" dirty="0">
                <a:solidFill>
                  <a:srgbClr val="7050A0"/>
                </a:solidFill>
                <a:latin typeface="黑体" panose="02010609060101010101" pitchFamily="49" charset="-122"/>
                <a:ea typeface="黑体" panose="02010609060101010101" pitchFamily="49" charset="-122"/>
              </a:rPr>
              <a:t>价值：成本</a:t>
            </a:r>
            <a:r>
              <a:rPr lang="en-US" altLang="zh-CN" sz="1600" dirty="0">
                <a:solidFill>
                  <a:srgbClr val="7050A0"/>
                </a:solidFill>
                <a:latin typeface="黑体" panose="02010609060101010101" pitchFamily="49" charset="-122"/>
                <a:ea typeface="黑体" panose="02010609060101010101" pitchFamily="49" charset="-122"/>
              </a:rPr>
              <a:t>&amp;</a:t>
            </a:r>
            <a:r>
              <a:rPr lang="zh-CN" altLang="en-US" sz="1600" dirty="0">
                <a:solidFill>
                  <a:srgbClr val="7050A0"/>
                </a:solidFill>
                <a:latin typeface="黑体" panose="02010609060101010101" pitchFamily="49" charset="-122"/>
                <a:ea typeface="黑体" panose="02010609060101010101" pitchFamily="49" charset="-122"/>
              </a:rPr>
              <a:t>利益</a:t>
            </a:r>
            <a:endParaRPr lang="en-US" altLang="zh-CN" sz="1600" dirty="0">
              <a:solidFill>
                <a:srgbClr val="7050A0"/>
              </a:solidFill>
              <a:latin typeface="黑体" panose="02010609060101010101" pitchFamily="49" charset="-122"/>
              <a:ea typeface="黑体" panose="02010609060101010101" pitchFamily="49" charset="-122"/>
            </a:endParaRPr>
          </a:p>
        </p:txBody>
      </p:sp>
      <p:sp>
        <p:nvSpPr>
          <p:cNvPr id="6" name="左大括号 5">
            <a:extLst>
              <a:ext uri="{FF2B5EF4-FFF2-40B4-BE49-F238E27FC236}">
                <a16:creationId xmlns:a16="http://schemas.microsoft.com/office/drawing/2014/main" id="{47CCD959-B005-4006-9370-D014E49A5E82}"/>
              </a:ext>
            </a:extLst>
          </p:cNvPr>
          <p:cNvSpPr/>
          <p:nvPr/>
        </p:nvSpPr>
        <p:spPr>
          <a:xfrm>
            <a:off x="3560899" y="2033755"/>
            <a:ext cx="288032" cy="1122196"/>
          </a:xfrm>
          <a:prstGeom prst="leftBrace">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2A4C370-7D64-4741-8BFC-317D5DBADC4B}"/>
              </a:ext>
            </a:extLst>
          </p:cNvPr>
          <p:cNvSpPr/>
          <p:nvPr/>
        </p:nvSpPr>
        <p:spPr>
          <a:xfrm>
            <a:off x="683568" y="972436"/>
            <a:ext cx="7384923" cy="877163"/>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    大数据不仅仅是一种技术挑战和解决方案，还是一种能力和结果，是当今社会独有的新型能力，以一种前所未有的思维方式，通过数据分析，取得有巨大价值的产品服务乃至商业生活范式。</a:t>
            </a:r>
          </a:p>
        </p:txBody>
      </p:sp>
    </p:spTree>
    <p:extLst>
      <p:ext uri="{BB962C8B-B14F-4D97-AF65-F5344CB8AC3E}">
        <p14:creationId xmlns:p14="http://schemas.microsoft.com/office/powerpoint/2010/main" val="2434734320"/>
      </p:ext>
    </p:extLst>
  </p:cSld>
  <p:clrMapOvr>
    <a:masterClrMapping/>
  </p:clrMapOvr>
  <p:transition>
    <p:wip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2" name="矩形 1">
            <a:extLst>
              <a:ext uri="{FF2B5EF4-FFF2-40B4-BE49-F238E27FC236}">
                <a16:creationId xmlns:a16="http://schemas.microsoft.com/office/drawing/2014/main" id="{B75155FC-6268-4FBD-B029-F04E2ABAD9F5}"/>
              </a:ext>
            </a:extLst>
          </p:cNvPr>
          <p:cNvSpPr/>
          <p:nvPr/>
        </p:nvSpPr>
        <p:spPr>
          <a:xfrm>
            <a:off x="823206" y="984550"/>
            <a:ext cx="2800767" cy="353943"/>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人工智能与大数据的关系：</a:t>
            </a:r>
          </a:p>
        </p:txBody>
      </p:sp>
      <p:pic>
        <p:nvPicPr>
          <p:cNvPr id="5" name="图片 4">
            <a:extLst>
              <a:ext uri="{FF2B5EF4-FFF2-40B4-BE49-F238E27FC236}">
                <a16:creationId xmlns:a16="http://schemas.microsoft.com/office/drawing/2014/main" id="{9AE10109-0713-4826-A0D1-EF06CE09EA48}"/>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7504" y="1728005"/>
            <a:ext cx="2160240" cy="2160240"/>
          </a:xfrm>
          <a:prstGeom prst="rect">
            <a:avLst/>
          </a:prstGeom>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C7E2D97C-A0FA-41A1-A204-BBC44457ED49}"/>
              </a:ext>
            </a:extLst>
          </p:cNvPr>
          <p:cNvSpPr/>
          <p:nvPr/>
        </p:nvSpPr>
        <p:spPr>
          <a:xfrm>
            <a:off x="2614135" y="3103500"/>
            <a:ext cx="5948364" cy="1338828"/>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7050A0"/>
                </a:solidFill>
                <a:latin typeface="黑体" panose="02010609060101010101" pitchFamily="49" charset="-122"/>
                <a:ea typeface="黑体" panose="02010609060101010101" pitchFamily="49" charset="-122"/>
              </a:rPr>
              <a:t>人工智能推进大数据应用深化</a:t>
            </a:r>
          </a:p>
          <a:p>
            <a:r>
              <a:rPr lang="zh-CN" altLang="en-US" sz="1600" dirty="0">
                <a:latin typeface="黑体" panose="02010609060101010101" pitchFamily="49" charset="-122"/>
                <a:ea typeface="黑体" panose="02010609060101010101" pitchFamily="49" charset="-122"/>
              </a:rPr>
              <a:t>    随着人工智能的快速应用和普及，数据技术将与人工智能技术更紧密地结合在一起，将具有理解、分析、发现数据和对数据做出决策的能力，从而能够从数据中获得更准确、更深入的知识，挖掘数据背后的价值，并产生新的知识。</a:t>
            </a:r>
          </a:p>
        </p:txBody>
      </p:sp>
      <p:sp>
        <p:nvSpPr>
          <p:cNvPr id="17" name="矩形 16">
            <a:extLst>
              <a:ext uri="{FF2B5EF4-FFF2-40B4-BE49-F238E27FC236}">
                <a16:creationId xmlns:a16="http://schemas.microsoft.com/office/drawing/2014/main" id="{EB591392-C909-4A57-9E21-E5CE80936884}"/>
              </a:ext>
            </a:extLst>
          </p:cNvPr>
          <p:cNvSpPr/>
          <p:nvPr/>
        </p:nvSpPr>
        <p:spPr>
          <a:xfrm>
            <a:off x="2614135" y="1453908"/>
            <a:ext cx="5948364" cy="1354217"/>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7050A0"/>
                </a:solidFill>
                <a:latin typeface="黑体" panose="02010609060101010101" pitchFamily="49" charset="-122"/>
                <a:ea typeface="黑体" panose="02010609060101010101" pitchFamily="49" charset="-122"/>
              </a:rPr>
              <a:t>算法让大量的数据有了价值</a:t>
            </a:r>
          </a:p>
          <a:p>
            <a:r>
              <a:rPr lang="zh-CN" altLang="en-US"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人工智能技术立足于神经网络，同时发展出多层神经网络，从而可以进行深度机器学习。具备灵活、自优化等特点。</a:t>
            </a:r>
            <a:r>
              <a:rPr lang="en-US" altLang="zh-CN" sz="1600" dirty="0" err="1">
                <a:latin typeface="黑体" panose="02010609060101010101" pitchFamily="49" charset="-122"/>
                <a:ea typeface="黑体" panose="02010609060101010101" pitchFamily="49" charset="-122"/>
              </a:rPr>
              <a:t>Eg</a:t>
            </a:r>
            <a:r>
              <a:rPr lang="zh-CN" altLang="en-US" sz="1600" dirty="0">
                <a:latin typeface="黑体" panose="02010609060101010101" pitchFamily="49" charset="-122"/>
                <a:ea typeface="黑体" panose="02010609060101010101" pitchFamily="49" charset="-122"/>
              </a:rPr>
              <a:t>：计算视觉，自深度学习出现以后，基于寻找合适特征来让机器识别物体几乎代表了计算机视觉的全部图像识别。</a:t>
            </a:r>
            <a:endParaRPr lang="en-US" altLang="zh-CN"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0292275"/>
      </p:ext>
    </p:extLst>
  </p:cSld>
  <p:clrMapOvr>
    <a:masterClrMapping/>
  </p:clrMapOvr>
  <p:transition>
    <p:wip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199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4628509"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大数据与情报</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向</a:t>
            </a:r>
            <a:r>
              <a:rPr lang="en-US" altLang="zh-CN" sz="2400" b="1" dirty="0">
                <a:latin typeface="黑体" panose="02010609060101010101" pitchFamily="49" charset="-122"/>
                <a:ea typeface="黑体" panose="02010609060101010101" pitchFamily="49" charset="-122"/>
              </a:rPr>
              <a:t>DIKW</a:t>
            </a:r>
            <a:r>
              <a:rPr lang="zh-CN" altLang="en-US" sz="2400" b="1" dirty="0">
                <a:latin typeface="黑体" panose="02010609060101010101" pitchFamily="49" charset="-122"/>
                <a:ea typeface="黑体" panose="02010609060101010101" pitchFamily="49" charset="-122"/>
              </a:rPr>
              <a:t>两端的延伸</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399946"/>
            <a:ext cx="7869743" cy="81730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展望未来的信息分析，“</a:t>
            </a:r>
            <a:r>
              <a:rPr lang="zh-CN" altLang="en-US" sz="1600" dirty="0">
                <a:solidFill>
                  <a:srgbClr val="C00000"/>
                </a:solidFill>
                <a:latin typeface="黑体" panose="02010609060101010101" pitchFamily="49" charset="-122"/>
                <a:ea typeface="黑体" panose="02010609060101010101" pitchFamily="49" charset="-122"/>
              </a:rPr>
              <a:t>大数据</a:t>
            </a:r>
            <a:r>
              <a:rPr lang="en-US" altLang="zh-CN" sz="1600" dirty="0">
                <a:solidFill>
                  <a:srgbClr val="C00000"/>
                </a:solidFill>
                <a:latin typeface="黑体" panose="02010609060101010101" pitchFamily="49" charset="-122"/>
                <a:ea typeface="黑体" panose="02010609060101010101" pitchFamily="49" charset="-122"/>
              </a:rPr>
              <a:t>+</a:t>
            </a:r>
            <a:r>
              <a:rPr lang="zh-CN" altLang="en-US" sz="1600" dirty="0">
                <a:solidFill>
                  <a:srgbClr val="C00000"/>
                </a:solidFill>
                <a:latin typeface="黑体" panose="02010609060101010101" pitchFamily="49" charset="-122"/>
                <a:ea typeface="黑体" panose="02010609060101010101" pitchFamily="49" charset="-122"/>
              </a:rPr>
              <a:t>人工智能</a:t>
            </a:r>
            <a:r>
              <a:rPr lang="zh-CN" altLang="en-US" sz="1600" dirty="0">
                <a:solidFill>
                  <a:schemeClr val="tx1"/>
                </a:solidFill>
                <a:latin typeface="黑体" panose="02010609060101010101" pitchFamily="49" charset="-122"/>
                <a:ea typeface="黑体" panose="02010609060101010101" pitchFamily="49" charset="-122"/>
              </a:rPr>
              <a:t>”是未来情报研究的重要趋势</a:t>
            </a:r>
            <a:endParaRPr lang="zh-CN" altLang="en-US" sz="1600" b="1" dirty="0">
              <a:solidFill>
                <a:schemeClr val="accent2">
                  <a:lumMod val="75000"/>
                </a:schemeClr>
              </a:solidFill>
              <a:latin typeface="Baskerville Old Face" panose="02020602080505020303" pitchFamily="18" charset="0"/>
              <a:ea typeface="楷体" panose="02010609060101010101" pitchFamily="49" charset="-122"/>
            </a:endParaRPr>
          </a:p>
        </p:txBody>
      </p:sp>
      <p:sp>
        <p:nvSpPr>
          <p:cNvPr id="8" name="内容占位符 2">
            <a:extLst>
              <a:ext uri="{FF2B5EF4-FFF2-40B4-BE49-F238E27FC236}">
                <a16:creationId xmlns:a16="http://schemas.microsoft.com/office/drawing/2014/main" id="{C70A8DDD-AD5C-4AC5-9B63-8FA7202589A2}"/>
              </a:ext>
            </a:extLst>
          </p:cNvPr>
          <p:cNvSpPr txBox="1">
            <a:spLocks/>
          </p:cNvSpPr>
          <p:nvPr/>
        </p:nvSpPr>
        <p:spPr>
          <a:xfrm>
            <a:off x="1547664" y="2217249"/>
            <a:ext cx="6223085" cy="1679177"/>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5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将大数据引入情报分析，在情报研究的关键环节仍存在诸多问题</a:t>
            </a:r>
          </a:p>
          <a:p>
            <a:pPr>
              <a:lnSpc>
                <a:spcPct val="15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大数据分析所能呈现的“智能性”和“主观能动性”日趋增强</a:t>
            </a:r>
          </a:p>
          <a:p>
            <a:pPr>
              <a:lnSpc>
                <a:spcPct val="15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“大数据</a:t>
            </a: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人工智能”是未来情报研究的重要趋势</a:t>
            </a:r>
          </a:p>
        </p:txBody>
      </p:sp>
    </p:spTree>
    <p:extLst>
      <p:ext uri="{BB962C8B-B14F-4D97-AF65-F5344CB8AC3E}">
        <p14:creationId xmlns:p14="http://schemas.microsoft.com/office/powerpoint/2010/main" val="3206664487"/>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80430" y="445102"/>
            <a:ext cx="7263370" cy="550863"/>
          </a:xfrm>
        </p:spPr>
        <p:txBody>
          <a:bodyPr>
            <a:normAutofit/>
          </a:bodyPr>
          <a:lstStyle/>
          <a:p>
            <a:r>
              <a:rPr lang="zh-CN" altLang="en-US" sz="2800" b="1">
                <a:solidFill>
                  <a:schemeClr val="tx1">
                    <a:lumMod val="85000"/>
                    <a:lumOff val="15000"/>
                  </a:schemeClr>
                </a:solidFill>
                <a:latin typeface="黑体" panose="02010609060101010101" pitchFamily="49" charset="-122"/>
                <a:ea typeface="黑体" panose="02010609060101010101" pitchFamily="49" charset="-122"/>
              </a:rPr>
              <a:t>第六章 </a:t>
            </a:r>
            <a:r>
              <a:rPr lang="zh-CN" altLang="en-US" sz="2800" b="1" dirty="0">
                <a:solidFill>
                  <a:schemeClr val="tx1">
                    <a:lumMod val="85000"/>
                    <a:lumOff val="15000"/>
                  </a:schemeClr>
                </a:solidFill>
                <a:latin typeface="黑体" panose="02010609060101010101" pitchFamily="49" charset="-122"/>
                <a:ea typeface="黑体" panose="02010609060101010101" pitchFamily="49" charset="-122"/>
              </a:rPr>
              <a:t>刻画与发现：信息分析</a:t>
            </a:r>
          </a:p>
        </p:txBody>
      </p:sp>
      <p:grpSp>
        <p:nvGrpSpPr>
          <p:cNvPr id="10" name="组合 9"/>
          <p:cNvGrpSpPr/>
          <p:nvPr/>
        </p:nvGrpSpPr>
        <p:grpSpPr>
          <a:xfrm>
            <a:off x="2062411" y="1242355"/>
            <a:ext cx="5353316" cy="537307"/>
            <a:chOff x="2092117" y="1240327"/>
            <a:chExt cx="5353316" cy="537307"/>
          </a:xfrm>
        </p:grpSpPr>
        <p:grpSp>
          <p:nvGrpSpPr>
            <p:cNvPr id="41" name="组合 40"/>
            <p:cNvGrpSpPr/>
            <p:nvPr/>
          </p:nvGrpSpPr>
          <p:grpSpPr>
            <a:xfrm>
              <a:off x="2588998" y="1276936"/>
              <a:ext cx="4856435" cy="486194"/>
              <a:chOff x="5526988" y="887716"/>
              <a:chExt cx="4833680" cy="648258"/>
            </a:xfrm>
            <a:solidFill>
              <a:srgbClr val="D4D9EC"/>
            </a:solidFill>
          </p:grpSpPr>
          <p:sp>
            <p:nvSpPr>
              <p:cNvPr id="42"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43"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7" name="TextBox 6"/>
            <p:cNvSpPr txBox="1"/>
            <p:nvPr/>
          </p:nvSpPr>
          <p:spPr>
            <a:xfrm>
              <a:off x="2793014" y="1326182"/>
              <a:ext cx="1610036" cy="361629"/>
            </a:xfrm>
            <a:prstGeom prst="rect">
              <a:avLst/>
            </a:prstGeom>
            <a:solidFill>
              <a:srgbClr val="D4D9EC"/>
            </a:solidFill>
          </p:spPr>
          <p:txBody>
            <a:bodyPr wrap="none" lIns="68570" tIns="34286" rIns="68570" bIns="34286" rtlCol="0">
              <a:spAutoFit/>
            </a:bodyPr>
            <a:lstStyle/>
            <a:p>
              <a:pPr defTabSz="342892"/>
              <a:r>
                <a:rPr lang="zh-CN" altLang="en-US" sz="1900" b="1" dirty="0">
                  <a:solidFill>
                    <a:prstClr val="black"/>
                  </a:solidFill>
                  <a:latin typeface="宋体"/>
                </a:rPr>
                <a:t>信息分析概述</a:t>
              </a:r>
            </a:p>
          </p:txBody>
        </p:sp>
        <p:sp>
          <p:nvSpPr>
            <p:cNvPr id="8" name="Oval 12"/>
            <p:cNvSpPr>
              <a:spLocks noChangeArrowheads="1"/>
            </p:cNvSpPr>
            <p:nvPr/>
          </p:nvSpPr>
          <p:spPr bwMode="auto">
            <a:xfrm>
              <a:off x="2092117" y="124032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9" name="TextBox 8"/>
            <p:cNvSpPr txBox="1"/>
            <p:nvPr/>
          </p:nvSpPr>
          <p:spPr>
            <a:xfrm>
              <a:off x="2233954" y="1256560"/>
              <a:ext cx="229718" cy="438572"/>
            </a:xfrm>
            <a:prstGeom prst="rect">
              <a:avLst/>
            </a:prstGeom>
            <a:solidFill>
              <a:srgbClr val="D4D9EC"/>
            </a:solidFill>
          </p:spPr>
          <p:txBody>
            <a:bodyPr wrap="square" lIns="68570" tIns="34286" rIns="68570" bIns="34286" rtlCol="0">
              <a:spAutoFit/>
            </a:bodyPr>
            <a:lstStyle/>
            <a:p>
              <a:pPr defTabSz="342892"/>
              <a:r>
                <a:rPr lang="en-US" altLang="zh-CN" sz="2400" b="1" dirty="0">
                  <a:solidFill>
                    <a:prstClr val="black"/>
                  </a:solidFill>
                  <a:latin typeface="宋体"/>
                </a:rPr>
                <a:t>1</a:t>
              </a:r>
              <a:endParaRPr lang="zh-CN" altLang="en-US" sz="2400" b="1" dirty="0">
                <a:solidFill>
                  <a:prstClr val="black"/>
                </a:solidFill>
                <a:latin typeface="宋体"/>
              </a:endParaRPr>
            </a:p>
          </p:txBody>
        </p:sp>
      </p:grpSp>
      <p:grpSp>
        <p:nvGrpSpPr>
          <p:cNvPr id="11" name="组合 10"/>
          <p:cNvGrpSpPr/>
          <p:nvPr/>
        </p:nvGrpSpPr>
        <p:grpSpPr>
          <a:xfrm>
            <a:off x="2076535" y="1890427"/>
            <a:ext cx="5334509" cy="537307"/>
            <a:chOff x="2090143" y="2002171"/>
            <a:chExt cx="5334509" cy="537307"/>
          </a:xfrm>
        </p:grpSpPr>
        <p:grpSp>
          <p:nvGrpSpPr>
            <p:cNvPr id="38" name="组合 37"/>
            <p:cNvGrpSpPr/>
            <p:nvPr/>
          </p:nvGrpSpPr>
          <p:grpSpPr>
            <a:xfrm>
              <a:off x="2568217" y="2004307"/>
              <a:ext cx="4856435" cy="486194"/>
              <a:chOff x="5526988" y="887716"/>
              <a:chExt cx="4833680" cy="648258"/>
            </a:xfrm>
            <a:solidFill>
              <a:srgbClr val="D4D9EC"/>
            </a:solidFill>
          </p:grpSpPr>
          <p:sp>
            <p:nvSpPr>
              <p:cNvPr id="39"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40"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13" name="TextBox 12"/>
            <p:cNvSpPr txBox="1"/>
            <p:nvPr/>
          </p:nvSpPr>
          <p:spPr>
            <a:xfrm>
              <a:off x="2791039" y="2088026"/>
              <a:ext cx="3392575" cy="346241"/>
            </a:xfrm>
            <a:prstGeom prst="rect">
              <a:avLst/>
            </a:prstGeom>
            <a:solidFill>
              <a:srgbClr val="D4D9EC"/>
            </a:solidFill>
          </p:spPr>
          <p:txBody>
            <a:bodyPr wrap="none" lIns="68570" tIns="34286" rIns="68570" bIns="34286" rtlCol="0">
              <a:spAutoFit/>
            </a:bodyPr>
            <a:lstStyle/>
            <a:p>
              <a:pPr defTabSz="342892"/>
              <a:r>
                <a:rPr lang="zh-CN" altLang="en-US" sz="1800" b="1" dirty="0"/>
                <a:t>信息分析利器之典型方法（一）</a:t>
              </a:r>
              <a:endParaRPr lang="zh-CN" altLang="en-US" sz="1800" b="1" dirty="0">
                <a:solidFill>
                  <a:prstClr val="black"/>
                </a:solidFill>
                <a:latin typeface="宋体"/>
              </a:endParaRPr>
            </a:p>
          </p:txBody>
        </p:sp>
        <p:sp>
          <p:nvSpPr>
            <p:cNvPr id="14" name="Oval 12"/>
            <p:cNvSpPr>
              <a:spLocks noChangeArrowheads="1"/>
            </p:cNvSpPr>
            <p:nvPr/>
          </p:nvSpPr>
          <p:spPr bwMode="auto">
            <a:xfrm>
              <a:off x="2090143" y="2002171"/>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15" name="TextBox 14"/>
            <p:cNvSpPr txBox="1"/>
            <p:nvPr/>
          </p:nvSpPr>
          <p:spPr>
            <a:xfrm>
              <a:off x="2231761" y="2022790"/>
              <a:ext cx="228229" cy="438572"/>
            </a:xfrm>
            <a:prstGeom prst="rect">
              <a:avLst/>
            </a:prstGeom>
            <a:solidFill>
              <a:srgbClr val="D4D9EC"/>
            </a:solidFill>
          </p:spPr>
          <p:txBody>
            <a:bodyPr wrap="square" lIns="68570" tIns="34286" rIns="68570" bIns="34286" rtlCol="0">
              <a:spAutoFit/>
            </a:bodyPr>
            <a:lstStyle/>
            <a:p>
              <a:pPr defTabSz="342892"/>
              <a:r>
                <a:rPr lang="en-US" altLang="zh-CN" sz="2400" b="1" dirty="0">
                  <a:solidFill>
                    <a:prstClr val="black"/>
                  </a:solidFill>
                  <a:latin typeface="宋体"/>
                </a:rPr>
                <a:t>2</a:t>
              </a:r>
              <a:endParaRPr lang="zh-CN" altLang="en-US" sz="2400" b="1" dirty="0">
                <a:solidFill>
                  <a:prstClr val="black"/>
                </a:solidFill>
                <a:latin typeface="宋体"/>
              </a:endParaRPr>
            </a:p>
          </p:txBody>
        </p:sp>
      </p:grpSp>
      <p:grpSp>
        <p:nvGrpSpPr>
          <p:cNvPr id="12" name="组合 11"/>
          <p:cNvGrpSpPr/>
          <p:nvPr/>
        </p:nvGrpSpPr>
        <p:grpSpPr>
          <a:xfrm>
            <a:off x="2076535" y="2538499"/>
            <a:ext cx="5357047" cy="537307"/>
            <a:chOff x="2062411" y="2722057"/>
            <a:chExt cx="5357047" cy="537307"/>
          </a:xfrm>
        </p:grpSpPr>
        <p:grpSp>
          <p:nvGrpSpPr>
            <p:cNvPr id="34" name="组合 33"/>
            <p:cNvGrpSpPr/>
            <p:nvPr/>
          </p:nvGrpSpPr>
          <p:grpSpPr>
            <a:xfrm>
              <a:off x="2563023" y="2747266"/>
              <a:ext cx="4856435" cy="486194"/>
              <a:chOff x="5526988" y="887716"/>
              <a:chExt cx="4833680" cy="648258"/>
            </a:xfrm>
            <a:solidFill>
              <a:srgbClr val="D4D9EC"/>
            </a:solidFill>
          </p:grpSpPr>
          <p:sp>
            <p:nvSpPr>
              <p:cNvPr id="36"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37"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19" name="TextBox 18"/>
            <p:cNvSpPr txBox="1"/>
            <p:nvPr/>
          </p:nvSpPr>
          <p:spPr>
            <a:xfrm>
              <a:off x="2763306" y="2807912"/>
              <a:ext cx="3392575" cy="346241"/>
            </a:xfrm>
            <a:prstGeom prst="rect">
              <a:avLst/>
            </a:prstGeom>
            <a:solidFill>
              <a:srgbClr val="D4D9EC"/>
            </a:solidFill>
          </p:spPr>
          <p:txBody>
            <a:bodyPr wrap="none" lIns="68570" tIns="34286" rIns="68570" bIns="34286" rtlCol="0">
              <a:spAutoFit/>
            </a:bodyPr>
            <a:lstStyle/>
            <a:p>
              <a:pPr defTabSz="342892"/>
              <a:r>
                <a:rPr lang="zh-CN" altLang="en-US" sz="1800" b="1" dirty="0"/>
                <a:t>信息分析利器之典型方法（二）</a:t>
              </a:r>
              <a:endParaRPr lang="zh-CN" altLang="en-US" sz="1800" b="1" dirty="0">
                <a:solidFill>
                  <a:prstClr val="black"/>
                </a:solidFill>
                <a:latin typeface="宋体"/>
              </a:endParaRPr>
            </a:p>
          </p:txBody>
        </p:sp>
        <p:sp>
          <p:nvSpPr>
            <p:cNvPr id="20" name="Oval 12"/>
            <p:cNvSpPr>
              <a:spLocks noChangeArrowheads="1"/>
            </p:cNvSpPr>
            <p:nvPr/>
          </p:nvSpPr>
          <p:spPr bwMode="auto">
            <a:xfrm>
              <a:off x="2062411" y="272205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21" name="TextBox 20"/>
            <p:cNvSpPr txBox="1"/>
            <p:nvPr/>
          </p:nvSpPr>
          <p:spPr>
            <a:xfrm>
              <a:off x="2191833" y="2771830"/>
              <a:ext cx="293573" cy="438572"/>
            </a:xfrm>
            <a:prstGeom prst="rect">
              <a:avLst/>
            </a:prstGeom>
            <a:solidFill>
              <a:srgbClr val="D4D9EC"/>
            </a:solidFill>
          </p:spPr>
          <p:txBody>
            <a:bodyPr wrap="none" lIns="68570" tIns="34286" rIns="68570" bIns="34286" rtlCol="0">
              <a:spAutoFit/>
            </a:bodyPr>
            <a:lstStyle/>
            <a:p>
              <a:pPr defTabSz="342892"/>
              <a:r>
                <a:rPr lang="en-US" altLang="zh-CN" sz="2400" b="1" dirty="0">
                  <a:solidFill>
                    <a:prstClr val="black"/>
                  </a:solidFill>
                  <a:latin typeface="宋体"/>
                </a:rPr>
                <a:t>3</a:t>
              </a:r>
              <a:endParaRPr lang="zh-CN" altLang="en-US" sz="2400" b="1" dirty="0">
                <a:solidFill>
                  <a:prstClr val="black"/>
                </a:solidFill>
                <a:latin typeface="宋体"/>
              </a:endParaRPr>
            </a:p>
          </p:txBody>
        </p:sp>
      </p:grpSp>
      <p:grpSp>
        <p:nvGrpSpPr>
          <p:cNvPr id="3" name="组合 2"/>
          <p:cNvGrpSpPr/>
          <p:nvPr/>
        </p:nvGrpSpPr>
        <p:grpSpPr>
          <a:xfrm>
            <a:off x="2083716" y="3184445"/>
            <a:ext cx="5353314" cy="537307"/>
            <a:chOff x="2206074" y="3698787"/>
            <a:chExt cx="5353314" cy="537307"/>
          </a:xfrm>
        </p:grpSpPr>
        <p:grpSp>
          <p:nvGrpSpPr>
            <p:cNvPr id="22" name="组合 21"/>
            <p:cNvGrpSpPr/>
            <p:nvPr/>
          </p:nvGrpSpPr>
          <p:grpSpPr>
            <a:xfrm>
              <a:off x="2702953" y="3738591"/>
              <a:ext cx="4856435" cy="486194"/>
              <a:chOff x="5526988" y="887716"/>
              <a:chExt cx="4833680" cy="648258"/>
            </a:xfrm>
            <a:solidFill>
              <a:srgbClr val="D4D9EC"/>
            </a:solidFill>
          </p:grpSpPr>
          <p:sp>
            <p:nvSpPr>
              <p:cNvPr id="23"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24"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25" name="TextBox 24"/>
            <p:cNvSpPr txBox="1"/>
            <p:nvPr/>
          </p:nvSpPr>
          <p:spPr>
            <a:xfrm>
              <a:off x="2906969" y="3784640"/>
              <a:ext cx="4554753" cy="346241"/>
            </a:xfrm>
            <a:prstGeom prst="rect">
              <a:avLst/>
            </a:prstGeom>
            <a:solidFill>
              <a:srgbClr val="D4D9EC"/>
            </a:solidFill>
          </p:spPr>
          <p:txBody>
            <a:bodyPr wrap="none" lIns="68570" tIns="34286" rIns="68570" bIns="34286" rtlCol="0">
              <a:spAutoFit/>
            </a:bodyPr>
            <a:lstStyle/>
            <a:p>
              <a:pPr defTabSz="342892"/>
              <a:r>
                <a:rPr lang="zh-CN" altLang="en-US" sz="1800" b="1" dirty="0"/>
                <a:t>信息分析升级篇：大数据与情报元素的加入</a:t>
              </a:r>
              <a:endParaRPr lang="zh-CN" altLang="en-US" sz="1800" b="1" dirty="0">
                <a:solidFill>
                  <a:prstClr val="black"/>
                </a:solidFill>
                <a:latin typeface="宋体"/>
              </a:endParaRPr>
            </a:p>
          </p:txBody>
        </p:sp>
        <p:sp>
          <p:nvSpPr>
            <p:cNvPr id="26" name="Oval 12"/>
            <p:cNvSpPr>
              <a:spLocks noChangeArrowheads="1"/>
            </p:cNvSpPr>
            <p:nvPr/>
          </p:nvSpPr>
          <p:spPr bwMode="auto">
            <a:xfrm>
              <a:off x="2206074" y="369878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27" name="TextBox 26"/>
            <p:cNvSpPr txBox="1"/>
            <p:nvPr/>
          </p:nvSpPr>
          <p:spPr>
            <a:xfrm>
              <a:off x="2308026" y="3748318"/>
              <a:ext cx="267893" cy="438572"/>
            </a:xfrm>
            <a:prstGeom prst="rect">
              <a:avLst/>
            </a:prstGeom>
            <a:solidFill>
              <a:srgbClr val="D4D9EC"/>
            </a:solidFill>
          </p:spPr>
          <p:txBody>
            <a:bodyPr wrap="square" lIns="68570" tIns="34286" rIns="68570" bIns="34286" rtlCol="0">
              <a:spAutoFit/>
            </a:bodyPr>
            <a:lstStyle/>
            <a:p>
              <a:pPr defTabSz="342892"/>
              <a:r>
                <a:rPr lang="en-US" altLang="zh-CN" sz="2400" b="1" dirty="0">
                  <a:solidFill>
                    <a:prstClr val="black"/>
                  </a:solidFill>
                  <a:latin typeface="宋体"/>
                </a:rPr>
                <a:t>4</a:t>
              </a:r>
              <a:endParaRPr lang="zh-CN" altLang="en-US" sz="2400" b="1" dirty="0">
                <a:solidFill>
                  <a:prstClr val="black"/>
                </a:solidFill>
                <a:latin typeface="宋体"/>
              </a:endParaRPr>
            </a:p>
          </p:txBody>
        </p:sp>
      </p:grpSp>
      <p:cxnSp>
        <p:nvCxnSpPr>
          <p:cNvPr id="35" name="直接连接符 34"/>
          <p:cNvCxnSpPr/>
          <p:nvPr/>
        </p:nvCxnSpPr>
        <p:spPr>
          <a:xfrm>
            <a:off x="280430" y="1001550"/>
            <a:ext cx="8401050" cy="0"/>
          </a:xfrm>
          <a:prstGeom prst="line">
            <a:avLst/>
          </a:prstGeom>
          <a:ln>
            <a:solidFill>
              <a:srgbClr val="6964A0"/>
            </a:solidFill>
          </a:ln>
        </p:spPr>
        <p:style>
          <a:lnRef idx="3">
            <a:schemeClr val="accent1"/>
          </a:lnRef>
          <a:fillRef idx="0">
            <a:schemeClr val="accent1"/>
          </a:fillRef>
          <a:effectRef idx="2">
            <a:schemeClr val="accent1"/>
          </a:effectRef>
          <a:fontRef idx="minor">
            <a:schemeClr val="tx1"/>
          </a:fontRef>
        </p:style>
      </p:cxnSp>
      <p:pic>
        <p:nvPicPr>
          <p:cNvPr id="28"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grpSp>
        <p:nvGrpSpPr>
          <p:cNvPr id="16" name="组合 15"/>
          <p:cNvGrpSpPr/>
          <p:nvPr/>
        </p:nvGrpSpPr>
        <p:grpSpPr>
          <a:xfrm>
            <a:off x="2093726" y="3843284"/>
            <a:ext cx="5353314" cy="537307"/>
            <a:chOff x="2076535" y="3771344"/>
            <a:chExt cx="5353314" cy="537307"/>
          </a:xfrm>
        </p:grpSpPr>
        <p:grpSp>
          <p:nvGrpSpPr>
            <p:cNvPr id="45" name="组合 44"/>
            <p:cNvGrpSpPr/>
            <p:nvPr/>
          </p:nvGrpSpPr>
          <p:grpSpPr>
            <a:xfrm>
              <a:off x="2076535" y="3771344"/>
              <a:ext cx="5353314" cy="537307"/>
              <a:chOff x="2206074" y="3698787"/>
              <a:chExt cx="5353314" cy="537307"/>
            </a:xfrm>
          </p:grpSpPr>
          <p:grpSp>
            <p:nvGrpSpPr>
              <p:cNvPr id="46" name="组合 45"/>
              <p:cNvGrpSpPr/>
              <p:nvPr/>
            </p:nvGrpSpPr>
            <p:grpSpPr>
              <a:xfrm>
                <a:off x="2702953" y="3738591"/>
                <a:ext cx="4856435" cy="486194"/>
                <a:chOff x="5526988" y="887716"/>
                <a:chExt cx="4833680" cy="648258"/>
              </a:xfrm>
              <a:solidFill>
                <a:srgbClr val="D4D9EC"/>
              </a:solidFill>
            </p:grpSpPr>
            <p:sp>
              <p:nvSpPr>
                <p:cNvPr id="50"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sp>
              <p:nvSpPr>
                <p:cNvPr id="51"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342892"/>
                  <a:endParaRPr lang="zh-CN" altLang="en-US" sz="1400">
                    <a:solidFill>
                      <a:prstClr val="black"/>
                    </a:solidFill>
                  </a:endParaRPr>
                </a:p>
              </p:txBody>
            </p:sp>
          </p:grpSp>
          <p:sp>
            <p:nvSpPr>
              <p:cNvPr id="47" name="TextBox 46"/>
              <p:cNvSpPr txBox="1"/>
              <p:nvPr/>
            </p:nvSpPr>
            <p:spPr>
              <a:xfrm>
                <a:off x="2906969" y="3784640"/>
                <a:ext cx="138544" cy="361629"/>
              </a:xfrm>
              <a:prstGeom prst="rect">
                <a:avLst/>
              </a:prstGeom>
              <a:solidFill>
                <a:srgbClr val="D4D9EC"/>
              </a:solidFill>
            </p:spPr>
            <p:txBody>
              <a:bodyPr wrap="none" lIns="68570" tIns="34286" rIns="68570" bIns="34286" rtlCol="0">
                <a:spAutoFit/>
              </a:bodyPr>
              <a:lstStyle/>
              <a:p>
                <a:pPr defTabSz="342892"/>
                <a:endParaRPr lang="zh-CN" altLang="en-US" sz="1900" b="1" dirty="0">
                  <a:solidFill>
                    <a:prstClr val="black"/>
                  </a:solidFill>
                  <a:latin typeface="宋体"/>
                </a:endParaRPr>
              </a:p>
            </p:txBody>
          </p:sp>
          <p:sp>
            <p:nvSpPr>
              <p:cNvPr id="48" name="Oval 12"/>
              <p:cNvSpPr>
                <a:spLocks noChangeArrowheads="1"/>
              </p:cNvSpPr>
              <p:nvPr/>
            </p:nvSpPr>
            <p:spPr bwMode="auto">
              <a:xfrm>
                <a:off x="2206074" y="3698787"/>
                <a:ext cx="528580" cy="537307"/>
              </a:xfrm>
              <a:prstGeom prst="ellipse">
                <a:avLst/>
              </a:prstGeom>
              <a:solidFill>
                <a:srgbClr val="D4D9EC"/>
              </a:solidFill>
              <a:ln>
                <a:noFill/>
              </a:ln>
            </p:spPr>
            <p:txBody>
              <a:bodyPr vert="horz" wrap="square" lIns="68570" tIns="34286" rIns="68570" bIns="34286" numCol="1" anchor="t" anchorCtr="0" compatLnSpc="1"/>
              <a:lstStyle/>
              <a:p>
                <a:pPr defTabSz="342892"/>
                <a:endParaRPr lang="zh-CN" altLang="en-US" sz="1400">
                  <a:solidFill>
                    <a:prstClr val="black"/>
                  </a:solidFill>
                </a:endParaRPr>
              </a:p>
            </p:txBody>
          </p:sp>
          <p:sp>
            <p:nvSpPr>
              <p:cNvPr id="49" name="TextBox 48"/>
              <p:cNvSpPr txBox="1"/>
              <p:nvPr/>
            </p:nvSpPr>
            <p:spPr>
              <a:xfrm>
                <a:off x="2308026" y="3748318"/>
                <a:ext cx="267893" cy="438572"/>
              </a:xfrm>
              <a:prstGeom prst="rect">
                <a:avLst/>
              </a:prstGeom>
              <a:solidFill>
                <a:srgbClr val="D4D9EC"/>
              </a:solidFill>
            </p:spPr>
            <p:txBody>
              <a:bodyPr wrap="square" lIns="68570" tIns="34286" rIns="68570" bIns="34286" rtlCol="0">
                <a:spAutoFit/>
              </a:bodyPr>
              <a:lstStyle/>
              <a:p>
                <a:pPr defTabSz="342892"/>
                <a:r>
                  <a:rPr lang="en-US" altLang="zh-CN" sz="2400" b="1" dirty="0">
                    <a:solidFill>
                      <a:prstClr val="black"/>
                    </a:solidFill>
                    <a:latin typeface="宋体"/>
                  </a:rPr>
                  <a:t>5</a:t>
                </a:r>
                <a:endParaRPr lang="zh-CN" altLang="en-US" sz="2400" b="1" dirty="0">
                  <a:solidFill>
                    <a:prstClr val="black"/>
                  </a:solidFill>
                  <a:latin typeface="宋体"/>
                </a:endParaRPr>
              </a:p>
            </p:txBody>
          </p:sp>
        </p:grpSp>
        <p:sp>
          <p:nvSpPr>
            <p:cNvPr id="6" name="矩形 5"/>
            <p:cNvSpPr/>
            <p:nvPr/>
          </p:nvSpPr>
          <p:spPr>
            <a:xfrm>
              <a:off x="2777431" y="3854190"/>
              <a:ext cx="2276585" cy="369332"/>
            </a:xfrm>
            <a:prstGeom prst="rect">
              <a:avLst/>
            </a:prstGeom>
          </p:spPr>
          <p:txBody>
            <a:bodyPr wrap="none">
              <a:spAutoFit/>
            </a:bodyPr>
            <a:lstStyle/>
            <a:p>
              <a:r>
                <a:rPr lang="zh-CN" altLang="en-US" sz="1800" b="1" dirty="0"/>
                <a:t>信息分析的综合应用</a:t>
              </a:r>
            </a:p>
          </p:txBody>
        </p:sp>
      </p:grpSp>
    </p:spTree>
    <p:extLst>
      <p:ext uri="{BB962C8B-B14F-4D97-AF65-F5344CB8AC3E}">
        <p14:creationId xmlns:p14="http://schemas.microsoft.com/office/powerpoint/2010/main" val="3366726016"/>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8AA71F-6EED-46D8-A0F4-7FDFDEE388B2}"/>
              </a:ext>
            </a:extLst>
          </p:cNvPr>
          <p:cNvSpPr>
            <a:spLocks noGrp="1"/>
          </p:cNvSpPr>
          <p:nvPr>
            <p:ph type="sldNum" sz="quarter" idx="12"/>
          </p:nvPr>
        </p:nvSpPr>
        <p:spPr/>
        <p:txBody>
          <a:bodyPr/>
          <a:lstStyle/>
          <a:p>
            <a:pPr>
              <a:defRPr/>
            </a:pPr>
            <a:fld id="{2C69FBB6-E99C-45BC-A8D0-F20B296B0ADB}" type="slidenum">
              <a:rPr lang="zh-CN" altLang="en-US" smtClean="0"/>
              <a:pPr>
                <a:defRPr/>
              </a:pPr>
              <a:t>20</a:t>
            </a:fld>
            <a:endParaRPr lang="zh-CN" altLang="en-US" dirty="0"/>
          </a:p>
        </p:txBody>
      </p:sp>
      <p:sp>
        <p:nvSpPr>
          <p:cNvPr id="3" name="矩形 2">
            <a:extLst>
              <a:ext uri="{FF2B5EF4-FFF2-40B4-BE49-F238E27FC236}">
                <a16:creationId xmlns:a16="http://schemas.microsoft.com/office/drawing/2014/main" id="{67AA94D1-47DE-42B0-854C-559EA93C6AD8}"/>
              </a:ext>
            </a:extLst>
          </p:cNvPr>
          <p:cNvSpPr/>
          <p:nvPr/>
        </p:nvSpPr>
        <p:spPr>
          <a:xfrm>
            <a:off x="858310" y="405737"/>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信息分析的方法体系</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矩形 3">
            <a:extLst>
              <a:ext uri="{FF2B5EF4-FFF2-40B4-BE49-F238E27FC236}">
                <a16:creationId xmlns:a16="http://schemas.microsoft.com/office/drawing/2014/main" id="{4C2680EC-C081-4894-9FF7-37988E757E7B}"/>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5" name="Rectangle 3">
            <a:extLst>
              <a:ext uri="{FF2B5EF4-FFF2-40B4-BE49-F238E27FC236}">
                <a16:creationId xmlns:a16="http://schemas.microsoft.com/office/drawing/2014/main" id="{AED99BCA-1E9E-4492-828C-49AE814C44E3}"/>
              </a:ext>
            </a:extLst>
          </p:cNvPr>
          <p:cNvSpPr txBox="1">
            <a:spLocks noChangeArrowheads="1"/>
          </p:cNvSpPr>
          <p:nvPr/>
        </p:nvSpPr>
        <p:spPr>
          <a:xfrm>
            <a:off x="854229" y="1579954"/>
            <a:ext cx="6861219" cy="1172696"/>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457200" lvl="2" indent="-457200">
              <a:lnSpc>
                <a:spcPct val="150000"/>
              </a:lnSpc>
              <a:buClr>
                <a:srgbClr val="58267E"/>
              </a:buClr>
              <a:buFont typeface="Wingdings" panose="05000000000000000000" pitchFamily="2" charset="2"/>
              <a:buChar char="u"/>
            </a:pPr>
            <a:r>
              <a:rPr lang="zh-CN" altLang="en-US" sz="1800" b="1" dirty="0">
                <a:cs typeface="+mj-cs"/>
              </a:rPr>
              <a:t>按照信息分析的功能，信息分析方法体系包括四大类方法：</a:t>
            </a:r>
            <a:endParaRPr lang="en-US" altLang="zh-CN" sz="1800" dirty="0">
              <a:cs typeface="+mj-cs"/>
            </a:endParaRPr>
          </a:p>
        </p:txBody>
      </p:sp>
      <p:sp>
        <p:nvSpPr>
          <p:cNvPr id="6" name="Rectangle 3">
            <a:extLst>
              <a:ext uri="{FF2B5EF4-FFF2-40B4-BE49-F238E27FC236}">
                <a16:creationId xmlns:a16="http://schemas.microsoft.com/office/drawing/2014/main" id="{421B8B68-2AD8-4F1B-8C55-66B3116DFBC5}"/>
              </a:ext>
            </a:extLst>
          </p:cNvPr>
          <p:cNvSpPr txBox="1">
            <a:spLocks noChangeArrowheads="1"/>
          </p:cNvSpPr>
          <p:nvPr/>
        </p:nvSpPr>
        <p:spPr>
          <a:xfrm>
            <a:off x="1187624" y="2211710"/>
            <a:ext cx="7365275" cy="2304550"/>
          </a:xfrm>
          <a:prstGeom prst="rect">
            <a:avLst/>
          </a:prstGeom>
        </p:spPr>
        <p:txBody>
          <a:bodyPr vert="horz" lIns="0" tIns="34290" rIns="0" bIns="34290" rtlCol="0">
            <a:normAutofit fontScale="62500" lnSpcReduction="2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36000" lvl="2" indent="-457189">
              <a:lnSpc>
                <a:spcPct val="150000"/>
              </a:lnSpc>
              <a:buFont typeface="+mj-ea"/>
              <a:buAutoNum type="circleNumDbPlain"/>
            </a:pPr>
            <a:r>
              <a:rPr lang="zh-CN" altLang="en-US" sz="2600" b="1" dirty="0">
                <a:cs typeface="+mj-cs"/>
              </a:rPr>
              <a:t>相关分析方法：</a:t>
            </a:r>
            <a:endParaRPr lang="en-US" altLang="zh-CN" sz="2600" b="1" dirty="0">
              <a:cs typeface="+mj-cs"/>
            </a:endParaRPr>
          </a:p>
          <a:p>
            <a:pPr marL="36000" lvl="2" indent="0">
              <a:lnSpc>
                <a:spcPct val="150000"/>
              </a:lnSpc>
              <a:buFont typeface="Calibri" pitchFamily="34" charset="0"/>
              <a:buNone/>
            </a:pPr>
            <a:r>
              <a:rPr lang="zh-CN" altLang="en-US" sz="2600" dirty="0">
                <a:cs typeface="+mj-cs"/>
              </a:rPr>
              <a:t>        由各种进行相关分析的具体方法集合而成，包括：内容分析法、扎根理论、引文分析法、链接分析法、因子分析法、聚类分析法、社会网络分析法、关联树法等。</a:t>
            </a:r>
            <a:endParaRPr lang="en-US" altLang="zh-CN" sz="2600" dirty="0">
              <a:cs typeface="+mj-cs"/>
            </a:endParaRPr>
          </a:p>
          <a:p>
            <a:pPr marL="36000" lvl="2" indent="-457189">
              <a:lnSpc>
                <a:spcPct val="150000"/>
              </a:lnSpc>
              <a:buFont typeface="+mj-ea"/>
              <a:buAutoNum type="circleNumDbPlain" startAt="2"/>
            </a:pPr>
            <a:r>
              <a:rPr lang="zh-CN" altLang="en-US" sz="2600" b="1" dirty="0"/>
              <a:t>预测分析方法：</a:t>
            </a:r>
            <a:endParaRPr lang="en-US" altLang="zh-CN" sz="2600" b="1" dirty="0"/>
          </a:p>
          <a:p>
            <a:pPr marL="36000" lvl="2" indent="0">
              <a:lnSpc>
                <a:spcPct val="150000"/>
              </a:lnSpc>
              <a:buFont typeface="Calibri" pitchFamily="34" charset="0"/>
              <a:buNone/>
            </a:pPr>
            <a:r>
              <a:rPr lang="zh-CN" altLang="en-US" sz="2600" dirty="0"/>
              <a:t>         由各种进行信息预测的具体方法集合而成，包括：时间序列分析方法、回归分析法、德尔菲法、情景分析方法、人工神经网络分析方法、马尔科夫链分析方法等。</a:t>
            </a:r>
            <a:endParaRPr lang="en-US" altLang="zh-CN" sz="2600" dirty="0"/>
          </a:p>
          <a:p>
            <a:pPr marL="36000" lvl="2" indent="0">
              <a:lnSpc>
                <a:spcPct val="150000"/>
              </a:lnSpc>
              <a:buFont typeface="Calibri" pitchFamily="34" charset="0"/>
              <a:buNone/>
            </a:pPr>
            <a:endParaRPr lang="en-US" altLang="zh-CN" dirty="0">
              <a:cs typeface="+mj-cs"/>
            </a:endParaRPr>
          </a:p>
        </p:txBody>
      </p:sp>
      <p:sp>
        <p:nvSpPr>
          <p:cNvPr id="7" name="Oval 7">
            <a:extLst>
              <a:ext uri="{FF2B5EF4-FFF2-40B4-BE49-F238E27FC236}">
                <a16:creationId xmlns:a16="http://schemas.microsoft.com/office/drawing/2014/main" id="{D1188737-4D71-4A74-8D87-43614F4150C6}"/>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6</a:t>
            </a:r>
            <a:endParaRPr lang="en-US" sz="1800" dirty="0">
              <a:solidFill>
                <a:prstClr val="black">
                  <a:lumMod val="50000"/>
                  <a:lumOff val="50000"/>
                </a:prstClr>
              </a:solidFill>
              <a:latin typeface="Impact" panose="020B0806030902050204" pitchFamily="34" charset="0"/>
              <a:ea typeface="微软雅黑"/>
            </a:endParaRPr>
          </a:p>
        </p:txBody>
      </p:sp>
      <p:sp>
        <p:nvSpPr>
          <p:cNvPr id="8" name="矩形 7">
            <a:extLst>
              <a:ext uri="{FF2B5EF4-FFF2-40B4-BE49-F238E27FC236}">
                <a16:creationId xmlns:a16="http://schemas.microsoft.com/office/drawing/2014/main" id="{089AAB20-1E1C-493D-A339-CB0CD4D01710}"/>
              </a:ext>
            </a:extLst>
          </p:cNvPr>
          <p:cNvSpPr/>
          <p:nvPr/>
        </p:nvSpPr>
        <p:spPr>
          <a:xfrm>
            <a:off x="914770" y="916493"/>
            <a:ext cx="1107996" cy="369332"/>
          </a:xfrm>
          <a:prstGeom prst="rect">
            <a:avLst/>
          </a:prstGeom>
        </p:spPr>
        <p:txBody>
          <a:bodyPr wrap="none">
            <a:spAutoFit/>
          </a:bodyPr>
          <a:lstStyle/>
          <a:p>
            <a:r>
              <a:rPr lang="zh-CN" altLang="en-US" sz="1800" dirty="0">
                <a:solidFill>
                  <a:srgbClr val="6964A0"/>
                </a:solidFill>
                <a:latin typeface="Segoe UI" panose="020B0502040204020203" pitchFamily="34" charset="0"/>
                <a:ea typeface="Segoe UI" panose="020B0502040204020203" pitchFamily="34" charset="0"/>
                <a:cs typeface="Segoe UI" panose="020B0502040204020203" pitchFamily="34" charset="0"/>
              </a:rPr>
              <a:t>体系结构</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752EAE39-8D12-42AD-BF57-041DAE9ECC59}"/>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F0FAB931-AEC4-4330-B41A-832F498DA1BA}"/>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206267848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2355726"/>
            <a:ext cx="7200800" cy="861003"/>
          </a:xfrm>
        </p:spPr>
        <p:txBody>
          <a:bodyPr vert="horz" lIns="68580" tIns="34290" rIns="68580" bIns="34290" rtlCol="0" anchor="ctr" anchorCtr="0">
            <a:normAutofit/>
          </a:bodyPr>
          <a:lstStyle/>
          <a:p>
            <a:pPr>
              <a:lnSpc>
                <a:spcPct val="150000"/>
              </a:lnSpc>
            </a:pPr>
            <a:r>
              <a:rPr lang="en-US" altLang="zh-CN" sz="2800" b="1" dirty="0">
                <a:latin typeface="黑体" panose="02010609060101010101" pitchFamily="49" charset="-122"/>
                <a:ea typeface="黑体" panose="02010609060101010101" pitchFamily="49" charset="-122"/>
              </a:rPr>
              <a:t>5 </a:t>
            </a:r>
            <a:r>
              <a:rPr lang="zh-CN" altLang="en-US" sz="2800" b="1" dirty="0">
                <a:latin typeface="黑体" panose="02010609060101010101" pitchFamily="49" charset="-122"/>
                <a:ea typeface="黑体" panose="02010609060101010101" pitchFamily="49" charset="-122"/>
              </a:rPr>
              <a:t>信息分析的综合应用</a:t>
            </a: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3921604854"/>
      </p:ext>
    </p:extLst>
  </p:cSld>
  <p:clrMapOvr>
    <a:masterClrMapping/>
  </p:clrMapOvr>
  <p:transition>
    <p:wip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2"/>
            <a:ext cx="4258816"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应用情景：竞争情报</a:t>
            </a:r>
            <a:endParaRPr lang="en-US" altLang="zh-CN" sz="20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    </a:t>
            </a:r>
            <a:r>
              <a:rPr lang="zh-CN" altLang="en-US" sz="1600" dirty="0">
                <a:solidFill>
                  <a:srgbClr val="C00000"/>
                </a:solidFill>
                <a:latin typeface="黑体" panose="02010609060101010101" pitchFamily="49" charset="-122"/>
                <a:ea typeface="黑体" panose="02010609060101010101" pitchFamily="49" charset="-122"/>
              </a:rPr>
              <a:t>竞争情报</a:t>
            </a:r>
            <a:r>
              <a:rPr lang="zh-CN" altLang="en-US" sz="1600" dirty="0">
                <a:solidFill>
                  <a:schemeClr val="tx1"/>
                </a:solidFill>
                <a:latin typeface="黑体" panose="02010609060101010101" pitchFamily="49" charset="-122"/>
                <a:ea typeface="黑体" panose="02010609060101010101" pitchFamily="49" charset="-122"/>
              </a:rPr>
              <a:t>是指经过筛选、提炼和分析过的，可据之采取行动的有关竞争对手和商业环境的信息集合。</a:t>
            </a:r>
            <a:endParaRPr lang="en-US" altLang="zh-CN" sz="16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    现代竞争情报发展划分为四个不同的历史阶段（</a:t>
            </a:r>
            <a:r>
              <a:rPr lang="en-US" altLang="zh-CN" sz="1600" dirty="0">
                <a:solidFill>
                  <a:schemeClr val="tx1"/>
                </a:solidFill>
                <a:latin typeface="Baskerville Old Face" panose="02020602080505020303" pitchFamily="18" charset="0"/>
                <a:ea typeface="黑体" panose="02010609060101010101" pitchFamily="49" charset="-122"/>
              </a:rPr>
              <a:t>J. E. Prescott</a:t>
            </a:r>
            <a:r>
              <a:rPr lang="zh-CN" altLang="en-US" sz="1600" dirty="0">
                <a:solidFill>
                  <a:schemeClr val="tx1"/>
                </a:solidFill>
                <a:latin typeface="黑体" panose="02010609060101010101" pitchFamily="49" charset="-122"/>
                <a:ea typeface="黑体" panose="02010609060101010101" pitchFamily="49" charset="-122"/>
              </a:rPr>
              <a:t>）：</a:t>
            </a:r>
            <a:endParaRPr lang="en-US" altLang="zh-CN" sz="16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400" dirty="0">
                <a:solidFill>
                  <a:schemeClr val="tx1"/>
                </a:solidFill>
                <a:latin typeface="黑体" panose="02010609060101010101" pitchFamily="49" charset="-122"/>
                <a:ea typeface="黑体" panose="02010609060101010101" pitchFamily="49" charset="-122"/>
              </a:rPr>
              <a:t>竞争数据的搜集阶段（</a:t>
            </a:r>
            <a:r>
              <a:rPr lang="en-US" altLang="zh-CN" sz="1400" dirty="0">
                <a:solidFill>
                  <a:schemeClr val="tx1"/>
                </a:solidFill>
                <a:latin typeface="黑体" panose="02010609060101010101" pitchFamily="49" charset="-122"/>
                <a:ea typeface="黑体" panose="02010609060101010101" pitchFamily="49" charset="-122"/>
              </a:rPr>
              <a:t>1980</a:t>
            </a:r>
            <a:r>
              <a:rPr lang="zh-CN" altLang="en-US" sz="1400" dirty="0">
                <a:solidFill>
                  <a:schemeClr val="tx1"/>
                </a:solidFill>
                <a:latin typeface="黑体" panose="02010609060101010101" pitchFamily="49" charset="-122"/>
                <a:ea typeface="黑体" panose="02010609060101010101" pitchFamily="49" charset="-122"/>
              </a:rPr>
              <a:t>年以前）</a:t>
            </a:r>
            <a:endParaRPr lang="en-US" altLang="zh-CN" sz="14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400" dirty="0">
                <a:solidFill>
                  <a:schemeClr val="tx1"/>
                </a:solidFill>
                <a:latin typeface="黑体" panose="02010609060101010101" pitchFamily="49" charset="-122"/>
                <a:ea typeface="黑体" panose="02010609060101010101" pitchFamily="49" charset="-122"/>
              </a:rPr>
              <a:t>行业和竞争对手分析阶段（</a:t>
            </a:r>
            <a:r>
              <a:rPr lang="en-US" altLang="zh-CN" sz="1400" dirty="0">
                <a:solidFill>
                  <a:schemeClr val="tx1"/>
                </a:solidFill>
                <a:latin typeface="黑体" panose="02010609060101010101" pitchFamily="49" charset="-122"/>
                <a:ea typeface="黑体" panose="02010609060101010101" pitchFamily="49" charset="-122"/>
              </a:rPr>
              <a:t>1980</a:t>
            </a:r>
            <a:r>
              <a:rPr lang="zh-CN" altLang="en-US" sz="1400" dirty="0">
                <a:solidFill>
                  <a:schemeClr val="tx1"/>
                </a:solidFill>
                <a:latin typeface="黑体" panose="02010609060101010101" pitchFamily="49" charset="-122"/>
                <a:ea typeface="黑体" panose="02010609060101010101" pitchFamily="49" charset="-122"/>
              </a:rPr>
              <a:t>年至</a:t>
            </a:r>
            <a:r>
              <a:rPr lang="en-US" altLang="zh-CN" sz="1400" dirty="0">
                <a:solidFill>
                  <a:schemeClr val="tx1"/>
                </a:solidFill>
                <a:latin typeface="黑体" panose="02010609060101010101" pitchFamily="49" charset="-122"/>
                <a:ea typeface="黑体" panose="02010609060101010101" pitchFamily="49" charset="-122"/>
              </a:rPr>
              <a:t>1987</a:t>
            </a:r>
            <a:r>
              <a:rPr lang="zh-CN" altLang="en-US" sz="1400" dirty="0">
                <a:solidFill>
                  <a:schemeClr val="tx1"/>
                </a:solidFill>
                <a:latin typeface="黑体" panose="02010609060101010101" pitchFamily="49" charset="-122"/>
                <a:ea typeface="黑体" panose="02010609060101010101" pitchFamily="49" charset="-122"/>
              </a:rPr>
              <a:t>年）</a:t>
            </a:r>
            <a:endParaRPr lang="en-US" altLang="zh-CN" sz="14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400" dirty="0">
                <a:solidFill>
                  <a:schemeClr val="tx1"/>
                </a:solidFill>
                <a:latin typeface="黑体" panose="02010609060101010101" pitchFamily="49" charset="-122"/>
                <a:ea typeface="黑体" panose="02010609060101010101" pitchFamily="49" charset="-122"/>
              </a:rPr>
              <a:t>用于战略决策的竞争情报阶段（</a:t>
            </a:r>
            <a:r>
              <a:rPr lang="en-US" altLang="zh-CN" sz="1400" dirty="0">
                <a:solidFill>
                  <a:schemeClr val="tx1"/>
                </a:solidFill>
                <a:latin typeface="黑体" panose="02010609060101010101" pitchFamily="49" charset="-122"/>
                <a:ea typeface="黑体" panose="02010609060101010101" pitchFamily="49" charset="-122"/>
              </a:rPr>
              <a:t>1988</a:t>
            </a:r>
            <a:r>
              <a:rPr lang="zh-CN" altLang="en-US" sz="1400" dirty="0">
                <a:solidFill>
                  <a:schemeClr val="tx1"/>
                </a:solidFill>
                <a:latin typeface="黑体" panose="02010609060101010101" pitchFamily="49" charset="-122"/>
                <a:ea typeface="黑体" panose="02010609060101010101" pitchFamily="49" charset="-122"/>
              </a:rPr>
              <a:t>年至</a:t>
            </a:r>
            <a:r>
              <a:rPr lang="en-US" altLang="zh-CN" sz="1400" dirty="0">
                <a:solidFill>
                  <a:schemeClr val="tx1"/>
                </a:solidFill>
                <a:latin typeface="黑体" panose="02010609060101010101" pitchFamily="49" charset="-122"/>
                <a:ea typeface="黑体" panose="02010609060101010101" pitchFamily="49" charset="-122"/>
              </a:rPr>
              <a:t>1998</a:t>
            </a:r>
            <a:r>
              <a:rPr lang="zh-CN" altLang="en-US" sz="1400" dirty="0">
                <a:solidFill>
                  <a:schemeClr val="tx1"/>
                </a:solidFill>
                <a:latin typeface="黑体" panose="02010609060101010101" pitchFamily="49" charset="-122"/>
                <a:ea typeface="黑体" panose="02010609060101010101" pitchFamily="49" charset="-122"/>
              </a:rPr>
              <a:t>年）</a:t>
            </a:r>
            <a:endParaRPr lang="en-US" altLang="zh-CN" sz="1400" dirty="0">
              <a:solidFill>
                <a:schemeClr val="tx1"/>
              </a:solidFill>
              <a:latin typeface="黑体" panose="02010609060101010101" pitchFamily="49" charset="-122"/>
              <a:ea typeface="黑体" panose="02010609060101010101" pitchFamily="49" charset="-122"/>
            </a:endParaRPr>
          </a:p>
          <a:p>
            <a:pPr>
              <a:lnSpc>
                <a:spcPct val="150000"/>
              </a:lnSpc>
              <a:spcBef>
                <a:spcPts val="600"/>
              </a:spcBef>
              <a:spcAft>
                <a:spcPts val="0"/>
              </a:spcAft>
              <a:buFont typeface="Wingdings" panose="05000000000000000000" pitchFamily="2" charset="2"/>
              <a:buChar char="u"/>
              <a:defRPr/>
            </a:pPr>
            <a:r>
              <a:rPr lang="zh-CN" altLang="en-US" sz="1400" dirty="0">
                <a:solidFill>
                  <a:schemeClr val="tx1"/>
                </a:solidFill>
                <a:latin typeface="黑体" panose="02010609060101010101" pitchFamily="49" charset="-122"/>
                <a:ea typeface="黑体" panose="02010609060101010101" pitchFamily="49" charset="-122"/>
              </a:rPr>
              <a:t>作为核心能力的竞争情报阶段（</a:t>
            </a:r>
            <a:r>
              <a:rPr lang="en-US" altLang="zh-CN" sz="1400" dirty="0">
                <a:solidFill>
                  <a:schemeClr val="tx1"/>
                </a:solidFill>
                <a:latin typeface="黑体" panose="02010609060101010101" pitchFamily="49" charset="-122"/>
                <a:ea typeface="黑体" panose="02010609060101010101" pitchFamily="49" charset="-122"/>
              </a:rPr>
              <a:t>1998</a:t>
            </a:r>
            <a:r>
              <a:rPr lang="zh-CN" altLang="en-US" sz="1400" dirty="0">
                <a:solidFill>
                  <a:schemeClr val="tx1"/>
                </a:solidFill>
                <a:latin typeface="黑体" panose="02010609060101010101" pitchFamily="49" charset="-122"/>
                <a:ea typeface="黑体" panose="02010609060101010101" pitchFamily="49" charset="-122"/>
              </a:rPr>
              <a:t>年以后）</a:t>
            </a:r>
            <a:endParaRPr lang="en-US" altLang="zh-CN" sz="1400" dirty="0">
              <a:solidFill>
                <a:schemeClr val="tx1"/>
              </a:solidFill>
              <a:latin typeface="黑体" panose="02010609060101010101" pitchFamily="49" charset="-122"/>
              <a:ea typeface="黑体" panose="02010609060101010101" pitchFamily="49" charset="-122"/>
            </a:endParaRPr>
          </a:p>
        </p:txBody>
      </p:sp>
      <p:grpSp>
        <p:nvGrpSpPr>
          <p:cNvPr id="2" name="组合 1"/>
          <p:cNvGrpSpPr/>
          <p:nvPr/>
        </p:nvGrpSpPr>
        <p:grpSpPr>
          <a:xfrm>
            <a:off x="5707542" y="1497373"/>
            <a:ext cx="2985407" cy="3111916"/>
            <a:chOff x="5703977" y="1509731"/>
            <a:chExt cx="2985407" cy="3111916"/>
          </a:xfrm>
        </p:grpSpPr>
        <p:sp>
          <p:nvSpPr>
            <p:cNvPr id="16" name="Freeform 21"/>
            <p:cNvSpPr>
              <a:spLocks noEditPoints="1"/>
            </p:cNvSpPr>
            <p:nvPr/>
          </p:nvSpPr>
          <p:spPr bwMode="gray">
            <a:xfrm>
              <a:off x="5703977" y="2177229"/>
              <a:ext cx="2985407" cy="2193952"/>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accent1">
                    <a:lumMod val="40000"/>
                    <a:lumOff val="60000"/>
                  </a:schemeClr>
                </a:gs>
                <a:gs pos="100000">
                  <a:schemeClr val="accent3">
                    <a:lumMod val="75000"/>
                  </a:schemeClr>
                </a:gs>
              </a:gsLst>
              <a:lin ang="5400000" scaled="1"/>
            </a:gradFill>
            <a:ln>
              <a:noFill/>
            </a:ln>
            <a:effectLst>
              <a:outerShdw dist="206741" dir="8249373" algn="ctr" rotWithShape="0">
                <a:schemeClr val="bg2"/>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 name="Oval 35"/>
            <p:cNvSpPr>
              <a:spLocks noChangeArrowheads="1"/>
            </p:cNvSpPr>
            <p:nvPr/>
          </p:nvSpPr>
          <p:spPr bwMode="gray">
            <a:xfrm rot="20876594">
              <a:off x="7313099" y="3614854"/>
              <a:ext cx="722430" cy="362209"/>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36"/>
            <p:cNvSpPr>
              <a:spLocks noChangeArrowheads="1"/>
            </p:cNvSpPr>
            <p:nvPr/>
          </p:nvSpPr>
          <p:spPr bwMode="gray">
            <a:xfrm>
              <a:off x="7278811" y="2952529"/>
              <a:ext cx="856391" cy="927083"/>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9" name="Oval 37"/>
            <p:cNvSpPr>
              <a:spLocks noChangeArrowheads="1"/>
            </p:cNvSpPr>
            <p:nvPr/>
          </p:nvSpPr>
          <p:spPr bwMode="gray">
            <a:xfrm>
              <a:off x="7289177" y="2957703"/>
              <a:ext cx="836456" cy="90379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0" name="Oval 38"/>
            <p:cNvSpPr>
              <a:spLocks noChangeArrowheads="1"/>
            </p:cNvSpPr>
            <p:nvPr/>
          </p:nvSpPr>
          <p:spPr bwMode="gray">
            <a:xfrm>
              <a:off x="7297948" y="2993924"/>
              <a:ext cx="795790" cy="84515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1" name="Oval 39"/>
            <p:cNvSpPr>
              <a:spLocks noChangeArrowheads="1"/>
            </p:cNvSpPr>
            <p:nvPr/>
          </p:nvSpPr>
          <p:spPr bwMode="gray">
            <a:xfrm>
              <a:off x="7344196" y="2990474"/>
              <a:ext cx="708077" cy="685610"/>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2" name="Text Box 40"/>
            <p:cNvSpPr txBox="1">
              <a:spLocks noChangeArrowheads="1"/>
            </p:cNvSpPr>
            <p:nvPr/>
          </p:nvSpPr>
          <p:spPr bwMode="gray">
            <a:xfrm>
              <a:off x="7333996" y="2988750"/>
              <a:ext cx="8050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zh-CN" altLang="en-US" sz="1600" b="1" dirty="0">
                  <a:solidFill>
                    <a:srgbClr val="000000"/>
                  </a:solidFill>
                  <a:latin typeface="楷体" panose="02010609060101010101" pitchFamily="49" charset="-122"/>
                  <a:ea typeface="楷体" panose="02010609060101010101" pitchFamily="49" charset="-122"/>
                </a:rPr>
                <a:t>核心</a:t>
              </a:r>
            </a:p>
            <a:p>
              <a:pPr algn="ctr" eaLnBrk="1" hangingPunct="1"/>
              <a:r>
                <a:rPr lang="zh-CN" altLang="en-US" sz="1600" b="1" dirty="0">
                  <a:solidFill>
                    <a:srgbClr val="000000"/>
                  </a:solidFill>
                  <a:latin typeface="楷体" panose="02010609060101010101" pitchFamily="49" charset="-122"/>
                  <a:ea typeface="楷体" panose="02010609060101010101" pitchFamily="49" charset="-122"/>
                </a:rPr>
                <a:t>竞争力</a:t>
              </a:r>
            </a:p>
          </p:txBody>
        </p:sp>
        <p:sp>
          <p:nvSpPr>
            <p:cNvPr id="23" name="Oval 41"/>
            <p:cNvSpPr>
              <a:spLocks noChangeArrowheads="1"/>
            </p:cNvSpPr>
            <p:nvPr/>
          </p:nvSpPr>
          <p:spPr bwMode="gray">
            <a:xfrm rot="20827004">
              <a:off x="5855480" y="3518265"/>
              <a:ext cx="569332" cy="331163"/>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43"/>
            <p:cNvSpPr>
              <a:spLocks noChangeArrowheads="1"/>
            </p:cNvSpPr>
            <p:nvPr/>
          </p:nvSpPr>
          <p:spPr bwMode="gray">
            <a:xfrm>
              <a:off x="5762186" y="2843004"/>
              <a:ext cx="798979" cy="81755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5" name="Oval 44"/>
            <p:cNvSpPr>
              <a:spLocks noChangeArrowheads="1"/>
            </p:cNvSpPr>
            <p:nvPr/>
          </p:nvSpPr>
          <p:spPr bwMode="gray">
            <a:xfrm>
              <a:off x="5772552" y="2848178"/>
              <a:ext cx="779044" cy="795997"/>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6" name="Oval 45"/>
            <p:cNvSpPr>
              <a:spLocks noChangeArrowheads="1"/>
            </p:cNvSpPr>
            <p:nvPr/>
          </p:nvSpPr>
          <p:spPr bwMode="gray">
            <a:xfrm>
              <a:off x="5780526" y="2855078"/>
              <a:ext cx="740770" cy="745978"/>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7" name="Oval 46"/>
            <p:cNvSpPr>
              <a:spLocks noChangeArrowheads="1"/>
            </p:cNvSpPr>
            <p:nvPr/>
          </p:nvSpPr>
          <p:spPr bwMode="gray">
            <a:xfrm>
              <a:off x="5821990" y="2876637"/>
              <a:ext cx="659437" cy="604544"/>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8" name="Text Box 47"/>
            <p:cNvSpPr txBox="1">
              <a:spLocks noChangeArrowheads="1"/>
            </p:cNvSpPr>
            <p:nvPr/>
          </p:nvSpPr>
          <p:spPr bwMode="gray">
            <a:xfrm>
              <a:off x="5902704" y="2898983"/>
              <a:ext cx="5787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zh-CN" altLang="en-US" sz="1400" b="1" dirty="0">
                  <a:solidFill>
                    <a:srgbClr val="000000"/>
                  </a:solidFill>
                  <a:latin typeface="楷体" panose="02010609060101010101" pitchFamily="49" charset="-122"/>
                  <a:ea typeface="楷体" panose="02010609060101010101" pitchFamily="49" charset="-122"/>
                </a:rPr>
                <a:t>战略决策</a:t>
              </a:r>
            </a:p>
          </p:txBody>
        </p:sp>
        <p:sp>
          <p:nvSpPr>
            <p:cNvPr id="29" name="Oval 48"/>
            <p:cNvSpPr>
              <a:spLocks noChangeArrowheads="1"/>
            </p:cNvSpPr>
            <p:nvPr/>
          </p:nvSpPr>
          <p:spPr bwMode="gray">
            <a:xfrm>
              <a:off x="5915284" y="2356609"/>
              <a:ext cx="459293" cy="289767"/>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49"/>
            <p:cNvSpPr>
              <a:spLocks noChangeArrowheads="1"/>
            </p:cNvSpPr>
            <p:nvPr/>
          </p:nvSpPr>
          <p:spPr bwMode="gray">
            <a:xfrm>
              <a:off x="5915284" y="2021134"/>
              <a:ext cx="514313" cy="55625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1" name="Oval 50"/>
            <p:cNvSpPr>
              <a:spLocks noChangeArrowheads="1"/>
            </p:cNvSpPr>
            <p:nvPr/>
          </p:nvSpPr>
          <p:spPr bwMode="gray">
            <a:xfrm>
              <a:off x="5955153" y="2021134"/>
              <a:ext cx="502352" cy="543314"/>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2" name="Oval 51"/>
            <p:cNvSpPr>
              <a:spLocks noChangeArrowheads="1"/>
            </p:cNvSpPr>
            <p:nvPr/>
          </p:nvSpPr>
          <p:spPr bwMode="gray">
            <a:xfrm>
              <a:off x="5965519" y="2035795"/>
              <a:ext cx="477633" cy="507093"/>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 name="Oval 52"/>
            <p:cNvSpPr>
              <a:spLocks noChangeArrowheads="1"/>
            </p:cNvSpPr>
            <p:nvPr/>
          </p:nvSpPr>
          <p:spPr bwMode="gray">
            <a:xfrm>
              <a:off x="5992630" y="2049594"/>
              <a:ext cx="425803" cy="41136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4" name="Text Box 53"/>
            <p:cNvSpPr txBox="1">
              <a:spLocks noChangeArrowheads="1"/>
            </p:cNvSpPr>
            <p:nvPr/>
          </p:nvSpPr>
          <p:spPr bwMode="gray">
            <a:xfrm>
              <a:off x="5994914" y="2027463"/>
              <a:ext cx="5094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zh-CN" altLang="en-US" sz="1200" b="1" dirty="0">
                  <a:solidFill>
                    <a:srgbClr val="000000"/>
                  </a:solidFill>
                  <a:latin typeface="楷体" panose="02010609060101010101" pitchFamily="49" charset="-122"/>
                  <a:ea typeface="楷体" panose="02010609060101010101" pitchFamily="49" charset="-122"/>
                </a:rPr>
                <a:t>行业分析</a:t>
              </a:r>
            </a:p>
          </p:txBody>
        </p:sp>
        <p:sp>
          <p:nvSpPr>
            <p:cNvPr id="35" name="Oval 54"/>
            <p:cNvSpPr>
              <a:spLocks noChangeArrowheads="1"/>
            </p:cNvSpPr>
            <p:nvPr/>
          </p:nvSpPr>
          <p:spPr bwMode="gray">
            <a:xfrm>
              <a:off x="6699113" y="2135834"/>
              <a:ext cx="344470" cy="124186"/>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55"/>
            <p:cNvSpPr>
              <a:spLocks noChangeArrowheads="1"/>
            </p:cNvSpPr>
            <p:nvPr/>
          </p:nvSpPr>
          <p:spPr bwMode="gray">
            <a:xfrm>
              <a:off x="6743766" y="1846929"/>
              <a:ext cx="342875" cy="370833"/>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7" name="Oval 56"/>
            <p:cNvSpPr>
              <a:spLocks noChangeArrowheads="1"/>
            </p:cNvSpPr>
            <p:nvPr/>
          </p:nvSpPr>
          <p:spPr bwMode="gray">
            <a:xfrm>
              <a:off x="6752537" y="1836580"/>
              <a:ext cx="334104" cy="362209"/>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8" name="Oval 57"/>
            <p:cNvSpPr>
              <a:spLocks noChangeArrowheads="1"/>
            </p:cNvSpPr>
            <p:nvPr/>
          </p:nvSpPr>
          <p:spPr bwMode="gray">
            <a:xfrm>
              <a:off x="6768485" y="1851241"/>
              <a:ext cx="318157" cy="338062"/>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9" name="Oval 58"/>
            <p:cNvSpPr>
              <a:spLocks noChangeArrowheads="1"/>
            </p:cNvSpPr>
            <p:nvPr/>
          </p:nvSpPr>
          <p:spPr bwMode="gray">
            <a:xfrm>
              <a:off x="6786825" y="1861590"/>
              <a:ext cx="283071" cy="273381"/>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0" name="Text Box 59"/>
            <p:cNvSpPr txBox="1">
              <a:spLocks noChangeArrowheads="1"/>
            </p:cNvSpPr>
            <p:nvPr/>
          </p:nvSpPr>
          <p:spPr bwMode="gray">
            <a:xfrm>
              <a:off x="6752536" y="1777409"/>
              <a:ext cx="4981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zh-CN" altLang="en-US" sz="1000" b="1" dirty="0">
                  <a:solidFill>
                    <a:srgbClr val="000000"/>
                  </a:solidFill>
                  <a:latin typeface="楷体" panose="02010609060101010101" pitchFamily="49" charset="-122"/>
                  <a:ea typeface="楷体" panose="02010609060101010101" pitchFamily="49" charset="-122"/>
                </a:rPr>
                <a:t>对手数据</a:t>
              </a:r>
              <a:endParaRPr lang="zh-CN" altLang="en-US" sz="1050" b="1" dirty="0">
                <a:latin typeface="楷体" panose="02010609060101010101" pitchFamily="49" charset="-122"/>
                <a:ea typeface="楷体" panose="02010609060101010101" pitchFamily="49" charset="-122"/>
              </a:endParaRPr>
            </a:p>
          </p:txBody>
        </p:sp>
        <p:sp>
          <p:nvSpPr>
            <p:cNvPr id="43" name="Text Box 59"/>
            <p:cNvSpPr txBox="1">
              <a:spLocks noChangeArrowheads="1"/>
            </p:cNvSpPr>
            <p:nvPr/>
          </p:nvSpPr>
          <p:spPr bwMode="gray">
            <a:xfrm>
              <a:off x="6670684" y="1509731"/>
              <a:ext cx="17524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1450" indent="-171450" algn="ctr" eaLnBrk="1" hangingPunct="1">
                <a:buFont typeface="Wingdings" panose="05000000000000000000" pitchFamily="2" charset="2"/>
                <a:buChar char="l"/>
              </a:pPr>
              <a:r>
                <a:rPr lang="zh-CN" altLang="en-US" sz="1200" dirty="0">
                  <a:solidFill>
                    <a:schemeClr val="accent2">
                      <a:lumMod val="75000"/>
                    </a:schemeClr>
                  </a:solidFill>
                  <a:ea typeface="黑体" panose="02010609060101010101" pitchFamily="49" charset="-122"/>
                </a:rPr>
                <a:t>关于竞争对手的情报</a:t>
              </a:r>
              <a:endParaRPr lang="zh-CN" altLang="en-US" sz="1400" dirty="0">
                <a:solidFill>
                  <a:schemeClr val="accent2">
                    <a:lumMod val="75000"/>
                  </a:schemeClr>
                </a:solidFill>
                <a:ea typeface="黑体" panose="02010609060101010101" pitchFamily="49" charset="-122"/>
              </a:endParaRPr>
            </a:p>
          </p:txBody>
        </p:sp>
        <p:sp>
          <p:nvSpPr>
            <p:cNvPr id="45" name="Text Box 59"/>
            <p:cNvSpPr txBox="1">
              <a:spLocks noChangeArrowheads="1"/>
            </p:cNvSpPr>
            <p:nvPr/>
          </p:nvSpPr>
          <p:spPr bwMode="gray">
            <a:xfrm>
              <a:off x="6467871" y="2449966"/>
              <a:ext cx="16258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1450" indent="-171450" algn="ctr" eaLnBrk="1" hangingPunct="1">
                <a:buFont typeface="Wingdings" panose="05000000000000000000" pitchFamily="2" charset="2"/>
                <a:buChar char="l"/>
              </a:pPr>
              <a:r>
                <a:rPr lang="zh-CN" altLang="en-US" sz="1400" dirty="0">
                  <a:solidFill>
                    <a:schemeClr val="accent2">
                      <a:lumMod val="75000"/>
                    </a:schemeClr>
                  </a:solidFill>
                  <a:ea typeface="黑体" panose="02010609060101010101" pitchFamily="49" charset="-122"/>
                </a:rPr>
                <a:t>关于竞争的情报</a:t>
              </a:r>
              <a:endParaRPr lang="zh-CN" altLang="en-US" sz="1600" dirty="0">
                <a:solidFill>
                  <a:schemeClr val="accent2">
                    <a:lumMod val="75000"/>
                  </a:schemeClr>
                </a:solidFill>
                <a:ea typeface="黑体" panose="02010609060101010101" pitchFamily="49" charset="-122"/>
              </a:endParaRPr>
            </a:p>
          </p:txBody>
        </p:sp>
        <p:sp>
          <p:nvSpPr>
            <p:cNvPr id="46" name="Text Box 59"/>
            <p:cNvSpPr txBox="1">
              <a:spLocks noChangeArrowheads="1"/>
            </p:cNvSpPr>
            <p:nvPr/>
          </p:nvSpPr>
          <p:spPr bwMode="gray">
            <a:xfrm>
              <a:off x="6013933" y="4283093"/>
              <a:ext cx="18272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1450" indent="-171450" algn="ctr" eaLnBrk="1" hangingPunct="1">
                <a:buFont typeface="Wingdings" panose="05000000000000000000" pitchFamily="2" charset="2"/>
                <a:buChar char="l"/>
              </a:pPr>
              <a:r>
                <a:rPr lang="zh-CN" altLang="en-US" sz="1600" dirty="0">
                  <a:solidFill>
                    <a:schemeClr val="accent2">
                      <a:lumMod val="75000"/>
                    </a:schemeClr>
                  </a:solidFill>
                  <a:ea typeface="黑体" panose="02010609060101010101" pitchFamily="49" charset="-122"/>
                </a:rPr>
                <a:t>关于情报的竞争</a:t>
              </a:r>
              <a:endParaRPr lang="zh-CN" altLang="en-US" sz="1800" dirty="0">
                <a:solidFill>
                  <a:schemeClr val="accent2">
                    <a:lumMod val="75000"/>
                  </a:schemeClr>
                </a:solidFill>
                <a:ea typeface="黑体" panose="02010609060101010101" pitchFamily="49" charset="-122"/>
              </a:endParaRPr>
            </a:p>
          </p:txBody>
        </p:sp>
      </p:grpSp>
    </p:spTree>
    <p:extLst>
      <p:ext uri="{BB962C8B-B14F-4D97-AF65-F5344CB8AC3E}">
        <p14:creationId xmlns:p14="http://schemas.microsoft.com/office/powerpoint/2010/main" val="697266475"/>
      </p:ext>
    </p:extLst>
  </p:cSld>
  <p:clrMapOvr>
    <a:masterClrMapping/>
  </p:clrMapOvr>
  <p:transition>
    <p:wip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5" y="1059583"/>
            <a:ext cx="7869743" cy="108012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应用情景：竞争情报</a:t>
            </a:r>
            <a:endParaRPr lang="en-US" altLang="zh-CN" sz="20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    竞争情报分析的</a:t>
            </a:r>
            <a:r>
              <a:rPr lang="zh-CN" altLang="en-US" sz="1600" dirty="0">
                <a:solidFill>
                  <a:srgbClr val="C00000"/>
                </a:solidFill>
                <a:latin typeface="黑体" panose="02010609060101010101" pitchFamily="49" charset="-122"/>
                <a:ea typeface="黑体" panose="02010609060101010101" pitchFamily="49" charset="-122"/>
              </a:rPr>
              <a:t>层级分类：</a:t>
            </a:r>
            <a:endParaRPr lang="en-US" altLang="zh-CN" sz="1600" dirty="0">
              <a:solidFill>
                <a:schemeClr val="tx1"/>
              </a:solidFill>
              <a:latin typeface="黑体" panose="02010609060101010101" pitchFamily="49" charset="-122"/>
              <a:ea typeface="黑体" panose="02010609060101010101" pitchFamily="49" charset="-122"/>
            </a:endParaRPr>
          </a:p>
        </p:txBody>
      </p:sp>
      <p:graphicFrame>
        <p:nvGraphicFramePr>
          <p:cNvPr id="9" name="表格 8"/>
          <p:cNvGraphicFramePr>
            <a:graphicFrameLocks noGrp="1"/>
          </p:cNvGraphicFramePr>
          <p:nvPr/>
        </p:nvGraphicFramePr>
        <p:xfrm>
          <a:off x="858308" y="1851670"/>
          <a:ext cx="7554633" cy="2808313"/>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10553758"/>
                    </a:ext>
                  </a:extLst>
                </a:gridCol>
                <a:gridCol w="1510211">
                  <a:extLst>
                    <a:ext uri="{9D8B030D-6E8A-4147-A177-3AD203B41FA5}">
                      <a16:colId xmlns:a16="http://schemas.microsoft.com/office/drawing/2014/main" val="3486415143"/>
                    </a:ext>
                  </a:extLst>
                </a:gridCol>
                <a:gridCol w="1510211">
                  <a:extLst>
                    <a:ext uri="{9D8B030D-6E8A-4147-A177-3AD203B41FA5}">
                      <a16:colId xmlns:a16="http://schemas.microsoft.com/office/drawing/2014/main" val="1635637131"/>
                    </a:ext>
                  </a:extLst>
                </a:gridCol>
                <a:gridCol w="1510211">
                  <a:extLst>
                    <a:ext uri="{9D8B030D-6E8A-4147-A177-3AD203B41FA5}">
                      <a16:colId xmlns:a16="http://schemas.microsoft.com/office/drawing/2014/main" val="274658375"/>
                    </a:ext>
                  </a:extLst>
                </a:gridCol>
                <a:gridCol w="1800000">
                  <a:extLst>
                    <a:ext uri="{9D8B030D-6E8A-4147-A177-3AD203B41FA5}">
                      <a16:colId xmlns:a16="http://schemas.microsoft.com/office/drawing/2014/main" val="4287709513"/>
                    </a:ext>
                  </a:extLst>
                </a:gridCol>
              </a:tblGrid>
              <a:tr h="407974">
                <a:tc>
                  <a:txBody>
                    <a:bodyPr/>
                    <a:lstStyle/>
                    <a:p>
                      <a:pPr algn="ctr">
                        <a:spcAft>
                          <a:spcPts val="0"/>
                        </a:spcAft>
                      </a:pPr>
                      <a:r>
                        <a:rPr lang="zh-CN" sz="1100" kern="100" dirty="0">
                          <a:effectLst/>
                          <a:latin typeface="黑体" panose="02010609060101010101" pitchFamily="49" charset="-122"/>
                          <a:ea typeface="黑体" panose="02010609060101010101" pitchFamily="49" charset="-122"/>
                        </a:rPr>
                        <a:t>层次</a:t>
                      </a:r>
                    </a:p>
                  </a:txBody>
                  <a:tcPr marL="68580" marR="68580" marT="0" marB="0" anchor="ctr"/>
                </a:tc>
                <a:tc>
                  <a:txBody>
                    <a:bodyPr/>
                    <a:lstStyle/>
                    <a:p>
                      <a:pPr algn="ctr">
                        <a:spcAft>
                          <a:spcPts val="0"/>
                        </a:spcAft>
                      </a:pPr>
                      <a:r>
                        <a:rPr lang="zh-CN" sz="1100" kern="100">
                          <a:effectLst/>
                          <a:latin typeface="黑体" panose="02010609060101010101" pitchFamily="49" charset="-122"/>
                          <a:ea typeface="黑体" panose="02010609060101010101" pitchFamily="49" charset="-122"/>
                        </a:rPr>
                        <a:t>定义</a:t>
                      </a:r>
                    </a:p>
                  </a:txBody>
                  <a:tcPr marL="68580" marR="68580" marT="0" marB="0" anchor="ctr"/>
                </a:tc>
                <a:tc>
                  <a:txBody>
                    <a:bodyPr/>
                    <a:lstStyle/>
                    <a:p>
                      <a:pPr algn="ctr">
                        <a:spcAft>
                          <a:spcPts val="0"/>
                        </a:spcAft>
                      </a:pPr>
                      <a:r>
                        <a:rPr lang="zh-CN" sz="1100" kern="100">
                          <a:effectLst/>
                          <a:latin typeface="黑体" panose="02010609060101010101" pitchFamily="49" charset="-122"/>
                          <a:ea typeface="黑体" panose="02010609060101010101" pitchFamily="49" charset="-122"/>
                        </a:rPr>
                        <a:t>时间跨度</a:t>
                      </a:r>
                    </a:p>
                  </a:txBody>
                  <a:tcPr marL="68580" marR="68580" marT="0" marB="0" anchor="ctr"/>
                </a:tc>
                <a:tc>
                  <a:txBody>
                    <a:bodyPr/>
                    <a:lstStyle/>
                    <a:p>
                      <a:pPr algn="ctr">
                        <a:spcAft>
                          <a:spcPts val="0"/>
                        </a:spcAft>
                      </a:pPr>
                      <a:r>
                        <a:rPr lang="zh-CN" sz="1100" kern="100">
                          <a:effectLst/>
                          <a:latin typeface="黑体" panose="02010609060101010101" pitchFamily="49" charset="-122"/>
                          <a:ea typeface="黑体" panose="02010609060101010101" pitchFamily="49" charset="-122"/>
                        </a:rPr>
                        <a:t>要素</a:t>
                      </a:r>
                    </a:p>
                  </a:txBody>
                  <a:tcPr marL="68580" marR="68580" marT="0" marB="0" anchor="ctr"/>
                </a:tc>
                <a:tc>
                  <a:txBody>
                    <a:bodyPr/>
                    <a:lstStyle/>
                    <a:p>
                      <a:pPr algn="ctr">
                        <a:spcAft>
                          <a:spcPts val="0"/>
                        </a:spcAft>
                      </a:pPr>
                      <a:r>
                        <a:rPr lang="zh-CN" sz="1100" kern="100">
                          <a:effectLst/>
                          <a:latin typeface="黑体" panose="02010609060101010101" pitchFamily="49" charset="-122"/>
                          <a:ea typeface="黑体" panose="02010609060101010101" pitchFamily="49" charset="-122"/>
                        </a:rPr>
                        <a:t>关注点</a:t>
                      </a:r>
                    </a:p>
                  </a:txBody>
                  <a:tcPr marL="68580" marR="68580" marT="0" marB="0" anchor="ctr"/>
                </a:tc>
                <a:extLst>
                  <a:ext uri="{0D108BD9-81ED-4DB2-BD59-A6C34878D82A}">
                    <a16:rowId xmlns:a16="http://schemas.microsoft.com/office/drawing/2014/main" val="4117731054"/>
                  </a:ext>
                </a:extLst>
              </a:tr>
              <a:tr h="704174">
                <a:tc>
                  <a:txBody>
                    <a:bodyPr/>
                    <a:lstStyle/>
                    <a:p>
                      <a:pPr algn="ctr">
                        <a:spcAft>
                          <a:spcPts val="0"/>
                        </a:spcAft>
                      </a:pPr>
                      <a:r>
                        <a:rPr lang="zh-CN" sz="1100" kern="100" dirty="0">
                          <a:effectLst/>
                          <a:latin typeface="黑体" panose="02010609060101010101" pitchFamily="49" charset="-122"/>
                          <a:ea typeface="黑体" panose="02010609060101010101" pitchFamily="49" charset="-122"/>
                        </a:rPr>
                        <a:t>愿景层面</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企业在长期想要达成的目标或它如何看待自己</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长期：</a:t>
                      </a:r>
                      <a:r>
                        <a:rPr lang="en-US" sz="1100" b="0" kern="100" dirty="0">
                          <a:effectLst/>
                          <a:latin typeface="楷体" panose="02010609060101010101" pitchFamily="49" charset="-122"/>
                          <a:ea typeface="楷体" panose="02010609060101010101" pitchFamily="49" charset="-122"/>
                        </a:rPr>
                        <a:t>5-20</a:t>
                      </a:r>
                      <a:r>
                        <a:rPr lang="zh-CN" sz="1100" b="0" kern="100" dirty="0">
                          <a:effectLst/>
                          <a:latin typeface="楷体" panose="02010609060101010101" pitchFamily="49" charset="-122"/>
                          <a:ea typeface="楷体" panose="02010609060101010101" pitchFamily="49" charset="-122"/>
                        </a:rPr>
                        <a:t>年</a:t>
                      </a:r>
                      <a:r>
                        <a:rPr lang="zh-CN" altLang="en-US" sz="1100" b="0" kern="100" dirty="0">
                          <a:effectLst/>
                          <a:latin typeface="楷体" panose="02010609060101010101" pitchFamily="49" charset="-122"/>
                          <a:ea typeface="楷体" panose="02010609060101010101" pitchFamily="49" charset="-122"/>
                        </a:rPr>
                        <a:t>，</a:t>
                      </a:r>
                      <a:r>
                        <a:rPr lang="zh-CN" sz="1100" b="0" kern="100" dirty="0">
                          <a:effectLst/>
                          <a:latin typeface="楷体" panose="02010609060101010101" pitchFamily="49" charset="-122"/>
                          <a:ea typeface="楷体" panose="02010609060101010101" pitchFamily="49" charset="-122"/>
                        </a:rPr>
                        <a:t>或更长</a:t>
                      </a:r>
                    </a:p>
                  </a:txBody>
                  <a:tcPr marL="68580" marR="68580" marT="0" marB="0" anchor="ctr"/>
                </a:tc>
                <a:tc>
                  <a:txBody>
                    <a:bodyPr/>
                    <a:lstStyle/>
                    <a:p>
                      <a:pPr algn="just">
                        <a:spcAft>
                          <a:spcPts val="0"/>
                        </a:spcAft>
                      </a:pPr>
                      <a:r>
                        <a:rPr lang="zh-CN" sz="1100" b="0" kern="100">
                          <a:effectLst/>
                          <a:latin typeface="楷体" panose="02010609060101010101" pitchFamily="49" charset="-122"/>
                          <a:ea typeface="楷体" panose="02010609060101010101" pitchFamily="49" charset="-122"/>
                        </a:rPr>
                        <a:t>政治气候、经济前景、社会潮流、资源约束等</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提供一个宽泛的、整体性的挑战</a:t>
                      </a:r>
                      <a:r>
                        <a:rPr lang="zh-CN" altLang="en-US" sz="1100" b="0" kern="100" dirty="0">
                          <a:effectLst/>
                          <a:latin typeface="楷体" panose="02010609060101010101" pitchFamily="49" charset="-122"/>
                          <a:ea typeface="楷体" panose="02010609060101010101" pitchFamily="49" charset="-122"/>
                        </a:rPr>
                        <a:t>，</a:t>
                      </a:r>
                      <a:r>
                        <a:rPr lang="zh-CN" sz="1100" b="0" kern="100" dirty="0">
                          <a:effectLst/>
                          <a:latin typeface="楷体" panose="02010609060101010101" pitchFamily="49" charset="-122"/>
                          <a:ea typeface="楷体" panose="02010609060101010101" pitchFamily="49" charset="-122"/>
                        </a:rPr>
                        <a:t>实现组织的扩张</a:t>
                      </a:r>
                      <a:r>
                        <a:rPr lang="zh-CN" altLang="en-US" sz="1100" b="0" kern="100" dirty="0">
                          <a:effectLst/>
                          <a:latin typeface="楷体" panose="02010609060101010101" pitchFamily="49" charset="-122"/>
                          <a:ea typeface="楷体" panose="02010609060101010101" pitchFamily="49" charset="-122"/>
                        </a:rPr>
                        <a:t>，</a:t>
                      </a:r>
                      <a:r>
                        <a:rPr lang="zh-CN" sz="1100" b="0" kern="100" dirty="0">
                          <a:effectLst/>
                          <a:latin typeface="楷体" panose="02010609060101010101" pitchFamily="49" charset="-122"/>
                          <a:ea typeface="楷体" panose="02010609060101010101" pitchFamily="49" charset="-122"/>
                        </a:rPr>
                        <a:t>为组织提供活力</a:t>
                      </a:r>
                    </a:p>
                  </a:txBody>
                  <a:tcPr marL="68580" marR="68580" marT="0" marB="0" anchor="ctr"/>
                </a:tc>
                <a:extLst>
                  <a:ext uri="{0D108BD9-81ED-4DB2-BD59-A6C34878D82A}">
                    <a16:rowId xmlns:a16="http://schemas.microsoft.com/office/drawing/2014/main" val="2968506495"/>
                  </a:ext>
                </a:extLst>
              </a:tr>
              <a:tr h="407974">
                <a:tc>
                  <a:txBody>
                    <a:bodyPr/>
                    <a:lstStyle/>
                    <a:p>
                      <a:pPr algn="ctr">
                        <a:spcAft>
                          <a:spcPts val="0"/>
                        </a:spcAft>
                      </a:pPr>
                      <a:r>
                        <a:rPr lang="zh-CN" sz="1100" kern="100" dirty="0">
                          <a:effectLst/>
                          <a:latin typeface="黑体" panose="02010609060101010101" pitchFamily="49" charset="-122"/>
                          <a:ea typeface="黑体" panose="02010609060101010101" pitchFamily="49" charset="-122"/>
                        </a:rPr>
                        <a:t>战略层面</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实现目标的关键资源投入和运用</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中期：往往</a:t>
                      </a:r>
                      <a:r>
                        <a:rPr lang="en-US" sz="1100" b="0" kern="100" dirty="0">
                          <a:effectLst/>
                          <a:latin typeface="楷体" panose="02010609060101010101" pitchFamily="49" charset="-122"/>
                          <a:ea typeface="楷体" panose="02010609060101010101" pitchFamily="49" charset="-122"/>
                        </a:rPr>
                        <a:t>3-5</a:t>
                      </a:r>
                      <a:r>
                        <a:rPr lang="zh-CN" sz="1100" b="0" kern="100" dirty="0">
                          <a:effectLst/>
                          <a:latin typeface="楷体" panose="02010609060101010101" pitchFamily="49" charset="-122"/>
                          <a:ea typeface="楷体" panose="02010609060101010101" pitchFamily="49" charset="-122"/>
                        </a:rPr>
                        <a:t>年</a:t>
                      </a:r>
                      <a:r>
                        <a:rPr lang="zh-CN" altLang="en-US" sz="1100" b="0" kern="100" dirty="0">
                          <a:effectLst/>
                          <a:latin typeface="楷体" panose="02010609060101010101" pitchFamily="49" charset="-122"/>
                          <a:ea typeface="楷体" panose="02010609060101010101" pitchFamily="49" charset="-122"/>
                        </a:rPr>
                        <a:t>，</a:t>
                      </a:r>
                      <a:r>
                        <a:rPr lang="zh-CN" sz="1100" b="0" kern="100" dirty="0">
                          <a:effectLst/>
                          <a:latin typeface="楷体" panose="02010609060101010101" pitchFamily="49" charset="-122"/>
                          <a:ea typeface="楷体" panose="02010609060101010101" pitchFamily="49" charset="-122"/>
                        </a:rPr>
                        <a:t>有时更长</a:t>
                      </a:r>
                    </a:p>
                  </a:txBody>
                  <a:tcPr marL="68580" marR="68580" marT="0" marB="0" anchor="ctr"/>
                </a:tc>
                <a:tc>
                  <a:txBody>
                    <a:bodyPr/>
                    <a:lstStyle/>
                    <a:p>
                      <a:pPr algn="just">
                        <a:spcAft>
                          <a:spcPts val="0"/>
                        </a:spcAft>
                      </a:pPr>
                      <a:r>
                        <a:rPr lang="zh-CN" sz="1100" b="0" kern="100">
                          <a:effectLst/>
                          <a:latin typeface="楷体" panose="02010609060101010101" pitchFamily="49" charset="-122"/>
                          <a:ea typeface="楷体" panose="02010609060101010101" pitchFamily="49" charset="-122"/>
                        </a:rPr>
                        <a:t>五力竞争要素</a:t>
                      </a:r>
                    </a:p>
                  </a:txBody>
                  <a:tcPr marL="68580" marR="68580" marT="0" marB="0" anchor="ctr"/>
                </a:tc>
                <a:tc>
                  <a:txBody>
                    <a:bodyPr/>
                    <a:lstStyle/>
                    <a:p>
                      <a:pPr algn="just">
                        <a:spcAft>
                          <a:spcPts val="0"/>
                        </a:spcAft>
                      </a:pPr>
                      <a:r>
                        <a:rPr lang="zh-CN" sz="1100" b="0" kern="100">
                          <a:effectLst/>
                          <a:latin typeface="楷体" panose="02010609060101010101" pitchFamily="49" charset="-122"/>
                          <a:ea typeface="楷体" panose="02010609060101010101" pitchFamily="49" charset="-122"/>
                        </a:rPr>
                        <a:t>使愿景具有可操作性</a:t>
                      </a:r>
                    </a:p>
                  </a:txBody>
                  <a:tcPr marL="68580" marR="68580" marT="0" marB="0" anchor="ctr"/>
                </a:tc>
                <a:extLst>
                  <a:ext uri="{0D108BD9-81ED-4DB2-BD59-A6C34878D82A}">
                    <a16:rowId xmlns:a16="http://schemas.microsoft.com/office/drawing/2014/main" val="2868736078"/>
                  </a:ext>
                </a:extLst>
              </a:tr>
              <a:tr h="880217">
                <a:tc>
                  <a:txBody>
                    <a:bodyPr/>
                    <a:lstStyle/>
                    <a:p>
                      <a:pPr algn="ctr">
                        <a:spcAft>
                          <a:spcPts val="0"/>
                        </a:spcAft>
                      </a:pPr>
                      <a:r>
                        <a:rPr lang="zh-CN" sz="1100" kern="100" dirty="0">
                          <a:effectLst/>
                          <a:latin typeface="黑体" panose="02010609060101010101" pitchFamily="49" charset="-122"/>
                          <a:ea typeface="黑体" panose="02010609060101010101" pitchFamily="49" charset="-122"/>
                        </a:rPr>
                        <a:t>战役层面</a:t>
                      </a:r>
                    </a:p>
                  </a:txBody>
                  <a:tcPr marL="68580" marR="68580" marT="0" marB="0" anchor="ctr"/>
                </a:tc>
                <a:tc>
                  <a:txBody>
                    <a:bodyPr/>
                    <a:lstStyle/>
                    <a:p>
                      <a:pPr algn="just">
                        <a:spcAft>
                          <a:spcPts val="0"/>
                        </a:spcAft>
                      </a:pPr>
                      <a:r>
                        <a:rPr lang="zh-CN" sz="1100" b="0" kern="100">
                          <a:effectLst/>
                          <a:latin typeface="楷体" panose="02010609060101010101" pitchFamily="49" charset="-122"/>
                          <a:ea typeface="楷体" panose="02010609060101010101" pitchFamily="49" charset="-122"/>
                        </a:rPr>
                        <a:t>既定战略下的力图在中期实现的结果</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短期</a:t>
                      </a:r>
                      <a:r>
                        <a:rPr lang="en-US" sz="1100" b="0" kern="100" dirty="0">
                          <a:effectLst/>
                          <a:latin typeface="楷体" panose="02010609060101010101" pitchFamily="49" charset="-122"/>
                          <a:ea typeface="楷体" panose="02010609060101010101" pitchFamily="49" charset="-122"/>
                        </a:rPr>
                        <a:t>/</a:t>
                      </a:r>
                      <a:r>
                        <a:rPr lang="zh-CN" sz="1100" b="0" kern="100" dirty="0">
                          <a:effectLst/>
                          <a:latin typeface="楷体" panose="02010609060101010101" pitchFamily="49" charset="-122"/>
                          <a:ea typeface="楷体" panose="02010609060101010101" pitchFamily="49" charset="-122"/>
                        </a:rPr>
                        <a:t>中期：实现战略的时间</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市场战略；资产、能力</a:t>
                      </a:r>
                      <a:r>
                        <a:rPr lang="en-US" sz="1100" b="0" kern="100" dirty="0">
                          <a:effectLst/>
                          <a:latin typeface="楷体" panose="02010609060101010101" pitchFamily="49" charset="-122"/>
                          <a:ea typeface="楷体" panose="02010609060101010101" pitchFamily="49" charset="-122"/>
                        </a:rPr>
                        <a:t>/</a:t>
                      </a:r>
                      <a:r>
                        <a:rPr lang="zh-CN" sz="1100" b="0" kern="100" dirty="0">
                          <a:effectLst/>
                          <a:latin typeface="楷体" panose="02010609060101010101" pitchFamily="49" charset="-122"/>
                          <a:ea typeface="楷体" panose="02010609060101010101" pitchFamily="49" charset="-122"/>
                        </a:rPr>
                        <a:t>素质、技术；活动</a:t>
                      </a:r>
                      <a:r>
                        <a:rPr lang="en-US" sz="1100" b="0" kern="100" dirty="0">
                          <a:effectLst/>
                          <a:latin typeface="楷体" panose="02010609060101010101" pitchFamily="49" charset="-122"/>
                          <a:ea typeface="楷体" panose="02010609060101010101" pitchFamily="49" charset="-122"/>
                        </a:rPr>
                        <a:t>/</a:t>
                      </a:r>
                      <a:r>
                        <a:rPr lang="zh-CN" sz="1100" b="0" kern="100" dirty="0">
                          <a:effectLst/>
                          <a:latin typeface="楷体" panose="02010609060101010101" pitchFamily="49" charset="-122"/>
                          <a:ea typeface="楷体" panose="02010609060101010101" pitchFamily="49" charset="-122"/>
                        </a:rPr>
                        <a:t>价值链、网络；假设；基础设施、文化</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在关键成果领域</a:t>
                      </a:r>
                      <a:r>
                        <a:rPr lang="zh-CN" altLang="en-US" sz="1100" b="0" kern="100" dirty="0">
                          <a:effectLst/>
                          <a:latin typeface="楷体" panose="02010609060101010101" pitchFamily="49" charset="-122"/>
                          <a:ea typeface="楷体" panose="02010609060101010101" pitchFamily="49" charset="-122"/>
                        </a:rPr>
                        <a:t>，</a:t>
                      </a:r>
                      <a:r>
                        <a:rPr lang="zh-CN" sz="1100" b="0" kern="100" dirty="0">
                          <a:effectLst/>
                          <a:latin typeface="楷体" panose="02010609060101010101" pitchFamily="49" charset="-122"/>
                          <a:ea typeface="楷体" panose="02010609060101010101" pitchFamily="49" charset="-122"/>
                        </a:rPr>
                        <a:t>建立集中的、可度量的目标</a:t>
                      </a:r>
                    </a:p>
                  </a:txBody>
                  <a:tcPr marL="68580" marR="68580" marT="0" marB="0" anchor="ctr"/>
                </a:tc>
                <a:extLst>
                  <a:ext uri="{0D108BD9-81ED-4DB2-BD59-A6C34878D82A}">
                    <a16:rowId xmlns:a16="http://schemas.microsoft.com/office/drawing/2014/main" val="4050146366"/>
                  </a:ext>
                </a:extLst>
              </a:tr>
              <a:tr h="407974">
                <a:tc>
                  <a:txBody>
                    <a:bodyPr/>
                    <a:lstStyle/>
                    <a:p>
                      <a:pPr algn="ctr">
                        <a:spcAft>
                          <a:spcPts val="0"/>
                        </a:spcAft>
                      </a:pPr>
                      <a:r>
                        <a:rPr lang="zh-CN" sz="1100" kern="100" dirty="0">
                          <a:effectLst/>
                          <a:latin typeface="黑体" panose="02010609060101010101" pitchFamily="49" charset="-122"/>
                          <a:ea typeface="黑体" panose="02010609060101010101" pitchFamily="49" charset="-122"/>
                        </a:rPr>
                        <a:t>战术层面</a:t>
                      </a:r>
                    </a:p>
                  </a:txBody>
                  <a:tcPr marL="68580" marR="68580" marT="0" marB="0" anchor="ctr"/>
                </a:tc>
                <a:tc>
                  <a:txBody>
                    <a:bodyPr/>
                    <a:lstStyle/>
                    <a:p>
                      <a:pPr algn="just">
                        <a:spcAft>
                          <a:spcPts val="0"/>
                        </a:spcAft>
                      </a:pPr>
                      <a:r>
                        <a:rPr lang="zh-CN" sz="1100" b="0" kern="100">
                          <a:effectLst/>
                          <a:latin typeface="楷体" panose="02010609060101010101" pitchFamily="49" charset="-122"/>
                          <a:ea typeface="楷体" panose="02010609060101010101" pitchFamily="49" charset="-122"/>
                        </a:rPr>
                        <a:t>既定战役目标下的竞争模式及其实现</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短期：数月至一年</a:t>
                      </a:r>
                      <a:r>
                        <a:rPr lang="zh-CN" altLang="en-US" sz="1100" b="0" kern="100" dirty="0">
                          <a:effectLst/>
                          <a:latin typeface="楷体" panose="02010609060101010101" pitchFamily="49" charset="-122"/>
                          <a:ea typeface="楷体" panose="02010609060101010101" pitchFamily="49" charset="-122"/>
                        </a:rPr>
                        <a:t>，</a:t>
                      </a:r>
                      <a:r>
                        <a:rPr lang="zh-CN" sz="1100" b="0" kern="100" dirty="0">
                          <a:effectLst/>
                          <a:latin typeface="楷体" panose="02010609060101010101" pitchFamily="49" charset="-122"/>
                          <a:ea typeface="楷体" panose="02010609060101010101" pitchFamily="49" charset="-122"/>
                        </a:rPr>
                        <a:t>有时再长些</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相关的通用竞争模式</a:t>
                      </a:r>
                    </a:p>
                  </a:txBody>
                  <a:tcPr marL="68580" marR="68580" marT="0" marB="0" anchor="ctr"/>
                </a:tc>
                <a:tc>
                  <a:txBody>
                    <a:bodyPr/>
                    <a:lstStyle/>
                    <a:p>
                      <a:pPr algn="just">
                        <a:spcAft>
                          <a:spcPts val="0"/>
                        </a:spcAft>
                      </a:pPr>
                      <a:r>
                        <a:rPr lang="zh-CN" sz="1100" b="0" kern="100" dirty="0">
                          <a:effectLst/>
                          <a:latin typeface="楷体" panose="02010609060101010101" pitchFamily="49" charset="-122"/>
                          <a:ea typeface="楷体" panose="02010609060101010101" pitchFamily="49" charset="-122"/>
                        </a:rPr>
                        <a:t>为短期的任务提供清晰的指导</a:t>
                      </a:r>
                    </a:p>
                  </a:txBody>
                  <a:tcPr marL="68580" marR="68580" marT="0" marB="0" anchor="ctr"/>
                </a:tc>
                <a:extLst>
                  <a:ext uri="{0D108BD9-81ED-4DB2-BD59-A6C34878D82A}">
                    <a16:rowId xmlns:a16="http://schemas.microsoft.com/office/drawing/2014/main" val="1914489270"/>
                  </a:ext>
                </a:extLst>
              </a:tr>
            </a:tbl>
          </a:graphicData>
        </a:graphic>
      </p:graphicFrame>
    </p:spTree>
    <p:extLst>
      <p:ext uri="{BB962C8B-B14F-4D97-AF65-F5344CB8AC3E}">
        <p14:creationId xmlns:p14="http://schemas.microsoft.com/office/powerpoint/2010/main" val="3019766690"/>
      </p:ext>
    </p:extLst>
  </p:cSld>
  <p:clrMapOvr>
    <a:masterClrMapping/>
  </p:clrMapOvr>
  <p:transition>
    <p:wip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5" y="1059582"/>
            <a:ext cx="7869743"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应用情景：竞争情报</a:t>
            </a:r>
            <a:endParaRPr lang="en-US" altLang="zh-CN" sz="20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    竞争情报分析的核心是</a:t>
            </a:r>
            <a:r>
              <a:rPr lang="zh-CN" altLang="en-US" sz="1600" dirty="0">
                <a:solidFill>
                  <a:srgbClr val="C00000"/>
                </a:solidFill>
                <a:latin typeface="黑体" panose="02010609060101010101" pitchFamily="49" charset="-122"/>
                <a:ea typeface="黑体" panose="02010609060101010101" pitchFamily="49" charset="-122"/>
              </a:rPr>
              <a:t>知己、知彼、知环境、知趋势</a:t>
            </a:r>
            <a:r>
              <a:rPr lang="zh-CN" altLang="en-US" sz="1600" dirty="0">
                <a:solidFill>
                  <a:schemeClr val="tx1"/>
                </a:solidFill>
                <a:latin typeface="黑体" panose="02010609060101010101" pitchFamily="49" charset="-122"/>
                <a:ea typeface="黑体" panose="02010609060101010101" pitchFamily="49" charset="-122"/>
              </a:rPr>
              <a:t>。其中以</a:t>
            </a:r>
            <a:r>
              <a:rPr lang="zh-CN" altLang="en-US" sz="1600" dirty="0">
                <a:solidFill>
                  <a:srgbClr val="C00000"/>
                </a:solidFill>
                <a:latin typeface="黑体" panose="02010609060101010101" pitchFamily="49" charset="-122"/>
                <a:ea typeface="黑体" panose="02010609060101010101" pitchFamily="49" charset="-122"/>
              </a:rPr>
              <a:t>知彼</a:t>
            </a:r>
            <a:r>
              <a:rPr lang="zh-CN" altLang="en-US" sz="1600" dirty="0">
                <a:solidFill>
                  <a:schemeClr val="tx1"/>
                </a:solidFill>
                <a:latin typeface="黑体" panose="02010609060101010101" pitchFamily="49" charset="-122"/>
                <a:ea typeface="黑体" panose="02010609060101010101" pitchFamily="49" charset="-122"/>
              </a:rPr>
              <a:t>最为基本：</a:t>
            </a:r>
            <a:endParaRPr lang="en-US" altLang="zh-CN" sz="1400" dirty="0">
              <a:solidFill>
                <a:schemeClr val="tx1"/>
              </a:solidFill>
              <a:latin typeface="黑体" panose="02010609060101010101" pitchFamily="49" charset="-122"/>
              <a:ea typeface="黑体" panose="02010609060101010101" pitchFamily="49" charset="-122"/>
            </a:endParaRPr>
          </a:p>
        </p:txBody>
      </p:sp>
      <p:graphicFrame>
        <p:nvGraphicFramePr>
          <p:cNvPr id="15" name="图示 14"/>
          <p:cNvGraphicFramePr/>
          <p:nvPr/>
        </p:nvGraphicFramePr>
        <p:xfrm>
          <a:off x="1259631" y="2499742"/>
          <a:ext cx="6880867" cy="1440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矩形标注 18"/>
          <p:cNvSpPr/>
          <p:nvPr/>
        </p:nvSpPr>
        <p:spPr>
          <a:xfrm>
            <a:off x="755576" y="1851668"/>
            <a:ext cx="1584176" cy="828673"/>
          </a:xfrm>
          <a:prstGeom prst="wedgeRectCallout">
            <a:avLst>
              <a:gd name="adj1" fmla="val -8961"/>
              <a:gd name="adj2" fmla="val 7189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tx1"/>
                </a:solidFill>
                <a:latin typeface="楷体" panose="02010609060101010101" pitchFamily="49" charset="-122"/>
                <a:ea typeface="楷体" panose="02010609060101010101" pitchFamily="49" charset="-122"/>
              </a:rPr>
              <a:t>决策者价值观</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决策者的教育、工作背景</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组织文化、行为模式</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成功</a:t>
            </a:r>
            <a:r>
              <a:rPr lang="en-US" altLang="zh-CN" sz="1000" dirty="0">
                <a:solidFill>
                  <a:schemeClr val="tx1"/>
                </a:solidFill>
                <a:latin typeface="楷体" panose="02010609060101010101" pitchFamily="49" charset="-122"/>
                <a:ea typeface="楷体" panose="02010609060101010101" pitchFamily="49" charset="-122"/>
              </a:rPr>
              <a:t>/</a:t>
            </a:r>
            <a:r>
              <a:rPr lang="zh-CN" altLang="en-US" sz="1000" dirty="0">
                <a:solidFill>
                  <a:schemeClr val="tx1"/>
                </a:solidFill>
                <a:latin typeface="楷体" panose="02010609060101010101" pitchFamily="49" charset="-122"/>
                <a:ea typeface="楷体" panose="02010609060101010101" pitchFamily="49" charset="-122"/>
              </a:rPr>
              <a:t>失败的经验</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规章制度</a:t>
            </a:r>
          </a:p>
        </p:txBody>
      </p:sp>
      <p:sp>
        <p:nvSpPr>
          <p:cNvPr id="20" name="矩形标注 19"/>
          <p:cNvSpPr/>
          <p:nvPr/>
        </p:nvSpPr>
        <p:spPr>
          <a:xfrm>
            <a:off x="2267744" y="3756259"/>
            <a:ext cx="1584176" cy="828673"/>
          </a:xfrm>
          <a:prstGeom prst="wedgeRectCallout">
            <a:avLst>
              <a:gd name="adj1" fmla="val -12646"/>
              <a:gd name="adj2" fmla="val -7288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tx1"/>
                </a:solidFill>
                <a:latin typeface="楷体" panose="02010609060101010101" pitchFamily="49" charset="-122"/>
                <a:ea typeface="楷体" panose="02010609060101010101" pitchFamily="49" charset="-122"/>
              </a:rPr>
              <a:t>组织结构</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预算分配</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高管的教育、工作背景</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新招聘的人员</a:t>
            </a:r>
          </a:p>
        </p:txBody>
      </p:sp>
      <p:sp>
        <p:nvSpPr>
          <p:cNvPr id="21" name="矩形标注 20"/>
          <p:cNvSpPr/>
          <p:nvPr/>
        </p:nvSpPr>
        <p:spPr>
          <a:xfrm>
            <a:off x="5364088" y="3756259"/>
            <a:ext cx="1584176" cy="828673"/>
          </a:xfrm>
          <a:prstGeom prst="wedgeRectCallout">
            <a:avLst>
              <a:gd name="adj1" fmla="val -12646"/>
              <a:gd name="adj2" fmla="val -7288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tx1"/>
                </a:solidFill>
                <a:latin typeface="楷体" panose="02010609060101010101" pitchFamily="49" charset="-122"/>
                <a:ea typeface="楷体" panose="02010609060101010101" pitchFamily="49" charset="-122"/>
              </a:rPr>
              <a:t>创意、设计能力</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生产能力</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营销能力</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融资能力</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管理能力</a:t>
            </a:r>
          </a:p>
        </p:txBody>
      </p:sp>
      <p:sp>
        <p:nvSpPr>
          <p:cNvPr id="22" name="矩形标注 21"/>
          <p:cNvSpPr/>
          <p:nvPr/>
        </p:nvSpPr>
        <p:spPr>
          <a:xfrm>
            <a:off x="3779912" y="1851668"/>
            <a:ext cx="1584176" cy="828673"/>
          </a:xfrm>
          <a:prstGeom prst="wedgeRectCallout">
            <a:avLst>
              <a:gd name="adj1" fmla="val -8961"/>
              <a:gd name="adj2" fmla="val 7189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tx1"/>
                </a:solidFill>
                <a:latin typeface="楷体" panose="02010609060101010101" pitchFamily="49" charset="-122"/>
                <a:ea typeface="楷体" panose="02010609060101010101" pitchFamily="49" charset="-122"/>
              </a:rPr>
              <a:t>定价战略</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销售战略</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产品线战略</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广告</a:t>
            </a:r>
            <a:r>
              <a:rPr lang="en-US" altLang="zh-CN" sz="1000" dirty="0">
                <a:solidFill>
                  <a:schemeClr val="tx1"/>
                </a:solidFill>
                <a:latin typeface="楷体" panose="02010609060101010101" pitchFamily="49" charset="-122"/>
                <a:ea typeface="楷体" panose="02010609060101010101" pitchFamily="49" charset="-122"/>
              </a:rPr>
              <a:t>/</a:t>
            </a:r>
            <a:r>
              <a:rPr lang="zh-CN" altLang="en-US" sz="1000" dirty="0">
                <a:solidFill>
                  <a:schemeClr val="tx1"/>
                </a:solidFill>
                <a:latin typeface="楷体" panose="02010609060101010101" pitchFamily="49" charset="-122"/>
                <a:ea typeface="楷体" panose="02010609060101010101" pitchFamily="49" charset="-122"/>
              </a:rPr>
              <a:t>促销战略</a:t>
            </a:r>
            <a:endParaRPr lang="en-US" altLang="zh-CN" sz="1000" dirty="0">
              <a:solidFill>
                <a:schemeClr val="tx1"/>
              </a:solidFill>
              <a:latin typeface="楷体" panose="02010609060101010101" pitchFamily="49" charset="-122"/>
              <a:ea typeface="楷体" panose="02010609060101010101" pitchFamily="49" charset="-122"/>
            </a:endParaRPr>
          </a:p>
          <a:p>
            <a:r>
              <a:rPr lang="zh-CN" altLang="en-US" sz="1000" dirty="0">
                <a:solidFill>
                  <a:schemeClr val="tx1"/>
                </a:solidFill>
                <a:latin typeface="楷体" panose="02010609060101010101" pitchFamily="49" charset="-122"/>
                <a:ea typeface="楷体" panose="02010609060101010101" pitchFamily="49" charset="-122"/>
              </a:rPr>
              <a:t>服务战略</a:t>
            </a:r>
          </a:p>
        </p:txBody>
      </p:sp>
    </p:spTree>
    <p:extLst>
      <p:ext uri="{BB962C8B-B14F-4D97-AF65-F5344CB8AC3E}">
        <p14:creationId xmlns:p14="http://schemas.microsoft.com/office/powerpoint/2010/main" val="2058459048"/>
      </p:ext>
    </p:extLst>
  </p:cSld>
  <p:clrMapOvr>
    <a:masterClrMapping/>
  </p:clrMapOvr>
  <p:transition>
    <p:wip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5" y="1059582"/>
            <a:ext cx="7869743"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应用情景：竞争情报</a:t>
            </a:r>
            <a:endParaRPr lang="en-US" altLang="zh-CN" sz="20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    比较常见的竞争情报</a:t>
            </a:r>
            <a:r>
              <a:rPr lang="zh-CN" altLang="en-US" sz="1600" dirty="0">
                <a:solidFill>
                  <a:srgbClr val="C00000"/>
                </a:solidFill>
                <a:latin typeface="黑体" panose="02010609060101010101" pitchFamily="49" charset="-122"/>
                <a:ea typeface="黑体" panose="02010609060101010101" pitchFamily="49" charset="-122"/>
              </a:rPr>
              <a:t>分析方法</a:t>
            </a:r>
            <a:r>
              <a:rPr lang="zh-CN" altLang="en-US" sz="1600" dirty="0">
                <a:solidFill>
                  <a:schemeClr val="tx1"/>
                </a:solidFill>
                <a:latin typeface="黑体" panose="02010609060101010101" pitchFamily="49" charset="-122"/>
                <a:ea typeface="黑体" panose="02010609060101010101" pitchFamily="49" charset="-122"/>
              </a:rPr>
              <a:t>包括：</a:t>
            </a:r>
            <a:endParaRPr lang="en-US" altLang="zh-CN" sz="1400" dirty="0">
              <a:solidFill>
                <a:schemeClr val="tx1"/>
              </a:solidFill>
              <a:latin typeface="黑体" panose="02010609060101010101" pitchFamily="49" charset="-122"/>
              <a:ea typeface="黑体" panose="02010609060101010101" pitchFamily="49" charset="-122"/>
            </a:endParaRPr>
          </a:p>
        </p:txBody>
      </p:sp>
      <p:graphicFrame>
        <p:nvGraphicFramePr>
          <p:cNvPr id="15" name="表格 14"/>
          <p:cNvGraphicFramePr>
            <a:graphicFrameLocks noGrp="1"/>
          </p:cNvGraphicFramePr>
          <p:nvPr/>
        </p:nvGraphicFramePr>
        <p:xfrm>
          <a:off x="1043608" y="1851672"/>
          <a:ext cx="7200000" cy="266429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10553758"/>
                    </a:ext>
                  </a:extLst>
                </a:gridCol>
                <a:gridCol w="2160000">
                  <a:extLst>
                    <a:ext uri="{9D8B030D-6E8A-4147-A177-3AD203B41FA5}">
                      <a16:colId xmlns:a16="http://schemas.microsoft.com/office/drawing/2014/main" val="3486415143"/>
                    </a:ext>
                  </a:extLst>
                </a:gridCol>
                <a:gridCol w="1440000">
                  <a:extLst>
                    <a:ext uri="{9D8B030D-6E8A-4147-A177-3AD203B41FA5}">
                      <a16:colId xmlns:a16="http://schemas.microsoft.com/office/drawing/2014/main" val="2722275756"/>
                    </a:ext>
                  </a:extLst>
                </a:gridCol>
                <a:gridCol w="2160000">
                  <a:extLst>
                    <a:ext uri="{9D8B030D-6E8A-4147-A177-3AD203B41FA5}">
                      <a16:colId xmlns:a16="http://schemas.microsoft.com/office/drawing/2014/main" val="1635637131"/>
                    </a:ext>
                  </a:extLst>
                </a:gridCol>
              </a:tblGrid>
              <a:tr h="266429">
                <a:tc>
                  <a:txBody>
                    <a:bodyPr/>
                    <a:lstStyle/>
                    <a:p>
                      <a:pPr algn="ctr">
                        <a:spcAft>
                          <a:spcPts val="0"/>
                        </a:spcAft>
                      </a:pPr>
                      <a:r>
                        <a:rPr lang="zh-CN" altLang="en-US" sz="1100" kern="100" dirty="0">
                          <a:effectLst/>
                          <a:latin typeface="黑体" panose="02010609060101010101" pitchFamily="49" charset="-122"/>
                          <a:ea typeface="黑体" panose="02010609060101010101" pitchFamily="49" charset="-122"/>
                        </a:rPr>
                        <a:t>类型</a:t>
                      </a: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zh-CN" altLang="en-US" sz="1100" kern="100" dirty="0">
                          <a:effectLst/>
                          <a:latin typeface="黑体" panose="02010609060101010101" pitchFamily="49" charset="-122"/>
                          <a:ea typeface="黑体" panose="02010609060101010101" pitchFamily="49" charset="-122"/>
                        </a:rPr>
                        <a:t>方法</a:t>
                      </a: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zh-CN" altLang="en-US" sz="1100" kern="100" dirty="0">
                          <a:effectLst/>
                          <a:latin typeface="黑体" panose="02010609060101010101" pitchFamily="49" charset="-122"/>
                          <a:ea typeface="黑体" panose="02010609060101010101" pitchFamily="49" charset="-122"/>
                        </a:rPr>
                        <a:t>类型</a:t>
                      </a: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zh-CN" altLang="en-US" sz="1100" kern="100" dirty="0">
                          <a:effectLst/>
                          <a:latin typeface="黑体" panose="02010609060101010101" pitchFamily="49" charset="-122"/>
                          <a:ea typeface="黑体" panose="02010609060101010101" pitchFamily="49" charset="-122"/>
                        </a:rPr>
                        <a:t>方法</a:t>
                      </a:r>
                      <a:endParaRPr lang="zh-CN" sz="1100" kern="100" dirty="0">
                        <a:effectLst/>
                        <a:latin typeface="黑体" panose="02010609060101010101" pitchFamily="49" charset="-122"/>
                        <a:ea typeface="黑体" panose="02010609060101010101" pitchFamily="49" charset="-122"/>
                      </a:endParaRPr>
                    </a:p>
                  </a:txBody>
                  <a:tcPr marL="68580" marR="68580" marT="0" marB="0" anchor="ctr"/>
                </a:tc>
                <a:extLst>
                  <a:ext uri="{0D108BD9-81ED-4DB2-BD59-A6C34878D82A}">
                    <a16:rowId xmlns:a16="http://schemas.microsoft.com/office/drawing/2014/main" val="4117731054"/>
                  </a:ext>
                </a:extLst>
              </a:tr>
              <a:tr h="266429">
                <a:tc rowSpan="4">
                  <a:txBody>
                    <a:bodyPr/>
                    <a:lstStyle/>
                    <a:p>
                      <a:pPr algn="ctr">
                        <a:spcAft>
                          <a:spcPts val="0"/>
                        </a:spcAft>
                      </a:pPr>
                      <a:r>
                        <a:rPr lang="zh-CN" altLang="en-US" sz="1100" kern="100" dirty="0">
                          <a:effectLst/>
                          <a:latin typeface="黑体" panose="02010609060101010101" pitchFamily="49" charset="-122"/>
                          <a:ea typeface="黑体" panose="02010609060101010101" pitchFamily="49" charset="-122"/>
                        </a:rPr>
                        <a:t>基础商业分析</a:t>
                      </a: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l">
                        <a:spcAft>
                          <a:spcPts val="0"/>
                        </a:spcAft>
                      </a:pPr>
                      <a:r>
                        <a:rPr lang="zh-CN" altLang="en-US" sz="1100" b="0" kern="100" dirty="0">
                          <a:effectLst/>
                          <a:latin typeface="楷体" panose="02010609060101010101" pitchFamily="49" charset="-122"/>
                          <a:ea typeface="楷体" panose="02010609060101010101" pitchFamily="49" charset="-122"/>
                        </a:rPr>
                        <a:t>核心竞争能力分析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rowSpan="9">
                  <a:txBody>
                    <a:bodyPr/>
                    <a:lstStyle/>
                    <a:p>
                      <a:pPr marL="0" algn="ctr" defTabSz="685800" rtl="0" eaLnBrk="1" latinLnBrk="0" hangingPunct="1">
                        <a:spcAft>
                          <a:spcPts val="0"/>
                        </a:spcAft>
                      </a:pPr>
                      <a:r>
                        <a:rPr lang="zh-CN" altLang="en-US" sz="1100" kern="100" dirty="0">
                          <a:solidFill>
                            <a:schemeClr val="dk1"/>
                          </a:solidFill>
                          <a:effectLst/>
                          <a:latin typeface="黑体" panose="02010609060101010101" pitchFamily="49" charset="-122"/>
                          <a:ea typeface="黑体" panose="02010609060101010101" pitchFamily="49" charset="-122"/>
                          <a:cs typeface="+mn-cs"/>
                        </a:rPr>
                        <a:t>完全信息条件下的</a:t>
                      </a:r>
                      <a:endParaRPr lang="en-US" altLang="zh-CN" sz="1100" kern="100" dirty="0">
                        <a:solidFill>
                          <a:schemeClr val="dk1"/>
                        </a:solidFill>
                        <a:effectLst/>
                        <a:latin typeface="黑体" panose="02010609060101010101" pitchFamily="49" charset="-122"/>
                        <a:ea typeface="黑体" panose="02010609060101010101" pitchFamily="49" charset="-122"/>
                        <a:cs typeface="+mn-cs"/>
                      </a:endParaRPr>
                    </a:p>
                    <a:p>
                      <a:pPr marL="0" algn="ctr" defTabSz="685800" rtl="0" eaLnBrk="1" latinLnBrk="0" hangingPunct="1">
                        <a:spcAft>
                          <a:spcPts val="0"/>
                        </a:spcAft>
                      </a:pPr>
                      <a:r>
                        <a:rPr lang="zh-CN" altLang="en-US" sz="1100" kern="100" dirty="0">
                          <a:solidFill>
                            <a:schemeClr val="dk1"/>
                          </a:solidFill>
                          <a:effectLst/>
                          <a:latin typeface="黑体" panose="02010609060101010101" pitchFamily="49" charset="-122"/>
                          <a:ea typeface="黑体" panose="02010609060101010101" pitchFamily="49" charset="-122"/>
                          <a:cs typeface="+mn-cs"/>
                        </a:rPr>
                        <a:t>竞争情报分析</a:t>
                      </a:r>
                      <a:endParaRPr lang="en-US" altLang="zh-CN" sz="1100" kern="100" dirty="0">
                        <a:solidFill>
                          <a:schemeClr val="dk1"/>
                        </a:solidFill>
                        <a:effectLst/>
                        <a:latin typeface="黑体" panose="02010609060101010101" pitchFamily="49" charset="-122"/>
                        <a:ea typeface="黑体" panose="02010609060101010101" pitchFamily="49" charset="-122"/>
                        <a:cs typeface="+mn-cs"/>
                      </a:endParaRPr>
                    </a:p>
                  </a:txBody>
                  <a:tcPr marL="68580" marR="68580" marT="0" marB="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100" b="0" kern="100" dirty="0">
                          <a:effectLst/>
                          <a:latin typeface="楷体" panose="02010609060101010101" pitchFamily="49" charset="-122"/>
                          <a:ea typeface="楷体" panose="02010609060101010101" pitchFamily="49" charset="-122"/>
                        </a:rPr>
                        <a:t>时间序列分析</a:t>
                      </a:r>
                      <a:endParaRPr lang="zh-CN" altLang="zh-CN" sz="1100" b="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2968506495"/>
                  </a:ext>
                </a:extLst>
              </a:tr>
              <a:tr h="266429">
                <a:tc vMerge="1">
                  <a:txBody>
                    <a:bodyPr/>
                    <a:lstStyle/>
                    <a:p>
                      <a:pPr algn="ctr">
                        <a:spcAft>
                          <a:spcPts val="0"/>
                        </a:spcAft>
                      </a:pP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l">
                        <a:spcAft>
                          <a:spcPts val="0"/>
                        </a:spcAft>
                      </a:pPr>
                      <a:r>
                        <a:rPr lang="zh-CN" altLang="en-US" sz="1100" b="0" kern="100" dirty="0">
                          <a:effectLst/>
                          <a:latin typeface="楷体" panose="02010609060101010101" pitchFamily="49" charset="-122"/>
                          <a:ea typeface="楷体" panose="02010609060101010101" pitchFamily="49" charset="-122"/>
                        </a:rPr>
                        <a:t>企业战略分析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vMerge="1">
                  <a:txBody>
                    <a:bodyPr/>
                    <a:lstStyle/>
                    <a:p>
                      <a:pPr algn="just">
                        <a:spcAft>
                          <a:spcPts val="0"/>
                        </a:spcAft>
                      </a:pP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a:txBody>
                    <a:bodyPr/>
                    <a:lstStyle/>
                    <a:p>
                      <a:pPr algn="l">
                        <a:spcAft>
                          <a:spcPts val="0"/>
                        </a:spcAft>
                      </a:pPr>
                      <a:r>
                        <a:rPr lang="zh-CN" altLang="en-US" sz="1100" b="0" kern="100" dirty="0">
                          <a:effectLst/>
                          <a:latin typeface="楷体" panose="02010609060101010101" pitchFamily="49" charset="-122"/>
                          <a:ea typeface="楷体" panose="02010609060101010101" pitchFamily="49" charset="-122"/>
                        </a:rPr>
                        <a:t>标杆分析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2868736078"/>
                  </a:ext>
                </a:extLst>
              </a:tr>
              <a:tr h="266429">
                <a:tc vMerge="1">
                  <a:txBody>
                    <a:bodyPr/>
                    <a:lstStyle/>
                    <a:p>
                      <a:pPr algn="ctr">
                        <a:spcAft>
                          <a:spcPts val="0"/>
                        </a:spcAft>
                      </a:pP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l">
                        <a:spcAft>
                          <a:spcPts val="0"/>
                        </a:spcAft>
                      </a:pPr>
                      <a:r>
                        <a:rPr lang="zh-CN" altLang="en-US" sz="1100" b="0" kern="100" dirty="0">
                          <a:effectLst/>
                          <a:latin typeface="楷体" panose="02010609060101010101" pitchFamily="49" charset="-122"/>
                          <a:ea typeface="楷体" panose="02010609060101010101" pitchFamily="49" charset="-122"/>
                        </a:rPr>
                        <a:t>财务分析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vMerge="1">
                  <a:txBody>
                    <a:bodyPr/>
                    <a:lstStyle/>
                    <a:p>
                      <a:pPr algn="just">
                        <a:spcAft>
                          <a:spcPts val="0"/>
                        </a:spcAft>
                      </a:pP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a:txBody>
                    <a:bodyPr/>
                    <a:lstStyle/>
                    <a:p>
                      <a:pPr algn="l">
                        <a:spcAft>
                          <a:spcPts val="0"/>
                        </a:spcAft>
                      </a:pPr>
                      <a:r>
                        <a:rPr lang="zh-CN" altLang="en-US" sz="1100" b="0" kern="100" dirty="0">
                          <a:effectLst/>
                          <a:latin typeface="楷体" panose="02010609060101010101" pitchFamily="49" charset="-122"/>
                          <a:ea typeface="楷体" panose="02010609060101010101" pitchFamily="49" charset="-122"/>
                        </a:rPr>
                        <a:t>关键成功因素分析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4050146366"/>
                  </a:ext>
                </a:extLst>
              </a:tr>
              <a:tr h="266429">
                <a:tc vMerge="1">
                  <a:txBody>
                    <a:bodyPr/>
                    <a:lstStyle/>
                    <a:p>
                      <a:pPr algn="ctr">
                        <a:spcAft>
                          <a:spcPts val="0"/>
                        </a:spcAft>
                      </a:pP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l">
                        <a:spcAft>
                          <a:spcPts val="0"/>
                        </a:spcAft>
                      </a:pPr>
                      <a:r>
                        <a:rPr lang="zh-CN" altLang="en-US" sz="1100" b="0" kern="100" dirty="0">
                          <a:effectLst/>
                          <a:latin typeface="楷体" panose="02010609060101010101" pitchFamily="49" charset="-122"/>
                          <a:ea typeface="楷体" panose="02010609060101010101" pitchFamily="49" charset="-122"/>
                        </a:rPr>
                        <a:t>产品、价格、市场分析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vMerge="1">
                  <a:txBody>
                    <a:bodyPr/>
                    <a:lstStyle/>
                    <a:p>
                      <a:pPr algn="just">
                        <a:spcAft>
                          <a:spcPts val="0"/>
                        </a:spcAft>
                      </a:pP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a:txBody>
                    <a:bodyPr/>
                    <a:lstStyle/>
                    <a:p>
                      <a:pPr algn="l">
                        <a:spcAft>
                          <a:spcPts val="0"/>
                        </a:spcAft>
                      </a:pPr>
                      <a:r>
                        <a:rPr lang="en-US" altLang="zh-CN" sz="1100" b="0" kern="100" dirty="0">
                          <a:effectLst/>
                          <a:latin typeface="楷体" panose="02010609060101010101" pitchFamily="49" charset="-122"/>
                          <a:ea typeface="楷体" panose="02010609060101010101" pitchFamily="49" charset="-122"/>
                        </a:rPr>
                        <a:t>SWOT</a:t>
                      </a:r>
                      <a:r>
                        <a:rPr lang="zh-CN" altLang="en-US" sz="1100" b="0" kern="100" dirty="0">
                          <a:effectLst/>
                          <a:latin typeface="楷体" panose="02010609060101010101" pitchFamily="49" charset="-122"/>
                          <a:ea typeface="楷体" panose="02010609060101010101" pitchFamily="49" charset="-122"/>
                        </a:rPr>
                        <a:t>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2350978058"/>
                  </a:ext>
                </a:extLst>
              </a:tr>
              <a:tr h="266429">
                <a:tc rowSpan="5">
                  <a:txBody>
                    <a:bodyPr/>
                    <a:lstStyle/>
                    <a:p>
                      <a:pPr algn="ctr">
                        <a:spcAft>
                          <a:spcPts val="0"/>
                        </a:spcAft>
                      </a:pPr>
                      <a:r>
                        <a:rPr lang="zh-CN" altLang="en-US" sz="1100" kern="100" dirty="0">
                          <a:effectLst/>
                          <a:latin typeface="黑体" panose="02010609060101010101" pitchFamily="49" charset="-122"/>
                          <a:ea typeface="黑体" panose="02010609060101010101" pitchFamily="49" charset="-122"/>
                        </a:rPr>
                        <a:t>不完全信息条件下的</a:t>
                      </a:r>
                      <a:endParaRPr lang="en-US" altLang="zh-CN" sz="1100" kern="100" dirty="0">
                        <a:effectLst/>
                        <a:latin typeface="黑体" panose="02010609060101010101" pitchFamily="49" charset="-122"/>
                        <a:ea typeface="黑体" panose="02010609060101010101" pitchFamily="49" charset="-122"/>
                      </a:endParaRPr>
                    </a:p>
                    <a:p>
                      <a:pPr algn="ctr">
                        <a:spcAft>
                          <a:spcPts val="0"/>
                        </a:spcAft>
                      </a:pPr>
                      <a:r>
                        <a:rPr lang="zh-CN" altLang="en-US" sz="1100" kern="100" dirty="0">
                          <a:effectLst/>
                          <a:latin typeface="黑体" panose="02010609060101010101" pitchFamily="49" charset="-122"/>
                          <a:ea typeface="黑体" panose="02010609060101010101" pitchFamily="49" charset="-122"/>
                        </a:rPr>
                        <a:t>竞争情报分析</a:t>
                      </a: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r>
                        <a:rPr lang="zh-CN" altLang="en-US" sz="1100" b="0" kern="100" dirty="0">
                          <a:solidFill>
                            <a:schemeClr val="dk1"/>
                          </a:solidFill>
                          <a:effectLst/>
                          <a:latin typeface="楷体" panose="02010609060101010101" pitchFamily="49" charset="-122"/>
                          <a:ea typeface="楷体" panose="02010609060101010101" pitchFamily="49" charset="-122"/>
                          <a:cs typeface="+mn-cs"/>
                        </a:rPr>
                        <a:t>信号分析</a:t>
                      </a:r>
                    </a:p>
                  </a:txBody>
                  <a:tcPr marL="68580" marR="68580" marT="0" marB="0" anchor="ctr"/>
                </a:tc>
                <a:tc vMerge="1">
                  <a:txBody>
                    <a:bodyPr/>
                    <a:lstStyle/>
                    <a:p>
                      <a:pPr algn="just">
                        <a:spcAft>
                          <a:spcPts val="0"/>
                        </a:spcAft>
                      </a:pP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a:txBody>
                    <a:bodyPr/>
                    <a:lstStyle/>
                    <a:p>
                      <a:pPr algn="l">
                        <a:spcAft>
                          <a:spcPts val="0"/>
                        </a:spcAft>
                      </a:pPr>
                      <a:r>
                        <a:rPr lang="zh-CN" altLang="en-US" sz="1100" b="0" kern="100" dirty="0">
                          <a:effectLst/>
                          <a:latin typeface="楷体" panose="02010609060101010101" pitchFamily="49" charset="-122"/>
                          <a:ea typeface="楷体" panose="02010609060101010101" pitchFamily="49" charset="-122"/>
                        </a:rPr>
                        <a:t>价值链分析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4086573337"/>
                  </a:ext>
                </a:extLst>
              </a:tr>
              <a:tr h="266429">
                <a:tc vMerge="1">
                  <a:txBody>
                    <a:bodyPr/>
                    <a:lstStyle/>
                    <a:p>
                      <a:pPr algn="ctr">
                        <a:spcAft>
                          <a:spcPts val="0"/>
                        </a:spcAft>
                      </a:pP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r>
                        <a:rPr lang="zh-CN" altLang="en-US" sz="1100" b="0" kern="100" dirty="0">
                          <a:solidFill>
                            <a:schemeClr val="dk1"/>
                          </a:solidFill>
                          <a:effectLst/>
                          <a:latin typeface="楷体" panose="02010609060101010101" pitchFamily="49" charset="-122"/>
                          <a:ea typeface="楷体" panose="02010609060101010101" pitchFamily="49" charset="-122"/>
                          <a:cs typeface="+mn-cs"/>
                        </a:rPr>
                        <a:t>片段情报分析</a:t>
                      </a:r>
                    </a:p>
                  </a:txBody>
                  <a:tcPr marL="68580" marR="68580" marT="0" marB="0" anchor="ctr"/>
                </a:tc>
                <a:tc vMerge="1">
                  <a:txBody>
                    <a:bodyPr/>
                    <a:lstStyle/>
                    <a:p>
                      <a:pPr algn="just">
                        <a:spcAft>
                          <a:spcPts val="0"/>
                        </a:spcAft>
                      </a:pP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a:txBody>
                    <a:bodyPr/>
                    <a:lstStyle/>
                    <a:p>
                      <a:pPr algn="l">
                        <a:spcAft>
                          <a:spcPts val="0"/>
                        </a:spcAft>
                      </a:pPr>
                      <a:r>
                        <a:rPr lang="zh-CN" altLang="en-US" sz="1100" b="0" kern="100" dirty="0">
                          <a:effectLst/>
                          <a:latin typeface="楷体" panose="02010609060101010101" pitchFamily="49" charset="-122"/>
                          <a:ea typeface="楷体" panose="02010609060101010101" pitchFamily="49" charset="-122"/>
                        </a:rPr>
                        <a:t>战争游戏法</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805664562"/>
                  </a:ext>
                </a:extLst>
              </a:tr>
              <a:tr h="266429">
                <a:tc vMerge="1">
                  <a:txBody>
                    <a:bodyPr/>
                    <a:lstStyle/>
                    <a:p>
                      <a:pPr algn="ctr">
                        <a:spcAft>
                          <a:spcPts val="0"/>
                        </a:spcAft>
                      </a:pP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r>
                        <a:rPr lang="zh-CN" altLang="en-US" sz="1100" b="0" kern="100" dirty="0">
                          <a:solidFill>
                            <a:schemeClr val="dk1"/>
                          </a:solidFill>
                          <a:effectLst/>
                          <a:latin typeface="楷体" panose="02010609060101010101" pitchFamily="49" charset="-122"/>
                          <a:ea typeface="楷体" panose="02010609060101010101" pitchFamily="49" charset="-122"/>
                          <a:cs typeface="+mn-cs"/>
                        </a:rPr>
                        <a:t>内容分析</a:t>
                      </a:r>
                    </a:p>
                  </a:txBody>
                  <a:tcPr marL="68580" marR="68580" marT="0" marB="0" anchor="ctr"/>
                </a:tc>
                <a:tc vMerge="1">
                  <a:txBody>
                    <a:bodyPr/>
                    <a:lstStyle/>
                    <a:p>
                      <a:pPr algn="just">
                        <a:spcAft>
                          <a:spcPts val="0"/>
                        </a:spcAft>
                      </a:pP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a:txBody>
                    <a:bodyPr/>
                    <a:lstStyle/>
                    <a:p>
                      <a:pPr algn="l">
                        <a:spcAft>
                          <a:spcPts val="0"/>
                        </a:spcAft>
                      </a:pPr>
                      <a:r>
                        <a:rPr lang="zh-CN" altLang="en-US" sz="1100" b="0" kern="100" dirty="0">
                          <a:effectLst/>
                          <a:latin typeface="楷体" panose="02010609060101010101" pitchFamily="49" charset="-122"/>
                          <a:ea typeface="楷体" panose="02010609060101010101" pitchFamily="49" charset="-122"/>
                        </a:rPr>
                        <a:t>博弈分析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3733700731"/>
                  </a:ext>
                </a:extLst>
              </a:tr>
              <a:tr h="266429">
                <a:tc vMerge="1">
                  <a:txBody>
                    <a:bodyPr/>
                    <a:lstStyle/>
                    <a:p>
                      <a:pPr algn="ctr">
                        <a:spcAft>
                          <a:spcPts val="0"/>
                        </a:spcAft>
                      </a:pP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r>
                        <a:rPr lang="zh-CN" altLang="en-US" sz="1100" b="0" kern="100" dirty="0">
                          <a:solidFill>
                            <a:schemeClr val="dk1"/>
                          </a:solidFill>
                          <a:effectLst/>
                          <a:latin typeface="楷体" panose="02010609060101010101" pitchFamily="49" charset="-122"/>
                          <a:ea typeface="楷体" panose="02010609060101010101" pitchFamily="49" charset="-122"/>
                          <a:cs typeface="+mn-cs"/>
                        </a:rPr>
                        <a:t>竞争性假设分析</a:t>
                      </a:r>
                    </a:p>
                  </a:txBody>
                  <a:tcPr marL="68580" marR="68580" marT="0" marB="0" anchor="ctr"/>
                </a:tc>
                <a:tc vMerge="1">
                  <a:txBody>
                    <a:bodyPr/>
                    <a:lstStyle/>
                    <a:p>
                      <a:pPr algn="just">
                        <a:spcAft>
                          <a:spcPts val="0"/>
                        </a:spcAft>
                      </a:pP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a:txBody>
                    <a:bodyPr/>
                    <a:lstStyle/>
                    <a:p>
                      <a:pPr algn="just">
                        <a:spcAft>
                          <a:spcPts val="0"/>
                        </a:spcAft>
                      </a:pPr>
                      <a:r>
                        <a:rPr lang="zh-CN" altLang="en-US" sz="1100" b="0" kern="100" dirty="0">
                          <a:effectLst/>
                          <a:latin typeface="楷体" panose="02010609060101010101" pitchFamily="49" charset="-122"/>
                          <a:ea typeface="楷体" panose="02010609060101010101" pitchFamily="49" charset="-122"/>
                        </a:rPr>
                        <a:t>层次分析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1914489270"/>
                  </a:ext>
                </a:extLst>
              </a:tr>
              <a:tr h="266429">
                <a:tc vMerge="1">
                  <a:txBody>
                    <a:bodyPr/>
                    <a:lstStyle/>
                    <a:p>
                      <a:pPr algn="ctr">
                        <a:spcAft>
                          <a:spcPts val="0"/>
                        </a:spcAft>
                      </a:pPr>
                      <a:endParaRPr lang="zh-CN" sz="11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r>
                        <a:rPr lang="zh-CN" altLang="en-US" sz="1100" b="0" kern="100" dirty="0">
                          <a:solidFill>
                            <a:schemeClr val="dk1"/>
                          </a:solidFill>
                          <a:effectLst/>
                          <a:latin typeface="楷体" panose="02010609060101010101" pitchFamily="49" charset="-122"/>
                          <a:ea typeface="楷体" panose="02010609060101010101" pitchFamily="49" charset="-122"/>
                          <a:cs typeface="+mn-cs"/>
                        </a:rPr>
                        <a:t>预警分析</a:t>
                      </a:r>
                    </a:p>
                  </a:txBody>
                  <a:tcPr marL="68580" marR="68580" marT="0" marB="0" anchor="ctr"/>
                </a:tc>
                <a:tc vMerge="1">
                  <a:txBody>
                    <a:bodyPr/>
                    <a:lstStyle/>
                    <a:p>
                      <a:pPr algn="just">
                        <a:spcAft>
                          <a:spcPts val="0"/>
                        </a:spcAft>
                      </a:pP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tc>
                  <a:txBody>
                    <a:bodyPr/>
                    <a:lstStyle/>
                    <a:p>
                      <a:pPr algn="just">
                        <a:spcAft>
                          <a:spcPts val="0"/>
                        </a:spcAft>
                      </a:pPr>
                      <a:r>
                        <a:rPr lang="zh-CN" altLang="en-US" sz="1100" b="0" kern="100" dirty="0">
                          <a:effectLst/>
                          <a:latin typeface="楷体" panose="02010609060101010101" pitchFamily="49" charset="-122"/>
                          <a:ea typeface="楷体" panose="02010609060101010101" pitchFamily="49" charset="-122"/>
                        </a:rPr>
                        <a:t>投入</a:t>
                      </a:r>
                      <a:r>
                        <a:rPr lang="en-US" altLang="zh-CN" sz="1100" b="0" kern="100" dirty="0">
                          <a:effectLst/>
                          <a:latin typeface="楷体" panose="02010609060101010101" pitchFamily="49" charset="-122"/>
                          <a:ea typeface="楷体" panose="02010609060101010101" pitchFamily="49" charset="-122"/>
                        </a:rPr>
                        <a:t>-</a:t>
                      </a:r>
                      <a:r>
                        <a:rPr lang="zh-CN" altLang="en-US" sz="1100" b="0" kern="100" dirty="0">
                          <a:effectLst/>
                          <a:latin typeface="楷体" panose="02010609060101010101" pitchFamily="49" charset="-122"/>
                          <a:ea typeface="楷体" panose="02010609060101010101" pitchFamily="49" charset="-122"/>
                        </a:rPr>
                        <a:t>产出分析</a:t>
                      </a:r>
                      <a:endParaRPr lang="zh-CN" sz="1100" b="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2339011208"/>
                  </a:ext>
                </a:extLst>
              </a:tr>
            </a:tbl>
          </a:graphicData>
        </a:graphic>
      </p:graphicFrame>
    </p:spTree>
    <p:extLst>
      <p:ext uri="{BB962C8B-B14F-4D97-AF65-F5344CB8AC3E}">
        <p14:creationId xmlns:p14="http://schemas.microsoft.com/office/powerpoint/2010/main" val="541531260"/>
      </p:ext>
    </p:extLst>
  </p:cSld>
  <p:clrMapOvr>
    <a:masterClrMapping/>
  </p:clrMapOvr>
  <p:transition>
    <p:wip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3"/>
            <a:ext cx="4258816" cy="102303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应用情景：竞争情报</a:t>
            </a:r>
            <a:endParaRPr lang="en-US" altLang="zh-CN" sz="20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    竞争情报分析的要关注</a:t>
            </a:r>
            <a:r>
              <a:rPr lang="zh-CN" altLang="en-US" sz="1600" dirty="0">
                <a:solidFill>
                  <a:srgbClr val="C00000"/>
                </a:solidFill>
                <a:latin typeface="黑体" panose="02010609060101010101" pitchFamily="49" charset="-122"/>
                <a:ea typeface="黑体" panose="02010609060101010101" pitchFamily="49" charset="-122"/>
              </a:rPr>
              <a:t>征兆信号分析</a:t>
            </a:r>
            <a:r>
              <a:rPr lang="zh-CN" altLang="en-US" sz="1600" dirty="0">
                <a:solidFill>
                  <a:schemeClr val="tx1"/>
                </a:solidFill>
                <a:latin typeface="黑体" panose="02010609060101010101" pitchFamily="49" charset="-122"/>
                <a:ea typeface="黑体" panose="02010609060101010101" pitchFamily="49" charset="-122"/>
              </a:rPr>
              <a:t>，从可见迹象推理背后的趋势以及因果关系。</a:t>
            </a:r>
            <a:endParaRPr lang="en-US" altLang="zh-CN" sz="1600" dirty="0">
              <a:solidFill>
                <a:schemeClr val="tx1"/>
              </a:solidFill>
              <a:latin typeface="黑体" panose="02010609060101010101" pitchFamily="49" charset="-122"/>
              <a:ea typeface="黑体" panose="02010609060101010101" pitchFamily="49" charset="-122"/>
            </a:endParaRPr>
          </a:p>
        </p:txBody>
      </p:sp>
      <p:graphicFrame>
        <p:nvGraphicFramePr>
          <p:cNvPr id="41" name="图示 40"/>
          <p:cNvGraphicFramePr/>
          <p:nvPr/>
        </p:nvGraphicFramePr>
        <p:xfrm>
          <a:off x="5868144" y="1551828"/>
          <a:ext cx="2520280" cy="2476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直接连接符 4"/>
          <p:cNvCxnSpPr/>
          <p:nvPr/>
        </p:nvCxnSpPr>
        <p:spPr>
          <a:xfrm>
            <a:off x="5364088" y="2372277"/>
            <a:ext cx="3434063"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5" name="文本框 14"/>
          <p:cNvSpPr txBox="1"/>
          <p:nvPr/>
        </p:nvSpPr>
        <p:spPr>
          <a:xfrm>
            <a:off x="5453791" y="1888833"/>
            <a:ext cx="902876" cy="1815882"/>
          </a:xfrm>
          <a:prstGeom prst="rect">
            <a:avLst/>
          </a:prstGeom>
          <a:noFill/>
        </p:spPr>
        <p:txBody>
          <a:bodyPr wrap="none" rtlCol="0">
            <a:spAutoFit/>
          </a:bodyPr>
          <a:lstStyle/>
          <a:p>
            <a:pPr algn="r"/>
            <a:r>
              <a:rPr lang="zh-CN" altLang="en-US" sz="1400" dirty="0">
                <a:latin typeface="楷体" panose="02010609060101010101" pitchFamily="49" charset="-122"/>
                <a:ea typeface="楷体" panose="02010609060101010101" pitchFamily="49" charset="-122"/>
              </a:rPr>
              <a:t>可见迹象</a:t>
            </a:r>
            <a:endParaRPr lang="en-US" altLang="zh-CN" sz="1400" dirty="0">
              <a:latin typeface="楷体" panose="02010609060101010101" pitchFamily="49" charset="-122"/>
              <a:ea typeface="楷体" panose="02010609060101010101" pitchFamily="49" charset="-122"/>
            </a:endParaRPr>
          </a:p>
          <a:p>
            <a:pPr algn="r"/>
            <a:endParaRPr lang="en-US" altLang="zh-CN" sz="1400" dirty="0">
              <a:latin typeface="楷体" panose="02010609060101010101" pitchFamily="49" charset="-122"/>
              <a:ea typeface="楷体" panose="02010609060101010101" pitchFamily="49" charset="-122"/>
            </a:endParaRPr>
          </a:p>
          <a:p>
            <a:pPr algn="r"/>
            <a:endParaRPr lang="en-US" altLang="zh-CN" sz="1400" dirty="0">
              <a:latin typeface="楷体" panose="02010609060101010101" pitchFamily="49" charset="-122"/>
              <a:ea typeface="楷体" panose="02010609060101010101" pitchFamily="49" charset="-122"/>
            </a:endParaRPr>
          </a:p>
          <a:p>
            <a:pPr algn="r"/>
            <a:endParaRPr lang="en-US" altLang="zh-CN" sz="1400" dirty="0">
              <a:latin typeface="楷体" panose="02010609060101010101" pitchFamily="49" charset="-122"/>
              <a:ea typeface="楷体" panose="02010609060101010101" pitchFamily="49" charset="-122"/>
            </a:endParaRPr>
          </a:p>
          <a:p>
            <a:pPr algn="r"/>
            <a:r>
              <a:rPr lang="zh-CN" altLang="en-US" sz="1400" dirty="0">
                <a:latin typeface="楷体" panose="02010609060101010101" pitchFamily="49" charset="-122"/>
                <a:ea typeface="楷体" panose="02010609060101010101" pitchFamily="49" charset="-122"/>
              </a:rPr>
              <a:t>趋势</a:t>
            </a:r>
            <a:endParaRPr lang="en-US" altLang="zh-CN" sz="1400" dirty="0">
              <a:latin typeface="楷体" panose="02010609060101010101" pitchFamily="49" charset="-122"/>
              <a:ea typeface="楷体" panose="02010609060101010101" pitchFamily="49" charset="-122"/>
            </a:endParaRPr>
          </a:p>
          <a:p>
            <a:pPr algn="r"/>
            <a:endParaRPr lang="en-US" altLang="zh-CN" sz="1400" dirty="0">
              <a:latin typeface="楷体" panose="02010609060101010101" pitchFamily="49" charset="-122"/>
              <a:ea typeface="楷体" panose="02010609060101010101" pitchFamily="49" charset="-122"/>
            </a:endParaRPr>
          </a:p>
          <a:p>
            <a:pPr algn="r"/>
            <a:endParaRPr lang="en-US" altLang="zh-CN" sz="1400" dirty="0">
              <a:latin typeface="楷体" panose="02010609060101010101" pitchFamily="49" charset="-122"/>
              <a:ea typeface="楷体" panose="02010609060101010101" pitchFamily="49" charset="-122"/>
            </a:endParaRPr>
          </a:p>
          <a:p>
            <a:pPr algn="r"/>
            <a:r>
              <a:rPr lang="zh-CN" altLang="en-US" sz="1400" dirty="0">
                <a:latin typeface="楷体" panose="02010609060101010101" pitchFamily="49" charset="-122"/>
                <a:ea typeface="楷体" panose="02010609060101010101" pitchFamily="49" charset="-122"/>
              </a:rPr>
              <a:t>因果关系</a:t>
            </a:r>
          </a:p>
        </p:txBody>
      </p:sp>
      <p:sp>
        <p:nvSpPr>
          <p:cNvPr id="47" name="文本框 46"/>
          <p:cNvSpPr txBox="1"/>
          <p:nvPr/>
        </p:nvSpPr>
        <p:spPr>
          <a:xfrm>
            <a:off x="7805572" y="1888833"/>
            <a:ext cx="992579" cy="20313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故事</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顺序</a:t>
            </a:r>
            <a:r>
              <a:rPr lang="en-US" altLang="zh-CN" sz="14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形式</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驱动力量</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情景逻辑</a:t>
            </a:r>
          </a:p>
        </p:txBody>
      </p:sp>
      <p:sp>
        <p:nvSpPr>
          <p:cNvPr id="48" name="文本框 47"/>
          <p:cNvSpPr txBox="1"/>
          <p:nvPr/>
        </p:nvSpPr>
        <p:spPr>
          <a:xfrm>
            <a:off x="6278532" y="4064754"/>
            <a:ext cx="1699504" cy="523220"/>
          </a:xfrm>
          <a:prstGeom prst="rect">
            <a:avLst/>
          </a:prstGeom>
          <a:noFill/>
        </p:spPr>
        <p:txBody>
          <a:bodyPr wrap="none" rtlCol="0">
            <a:spAutoFit/>
          </a:bodyPr>
          <a:lstStyle/>
          <a:p>
            <a:pPr algn="ctr"/>
            <a:r>
              <a:rPr lang="zh-CN" altLang="en-US" sz="1400" b="1" dirty="0">
                <a:latin typeface="楷体" panose="02010609060101010101" pitchFamily="49" charset="-122"/>
                <a:ea typeface="楷体" panose="02010609060101010101" pitchFamily="49" charset="-122"/>
              </a:rPr>
              <a:t>系统的冰山模型</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a:t>
            </a:r>
            <a:r>
              <a:rPr lang="en-US" altLang="zh-CN" sz="1400" b="1" dirty="0">
                <a:latin typeface="Baskerville Old Face" panose="02020602080505020303" pitchFamily="18" charset="0"/>
                <a:ea typeface="楷体" panose="02010609060101010101" pitchFamily="49" charset="-122"/>
              </a:rPr>
              <a:t>L. Fahey</a:t>
            </a:r>
            <a:r>
              <a:rPr lang="zh-CN" altLang="en-US" sz="1400" b="1" dirty="0">
                <a:latin typeface="Baskerville Old Face" panose="02020602080505020303" pitchFamily="18" charset="0"/>
                <a:ea typeface="楷体" panose="02010609060101010101" pitchFamily="49" charset="-122"/>
              </a:rPr>
              <a:t>，</a:t>
            </a:r>
            <a:r>
              <a:rPr lang="en-US" altLang="zh-CN" sz="1400" b="1" dirty="0">
                <a:latin typeface="Baskerville Old Face" panose="02020602080505020303" pitchFamily="18" charset="0"/>
                <a:ea typeface="楷体" panose="02010609060101010101" pitchFamily="49" charset="-122"/>
              </a:rPr>
              <a:t>1998</a:t>
            </a:r>
            <a:r>
              <a:rPr lang="zh-CN" altLang="en-US" sz="1400" b="1" dirty="0">
                <a:latin typeface="楷体" panose="02010609060101010101" pitchFamily="49" charset="-122"/>
                <a:ea typeface="楷体" panose="02010609060101010101" pitchFamily="49" charset="-122"/>
              </a:rPr>
              <a:t>）</a:t>
            </a:r>
          </a:p>
        </p:txBody>
      </p:sp>
      <p:grpSp>
        <p:nvGrpSpPr>
          <p:cNvPr id="42" name="组合 41"/>
          <p:cNvGrpSpPr/>
          <p:nvPr/>
        </p:nvGrpSpPr>
        <p:grpSpPr>
          <a:xfrm>
            <a:off x="1137523" y="2281234"/>
            <a:ext cx="3591816" cy="1724935"/>
            <a:chOff x="980184" y="2915090"/>
            <a:chExt cx="3591816" cy="1724935"/>
          </a:xfrm>
        </p:grpSpPr>
        <p:sp>
          <p:nvSpPr>
            <p:cNvPr id="2" name="文本框 1"/>
            <p:cNvSpPr txBox="1"/>
            <p:nvPr/>
          </p:nvSpPr>
          <p:spPr>
            <a:xfrm>
              <a:off x="980184" y="3348449"/>
              <a:ext cx="543739" cy="307777"/>
            </a:xfrm>
            <a:prstGeom prst="rect">
              <a:avLst/>
            </a:prstGeom>
            <a:noFill/>
          </p:spPr>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数据</a:t>
              </a:r>
            </a:p>
          </p:txBody>
        </p:sp>
        <p:sp>
          <p:nvSpPr>
            <p:cNvPr id="16" name="文本框 15"/>
            <p:cNvSpPr txBox="1"/>
            <p:nvPr/>
          </p:nvSpPr>
          <p:spPr>
            <a:xfrm>
              <a:off x="1742203" y="3348449"/>
              <a:ext cx="543739" cy="307777"/>
            </a:xfrm>
            <a:prstGeom prst="rect">
              <a:avLst/>
            </a:prstGeom>
            <a:noFill/>
          </p:spPr>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指标</a:t>
              </a:r>
            </a:p>
          </p:txBody>
        </p:sp>
        <p:sp>
          <p:nvSpPr>
            <p:cNvPr id="17" name="文本框 16"/>
            <p:cNvSpPr txBox="1"/>
            <p:nvPr/>
          </p:nvSpPr>
          <p:spPr>
            <a:xfrm>
              <a:off x="2504222" y="3348449"/>
              <a:ext cx="543739" cy="307777"/>
            </a:xfrm>
            <a:prstGeom prst="rect">
              <a:avLst/>
            </a:prstGeom>
            <a:noFill/>
          </p:spPr>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信号</a:t>
              </a:r>
            </a:p>
          </p:txBody>
        </p:sp>
        <p:sp>
          <p:nvSpPr>
            <p:cNvPr id="18" name="文本框 17"/>
            <p:cNvSpPr txBox="1"/>
            <p:nvPr/>
          </p:nvSpPr>
          <p:spPr>
            <a:xfrm>
              <a:off x="3266241" y="3348449"/>
              <a:ext cx="543739" cy="307777"/>
            </a:xfrm>
            <a:prstGeom prst="rect">
              <a:avLst/>
            </a:prstGeom>
            <a:noFill/>
          </p:spPr>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推论</a:t>
              </a:r>
            </a:p>
          </p:txBody>
        </p:sp>
        <p:sp>
          <p:nvSpPr>
            <p:cNvPr id="19" name="文本框 18"/>
            <p:cNvSpPr txBox="1"/>
            <p:nvPr/>
          </p:nvSpPr>
          <p:spPr>
            <a:xfrm>
              <a:off x="4028261" y="3348449"/>
              <a:ext cx="543739" cy="307777"/>
            </a:xfrm>
            <a:prstGeom prst="rect">
              <a:avLst/>
            </a:prstGeom>
            <a:noFill/>
          </p:spPr>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意义</a:t>
              </a:r>
            </a:p>
          </p:txBody>
        </p:sp>
        <p:cxnSp>
          <p:nvCxnSpPr>
            <p:cNvPr id="6" name="直接箭头连接符 5"/>
            <p:cNvCxnSpPr>
              <a:stCxn id="2" idx="3"/>
              <a:endCxn id="16" idx="1"/>
            </p:cNvCxnSpPr>
            <p:nvPr/>
          </p:nvCxnSpPr>
          <p:spPr>
            <a:xfrm>
              <a:off x="1523923" y="3502338"/>
              <a:ext cx="218280" cy="0"/>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3"/>
              <a:endCxn id="17" idx="1"/>
            </p:cNvCxnSpPr>
            <p:nvPr/>
          </p:nvCxnSpPr>
          <p:spPr>
            <a:xfrm>
              <a:off x="2285942" y="3502338"/>
              <a:ext cx="218280" cy="0"/>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7" idx="3"/>
              <a:endCxn id="18" idx="1"/>
            </p:cNvCxnSpPr>
            <p:nvPr/>
          </p:nvCxnSpPr>
          <p:spPr>
            <a:xfrm>
              <a:off x="3047961" y="3502338"/>
              <a:ext cx="218280" cy="0"/>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8" idx="3"/>
              <a:endCxn id="19" idx="1"/>
            </p:cNvCxnSpPr>
            <p:nvPr/>
          </p:nvCxnSpPr>
          <p:spPr>
            <a:xfrm>
              <a:off x="3809980" y="3502338"/>
              <a:ext cx="218281" cy="0"/>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25" name="左大括号 24"/>
            <p:cNvSpPr/>
            <p:nvPr/>
          </p:nvSpPr>
          <p:spPr>
            <a:xfrm rot="16200000">
              <a:off x="1592216" y="3442711"/>
              <a:ext cx="126919" cy="6480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左大括号 31"/>
            <p:cNvSpPr/>
            <p:nvPr/>
          </p:nvSpPr>
          <p:spPr>
            <a:xfrm rot="16200000">
              <a:off x="2728575" y="3093867"/>
              <a:ext cx="153887" cy="13727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文本框 32"/>
            <p:cNvSpPr txBox="1"/>
            <p:nvPr/>
          </p:nvSpPr>
          <p:spPr>
            <a:xfrm>
              <a:off x="1255565" y="3848195"/>
              <a:ext cx="800219" cy="276999"/>
            </a:xfrm>
            <a:prstGeom prst="rect">
              <a:avLst/>
            </a:prstGeom>
            <a:noFill/>
          </p:spPr>
          <p:txBody>
            <a:bodyPr wrap="none" rtlCol="0" anchor="ctr">
              <a:spAutoFit/>
            </a:bodyPr>
            <a:lstStyle/>
            <a:p>
              <a:pPr algn="ctr"/>
              <a:r>
                <a:rPr lang="zh-CN" altLang="en-US" sz="1200" dirty="0">
                  <a:latin typeface="楷体" panose="02010609060101010101" pitchFamily="49" charset="-122"/>
                  <a:ea typeface="楷体" panose="02010609060101010101" pitchFamily="49" charset="-122"/>
                </a:rPr>
                <a:t>发现时滞</a:t>
              </a:r>
            </a:p>
          </p:txBody>
        </p:sp>
        <p:sp>
          <p:nvSpPr>
            <p:cNvPr id="34" name="文本框 33"/>
            <p:cNvSpPr txBox="1"/>
            <p:nvPr/>
          </p:nvSpPr>
          <p:spPr>
            <a:xfrm>
              <a:off x="2441412" y="3877425"/>
              <a:ext cx="800219" cy="276999"/>
            </a:xfrm>
            <a:prstGeom prst="rect">
              <a:avLst/>
            </a:prstGeom>
            <a:noFill/>
          </p:spPr>
          <p:txBody>
            <a:bodyPr wrap="none" rtlCol="0" anchor="ctr">
              <a:spAutoFit/>
            </a:bodyPr>
            <a:lstStyle/>
            <a:p>
              <a:pPr algn="ctr"/>
              <a:r>
                <a:rPr lang="zh-CN" altLang="en-US" sz="1200" dirty="0">
                  <a:latin typeface="楷体" panose="02010609060101010101" pitchFamily="49" charset="-122"/>
                  <a:ea typeface="楷体" panose="02010609060101010101" pitchFamily="49" charset="-122"/>
                </a:rPr>
                <a:t>推论时滞</a:t>
              </a:r>
            </a:p>
          </p:txBody>
        </p:sp>
        <p:sp>
          <p:nvSpPr>
            <p:cNvPr id="35" name="左大括号 34"/>
            <p:cNvSpPr/>
            <p:nvPr/>
          </p:nvSpPr>
          <p:spPr>
            <a:xfrm rot="16200000">
              <a:off x="2326084" y="3209829"/>
              <a:ext cx="171350" cy="21602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p:cNvSpPr txBox="1"/>
            <p:nvPr/>
          </p:nvSpPr>
          <p:spPr>
            <a:xfrm>
              <a:off x="2014072" y="4363026"/>
              <a:ext cx="800219" cy="276999"/>
            </a:xfrm>
            <a:prstGeom prst="rect">
              <a:avLst/>
            </a:prstGeom>
            <a:noFill/>
          </p:spPr>
          <p:txBody>
            <a:bodyPr wrap="none" rtlCol="0" anchor="ctr">
              <a:spAutoFit/>
            </a:bodyPr>
            <a:lstStyle/>
            <a:p>
              <a:pPr algn="ctr"/>
              <a:r>
                <a:rPr lang="zh-CN" altLang="en-US" sz="1200" dirty="0">
                  <a:latin typeface="楷体" panose="02010609060101010101" pitchFamily="49" charset="-122"/>
                  <a:ea typeface="楷体" panose="02010609060101010101" pitchFamily="49" charset="-122"/>
                </a:rPr>
                <a:t>感知时滞</a:t>
              </a:r>
            </a:p>
          </p:txBody>
        </p:sp>
        <p:sp>
          <p:nvSpPr>
            <p:cNvPr id="37" name="左大括号 36"/>
            <p:cNvSpPr/>
            <p:nvPr/>
          </p:nvSpPr>
          <p:spPr>
            <a:xfrm rot="16200000">
              <a:off x="3888621" y="3464899"/>
              <a:ext cx="126000" cy="6405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p:cNvSpPr txBox="1"/>
            <p:nvPr/>
          </p:nvSpPr>
          <p:spPr>
            <a:xfrm>
              <a:off x="3628456" y="3876081"/>
              <a:ext cx="646331" cy="276999"/>
            </a:xfrm>
            <a:prstGeom prst="rect">
              <a:avLst/>
            </a:prstGeom>
            <a:noFill/>
          </p:spPr>
          <p:txBody>
            <a:bodyPr wrap="none" rtlCol="0" anchor="ctr">
              <a:spAutoFit/>
            </a:bodyPr>
            <a:lstStyle/>
            <a:p>
              <a:pPr algn="ctr"/>
              <a:r>
                <a:rPr lang="zh-CN" altLang="en-US" sz="1200" dirty="0">
                  <a:latin typeface="楷体" panose="02010609060101010101" pitchFamily="49" charset="-122"/>
                  <a:ea typeface="楷体" panose="02010609060101010101" pitchFamily="49" charset="-122"/>
                </a:rPr>
                <a:t>及时性</a:t>
              </a:r>
            </a:p>
          </p:txBody>
        </p:sp>
        <p:sp>
          <p:nvSpPr>
            <p:cNvPr id="39" name="文本框 38"/>
            <p:cNvSpPr txBox="1"/>
            <p:nvPr/>
          </p:nvSpPr>
          <p:spPr>
            <a:xfrm>
              <a:off x="2761976" y="2915091"/>
              <a:ext cx="800219" cy="276999"/>
            </a:xfrm>
            <a:prstGeom prst="rect">
              <a:avLst/>
            </a:prstGeom>
            <a:noFill/>
          </p:spPr>
          <p:txBody>
            <a:bodyPr wrap="none" rtlCol="0" anchor="ctr">
              <a:spAutoFit/>
            </a:bodyPr>
            <a:lstStyle/>
            <a:p>
              <a:pPr algn="ctr"/>
              <a:r>
                <a:rPr lang="zh-CN" altLang="en-US" sz="1200" dirty="0">
                  <a:latin typeface="楷体" panose="02010609060101010101" pitchFamily="49" charset="-122"/>
                  <a:ea typeface="楷体" panose="02010609060101010101" pitchFamily="49" charset="-122"/>
                </a:rPr>
                <a:t>信号强度</a:t>
              </a:r>
            </a:p>
          </p:txBody>
        </p:sp>
        <p:cxnSp>
          <p:nvCxnSpPr>
            <p:cNvPr id="40" name="直接箭头连接符 39"/>
            <p:cNvCxnSpPr>
              <a:endCxn id="39" idx="2"/>
            </p:cNvCxnSpPr>
            <p:nvPr/>
          </p:nvCxnSpPr>
          <p:spPr>
            <a:xfrm flipV="1">
              <a:off x="3162085" y="3192090"/>
              <a:ext cx="1" cy="246794"/>
            </a:xfrm>
            <a:prstGeom prst="straightConnector1">
              <a:avLst/>
            </a:prstGeom>
            <a:ln>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3889427" y="3187260"/>
              <a:ext cx="1" cy="246794"/>
            </a:xfrm>
            <a:prstGeom prst="straightConnector1">
              <a:avLst/>
            </a:prstGeom>
            <a:ln>
              <a:prstDash val="sysDot"/>
              <a:tailEnd type="stealth"/>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548099" y="2917563"/>
              <a:ext cx="800219" cy="276999"/>
            </a:xfrm>
            <a:prstGeom prst="rect">
              <a:avLst/>
            </a:prstGeom>
            <a:noFill/>
          </p:spPr>
          <p:txBody>
            <a:bodyPr wrap="none" rtlCol="0" anchor="ctr">
              <a:spAutoFit/>
            </a:bodyPr>
            <a:lstStyle/>
            <a:p>
              <a:pPr algn="ctr"/>
              <a:r>
                <a:rPr lang="zh-CN" altLang="en-US" sz="1200" dirty="0">
                  <a:latin typeface="楷体" panose="02010609060101010101" pitchFamily="49" charset="-122"/>
                  <a:ea typeface="楷体" panose="02010609060101010101" pitchFamily="49" charset="-122"/>
                </a:rPr>
                <a:t>信号变化</a:t>
              </a:r>
            </a:p>
          </p:txBody>
        </p:sp>
        <p:cxnSp>
          <p:nvCxnSpPr>
            <p:cNvPr id="46" name="直接箭头连接符 45"/>
            <p:cNvCxnSpPr/>
            <p:nvPr/>
          </p:nvCxnSpPr>
          <p:spPr>
            <a:xfrm flipV="1">
              <a:off x="2368913" y="3190693"/>
              <a:ext cx="1" cy="246794"/>
            </a:xfrm>
            <a:prstGeom prst="straightConnector1">
              <a:avLst/>
            </a:prstGeom>
            <a:ln>
              <a:prstDash val="sysDot"/>
              <a:tailEnd type="stealth"/>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998196" y="2915090"/>
              <a:ext cx="800219" cy="276999"/>
            </a:xfrm>
            <a:prstGeom prst="rect">
              <a:avLst/>
            </a:prstGeom>
            <a:noFill/>
          </p:spPr>
          <p:txBody>
            <a:bodyPr wrap="none" rtlCol="0" anchor="ctr">
              <a:spAutoFit/>
            </a:bodyPr>
            <a:lstStyle/>
            <a:p>
              <a:pPr algn="ctr"/>
              <a:r>
                <a:rPr lang="zh-CN" altLang="en-US" sz="1200" dirty="0">
                  <a:latin typeface="楷体" panose="02010609060101010101" pitchFamily="49" charset="-122"/>
                  <a:ea typeface="楷体" panose="02010609060101010101" pitchFamily="49" charset="-122"/>
                </a:rPr>
                <a:t>信号意图</a:t>
              </a:r>
            </a:p>
          </p:txBody>
        </p:sp>
      </p:grpSp>
      <p:sp>
        <p:nvSpPr>
          <p:cNvPr id="50" name="文本框 49"/>
          <p:cNvSpPr txBox="1"/>
          <p:nvPr/>
        </p:nvSpPr>
        <p:spPr>
          <a:xfrm>
            <a:off x="1154562" y="4064754"/>
            <a:ext cx="3596104" cy="523220"/>
          </a:xfrm>
          <a:prstGeom prst="rect">
            <a:avLst/>
          </a:prstGeom>
          <a:noFill/>
        </p:spPr>
        <p:txBody>
          <a:bodyPr wrap="square" rtlCol="0">
            <a:spAutoFit/>
          </a:bodyPr>
          <a:lstStyle/>
          <a:p>
            <a:pPr algn="ctr"/>
            <a:r>
              <a:rPr lang="zh-CN" altLang="en-US" sz="1400" b="1" dirty="0">
                <a:latin typeface="楷体" panose="02010609060101010101" pitchFamily="49" charset="-122"/>
                <a:ea typeface="楷体" panose="02010609060101010101" pitchFamily="49" charset="-122"/>
              </a:rPr>
              <a:t>信号分析过程的关键要素</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a:t>
            </a:r>
            <a:r>
              <a:rPr lang="en-US" altLang="zh-CN" sz="1400" b="1" dirty="0">
                <a:latin typeface="Baskerville Old Face" panose="02020602080505020303" pitchFamily="18" charset="0"/>
                <a:ea typeface="楷体" panose="02010609060101010101" pitchFamily="49" charset="-122"/>
              </a:rPr>
              <a:t>L. Fahey</a:t>
            </a:r>
            <a:r>
              <a:rPr lang="zh-CN" altLang="en-US" sz="1400" b="1" dirty="0">
                <a:latin typeface="Baskerville Old Face" panose="02020602080505020303" pitchFamily="18" charset="0"/>
                <a:ea typeface="楷体" panose="02010609060101010101" pitchFamily="49" charset="-122"/>
              </a:rPr>
              <a:t>，</a:t>
            </a:r>
            <a:r>
              <a:rPr lang="en-US" altLang="zh-CN" sz="1400" b="1" dirty="0">
                <a:latin typeface="Baskerville Old Face" panose="02020602080505020303" pitchFamily="18" charset="0"/>
                <a:ea typeface="楷体" panose="02010609060101010101" pitchFamily="49" charset="-122"/>
              </a:rPr>
              <a:t>2004</a:t>
            </a:r>
            <a:r>
              <a:rPr lang="zh-CN" altLang="en-US" sz="1400" b="1"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349253410"/>
      </p:ext>
    </p:extLst>
  </p:cSld>
  <p:clrMapOvr>
    <a:masterClrMapping/>
  </p:clrMapOvr>
  <p:transition>
    <p:wip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1059583"/>
            <a:ext cx="4258816" cy="792087"/>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应用情景：竞争情报</a:t>
            </a:r>
            <a:endParaRPr lang="en-US" altLang="zh-CN" sz="2000" dirty="0">
              <a:solidFill>
                <a:schemeClr val="tx1"/>
              </a:solidFill>
              <a:latin typeface="黑体" panose="02010609060101010101" pitchFamily="49" charset="-122"/>
              <a:ea typeface="黑体" panose="02010609060101010101" pitchFamily="49" charset="-122"/>
            </a:endParaRPr>
          </a:p>
          <a:p>
            <a:pPr marL="0" indent="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    竞争情报所需要解决的关键问题：</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43" name="内容占位符 2"/>
          <p:cNvSpPr txBox="1">
            <a:spLocks/>
          </p:cNvSpPr>
          <p:nvPr/>
        </p:nvSpPr>
        <p:spPr>
          <a:xfrm>
            <a:off x="823206" y="1851670"/>
            <a:ext cx="3964818" cy="288032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2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如何对竞争对手进行基准（</a:t>
            </a: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benchmark</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）比较？</a:t>
            </a:r>
          </a:p>
          <a:p>
            <a:pPr>
              <a:lnSpc>
                <a:spcPct val="12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如何发现竞争对手的联盟关系？</a:t>
            </a: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a:p>
            <a:pPr>
              <a:lnSpc>
                <a:spcPct val="12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如何挖掘现有产品的潜在市场？</a:t>
            </a:r>
          </a:p>
          <a:p>
            <a:pPr>
              <a:lnSpc>
                <a:spcPct val="12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如何预测细分竞争市场的未来前景？</a:t>
            </a: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a:p>
            <a:pPr>
              <a:lnSpc>
                <a:spcPct val="12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如何发现潜在的竞争对手、替代产品的崛起？</a:t>
            </a: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a:p>
            <a:pPr>
              <a:lnSpc>
                <a:spcPct val="120000"/>
              </a:lnSpc>
              <a:spcBef>
                <a:spcPts val="600"/>
              </a:spcBef>
              <a:spcAft>
                <a:spcPts val="0"/>
              </a:spcAft>
              <a:buFont typeface="Wingdings" panose="05000000000000000000" pitchFamily="2" charset="2"/>
              <a:buChar char="Ø"/>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如何把握竞争对手的总体战略？</a:t>
            </a: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a:p>
            <a:pPr>
              <a:lnSpc>
                <a:spcPct val="120000"/>
              </a:lnSpc>
              <a:spcBef>
                <a:spcPts val="600"/>
              </a:spcBef>
              <a:spcAft>
                <a:spcPts val="0"/>
              </a:spcAft>
              <a:buFont typeface="Wingdings" panose="05000000000000000000" pitchFamily="2" charset="2"/>
              <a:buChar char="Ø"/>
              <a:defRPr/>
            </a:pPr>
            <a:endParaRPr lang="zh-CN" altLang="en-US" sz="1600" b="1" dirty="0">
              <a:solidFill>
                <a:schemeClr val="accent2">
                  <a:lumMod val="75000"/>
                </a:schemeClr>
              </a:solidFill>
              <a:latin typeface="Baskerville Old Face" panose="02020602080505020303" pitchFamily="18" charset="0"/>
              <a:ea typeface="楷体" panose="02010609060101010101" pitchFamily="49" charset="-122"/>
            </a:endParaRPr>
          </a:p>
        </p:txBody>
      </p:sp>
      <p:sp>
        <p:nvSpPr>
          <p:cNvPr id="3" name="矩形 2"/>
          <p:cNvSpPr/>
          <p:nvPr/>
        </p:nvSpPr>
        <p:spPr>
          <a:xfrm>
            <a:off x="5112693" y="1941059"/>
            <a:ext cx="151200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内容分析</a:t>
            </a:r>
          </a:p>
        </p:txBody>
      </p:sp>
      <p:sp>
        <p:nvSpPr>
          <p:cNvPr id="51" name="矩形 50"/>
          <p:cNvSpPr/>
          <p:nvPr/>
        </p:nvSpPr>
        <p:spPr>
          <a:xfrm>
            <a:off x="6967545" y="1941059"/>
            <a:ext cx="151200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网络分析</a:t>
            </a:r>
          </a:p>
        </p:txBody>
      </p:sp>
      <p:sp>
        <p:nvSpPr>
          <p:cNvPr id="52" name="矩形 51"/>
          <p:cNvSpPr/>
          <p:nvPr/>
        </p:nvSpPr>
        <p:spPr>
          <a:xfrm>
            <a:off x="5112693" y="2940481"/>
            <a:ext cx="151200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层次分析</a:t>
            </a:r>
          </a:p>
        </p:txBody>
      </p:sp>
      <p:sp>
        <p:nvSpPr>
          <p:cNvPr id="53" name="矩形 52"/>
          <p:cNvSpPr/>
          <p:nvPr/>
        </p:nvSpPr>
        <p:spPr>
          <a:xfrm>
            <a:off x="6967545" y="2940481"/>
            <a:ext cx="151200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时间序列分析</a:t>
            </a:r>
          </a:p>
        </p:txBody>
      </p:sp>
      <p:sp>
        <p:nvSpPr>
          <p:cNvPr id="54" name="矩形 53"/>
          <p:cNvSpPr/>
          <p:nvPr/>
        </p:nvSpPr>
        <p:spPr>
          <a:xfrm>
            <a:off x="5112693" y="3939902"/>
            <a:ext cx="151200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征兆分析</a:t>
            </a:r>
          </a:p>
        </p:txBody>
      </p:sp>
      <p:sp>
        <p:nvSpPr>
          <p:cNvPr id="55" name="矩形 54"/>
          <p:cNvSpPr/>
          <p:nvPr/>
        </p:nvSpPr>
        <p:spPr>
          <a:xfrm>
            <a:off x="6967545" y="3939902"/>
            <a:ext cx="151200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关联分析</a:t>
            </a:r>
          </a:p>
        </p:txBody>
      </p:sp>
    </p:spTree>
    <p:extLst>
      <p:ext uri="{BB962C8B-B14F-4D97-AF65-F5344CB8AC3E}">
        <p14:creationId xmlns:p14="http://schemas.microsoft.com/office/powerpoint/2010/main" val="3538565891"/>
      </p:ext>
    </p:extLst>
  </p:cSld>
  <p:clrMapOvr>
    <a:masterClrMapping/>
  </p:clrMapOvr>
  <p:transition>
    <p:wip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5" y="1059582"/>
            <a:ext cx="4756907" cy="3528392"/>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应用实例：</a:t>
            </a:r>
            <a:endParaRPr lang="en-US" altLang="zh-CN" sz="2000" dirty="0">
              <a:solidFill>
                <a:schemeClr val="tx1"/>
              </a:solidFill>
              <a:latin typeface="黑体" panose="02010609060101010101" pitchFamily="49" charset="-122"/>
              <a:ea typeface="黑体" panose="02010609060101010101" pitchFamily="49" charset="-122"/>
            </a:endParaRPr>
          </a:p>
          <a:p>
            <a:pPr lvl="1">
              <a:lnSpc>
                <a:spcPct val="100000"/>
              </a:lnSpc>
              <a:spcBef>
                <a:spcPts val="600"/>
              </a:spcBef>
              <a:spcAft>
                <a:spcPts val="0"/>
              </a:spcAft>
              <a:buFont typeface="Wingdings" panose="05000000000000000000" pitchFamily="2" charset="2"/>
              <a:buChar char="Ø"/>
              <a:defRPr/>
            </a:pPr>
            <a:r>
              <a:rPr lang="zh-CN" altLang="en-US" sz="2000" u="sng" dirty="0">
                <a:solidFill>
                  <a:schemeClr val="tx1"/>
                </a:solidFill>
                <a:latin typeface="黑体" panose="02010609060101010101" pitchFamily="49" charset="-122"/>
                <a:ea typeface="黑体" panose="02010609060101010101" pitchFamily="49" charset="-122"/>
              </a:rPr>
              <a:t>内容分析：“趋势”是怎样炼成的</a:t>
            </a:r>
            <a:endParaRPr lang="en-US" altLang="zh-CN" sz="2000" u="sng" dirty="0">
              <a:solidFill>
                <a:schemeClr val="tx1"/>
              </a:solidFill>
              <a:latin typeface="黑体" panose="02010609060101010101" pitchFamily="49" charset="-122"/>
              <a:ea typeface="黑体" panose="02010609060101010101" pitchFamily="49" charset="-122"/>
            </a:endParaRPr>
          </a:p>
          <a:p>
            <a:pPr marL="0" indent="0" algn="just">
              <a:lnSpc>
                <a:spcPct val="100000"/>
              </a:lnSpc>
              <a:spcBef>
                <a:spcPts val="600"/>
              </a:spcBef>
              <a:spcAft>
                <a:spcPts val="0"/>
              </a:spcAft>
              <a:buNone/>
              <a:defRPr/>
            </a:pP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a:p>
            <a:pPr marL="0" indent="0" algn="just">
              <a:lnSpc>
                <a:spcPct val="150000"/>
              </a:lnSpc>
              <a:spcBef>
                <a:spcPts val="600"/>
              </a:spcBef>
              <a:spcAft>
                <a:spcPts val="0"/>
              </a:spcAft>
              <a:buNone/>
              <a:defRPr/>
            </a:pP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        J. </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奈斯比特是享誉全球的未来学家，主持编写了一系列“趋势报告”。其团队订阅了全美</a:t>
            </a: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50</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个州政府所在地以及人口</a:t>
            </a: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10</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万以上城市约</a:t>
            </a: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200</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多种报纸。通过读报剪报、分类归档、数据统计、分析预测这</a:t>
            </a: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4</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个步骤。跟踪社会关心的热点问题（根据报到文字的行数），各种局部变化之间的相互联系。</a:t>
            </a:r>
          </a:p>
        </p:txBody>
      </p:sp>
      <p:pic>
        <p:nvPicPr>
          <p:cNvPr id="3" name="图片 2"/>
          <p:cNvPicPr preferRelativeResize="0">
            <a:picLocks noChangeAspect="1"/>
          </p:cNvPicPr>
          <p:nvPr/>
        </p:nvPicPr>
        <p:blipFill rotWithShape="1">
          <a:blip r:embed="rId4">
            <a:extLst>
              <a:ext uri="{28A0092B-C50C-407E-A947-70E740481C1C}">
                <a14:useLocalDpi xmlns:a14="http://schemas.microsoft.com/office/drawing/2010/main" val="0"/>
              </a:ext>
            </a:extLst>
          </a:blip>
          <a:srcRect l="3076" t="3800" r="8418" b="6601"/>
          <a:stretch/>
        </p:blipFill>
        <p:spPr>
          <a:xfrm>
            <a:off x="5706856" y="917306"/>
            <a:ext cx="1370770" cy="1980000"/>
          </a:xfrm>
          <a:prstGeom prst="rect">
            <a:avLst/>
          </a:prstGeom>
        </p:spPr>
      </p:pic>
      <p:pic>
        <p:nvPicPr>
          <p:cNvPr id="5" name="图片 4"/>
          <p:cNvPicPr preferRelativeResize="0">
            <a:picLocks noChangeAspect="1"/>
          </p:cNvPicPr>
          <p:nvPr/>
        </p:nvPicPr>
        <p:blipFill>
          <a:blip r:embed="rId5">
            <a:extLst>
              <a:ext uri="{28A0092B-C50C-407E-A947-70E740481C1C}">
                <a14:useLocalDpi xmlns:a14="http://schemas.microsoft.com/office/drawing/2010/main" val="0"/>
              </a:ext>
            </a:extLst>
          </a:blip>
          <a:stretch>
            <a:fillRect/>
          </a:stretch>
        </p:blipFill>
        <p:spPr>
          <a:xfrm>
            <a:off x="6376509" y="1779662"/>
            <a:ext cx="1370770" cy="1980000"/>
          </a:xfrm>
          <a:prstGeom prst="rect">
            <a:avLst/>
          </a:prstGeom>
        </p:spPr>
      </p:pic>
      <p:pic>
        <p:nvPicPr>
          <p:cNvPr id="6" name="图片 5"/>
          <p:cNvPicPr preferRelativeResize="0">
            <a:picLocks noChangeAspect="1"/>
          </p:cNvPicPr>
          <p:nvPr/>
        </p:nvPicPr>
        <p:blipFill>
          <a:blip r:embed="rId6">
            <a:extLst>
              <a:ext uri="{28A0092B-C50C-407E-A947-70E740481C1C}">
                <a14:useLocalDpi xmlns:a14="http://schemas.microsoft.com/office/drawing/2010/main" val="0"/>
              </a:ext>
            </a:extLst>
          </a:blip>
          <a:stretch>
            <a:fillRect/>
          </a:stretch>
        </p:blipFill>
        <p:spPr>
          <a:xfrm rot="1309970">
            <a:off x="7411300" y="2529234"/>
            <a:ext cx="1370770" cy="1980000"/>
          </a:xfrm>
          <a:prstGeom prst="rect">
            <a:avLst/>
          </a:prstGeom>
        </p:spPr>
      </p:pic>
    </p:spTree>
    <p:extLst>
      <p:ext uri="{BB962C8B-B14F-4D97-AF65-F5344CB8AC3E}">
        <p14:creationId xmlns:p14="http://schemas.microsoft.com/office/powerpoint/2010/main" val="2036234547"/>
      </p:ext>
    </p:extLst>
  </p:cSld>
  <p:clrMapOvr>
    <a:masterClrMapping/>
  </p:clrMapOvr>
  <p:transition>
    <p:wip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5" y="1059582"/>
            <a:ext cx="4612891" cy="3528392"/>
          </a:xfrm>
          <a:prstGeom prst="rect">
            <a:avLst/>
          </a:prstGeom>
        </p:spPr>
        <p:txBody>
          <a:bodyPr>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200" dirty="0">
                <a:solidFill>
                  <a:schemeClr val="tx1"/>
                </a:solidFill>
                <a:latin typeface="黑体" panose="02010609060101010101" pitchFamily="49" charset="-122"/>
                <a:ea typeface="黑体" panose="02010609060101010101" pitchFamily="49" charset="-122"/>
              </a:rPr>
              <a:t>应用实例：</a:t>
            </a:r>
            <a:endParaRPr lang="en-US" altLang="zh-CN" sz="2200" dirty="0">
              <a:solidFill>
                <a:schemeClr val="tx1"/>
              </a:solidFill>
              <a:latin typeface="黑体" panose="02010609060101010101" pitchFamily="49" charset="-122"/>
              <a:ea typeface="黑体" panose="02010609060101010101" pitchFamily="49" charset="-122"/>
            </a:endParaRPr>
          </a:p>
          <a:p>
            <a:pPr lvl="1">
              <a:lnSpc>
                <a:spcPct val="100000"/>
              </a:lnSpc>
              <a:spcBef>
                <a:spcPts val="600"/>
              </a:spcBef>
              <a:spcAft>
                <a:spcPts val="0"/>
              </a:spcAft>
              <a:buFont typeface="Wingdings" panose="05000000000000000000" pitchFamily="2" charset="2"/>
              <a:buChar char="Ø"/>
              <a:defRPr/>
            </a:pPr>
            <a:r>
              <a:rPr lang="zh-CN" altLang="en-US" sz="2200" u="sng" dirty="0">
                <a:solidFill>
                  <a:schemeClr val="tx1"/>
                </a:solidFill>
                <a:latin typeface="黑体" panose="02010609060101010101" pitchFamily="49" charset="-122"/>
                <a:ea typeface="黑体" panose="02010609060101010101" pitchFamily="49" charset="-122"/>
              </a:rPr>
              <a:t>关联分析：检索关键字背后的关联</a:t>
            </a:r>
            <a:endParaRPr lang="en-US" altLang="zh-CN" sz="2200" u="sng" dirty="0">
              <a:solidFill>
                <a:schemeClr val="tx1"/>
              </a:solidFill>
              <a:latin typeface="Baskerville Old Face" panose="02020602080505020303" pitchFamily="18" charset="0"/>
              <a:ea typeface="黑体" panose="02010609060101010101" pitchFamily="49" charset="-122"/>
            </a:endParaRPr>
          </a:p>
          <a:p>
            <a:pPr marL="0" indent="0" algn="just">
              <a:lnSpc>
                <a:spcPct val="100000"/>
              </a:lnSpc>
              <a:spcBef>
                <a:spcPts val="600"/>
              </a:spcBef>
              <a:spcAft>
                <a:spcPts val="0"/>
              </a:spcAft>
              <a:buNone/>
              <a:defRPr/>
            </a:pP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 </a:t>
            </a:r>
          </a:p>
          <a:p>
            <a:pPr marL="0" indent="0" algn="just">
              <a:lnSpc>
                <a:spcPct val="100000"/>
              </a:lnSpc>
              <a:spcBef>
                <a:spcPts val="600"/>
              </a:spcBef>
              <a:spcAft>
                <a:spcPts val="0"/>
              </a:spcAft>
              <a:buNone/>
              <a:defRPr/>
            </a:pP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       2009</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年，谷歌利用在网上收集到的海量搜索数据，成功预测了甲型</a:t>
            </a: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H1N1</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流感的爆发，这样的事情在以前是不敢想象的。同年，谷歌趋势也引起了金融投资者的注意，把它作为股票市场的指标，成为一个早期预警信号。</a:t>
            </a: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a:p>
            <a:pPr marL="0" indent="0" algn="just">
              <a:lnSpc>
                <a:spcPct val="100000"/>
              </a:lnSpc>
              <a:spcBef>
                <a:spcPts val="600"/>
              </a:spcBef>
              <a:spcAft>
                <a:spcPts val="0"/>
              </a:spcAft>
              <a:buNone/>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        利用</a:t>
            </a: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Google Trends</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可以找到最准确的关键词；查看哪些国家和地区才是重点市场和新兴市场；了解行业趋势并提前制定营销计划；衡量品牌的市场份额和知名度；了解竞争对手并进行分析；做跨境电商选品，选利基；优化内容营销</a:t>
            </a:r>
            <a:r>
              <a:rPr lang="en-US" altLang="zh-CN" sz="1600" b="1" dirty="0">
                <a:solidFill>
                  <a:schemeClr val="accent2">
                    <a:lumMod val="75000"/>
                  </a:schemeClr>
                </a:solidFill>
                <a:latin typeface="Baskerville Old Face" panose="02020602080505020303" pitchFamily="18" charset="0"/>
                <a:ea typeface="楷体" panose="02010609060101010101" pitchFamily="49" charset="-122"/>
              </a:rPr>
              <a:t>……</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这些应用的背后，无不体现了大数据关联分析的巨大价值。</a:t>
            </a:r>
          </a:p>
        </p:txBody>
      </p:sp>
      <p:pic>
        <p:nvPicPr>
          <p:cNvPr id="3" name="图片 2"/>
          <p:cNvPicPr>
            <a:picLocks noChangeAspect="1"/>
          </p:cNvPicPr>
          <p:nvPr/>
        </p:nvPicPr>
        <p:blipFill>
          <a:blip r:embed="rId4"/>
          <a:stretch>
            <a:fillRect/>
          </a:stretch>
        </p:blipFill>
        <p:spPr>
          <a:xfrm>
            <a:off x="5436096" y="1635646"/>
            <a:ext cx="3392885" cy="2088232"/>
          </a:xfrm>
          <a:prstGeom prst="rect">
            <a:avLst/>
          </a:prstGeom>
        </p:spPr>
      </p:pic>
    </p:spTree>
    <p:extLst>
      <p:ext uri="{BB962C8B-B14F-4D97-AF65-F5344CB8AC3E}">
        <p14:creationId xmlns:p14="http://schemas.microsoft.com/office/powerpoint/2010/main" val="1321654194"/>
      </p:ext>
    </p:extLst>
  </p:cSld>
  <p:clrMapOvr>
    <a:masterClrMapping/>
  </p:clrMapOvr>
  <p:transition>
    <p:wip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209</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5" y="1059582"/>
            <a:ext cx="4756907" cy="3312368"/>
          </a:xfrm>
          <a:prstGeom prst="rect">
            <a:avLst/>
          </a:prstGeom>
        </p:spPr>
        <p:txBody>
          <a:bodyPr>
            <a:normAutofit fontScale="92500" lnSpcReduction="2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200" dirty="0">
                <a:solidFill>
                  <a:schemeClr val="tx1"/>
                </a:solidFill>
                <a:latin typeface="黑体" panose="02010609060101010101" pitchFamily="49" charset="-122"/>
                <a:ea typeface="黑体" panose="02010609060101010101" pitchFamily="49" charset="-122"/>
              </a:rPr>
              <a:t>应用实例：</a:t>
            </a:r>
            <a:endParaRPr lang="en-US" altLang="zh-CN" sz="2200" dirty="0">
              <a:solidFill>
                <a:schemeClr val="tx1"/>
              </a:solidFill>
              <a:latin typeface="黑体" panose="02010609060101010101" pitchFamily="49" charset="-122"/>
              <a:ea typeface="黑体" panose="02010609060101010101" pitchFamily="49" charset="-122"/>
            </a:endParaRPr>
          </a:p>
          <a:p>
            <a:pPr lvl="1">
              <a:lnSpc>
                <a:spcPct val="100000"/>
              </a:lnSpc>
              <a:spcBef>
                <a:spcPts val="600"/>
              </a:spcBef>
              <a:spcAft>
                <a:spcPts val="0"/>
              </a:spcAft>
              <a:buFont typeface="Wingdings" panose="05000000000000000000" pitchFamily="2" charset="2"/>
              <a:buChar char="Ø"/>
              <a:defRPr/>
            </a:pPr>
            <a:r>
              <a:rPr lang="zh-CN" altLang="en-US" sz="2200" u="sng" dirty="0">
                <a:solidFill>
                  <a:schemeClr val="tx1"/>
                </a:solidFill>
                <a:latin typeface="黑体" panose="02010609060101010101" pitchFamily="49" charset="-122"/>
                <a:ea typeface="黑体" panose="02010609060101010101" pitchFamily="49" charset="-122"/>
              </a:rPr>
              <a:t>社会网络分析：天网恢恢，疏而不漏</a:t>
            </a:r>
            <a:endParaRPr lang="en-US" altLang="zh-CN" sz="2200" u="sng" dirty="0">
              <a:solidFill>
                <a:schemeClr val="tx1"/>
              </a:solidFill>
              <a:latin typeface="黑体" panose="02010609060101010101" pitchFamily="49" charset="-122"/>
              <a:ea typeface="黑体" panose="02010609060101010101" pitchFamily="49" charset="-122"/>
            </a:endParaRPr>
          </a:p>
          <a:p>
            <a:pPr marL="0" indent="0" algn="just">
              <a:lnSpc>
                <a:spcPct val="100000"/>
              </a:lnSpc>
              <a:spcBef>
                <a:spcPts val="600"/>
              </a:spcBef>
              <a:spcAft>
                <a:spcPts val="0"/>
              </a:spcAft>
              <a:buNone/>
              <a:defRPr/>
            </a:pP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a:p>
            <a:pPr marL="0" indent="0" algn="just">
              <a:lnSpc>
                <a:spcPct val="100000"/>
              </a:lnSpc>
              <a:spcBef>
                <a:spcPts val="600"/>
              </a:spcBef>
              <a:spcAft>
                <a:spcPts val="0"/>
              </a:spcAft>
              <a:buNone/>
              <a:defRPr/>
            </a:pP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        刑事侦查中除了研究单个犯罪网络成员作用之外，还需要关注犯罪网络中的诸多团伙。犯罪网络的典型拓扑结构有链式结构、星型结构和网状结构三种结构。</a:t>
            </a: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sym typeface="Wingdings" panose="05000000000000000000" pitchFamily="2" charset="2"/>
            </a:endParaRPr>
          </a:p>
          <a:p>
            <a:pPr marL="0" indent="0" algn="just">
              <a:lnSpc>
                <a:spcPct val="100000"/>
              </a:lnSpc>
              <a:spcBef>
                <a:spcPts val="600"/>
              </a:spcBef>
              <a:spcAft>
                <a:spcPts val="0"/>
              </a:spcAft>
              <a:buNone/>
              <a:defRPr/>
            </a:pPr>
            <a:r>
              <a:rPr lang="en-US" altLang="zh-CN" sz="1600" b="1" dirty="0">
                <a:solidFill>
                  <a:schemeClr val="accent2">
                    <a:lumMod val="75000"/>
                  </a:schemeClr>
                </a:solidFill>
                <a:latin typeface="Baskerville Old Face" panose="02020602080505020303" pitchFamily="18" charset="0"/>
                <a:ea typeface="楷体" panose="02010609060101010101" pitchFamily="49" charset="-122"/>
                <a:sym typeface="Wingdings" panose="05000000000000000000" pitchFamily="2" charset="2"/>
              </a:rPr>
              <a:t>        </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sym typeface="Wingdings" panose="05000000000000000000" pitchFamily="2" charset="2"/>
              </a:rPr>
              <a:t></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rPr>
              <a:t>星型结构是一个典型的“明星”图，犯罪网络核心人物处于网络的中心。</a:t>
            </a: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a:p>
            <a:pPr marL="0" indent="0" algn="just">
              <a:lnSpc>
                <a:spcPct val="100000"/>
              </a:lnSpc>
              <a:spcBef>
                <a:spcPts val="600"/>
              </a:spcBef>
              <a:spcAft>
                <a:spcPts val="0"/>
              </a:spcAft>
              <a:buNone/>
              <a:defRPr/>
            </a:pPr>
            <a:r>
              <a:rPr lang="en-US" altLang="zh-CN" sz="1600" b="1" dirty="0">
                <a:solidFill>
                  <a:schemeClr val="accent2">
                    <a:lumMod val="75000"/>
                  </a:schemeClr>
                </a:solidFill>
                <a:latin typeface="Baskerville Old Face" panose="02020602080505020303" pitchFamily="18" charset="0"/>
                <a:ea typeface="楷体" panose="02010609060101010101" pitchFamily="49" charset="-122"/>
                <a:sym typeface="Wingdings" panose="05000000000000000000" pitchFamily="2" charset="2"/>
              </a:rPr>
              <a:t>        </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sym typeface="Wingdings" panose="05000000000000000000" pitchFamily="2" charset="2"/>
              </a:rPr>
              <a:t>链式结构由不同的团伙相互联系构成，各团伙头目负责本团伙成员的管理和控制，其对团伙成员的掌控是惟一和排他的。</a:t>
            </a: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sym typeface="Wingdings" panose="05000000000000000000" pitchFamily="2" charset="2"/>
            </a:endParaRPr>
          </a:p>
          <a:p>
            <a:pPr marL="0" indent="0" algn="just">
              <a:lnSpc>
                <a:spcPct val="100000"/>
              </a:lnSpc>
              <a:spcBef>
                <a:spcPts val="600"/>
              </a:spcBef>
              <a:spcAft>
                <a:spcPts val="0"/>
              </a:spcAft>
              <a:buNone/>
              <a:defRPr/>
            </a:pPr>
            <a:r>
              <a:rPr lang="en-US" altLang="zh-CN" sz="1600" b="1" dirty="0">
                <a:solidFill>
                  <a:schemeClr val="accent2">
                    <a:lumMod val="75000"/>
                  </a:schemeClr>
                </a:solidFill>
                <a:latin typeface="Baskerville Old Face" panose="02020602080505020303" pitchFamily="18" charset="0"/>
                <a:ea typeface="楷体" panose="02010609060101010101" pitchFamily="49" charset="-122"/>
                <a:sym typeface="Wingdings" panose="05000000000000000000" pitchFamily="2" charset="2"/>
              </a:rPr>
              <a:t>        </a:t>
            </a:r>
            <a:r>
              <a:rPr lang="zh-CN" altLang="en-US" sz="1600" b="1" dirty="0">
                <a:solidFill>
                  <a:schemeClr val="accent2">
                    <a:lumMod val="75000"/>
                  </a:schemeClr>
                </a:solidFill>
                <a:latin typeface="Baskerville Old Face" panose="02020602080505020303" pitchFamily="18" charset="0"/>
                <a:ea typeface="楷体" panose="02010609060101010101" pitchFamily="49" charset="-122"/>
                <a:sym typeface="Wingdings" panose="05000000000000000000" pitchFamily="2" charset="2"/>
              </a:rPr>
              <a:t>网状结构犯罪网络中没有明显的中心结点，犯罪网络组织松散，没有强有力的组织手段，各个成员彼此独立。</a:t>
            </a:r>
            <a:endParaRPr lang="zh-CN" altLang="en-US" sz="1600" b="1" dirty="0">
              <a:solidFill>
                <a:schemeClr val="accent2">
                  <a:lumMod val="75000"/>
                </a:schemeClr>
              </a:solidFill>
              <a:latin typeface="Baskerville Old Face" panose="02020602080505020303" pitchFamily="18" charset="0"/>
              <a:ea typeface="楷体" panose="02010609060101010101" pitchFamily="49" charset="-122"/>
            </a:endParaRPr>
          </a:p>
        </p:txBody>
      </p:sp>
      <p:pic>
        <p:nvPicPr>
          <p:cNvPr id="3" name="图片 2"/>
          <p:cNvPicPr>
            <a:picLocks noChangeAspect="1"/>
          </p:cNvPicPr>
          <p:nvPr/>
        </p:nvPicPr>
        <p:blipFill rotWithShape="1">
          <a:blip r:embed="rId4"/>
          <a:srcRect l="4071" r="2283"/>
          <a:stretch/>
        </p:blipFill>
        <p:spPr>
          <a:xfrm>
            <a:off x="5620485" y="915566"/>
            <a:ext cx="3312368" cy="1448567"/>
          </a:xfrm>
          <a:prstGeom prst="rect">
            <a:avLst/>
          </a:prstGeom>
        </p:spPr>
      </p:pic>
      <p:sp>
        <p:nvSpPr>
          <p:cNvPr id="5" name="文本框 4"/>
          <p:cNvSpPr txBox="1"/>
          <p:nvPr/>
        </p:nvSpPr>
        <p:spPr>
          <a:xfrm>
            <a:off x="5799342" y="2364133"/>
            <a:ext cx="2954655" cy="276999"/>
          </a:xfrm>
          <a:prstGeom prst="rect">
            <a:avLst/>
          </a:prstGeom>
          <a:noFill/>
        </p:spPr>
        <p:txBody>
          <a:bodyPr wrap="none" rtlCol="0">
            <a:spAutoFit/>
          </a:bodyPr>
          <a:lstStyle/>
          <a:p>
            <a:r>
              <a:rPr lang="zh-CN" altLang="en-US" sz="1200" b="1" dirty="0">
                <a:solidFill>
                  <a:srgbClr val="543C78"/>
                </a:solidFill>
                <a:latin typeface="楷体" panose="02010609060101010101" pitchFamily="49" charset="-122"/>
                <a:ea typeface="楷体" panose="02010609060101010101" pitchFamily="49" charset="-122"/>
              </a:rPr>
              <a:t>星型结构      链式结构      网状结构</a:t>
            </a:r>
          </a:p>
        </p:txBody>
      </p:sp>
      <p:pic>
        <p:nvPicPr>
          <p:cNvPr id="6" name="图片 5"/>
          <p:cNvPicPr>
            <a:picLocks noChangeAspect="1"/>
          </p:cNvPicPr>
          <p:nvPr/>
        </p:nvPicPr>
        <p:blipFill>
          <a:blip r:embed="rId5"/>
          <a:stretch>
            <a:fillRect/>
          </a:stretch>
        </p:blipFill>
        <p:spPr>
          <a:xfrm>
            <a:off x="6057834" y="2761936"/>
            <a:ext cx="1590215" cy="1826038"/>
          </a:xfrm>
          <a:prstGeom prst="rect">
            <a:avLst/>
          </a:prstGeom>
        </p:spPr>
      </p:pic>
      <p:sp>
        <p:nvSpPr>
          <p:cNvPr id="15" name="文本框 14"/>
          <p:cNvSpPr txBox="1"/>
          <p:nvPr/>
        </p:nvSpPr>
        <p:spPr>
          <a:xfrm>
            <a:off x="7727535" y="3351789"/>
            <a:ext cx="796471" cy="646331"/>
          </a:xfrm>
          <a:prstGeom prst="rect">
            <a:avLst/>
          </a:prstGeom>
          <a:noFill/>
        </p:spPr>
        <p:txBody>
          <a:bodyPr wrap="square" rtlCol="0">
            <a:spAutoFit/>
          </a:bodyPr>
          <a:lstStyle/>
          <a:p>
            <a:r>
              <a:rPr lang="en-US" altLang="zh-CN" sz="1200" b="1" dirty="0">
                <a:solidFill>
                  <a:srgbClr val="543C78"/>
                </a:solidFill>
                <a:latin typeface="楷体" panose="02010609060101010101" pitchFamily="49" charset="-122"/>
                <a:ea typeface="楷体" panose="02010609060101010101" pitchFamily="49" charset="-122"/>
              </a:rPr>
              <a:t>9.11</a:t>
            </a:r>
            <a:r>
              <a:rPr lang="zh-CN" altLang="en-US" sz="1200" b="1" dirty="0">
                <a:solidFill>
                  <a:srgbClr val="543C78"/>
                </a:solidFill>
                <a:latin typeface="楷体" panose="02010609060101010101" pitchFamily="49" charset="-122"/>
                <a:ea typeface="楷体" panose="02010609060101010101" pitchFamily="49" charset="-122"/>
              </a:rPr>
              <a:t>劫机恐怖分子关系网络</a:t>
            </a:r>
          </a:p>
        </p:txBody>
      </p:sp>
    </p:spTree>
    <p:extLst>
      <p:ext uri="{BB962C8B-B14F-4D97-AF65-F5344CB8AC3E}">
        <p14:creationId xmlns:p14="http://schemas.microsoft.com/office/powerpoint/2010/main" val="462320086"/>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8AA71F-6EED-46D8-A0F4-7FDFDEE388B2}"/>
              </a:ext>
            </a:extLst>
          </p:cNvPr>
          <p:cNvSpPr>
            <a:spLocks noGrp="1"/>
          </p:cNvSpPr>
          <p:nvPr>
            <p:ph type="sldNum" sz="quarter" idx="12"/>
          </p:nvPr>
        </p:nvSpPr>
        <p:spPr/>
        <p:txBody>
          <a:bodyPr/>
          <a:lstStyle/>
          <a:p>
            <a:pPr>
              <a:defRPr/>
            </a:pPr>
            <a:fld id="{2C69FBB6-E99C-45BC-A8D0-F20B296B0ADB}" type="slidenum">
              <a:rPr lang="zh-CN" altLang="en-US" smtClean="0"/>
              <a:pPr>
                <a:defRPr/>
              </a:pPr>
              <a:t>21</a:t>
            </a:fld>
            <a:endParaRPr lang="zh-CN" altLang="en-US" dirty="0"/>
          </a:p>
        </p:txBody>
      </p:sp>
      <p:sp>
        <p:nvSpPr>
          <p:cNvPr id="3" name="矩形 2">
            <a:extLst>
              <a:ext uri="{FF2B5EF4-FFF2-40B4-BE49-F238E27FC236}">
                <a16:creationId xmlns:a16="http://schemas.microsoft.com/office/drawing/2014/main" id="{67AA94D1-47DE-42B0-854C-559EA93C6AD8}"/>
              </a:ext>
            </a:extLst>
          </p:cNvPr>
          <p:cNvSpPr/>
          <p:nvPr/>
        </p:nvSpPr>
        <p:spPr>
          <a:xfrm>
            <a:off x="858310" y="405737"/>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信息分析的方法体系</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矩形 3">
            <a:extLst>
              <a:ext uri="{FF2B5EF4-FFF2-40B4-BE49-F238E27FC236}">
                <a16:creationId xmlns:a16="http://schemas.microsoft.com/office/drawing/2014/main" id="{4C2680EC-C081-4894-9FF7-37988E757E7B}"/>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Oval 7">
            <a:extLst>
              <a:ext uri="{FF2B5EF4-FFF2-40B4-BE49-F238E27FC236}">
                <a16:creationId xmlns:a16="http://schemas.microsoft.com/office/drawing/2014/main" id="{350DE1C2-71E1-45EE-A111-FC24727F96EC}"/>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6</a:t>
            </a:r>
            <a:endParaRPr lang="en-US" sz="1800" dirty="0">
              <a:solidFill>
                <a:prstClr val="black">
                  <a:lumMod val="50000"/>
                  <a:lumOff val="50000"/>
                </a:prstClr>
              </a:solidFill>
              <a:latin typeface="Impact" panose="020B0806030902050204" pitchFamily="34" charset="0"/>
              <a:ea typeface="微软雅黑"/>
            </a:endParaRPr>
          </a:p>
        </p:txBody>
      </p:sp>
      <p:sp>
        <p:nvSpPr>
          <p:cNvPr id="8" name="Rectangle 3">
            <a:extLst>
              <a:ext uri="{FF2B5EF4-FFF2-40B4-BE49-F238E27FC236}">
                <a16:creationId xmlns:a16="http://schemas.microsoft.com/office/drawing/2014/main" id="{322C245F-DD51-4F9C-AB3B-E59BF2D62B33}"/>
              </a:ext>
            </a:extLst>
          </p:cNvPr>
          <p:cNvSpPr txBox="1">
            <a:spLocks noChangeArrowheads="1"/>
          </p:cNvSpPr>
          <p:nvPr/>
        </p:nvSpPr>
        <p:spPr>
          <a:xfrm>
            <a:off x="1259632" y="1288155"/>
            <a:ext cx="6366417" cy="3062055"/>
          </a:xfrm>
          <a:prstGeom prst="rect">
            <a:avLst/>
          </a:prstGeom>
        </p:spPr>
        <p:txBody>
          <a:bodyPr vert="horz" lIns="0" tIns="34290" rIns="0" bIns="34290" rtlCol="0">
            <a:normAutofit fontScale="850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36000" lvl="2" indent="-457189">
              <a:lnSpc>
                <a:spcPct val="150000"/>
              </a:lnSpc>
              <a:buFont typeface="+mj-ea"/>
              <a:buAutoNum type="circleNumDbPlain" startAt="3"/>
            </a:pPr>
            <a:r>
              <a:rPr lang="zh-CN" altLang="en-US" sz="1900" b="1" dirty="0">
                <a:cs typeface="+mj-cs"/>
              </a:rPr>
              <a:t>评估分析方法：</a:t>
            </a:r>
            <a:endParaRPr lang="en-US" altLang="zh-CN" sz="1900" b="1" dirty="0">
              <a:cs typeface="+mj-cs"/>
            </a:endParaRPr>
          </a:p>
          <a:p>
            <a:pPr marL="36000" lvl="2" indent="0">
              <a:lnSpc>
                <a:spcPct val="150000"/>
              </a:lnSpc>
              <a:buFont typeface="Calibri" pitchFamily="34" charset="0"/>
              <a:buNone/>
            </a:pPr>
            <a:r>
              <a:rPr lang="zh-CN" altLang="en-US" sz="1900" dirty="0">
                <a:cs typeface="+mj-cs"/>
              </a:rPr>
              <a:t>由各种进行评估的具体方法集合而成，包括：模糊综合评估法、层次分析法、</a:t>
            </a:r>
            <a:r>
              <a:rPr lang="en-US" altLang="zh-CN" sz="1900" dirty="0">
                <a:cs typeface="+mj-cs"/>
              </a:rPr>
              <a:t>SWOT</a:t>
            </a:r>
            <a:r>
              <a:rPr lang="zh-CN" altLang="en-US" sz="1900" dirty="0">
                <a:cs typeface="+mj-cs"/>
              </a:rPr>
              <a:t>分析方法、网络层次分析方法、数据包络分析方法、系统动力学分析方法、指数评估方法等。</a:t>
            </a:r>
            <a:endParaRPr lang="en-US" altLang="zh-CN" sz="1900" dirty="0">
              <a:cs typeface="+mj-cs"/>
            </a:endParaRPr>
          </a:p>
          <a:p>
            <a:pPr marL="36000" lvl="2" indent="-457189">
              <a:lnSpc>
                <a:spcPct val="150000"/>
              </a:lnSpc>
              <a:buFont typeface="+mj-ea"/>
              <a:buAutoNum type="circleNumDbPlain" startAt="4"/>
            </a:pPr>
            <a:r>
              <a:rPr lang="zh-CN" altLang="en-US" sz="1900" b="1" dirty="0"/>
              <a:t>其他分析方法：</a:t>
            </a:r>
            <a:endParaRPr lang="en-US" altLang="zh-CN" sz="1900" b="1" dirty="0"/>
          </a:p>
          <a:p>
            <a:pPr marL="36000" lvl="2" indent="0">
              <a:lnSpc>
                <a:spcPct val="150000"/>
              </a:lnSpc>
              <a:buFont typeface="Calibri" pitchFamily="34" charset="0"/>
              <a:buNone/>
            </a:pPr>
            <a:r>
              <a:rPr lang="zh-CN" altLang="en-US" sz="1900" dirty="0"/>
              <a:t>由除了上述三大类方法外信息分析中广泛应用的其他方法集合而成，包括：仿真模型、动态规划法、博弈论方法、社会调查方法、文本分析方法、数据挖掘方法、机器学习、知识图谱、信息可视化等。</a:t>
            </a:r>
            <a:endParaRPr lang="en-US" altLang="zh-CN" sz="1900" dirty="0"/>
          </a:p>
          <a:p>
            <a:pPr marL="36000" lvl="2" indent="0">
              <a:lnSpc>
                <a:spcPct val="150000"/>
              </a:lnSpc>
              <a:buFont typeface="Calibri" pitchFamily="34" charset="0"/>
              <a:buNone/>
            </a:pPr>
            <a:endParaRPr lang="en-US" altLang="zh-CN" dirty="0">
              <a:cs typeface="+mj-cs"/>
            </a:endParaRPr>
          </a:p>
          <a:p>
            <a:pPr marL="36000" lvl="2" indent="0">
              <a:lnSpc>
                <a:spcPct val="150000"/>
              </a:lnSpc>
              <a:buFont typeface="Calibri" pitchFamily="34" charset="0"/>
              <a:buNone/>
            </a:pPr>
            <a:endParaRPr lang="en-US" altLang="zh-CN" dirty="0">
              <a:cs typeface="+mj-cs"/>
            </a:endParaRPr>
          </a:p>
        </p:txBody>
      </p:sp>
    </p:spTree>
    <p:extLst>
      <p:ext uri="{BB962C8B-B14F-4D97-AF65-F5344CB8AC3E}">
        <p14:creationId xmlns:p14="http://schemas.microsoft.com/office/powerpoint/2010/main" val="267134203"/>
      </p:ext>
    </p:extLst>
  </p:cSld>
  <p:clrMapOvr>
    <a:masterClrMapping/>
  </p:clrMapOvr>
  <p:transition>
    <p:wip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210</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843558"/>
            <a:ext cx="7586158" cy="3528393"/>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应用情景：数据挖掘</a:t>
            </a:r>
            <a:endParaRPr lang="en-US" altLang="zh-CN" sz="20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r>
              <a:rPr lang="zh-CN" altLang="en-US" sz="1600" dirty="0">
                <a:solidFill>
                  <a:srgbClr val="C00000"/>
                </a:solidFill>
                <a:latin typeface="黑体" panose="02010609060101010101" pitchFamily="49" charset="-122"/>
                <a:ea typeface="黑体" panose="02010609060101010101" pitchFamily="49" charset="-122"/>
              </a:rPr>
              <a:t>数据挖掘</a:t>
            </a:r>
            <a:r>
              <a:rPr lang="zh-CN" altLang="en-US" sz="1600" dirty="0">
                <a:solidFill>
                  <a:schemeClr val="tx1"/>
                </a:solidFill>
                <a:latin typeface="黑体" panose="02010609060101010101" pitchFamily="49" charset="-122"/>
                <a:ea typeface="黑体" panose="02010609060101010101" pitchFamily="49" charset="-122"/>
              </a:rPr>
              <a:t>是一个用数据发现问题、解决问题的学科，通常通过对数据的探索、处理、分析或建模实现。</a:t>
            </a:r>
            <a:endParaRPr lang="en-US" altLang="zh-CN" sz="16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通常我们把信息转化为价值，要经历信息、数据、知识、价值四个层面，数据挖掘就是中间的重要环节，是从数据中发现知识的过程。</a:t>
            </a:r>
            <a:endParaRPr lang="en-US" altLang="zh-CN" sz="1600" dirty="0">
              <a:solidFill>
                <a:schemeClr val="tx1"/>
              </a:solidFill>
              <a:latin typeface="黑体" panose="02010609060101010101" pitchFamily="49" charset="-122"/>
              <a:ea typeface="黑体" panose="02010609060101010101" pitchFamily="49" charset="-122"/>
            </a:endParaRPr>
          </a:p>
        </p:txBody>
      </p:sp>
      <p:pic>
        <p:nvPicPr>
          <p:cNvPr id="1026" name="Picture 2" descr="preview">
            <a:extLst>
              <a:ext uri="{FF2B5EF4-FFF2-40B4-BE49-F238E27FC236}">
                <a16:creationId xmlns:a16="http://schemas.microsoft.com/office/drawing/2014/main" id="{9D69179A-14BC-4152-B357-335F5CD1B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7751" y="2427734"/>
            <a:ext cx="6472748" cy="233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567388"/>
      </p:ext>
    </p:extLst>
  </p:cSld>
  <p:clrMapOvr>
    <a:masterClrMapping/>
  </p:clrMapOvr>
  <p:transition>
    <p:wip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211</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843559"/>
            <a:ext cx="7586158" cy="905248"/>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应用情景：数据挖掘</a:t>
            </a:r>
            <a:endParaRPr lang="en-US" altLang="zh-CN" sz="20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利用数据挖掘，我们还可以做非常多的事情：</a:t>
            </a:r>
            <a:endParaRPr lang="en-US" altLang="zh-CN" sz="16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endParaRPr lang="zh-CN" altLang="en-US" sz="16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endParaRPr lang="zh-CN" altLang="en-US" sz="16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BEF6CB6B-3013-47C0-B796-D2AAE00149AE}"/>
              </a:ext>
            </a:extLst>
          </p:cNvPr>
          <p:cNvSpPr/>
          <p:nvPr/>
        </p:nvSpPr>
        <p:spPr>
          <a:xfrm>
            <a:off x="1259632" y="1541265"/>
            <a:ext cx="7149732" cy="2772682"/>
          </a:xfrm>
          <a:prstGeom prst="rect">
            <a:avLst/>
          </a:prstGeom>
        </p:spPr>
        <p:txBody>
          <a:bodyPr wrap="square">
            <a:spAutoFit/>
          </a:bodyPr>
          <a:lstStyle/>
          <a:p>
            <a:pPr marL="285750" indent="-285750">
              <a:buFont typeface="Wingdings" panose="05000000000000000000" pitchFamily="2" charset="2"/>
              <a:buChar char="Ø"/>
            </a:pPr>
            <a:r>
              <a:rPr lang="zh-CN" altLang="en-US" sz="1600" b="1" dirty="0">
                <a:solidFill>
                  <a:srgbClr val="7050A0"/>
                </a:solidFill>
                <a:latin typeface="微软雅黑" panose="020B0503020204020204" pitchFamily="34" charset="-122"/>
                <a:ea typeface="微软雅黑" panose="020B0503020204020204" pitchFamily="34" charset="-122"/>
              </a:rPr>
              <a:t>发现数据项之间的相关性</a:t>
            </a:r>
            <a:endParaRPr lang="en-US" altLang="zh-CN" sz="1600" b="1" dirty="0">
              <a:solidFill>
                <a:srgbClr val="7050A0"/>
              </a:solidFill>
              <a:latin typeface="微软雅黑" panose="020B0503020204020204" pitchFamily="34" charset="-122"/>
              <a:ea typeface="微软雅黑" panose="020B0503020204020204" pitchFamily="34" charset="-122"/>
            </a:endParaRPr>
          </a:p>
          <a:p>
            <a:pPr>
              <a:lnSpc>
                <a:spcPct val="125000"/>
              </a:lnSpc>
            </a:pPr>
            <a:r>
              <a:rPr lang="zh-CN" altLang="en-US" sz="1600" dirty="0">
                <a:solidFill>
                  <a:srgbClr val="121212"/>
                </a:solidFill>
                <a:latin typeface="微软雅黑" panose="020B0503020204020204" pitchFamily="34" charset="-122"/>
                <a:ea typeface="微软雅黑" panose="020B0503020204020204" pitchFamily="34" charset="-122"/>
              </a:rPr>
              <a:t>     如我们拿到各个城市环境、人口、交通等数据，就可以通过相关性分析来看人均汽车保有量和空气质量各个指标之间的关系，从而定量化地帮助制定产业经济和环保政策。比如要不要进行更严厉的限购，要不要收取排放税等等。</a:t>
            </a:r>
            <a:endParaRPr lang="en-US" altLang="zh-CN" sz="1600" dirty="0">
              <a:solidFill>
                <a:srgbClr val="121212"/>
              </a:solidFill>
              <a:latin typeface="微软雅黑" panose="020B0503020204020204" pitchFamily="34" charset="-122"/>
              <a:ea typeface="微软雅黑" panose="020B0503020204020204" pitchFamily="34" charset="-122"/>
            </a:endParaRPr>
          </a:p>
          <a:p>
            <a:pPr>
              <a:lnSpc>
                <a:spcPct val="125000"/>
              </a:lnSpc>
            </a:pPr>
            <a:endParaRPr lang="en-US" altLang="zh-CN" sz="1600" dirty="0">
              <a:solidFill>
                <a:srgbClr val="121212"/>
              </a:solidFill>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Ø"/>
            </a:pPr>
            <a:r>
              <a:rPr lang="zh-CN" altLang="en-US" sz="1600" b="1" dirty="0">
                <a:solidFill>
                  <a:srgbClr val="7050A0"/>
                </a:solidFill>
                <a:latin typeface="微软雅黑" panose="020B0503020204020204" pitchFamily="34" charset="-122"/>
                <a:ea typeface="微软雅黑" panose="020B0503020204020204" pitchFamily="34" charset="-122"/>
              </a:rPr>
              <a:t>对数据对象进行聚类分析</a:t>
            </a:r>
            <a:endParaRPr lang="en-US" altLang="zh-CN" sz="1600" b="1" dirty="0">
              <a:solidFill>
                <a:srgbClr val="7050A0"/>
              </a:solidFill>
              <a:latin typeface="微软雅黑" panose="020B0503020204020204" pitchFamily="34" charset="-122"/>
              <a:ea typeface="微软雅黑" panose="020B0503020204020204" pitchFamily="34" charset="-122"/>
            </a:endParaRPr>
          </a:p>
          <a:p>
            <a:pPr>
              <a:lnSpc>
                <a:spcPct val="125000"/>
              </a:lnSpc>
            </a:pPr>
            <a:r>
              <a:rPr lang="zh-CN" altLang="en-US" sz="1600" dirty="0">
                <a:solidFill>
                  <a:srgbClr val="121212"/>
                </a:solidFill>
                <a:latin typeface="微软雅黑" panose="020B0503020204020204" pitchFamily="34" charset="-122"/>
                <a:ea typeface="微软雅黑" panose="020B0503020204020204" pitchFamily="34" charset="-122"/>
              </a:rPr>
              <a:t>     如我们知道大量的人在电子商务网络消费数据，我们就可以根据消费的特征把他们聚成很多类，每一类人我们制定不同的营销手段，从而能够取得销售量的提升 比如电信运营商对人群进行聚类，然后针对性地推出电话套餐。</a:t>
            </a:r>
          </a:p>
        </p:txBody>
      </p:sp>
    </p:spTree>
    <p:extLst>
      <p:ext uri="{BB962C8B-B14F-4D97-AF65-F5344CB8AC3E}">
        <p14:creationId xmlns:p14="http://schemas.microsoft.com/office/powerpoint/2010/main" val="2460396707"/>
      </p:ext>
    </p:extLst>
  </p:cSld>
  <p:clrMapOvr>
    <a:masterClrMapping/>
  </p:clrMapOvr>
  <p:transition>
    <p:wip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212</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6" y="843559"/>
            <a:ext cx="7586158" cy="905248"/>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应用情景：数据挖掘与知识发现</a:t>
            </a:r>
            <a:endParaRPr lang="en-US" altLang="zh-CN" sz="20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r>
              <a:rPr lang="zh-CN" altLang="en-US" sz="1600" dirty="0">
                <a:solidFill>
                  <a:schemeClr val="tx1"/>
                </a:solidFill>
                <a:latin typeface="黑体" panose="02010609060101010101" pitchFamily="49" charset="-122"/>
                <a:ea typeface="黑体" panose="02010609060101010101" pitchFamily="49" charset="-122"/>
              </a:rPr>
              <a:t>利用数据挖掘，我们还可以做非常多的事情：</a:t>
            </a:r>
            <a:endParaRPr lang="en-US" altLang="zh-CN" sz="16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endParaRPr lang="zh-CN" altLang="en-US" sz="16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endParaRPr lang="zh-CN" altLang="en-US" sz="1600" dirty="0">
              <a:solidFill>
                <a:schemeClr val="tx1"/>
              </a:solidFill>
              <a:latin typeface="黑体" panose="02010609060101010101" pitchFamily="49" charset="-122"/>
              <a:ea typeface="黑体" panose="02010609060101010101" pitchFamily="49" charset="-122"/>
            </a:endParaRPr>
          </a:p>
          <a:p>
            <a:pPr marL="0" indent="457200">
              <a:lnSpc>
                <a:spcPct val="100000"/>
              </a:lnSpc>
              <a:spcBef>
                <a:spcPts val="600"/>
              </a:spcBef>
              <a:spcAft>
                <a:spcPts val="0"/>
              </a:spcAft>
              <a:buNone/>
              <a:defRPr/>
            </a:pP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BEF6CB6B-3013-47C0-B796-D2AAE00149AE}"/>
              </a:ext>
            </a:extLst>
          </p:cNvPr>
          <p:cNvSpPr/>
          <p:nvPr/>
        </p:nvSpPr>
        <p:spPr>
          <a:xfrm>
            <a:off x="1259632" y="1541265"/>
            <a:ext cx="7149732" cy="3080459"/>
          </a:xfrm>
          <a:prstGeom prst="rect">
            <a:avLst/>
          </a:prstGeom>
        </p:spPr>
        <p:txBody>
          <a:bodyPr wrap="square">
            <a:spAutoFit/>
          </a:bodyPr>
          <a:lstStyle/>
          <a:p>
            <a:pPr marL="285750" indent="-285750">
              <a:buFont typeface="Wingdings" panose="05000000000000000000" pitchFamily="2" charset="2"/>
              <a:buChar char="Ø"/>
            </a:pPr>
            <a:r>
              <a:rPr lang="zh-CN" altLang="en-US" sz="1600" b="1" dirty="0">
                <a:solidFill>
                  <a:srgbClr val="7050A0"/>
                </a:solidFill>
                <a:latin typeface="微软雅黑" panose="020B0503020204020204" pitchFamily="34" charset="-122"/>
                <a:ea typeface="微软雅黑" panose="020B0503020204020204" pitchFamily="34" charset="-122"/>
              </a:rPr>
              <a:t>对数据对象进行分类 </a:t>
            </a:r>
            <a:endParaRPr lang="en-US" altLang="zh-CN" sz="1600" b="1" dirty="0">
              <a:solidFill>
                <a:srgbClr val="7050A0"/>
              </a:solidFill>
              <a:latin typeface="微软雅黑" panose="020B0503020204020204" pitchFamily="34" charset="-122"/>
              <a:ea typeface="微软雅黑" panose="020B0503020204020204" pitchFamily="34" charset="-122"/>
            </a:endParaRPr>
          </a:p>
          <a:p>
            <a:pPr>
              <a:lnSpc>
                <a:spcPct val="125000"/>
              </a:lnSpc>
            </a:pPr>
            <a:r>
              <a:rPr lang="zh-CN" altLang="en-US" sz="1600" dirty="0">
                <a:solidFill>
                  <a:srgbClr val="121212"/>
                </a:solidFill>
                <a:latin typeface="微软雅黑" panose="020B0503020204020204" pitchFamily="34" charset="-122"/>
                <a:ea typeface="微软雅黑" panose="020B0503020204020204" pitchFamily="34" charset="-122"/>
              </a:rPr>
              <a:t>     当我们已经有了分类数据，来了一些新的数据之后，我们可以把他分到不同的类，如医疗影像上查看肺部的病灶，可能是肺结核，可能是早起肺癌，中晚期肺癌，可能是肺上的疖结，可能是愈合的病灶等等，来了一张新的片子，我们可以通过图像处理，就把它分到不同的类别。</a:t>
            </a:r>
            <a:r>
              <a:rPr lang="en-US" altLang="zh-CN" sz="1600" dirty="0">
                <a:solidFill>
                  <a:srgbClr val="121212"/>
                </a:solidFill>
                <a:latin typeface="微软雅黑" panose="020B0503020204020204" pitchFamily="34" charset="-122"/>
                <a:ea typeface="微软雅黑" panose="020B0503020204020204" pitchFamily="34" charset="-122"/>
              </a:rPr>
              <a:t>(</a:t>
            </a:r>
            <a:r>
              <a:rPr lang="zh-CN" altLang="en-US" sz="1600" dirty="0">
                <a:solidFill>
                  <a:srgbClr val="121212"/>
                </a:solidFill>
                <a:latin typeface="微软雅黑" panose="020B0503020204020204" pitchFamily="34" charset="-122"/>
                <a:ea typeface="微软雅黑" panose="020B0503020204020204" pitchFamily="34" charset="-122"/>
              </a:rPr>
              <a:t>当然这需要我们提前对很多片子的数据进行学习</a:t>
            </a:r>
            <a:r>
              <a:rPr lang="en-US" altLang="zh-CN" sz="1600" dirty="0">
                <a:solidFill>
                  <a:srgbClr val="121212"/>
                </a:solidFill>
                <a:latin typeface="微软雅黑" panose="020B0503020204020204" pitchFamily="34" charset="-122"/>
                <a:ea typeface="微软雅黑" panose="020B0503020204020204" pitchFamily="34" charset="-122"/>
              </a:rPr>
              <a:t>)</a:t>
            </a:r>
          </a:p>
          <a:p>
            <a:pPr marL="285750" indent="-285750">
              <a:lnSpc>
                <a:spcPct val="125000"/>
              </a:lnSpc>
              <a:buFont typeface="Wingdings" panose="05000000000000000000" pitchFamily="2" charset="2"/>
              <a:buChar char="Ø"/>
            </a:pPr>
            <a:r>
              <a:rPr lang="zh-CN" altLang="en-US" sz="1600" b="1" dirty="0">
                <a:solidFill>
                  <a:srgbClr val="7050A0"/>
                </a:solidFill>
                <a:latin typeface="微软雅黑" panose="020B0503020204020204" pitchFamily="34" charset="-122"/>
                <a:ea typeface="微软雅黑" panose="020B0503020204020204" pitchFamily="34" charset="-122"/>
              </a:rPr>
              <a:t>预测缺失数据或者未来的数据 </a:t>
            </a:r>
            <a:endParaRPr lang="en-US" altLang="zh-CN" sz="1600" b="1" dirty="0">
              <a:solidFill>
                <a:srgbClr val="7050A0"/>
              </a:solidFill>
              <a:latin typeface="微软雅黑" panose="020B0503020204020204" pitchFamily="34" charset="-122"/>
              <a:ea typeface="微软雅黑" panose="020B0503020204020204" pitchFamily="34" charset="-122"/>
            </a:endParaRPr>
          </a:p>
          <a:p>
            <a:pPr>
              <a:lnSpc>
                <a:spcPct val="125000"/>
              </a:lnSpc>
            </a:pPr>
            <a:r>
              <a:rPr lang="zh-CN" altLang="en-US" sz="1600" dirty="0">
                <a:solidFill>
                  <a:srgbClr val="121212"/>
                </a:solidFill>
                <a:latin typeface="微软雅黑" panose="020B0503020204020204" pitchFamily="34" charset="-122"/>
                <a:ea typeface="微软雅黑" panose="020B0503020204020204" pitchFamily="34" charset="-122"/>
              </a:rPr>
              <a:t>     如生物数据，我们已知的知识全部数据集中的一小部分，这需要我们做一些事情去预测这些数据；还有一些如大选、股票价格预测、河流径流量预测、 城市用电量预测等，这些就是对未来数据的预测。</a:t>
            </a:r>
          </a:p>
        </p:txBody>
      </p:sp>
    </p:spTree>
    <p:extLst>
      <p:ext uri="{BB962C8B-B14F-4D97-AF65-F5344CB8AC3E}">
        <p14:creationId xmlns:p14="http://schemas.microsoft.com/office/powerpoint/2010/main" val="3090065152"/>
      </p:ext>
    </p:extLst>
  </p:cSld>
  <p:clrMapOvr>
    <a:masterClrMapping/>
  </p:clrMapOvr>
  <p:transition>
    <p:wip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213</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0" name="内容占位符 2"/>
          <p:cNvSpPr txBox="1">
            <a:spLocks/>
          </p:cNvSpPr>
          <p:nvPr/>
        </p:nvSpPr>
        <p:spPr>
          <a:xfrm>
            <a:off x="823205" y="771550"/>
            <a:ext cx="5981043" cy="43858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应用实例：</a:t>
            </a:r>
            <a:r>
              <a:rPr lang="zh-CN" altLang="en-US" sz="2000" b="1" dirty="0">
                <a:solidFill>
                  <a:srgbClr val="7050A0"/>
                </a:solidFill>
                <a:latin typeface="黑体" panose="02010609060101010101" pitchFamily="49" charset="-122"/>
                <a:ea typeface="黑体" panose="02010609060101010101" pitchFamily="49" charset="-122"/>
              </a:rPr>
              <a:t>技术人才流动与技术变迁分析</a:t>
            </a:r>
            <a:endParaRPr lang="en-US" altLang="zh-CN" sz="2000" b="1" dirty="0">
              <a:solidFill>
                <a:srgbClr val="7050A0"/>
              </a:solidFill>
              <a:latin typeface="黑体" panose="02010609060101010101" pitchFamily="49" charset="-122"/>
              <a:ea typeface="黑体" panose="02010609060101010101" pitchFamily="49" charset="-122"/>
            </a:endParaRPr>
          </a:p>
          <a:p>
            <a:pPr marL="0" indent="0" algn="just">
              <a:lnSpc>
                <a:spcPct val="100000"/>
              </a:lnSpc>
              <a:spcBef>
                <a:spcPts val="600"/>
              </a:spcBef>
              <a:spcAft>
                <a:spcPts val="0"/>
              </a:spcAft>
              <a:buNone/>
              <a:defRPr/>
            </a:pP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p:txBody>
      </p:sp>
      <p:sp>
        <p:nvSpPr>
          <p:cNvPr id="15" name="标题 1">
            <a:extLst>
              <a:ext uri="{FF2B5EF4-FFF2-40B4-BE49-F238E27FC236}">
                <a16:creationId xmlns:a16="http://schemas.microsoft.com/office/drawing/2014/main" id="{651985F6-FDF3-4927-95BB-237A765B77F8}"/>
              </a:ext>
            </a:extLst>
          </p:cNvPr>
          <p:cNvSpPr txBox="1">
            <a:spLocks/>
          </p:cNvSpPr>
          <p:nvPr/>
        </p:nvSpPr>
        <p:spPr>
          <a:xfrm>
            <a:off x="760880" y="1466885"/>
            <a:ext cx="725322" cy="2874349"/>
          </a:xfrm>
          <a:prstGeom prst="rect">
            <a:avLst/>
          </a:prstGeom>
        </p:spPr>
        <p:txBody>
          <a:bodyPr vert="eaVert"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zh-CN" altLang="en-US" sz="2400" dirty="0">
                <a:solidFill>
                  <a:srgbClr val="7050A0"/>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数据来源与分析说明</a:t>
            </a:r>
            <a:endParaRPr lang="zh-CN" altLang="en-US" sz="2400" spc="-38" dirty="0">
              <a:solidFill>
                <a:srgbClr val="7050A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05D75A13-8799-4BA9-8BB2-BA488291E51F}"/>
              </a:ext>
            </a:extLst>
          </p:cNvPr>
          <p:cNvGrpSpPr/>
          <p:nvPr/>
        </p:nvGrpSpPr>
        <p:grpSpPr>
          <a:xfrm>
            <a:off x="1356087" y="3791766"/>
            <a:ext cx="486000" cy="486000"/>
            <a:chOff x="700632" y="4253357"/>
            <a:chExt cx="851584" cy="873125"/>
          </a:xfrm>
        </p:grpSpPr>
        <p:sp>
          <p:nvSpPr>
            <p:cNvPr id="17" name="AutoShape 12">
              <a:extLst>
                <a:ext uri="{FF2B5EF4-FFF2-40B4-BE49-F238E27FC236}">
                  <a16:creationId xmlns:a16="http://schemas.microsoft.com/office/drawing/2014/main" id="{EB7CC74D-BAF0-4568-B1B2-7E9062C4803D}"/>
                </a:ext>
              </a:extLst>
            </p:cNvPr>
            <p:cNvSpPr>
              <a:spLocks/>
            </p:cNvSpPr>
            <p:nvPr/>
          </p:nvSpPr>
          <p:spPr bwMode="auto">
            <a:xfrm>
              <a:off x="700632" y="4253357"/>
              <a:ext cx="851584" cy="873125"/>
            </a:xfrm>
            <a:custGeom>
              <a:avLst/>
              <a:gdLst>
                <a:gd name="T0" fmla="*/ 851651 w 19679"/>
                <a:gd name="T1" fmla="*/ 958357 h 19679"/>
                <a:gd name="T2" fmla="*/ 851651 w 19679"/>
                <a:gd name="T3" fmla="*/ 958357 h 19679"/>
                <a:gd name="T4" fmla="*/ 851651 w 19679"/>
                <a:gd name="T5" fmla="*/ 958357 h 19679"/>
                <a:gd name="T6" fmla="*/ 851651 w 19679"/>
                <a:gd name="T7" fmla="*/ 95835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17141" tIns="17141" rIns="17141" bIns="17141"/>
            <a:lstStyle/>
            <a:p>
              <a:endParaRPr lang="zh-CN" altLang="en-US" sz="1275">
                <a:solidFill>
                  <a:schemeClr val="tx1">
                    <a:lumMod val="50000"/>
                    <a:lumOff val="50000"/>
                  </a:schemeClr>
                </a:solidFill>
                <a:cs typeface="+mn-ea"/>
                <a:sym typeface="+mn-lt"/>
              </a:endParaRPr>
            </a:p>
          </p:txBody>
        </p:sp>
        <p:sp>
          <p:nvSpPr>
            <p:cNvPr id="18" name="AutoShape 13">
              <a:extLst>
                <a:ext uri="{FF2B5EF4-FFF2-40B4-BE49-F238E27FC236}">
                  <a16:creationId xmlns:a16="http://schemas.microsoft.com/office/drawing/2014/main" id="{B97DA3C9-1163-4DF6-9B31-C41852737489}"/>
                </a:ext>
              </a:extLst>
            </p:cNvPr>
            <p:cNvSpPr>
              <a:spLocks/>
            </p:cNvSpPr>
            <p:nvPr/>
          </p:nvSpPr>
          <p:spPr bwMode="auto">
            <a:xfrm>
              <a:off x="947456" y="4512120"/>
              <a:ext cx="361904" cy="357981"/>
            </a:xfrm>
            <a:custGeom>
              <a:avLst/>
              <a:gdLst>
                <a:gd name="T0" fmla="*/ 361950 w 21600"/>
                <a:gd name="T1" fmla="*/ 357981 h 21600"/>
                <a:gd name="T2" fmla="*/ 361950 w 21600"/>
                <a:gd name="T3" fmla="*/ 357981 h 21600"/>
                <a:gd name="T4" fmla="*/ 361950 w 21600"/>
                <a:gd name="T5" fmla="*/ 357981 h 21600"/>
                <a:gd name="T6" fmla="*/ 361950 w 21600"/>
                <a:gd name="T7" fmla="*/ 3579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59" y="0"/>
                    <a:pt x="0" y="4859"/>
                    <a:pt x="0" y="10800"/>
                  </a:cubicBezTo>
                  <a:cubicBezTo>
                    <a:pt x="0" y="16739"/>
                    <a:pt x="4859" y="21600"/>
                    <a:pt x="10800" y="21600"/>
                  </a:cubicBezTo>
                  <a:cubicBezTo>
                    <a:pt x="16739" y="21600"/>
                    <a:pt x="21600" y="16739"/>
                    <a:pt x="21600" y="10800"/>
                  </a:cubicBezTo>
                  <a:cubicBezTo>
                    <a:pt x="21600" y="4859"/>
                    <a:pt x="16739" y="0"/>
                    <a:pt x="10800" y="0"/>
                  </a:cubicBezTo>
                  <a:close/>
                  <a:moveTo>
                    <a:pt x="14939" y="4319"/>
                  </a:moveTo>
                  <a:cubicBezTo>
                    <a:pt x="15659" y="3779"/>
                    <a:pt x="15659" y="3779"/>
                    <a:pt x="15659" y="3779"/>
                  </a:cubicBezTo>
                  <a:cubicBezTo>
                    <a:pt x="15659" y="3779"/>
                    <a:pt x="15299" y="3059"/>
                    <a:pt x="15479" y="2519"/>
                  </a:cubicBezTo>
                  <a:cubicBezTo>
                    <a:pt x="15659" y="2519"/>
                    <a:pt x="16379" y="2879"/>
                    <a:pt x="16919" y="3599"/>
                  </a:cubicBezTo>
                  <a:cubicBezTo>
                    <a:pt x="16559" y="5219"/>
                    <a:pt x="15479" y="5039"/>
                    <a:pt x="15479" y="5039"/>
                  </a:cubicBezTo>
                  <a:cubicBezTo>
                    <a:pt x="15479" y="5039"/>
                    <a:pt x="14759" y="5039"/>
                    <a:pt x="14939" y="4319"/>
                  </a:cubicBezTo>
                  <a:close/>
                  <a:moveTo>
                    <a:pt x="8459" y="13859"/>
                  </a:moveTo>
                  <a:cubicBezTo>
                    <a:pt x="8279" y="14039"/>
                    <a:pt x="8099" y="14579"/>
                    <a:pt x="7919" y="15119"/>
                  </a:cubicBezTo>
                  <a:cubicBezTo>
                    <a:pt x="7739" y="15479"/>
                    <a:pt x="7559" y="15660"/>
                    <a:pt x="7379" y="15839"/>
                  </a:cubicBezTo>
                  <a:cubicBezTo>
                    <a:pt x="7019" y="16019"/>
                    <a:pt x="7019" y="16379"/>
                    <a:pt x="7019" y="16379"/>
                  </a:cubicBezTo>
                  <a:cubicBezTo>
                    <a:pt x="6839" y="17099"/>
                    <a:pt x="6839" y="17099"/>
                    <a:pt x="6839" y="17099"/>
                  </a:cubicBezTo>
                  <a:cubicBezTo>
                    <a:pt x="6839" y="17099"/>
                    <a:pt x="7019" y="17819"/>
                    <a:pt x="7200" y="17999"/>
                  </a:cubicBezTo>
                  <a:cubicBezTo>
                    <a:pt x="7200" y="18360"/>
                    <a:pt x="6659" y="19799"/>
                    <a:pt x="6659" y="19799"/>
                  </a:cubicBezTo>
                  <a:cubicBezTo>
                    <a:pt x="6120" y="19620"/>
                    <a:pt x="5940" y="19079"/>
                    <a:pt x="5760" y="18719"/>
                  </a:cubicBezTo>
                  <a:cubicBezTo>
                    <a:pt x="5760" y="18360"/>
                    <a:pt x="5399" y="18179"/>
                    <a:pt x="5579" y="17819"/>
                  </a:cubicBezTo>
                  <a:cubicBezTo>
                    <a:pt x="5579" y="17279"/>
                    <a:pt x="5219" y="17099"/>
                    <a:pt x="5039" y="16919"/>
                  </a:cubicBezTo>
                  <a:cubicBezTo>
                    <a:pt x="4859" y="16559"/>
                    <a:pt x="4679" y="16199"/>
                    <a:pt x="4679" y="16019"/>
                  </a:cubicBezTo>
                  <a:cubicBezTo>
                    <a:pt x="4679" y="15839"/>
                    <a:pt x="4139" y="15479"/>
                    <a:pt x="4139" y="15479"/>
                  </a:cubicBezTo>
                  <a:cubicBezTo>
                    <a:pt x="4139" y="15479"/>
                    <a:pt x="3239" y="14940"/>
                    <a:pt x="3060" y="14759"/>
                  </a:cubicBezTo>
                  <a:cubicBezTo>
                    <a:pt x="2880" y="14579"/>
                    <a:pt x="2699" y="13859"/>
                    <a:pt x="2699" y="13499"/>
                  </a:cubicBezTo>
                  <a:cubicBezTo>
                    <a:pt x="2699" y="13139"/>
                    <a:pt x="2880" y="12239"/>
                    <a:pt x="2880" y="12239"/>
                  </a:cubicBezTo>
                  <a:cubicBezTo>
                    <a:pt x="2880" y="12239"/>
                    <a:pt x="3239" y="11879"/>
                    <a:pt x="3060" y="11699"/>
                  </a:cubicBezTo>
                  <a:cubicBezTo>
                    <a:pt x="2699" y="11519"/>
                    <a:pt x="2699" y="10800"/>
                    <a:pt x="2699" y="10800"/>
                  </a:cubicBezTo>
                  <a:cubicBezTo>
                    <a:pt x="2339" y="10439"/>
                    <a:pt x="2339" y="10439"/>
                    <a:pt x="2339" y="10439"/>
                  </a:cubicBezTo>
                  <a:cubicBezTo>
                    <a:pt x="2339" y="10439"/>
                    <a:pt x="1979" y="9899"/>
                    <a:pt x="1800" y="9719"/>
                  </a:cubicBezTo>
                  <a:cubicBezTo>
                    <a:pt x="1800" y="9359"/>
                    <a:pt x="1800" y="9180"/>
                    <a:pt x="1979" y="8999"/>
                  </a:cubicBezTo>
                  <a:cubicBezTo>
                    <a:pt x="1979" y="8819"/>
                    <a:pt x="1800" y="8279"/>
                    <a:pt x="1800" y="8099"/>
                  </a:cubicBezTo>
                  <a:cubicBezTo>
                    <a:pt x="3600" y="3599"/>
                    <a:pt x="6659" y="2699"/>
                    <a:pt x="6659" y="2699"/>
                  </a:cubicBezTo>
                  <a:cubicBezTo>
                    <a:pt x="6839" y="3599"/>
                    <a:pt x="6839" y="3599"/>
                    <a:pt x="6839" y="3599"/>
                  </a:cubicBezTo>
                  <a:cubicBezTo>
                    <a:pt x="6839" y="3599"/>
                    <a:pt x="6299" y="3779"/>
                    <a:pt x="6120" y="3779"/>
                  </a:cubicBezTo>
                  <a:cubicBezTo>
                    <a:pt x="5760" y="3599"/>
                    <a:pt x="5579" y="3599"/>
                    <a:pt x="5579" y="3599"/>
                  </a:cubicBezTo>
                  <a:cubicBezTo>
                    <a:pt x="5219" y="4139"/>
                    <a:pt x="5219" y="4139"/>
                    <a:pt x="5219" y="4139"/>
                  </a:cubicBezTo>
                  <a:cubicBezTo>
                    <a:pt x="5219" y="4139"/>
                    <a:pt x="5039" y="4499"/>
                    <a:pt x="5039" y="4679"/>
                  </a:cubicBezTo>
                  <a:cubicBezTo>
                    <a:pt x="5039" y="4859"/>
                    <a:pt x="5219" y="5219"/>
                    <a:pt x="5219" y="5219"/>
                  </a:cubicBezTo>
                  <a:cubicBezTo>
                    <a:pt x="5219" y="5219"/>
                    <a:pt x="5760" y="5219"/>
                    <a:pt x="5760" y="5039"/>
                  </a:cubicBezTo>
                  <a:cubicBezTo>
                    <a:pt x="5760" y="4859"/>
                    <a:pt x="5760" y="4679"/>
                    <a:pt x="5760" y="4679"/>
                  </a:cubicBezTo>
                  <a:cubicBezTo>
                    <a:pt x="5579" y="4319"/>
                    <a:pt x="5579" y="4319"/>
                    <a:pt x="5579" y="4319"/>
                  </a:cubicBezTo>
                  <a:cubicBezTo>
                    <a:pt x="5579" y="4319"/>
                    <a:pt x="6120" y="4139"/>
                    <a:pt x="7200" y="4319"/>
                  </a:cubicBezTo>
                  <a:cubicBezTo>
                    <a:pt x="8459" y="4319"/>
                    <a:pt x="7919" y="5219"/>
                    <a:pt x="8459" y="5399"/>
                  </a:cubicBezTo>
                  <a:cubicBezTo>
                    <a:pt x="8999" y="5580"/>
                    <a:pt x="8099" y="6299"/>
                    <a:pt x="7919" y="6659"/>
                  </a:cubicBezTo>
                  <a:cubicBezTo>
                    <a:pt x="7739" y="7019"/>
                    <a:pt x="7379" y="6119"/>
                    <a:pt x="7379" y="6119"/>
                  </a:cubicBezTo>
                  <a:cubicBezTo>
                    <a:pt x="7379" y="6119"/>
                    <a:pt x="7739" y="5759"/>
                    <a:pt x="7200" y="5759"/>
                  </a:cubicBezTo>
                  <a:cubicBezTo>
                    <a:pt x="6659" y="5580"/>
                    <a:pt x="6299" y="6479"/>
                    <a:pt x="6659" y="6479"/>
                  </a:cubicBezTo>
                  <a:cubicBezTo>
                    <a:pt x="6839" y="6479"/>
                    <a:pt x="7200" y="6839"/>
                    <a:pt x="7019" y="7019"/>
                  </a:cubicBezTo>
                  <a:cubicBezTo>
                    <a:pt x="7019" y="7199"/>
                    <a:pt x="7019" y="7199"/>
                    <a:pt x="6839" y="7739"/>
                  </a:cubicBezTo>
                  <a:cubicBezTo>
                    <a:pt x="6479" y="8279"/>
                    <a:pt x="6120" y="8639"/>
                    <a:pt x="6120" y="8639"/>
                  </a:cubicBezTo>
                  <a:cubicBezTo>
                    <a:pt x="6120" y="8639"/>
                    <a:pt x="5760" y="8459"/>
                    <a:pt x="5940" y="8819"/>
                  </a:cubicBezTo>
                  <a:cubicBezTo>
                    <a:pt x="6120" y="9180"/>
                    <a:pt x="5940" y="9719"/>
                    <a:pt x="5940" y="9899"/>
                  </a:cubicBezTo>
                  <a:cubicBezTo>
                    <a:pt x="5940" y="10259"/>
                    <a:pt x="5219" y="9719"/>
                    <a:pt x="5219" y="9180"/>
                  </a:cubicBezTo>
                  <a:cubicBezTo>
                    <a:pt x="5039" y="8639"/>
                    <a:pt x="4499" y="9180"/>
                    <a:pt x="4319" y="9180"/>
                  </a:cubicBezTo>
                  <a:cubicBezTo>
                    <a:pt x="4139" y="9180"/>
                    <a:pt x="3779" y="8999"/>
                    <a:pt x="3779" y="8819"/>
                  </a:cubicBezTo>
                  <a:cubicBezTo>
                    <a:pt x="3600" y="8639"/>
                    <a:pt x="2699" y="9359"/>
                    <a:pt x="2519" y="9359"/>
                  </a:cubicBezTo>
                  <a:cubicBezTo>
                    <a:pt x="2339" y="9539"/>
                    <a:pt x="2339" y="9899"/>
                    <a:pt x="2699" y="9719"/>
                  </a:cubicBezTo>
                  <a:cubicBezTo>
                    <a:pt x="3060" y="9539"/>
                    <a:pt x="3419" y="9719"/>
                    <a:pt x="3419" y="10079"/>
                  </a:cubicBezTo>
                  <a:cubicBezTo>
                    <a:pt x="3239" y="10439"/>
                    <a:pt x="2880" y="10259"/>
                    <a:pt x="2880" y="10439"/>
                  </a:cubicBezTo>
                  <a:cubicBezTo>
                    <a:pt x="3060" y="10800"/>
                    <a:pt x="3419" y="10979"/>
                    <a:pt x="3419" y="11339"/>
                  </a:cubicBezTo>
                  <a:cubicBezTo>
                    <a:pt x="3600" y="11699"/>
                    <a:pt x="4499" y="11339"/>
                    <a:pt x="4859" y="11160"/>
                  </a:cubicBezTo>
                  <a:cubicBezTo>
                    <a:pt x="5039" y="11160"/>
                    <a:pt x="5940" y="10979"/>
                    <a:pt x="5940" y="11339"/>
                  </a:cubicBezTo>
                  <a:cubicBezTo>
                    <a:pt x="6120" y="11699"/>
                    <a:pt x="7019" y="11879"/>
                    <a:pt x="7379" y="11879"/>
                  </a:cubicBezTo>
                  <a:cubicBezTo>
                    <a:pt x="7739" y="12059"/>
                    <a:pt x="8279" y="12059"/>
                    <a:pt x="8819" y="12419"/>
                  </a:cubicBezTo>
                  <a:cubicBezTo>
                    <a:pt x="9179" y="12959"/>
                    <a:pt x="8459" y="13679"/>
                    <a:pt x="8459" y="13859"/>
                  </a:cubicBezTo>
                  <a:close/>
                  <a:moveTo>
                    <a:pt x="10619" y="2519"/>
                  </a:moveTo>
                  <a:cubicBezTo>
                    <a:pt x="10439" y="3059"/>
                    <a:pt x="9719" y="3599"/>
                    <a:pt x="9899" y="3779"/>
                  </a:cubicBezTo>
                  <a:cubicBezTo>
                    <a:pt x="9899" y="3959"/>
                    <a:pt x="9899" y="4859"/>
                    <a:pt x="9179" y="4139"/>
                  </a:cubicBezTo>
                  <a:cubicBezTo>
                    <a:pt x="8459" y="3419"/>
                    <a:pt x="7739" y="3239"/>
                    <a:pt x="7919" y="2699"/>
                  </a:cubicBezTo>
                  <a:cubicBezTo>
                    <a:pt x="7919" y="2519"/>
                    <a:pt x="8639" y="2519"/>
                    <a:pt x="8639" y="2339"/>
                  </a:cubicBezTo>
                  <a:cubicBezTo>
                    <a:pt x="9540" y="1259"/>
                    <a:pt x="11159" y="1439"/>
                    <a:pt x="11339" y="1799"/>
                  </a:cubicBezTo>
                  <a:cubicBezTo>
                    <a:pt x="10980" y="2159"/>
                    <a:pt x="10619" y="1979"/>
                    <a:pt x="10619" y="2519"/>
                  </a:cubicBezTo>
                  <a:close/>
                  <a:moveTo>
                    <a:pt x="19259" y="11160"/>
                  </a:moveTo>
                  <a:cubicBezTo>
                    <a:pt x="19259" y="11160"/>
                    <a:pt x="19619" y="11699"/>
                    <a:pt x="20159" y="11699"/>
                  </a:cubicBezTo>
                  <a:cubicBezTo>
                    <a:pt x="19799" y="15660"/>
                    <a:pt x="16559" y="18360"/>
                    <a:pt x="16559" y="18360"/>
                  </a:cubicBezTo>
                  <a:cubicBezTo>
                    <a:pt x="16019" y="17819"/>
                    <a:pt x="16199" y="17279"/>
                    <a:pt x="16199" y="17279"/>
                  </a:cubicBezTo>
                  <a:cubicBezTo>
                    <a:pt x="16379" y="16559"/>
                    <a:pt x="16379" y="16559"/>
                    <a:pt x="16379" y="16559"/>
                  </a:cubicBezTo>
                  <a:cubicBezTo>
                    <a:pt x="16379" y="15299"/>
                    <a:pt x="16379" y="15299"/>
                    <a:pt x="16379" y="15299"/>
                  </a:cubicBezTo>
                  <a:cubicBezTo>
                    <a:pt x="16379" y="15299"/>
                    <a:pt x="16379" y="13859"/>
                    <a:pt x="15119" y="14579"/>
                  </a:cubicBezTo>
                  <a:cubicBezTo>
                    <a:pt x="13859" y="14940"/>
                    <a:pt x="14400" y="14940"/>
                    <a:pt x="12959" y="14940"/>
                  </a:cubicBezTo>
                  <a:cubicBezTo>
                    <a:pt x="11520" y="15119"/>
                    <a:pt x="11880" y="12059"/>
                    <a:pt x="11880" y="12059"/>
                  </a:cubicBezTo>
                  <a:cubicBezTo>
                    <a:pt x="11880" y="7739"/>
                    <a:pt x="15119" y="10979"/>
                    <a:pt x="15119" y="10979"/>
                  </a:cubicBezTo>
                  <a:cubicBezTo>
                    <a:pt x="17099" y="12419"/>
                    <a:pt x="17459" y="10079"/>
                    <a:pt x="17459" y="10079"/>
                  </a:cubicBezTo>
                  <a:cubicBezTo>
                    <a:pt x="18719" y="9539"/>
                    <a:pt x="18719" y="9539"/>
                    <a:pt x="18719" y="9539"/>
                  </a:cubicBezTo>
                  <a:cubicBezTo>
                    <a:pt x="18899" y="8819"/>
                    <a:pt x="18899" y="8819"/>
                    <a:pt x="18899" y="8819"/>
                  </a:cubicBezTo>
                  <a:cubicBezTo>
                    <a:pt x="18719" y="7919"/>
                    <a:pt x="18719" y="7919"/>
                    <a:pt x="18719" y="7919"/>
                  </a:cubicBezTo>
                  <a:cubicBezTo>
                    <a:pt x="16739" y="7019"/>
                    <a:pt x="16739" y="7019"/>
                    <a:pt x="16739" y="7019"/>
                  </a:cubicBezTo>
                  <a:cubicBezTo>
                    <a:pt x="16739" y="7019"/>
                    <a:pt x="16379" y="7739"/>
                    <a:pt x="16919" y="8639"/>
                  </a:cubicBezTo>
                  <a:cubicBezTo>
                    <a:pt x="16919" y="8639"/>
                    <a:pt x="16739" y="9539"/>
                    <a:pt x="16379" y="9359"/>
                  </a:cubicBezTo>
                  <a:cubicBezTo>
                    <a:pt x="15119" y="8639"/>
                    <a:pt x="15119" y="8639"/>
                    <a:pt x="15119" y="8639"/>
                  </a:cubicBezTo>
                  <a:cubicBezTo>
                    <a:pt x="15119" y="8639"/>
                    <a:pt x="14759" y="8459"/>
                    <a:pt x="14220" y="8819"/>
                  </a:cubicBezTo>
                  <a:cubicBezTo>
                    <a:pt x="13500" y="9359"/>
                    <a:pt x="12419" y="8819"/>
                    <a:pt x="12419" y="8819"/>
                  </a:cubicBezTo>
                  <a:cubicBezTo>
                    <a:pt x="12419" y="8819"/>
                    <a:pt x="12419" y="8279"/>
                    <a:pt x="13139" y="7919"/>
                  </a:cubicBezTo>
                  <a:cubicBezTo>
                    <a:pt x="13679" y="7559"/>
                    <a:pt x="13679" y="7559"/>
                    <a:pt x="13679" y="7559"/>
                  </a:cubicBezTo>
                  <a:cubicBezTo>
                    <a:pt x="13679" y="7559"/>
                    <a:pt x="13500" y="6839"/>
                    <a:pt x="13679" y="6299"/>
                  </a:cubicBezTo>
                  <a:cubicBezTo>
                    <a:pt x="13859" y="5759"/>
                    <a:pt x="14039" y="6299"/>
                    <a:pt x="14579" y="5939"/>
                  </a:cubicBezTo>
                  <a:cubicBezTo>
                    <a:pt x="15119" y="5580"/>
                    <a:pt x="15479" y="6659"/>
                    <a:pt x="16199" y="6479"/>
                  </a:cubicBezTo>
                  <a:cubicBezTo>
                    <a:pt x="16919" y="6479"/>
                    <a:pt x="16559" y="6299"/>
                    <a:pt x="17099" y="5939"/>
                  </a:cubicBezTo>
                  <a:cubicBezTo>
                    <a:pt x="17639" y="5759"/>
                    <a:pt x="17999" y="6479"/>
                    <a:pt x="17999" y="6479"/>
                  </a:cubicBezTo>
                  <a:cubicBezTo>
                    <a:pt x="19080" y="6659"/>
                    <a:pt x="19080" y="6659"/>
                    <a:pt x="19080" y="6659"/>
                  </a:cubicBezTo>
                  <a:cubicBezTo>
                    <a:pt x="19080" y="6659"/>
                    <a:pt x="18899" y="5399"/>
                    <a:pt x="18899" y="5759"/>
                  </a:cubicBezTo>
                  <a:cubicBezTo>
                    <a:pt x="19619" y="6839"/>
                    <a:pt x="20520" y="9899"/>
                    <a:pt x="20159" y="10439"/>
                  </a:cubicBezTo>
                  <a:cubicBezTo>
                    <a:pt x="19979" y="10259"/>
                    <a:pt x="19799" y="10259"/>
                    <a:pt x="19799" y="10259"/>
                  </a:cubicBezTo>
                  <a:cubicBezTo>
                    <a:pt x="18539" y="10259"/>
                    <a:pt x="18539" y="10259"/>
                    <a:pt x="18539" y="10259"/>
                  </a:cubicBezTo>
                  <a:lnTo>
                    <a:pt x="19259" y="1116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7141" tIns="17141" rIns="17141" bIns="17141"/>
            <a:lstStyle/>
            <a:p>
              <a:endParaRPr lang="zh-CN" altLang="en-US" sz="1275">
                <a:solidFill>
                  <a:schemeClr val="tx1">
                    <a:lumMod val="50000"/>
                    <a:lumOff val="50000"/>
                  </a:schemeClr>
                </a:solidFill>
                <a:cs typeface="+mn-ea"/>
                <a:sym typeface="+mn-lt"/>
              </a:endParaRPr>
            </a:p>
          </p:txBody>
        </p:sp>
      </p:grpSp>
      <p:grpSp>
        <p:nvGrpSpPr>
          <p:cNvPr id="19" name="组合 18">
            <a:extLst>
              <a:ext uri="{FF2B5EF4-FFF2-40B4-BE49-F238E27FC236}">
                <a16:creationId xmlns:a16="http://schemas.microsoft.com/office/drawing/2014/main" id="{8A0BBA76-806E-4130-B767-92A8C2D8692E}"/>
              </a:ext>
            </a:extLst>
          </p:cNvPr>
          <p:cNvGrpSpPr/>
          <p:nvPr/>
        </p:nvGrpSpPr>
        <p:grpSpPr>
          <a:xfrm>
            <a:off x="1356087" y="1452302"/>
            <a:ext cx="486000" cy="486000"/>
            <a:chOff x="783523" y="1061221"/>
            <a:chExt cx="851582" cy="873125"/>
          </a:xfrm>
        </p:grpSpPr>
        <p:sp>
          <p:nvSpPr>
            <p:cNvPr id="20" name="AutoShape 6">
              <a:extLst>
                <a:ext uri="{FF2B5EF4-FFF2-40B4-BE49-F238E27FC236}">
                  <a16:creationId xmlns:a16="http://schemas.microsoft.com/office/drawing/2014/main" id="{07A2133B-B801-4B77-9708-6FA249EF89E4}"/>
                </a:ext>
              </a:extLst>
            </p:cNvPr>
            <p:cNvSpPr>
              <a:spLocks/>
            </p:cNvSpPr>
            <p:nvPr/>
          </p:nvSpPr>
          <p:spPr bwMode="auto">
            <a:xfrm>
              <a:off x="783523" y="1061221"/>
              <a:ext cx="851582" cy="873125"/>
            </a:xfrm>
            <a:custGeom>
              <a:avLst/>
              <a:gdLst>
                <a:gd name="T0" fmla="*/ 851650 w 19679"/>
                <a:gd name="T1" fmla="*/ 958357 h 19679"/>
                <a:gd name="T2" fmla="*/ 851650 w 19679"/>
                <a:gd name="T3" fmla="*/ 958357 h 19679"/>
                <a:gd name="T4" fmla="*/ 851650 w 19679"/>
                <a:gd name="T5" fmla="*/ 958357 h 19679"/>
                <a:gd name="T6" fmla="*/ 851650 w 19679"/>
                <a:gd name="T7" fmla="*/ 95835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ffectLst/>
          </p:spPr>
          <p:txBody>
            <a:bodyPr lIns="17141" tIns="17141" rIns="17141" bIns="17141"/>
            <a:lstStyle/>
            <a:p>
              <a:endParaRPr lang="zh-CN" altLang="en-US" sz="1275">
                <a:solidFill>
                  <a:schemeClr val="tx1">
                    <a:lumMod val="50000"/>
                    <a:lumOff val="50000"/>
                  </a:schemeClr>
                </a:solidFill>
                <a:cs typeface="+mn-ea"/>
                <a:sym typeface="+mn-lt"/>
              </a:endParaRPr>
            </a:p>
          </p:txBody>
        </p:sp>
        <p:sp>
          <p:nvSpPr>
            <p:cNvPr id="21" name="AutoShape 15">
              <a:extLst>
                <a:ext uri="{FF2B5EF4-FFF2-40B4-BE49-F238E27FC236}">
                  <a16:creationId xmlns:a16="http://schemas.microsoft.com/office/drawing/2014/main" id="{49E5D96E-4EBF-4AAA-ACC6-273037E2E26D}"/>
                </a:ext>
              </a:extLst>
            </p:cNvPr>
            <p:cNvSpPr>
              <a:spLocks/>
            </p:cNvSpPr>
            <p:nvPr/>
          </p:nvSpPr>
          <p:spPr bwMode="auto">
            <a:xfrm>
              <a:off x="1023249" y="1304370"/>
              <a:ext cx="338887" cy="338931"/>
            </a:xfrm>
            <a:custGeom>
              <a:avLst/>
              <a:gdLst>
                <a:gd name="T0" fmla="*/ 338931 w 21600"/>
                <a:gd name="T1" fmla="*/ 338931 h 21600"/>
                <a:gd name="T2" fmla="*/ 338931 w 21600"/>
                <a:gd name="T3" fmla="*/ 338931 h 21600"/>
                <a:gd name="T4" fmla="*/ 338931 w 21600"/>
                <a:gd name="T5" fmla="*/ 338931 h 21600"/>
                <a:gd name="T6" fmla="*/ 338931 w 21600"/>
                <a:gd name="T7" fmla="*/ 338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87" y="2580"/>
                  </a:moveTo>
                  <a:cubicBezTo>
                    <a:pt x="20419" y="2580"/>
                    <a:pt x="20793" y="2735"/>
                    <a:pt x="21116" y="3052"/>
                  </a:cubicBezTo>
                  <a:cubicBezTo>
                    <a:pt x="21438" y="3372"/>
                    <a:pt x="21600" y="3743"/>
                    <a:pt x="21600" y="4175"/>
                  </a:cubicBezTo>
                  <a:lnTo>
                    <a:pt x="21600" y="19987"/>
                  </a:lnTo>
                  <a:cubicBezTo>
                    <a:pt x="21600"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4285" tIns="14285" rIns="14285" bIns="14285" anchor="ctr"/>
            <a:lstStyle/>
            <a:p>
              <a:endParaRPr lang="zh-CN" altLang="en-US" sz="1275">
                <a:solidFill>
                  <a:schemeClr val="tx1">
                    <a:lumMod val="50000"/>
                    <a:lumOff val="50000"/>
                  </a:schemeClr>
                </a:solidFill>
                <a:cs typeface="+mn-ea"/>
                <a:sym typeface="+mn-lt"/>
              </a:endParaRPr>
            </a:p>
          </p:txBody>
        </p:sp>
      </p:grpSp>
      <p:grpSp>
        <p:nvGrpSpPr>
          <p:cNvPr id="22" name="组合 21">
            <a:extLst>
              <a:ext uri="{FF2B5EF4-FFF2-40B4-BE49-F238E27FC236}">
                <a16:creationId xmlns:a16="http://schemas.microsoft.com/office/drawing/2014/main" id="{3921D650-636C-4BF5-A8E3-6932402E0ADA}"/>
              </a:ext>
            </a:extLst>
          </p:cNvPr>
          <p:cNvGrpSpPr/>
          <p:nvPr/>
        </p:nvGrpSpPr>
        <p:grpSpPr>
          <a:xfrm>
            <a:off x="1356087" y="2714758"/>
            <a:ext cx="486000" cy="486000"/>
            <a:chOff x="708964" y="5832605"/>
            <a:chExt cx="848408" cy="873125"/>
          </a:xfrm>
        </p:grpSpPr>
        <p:sp>
          <p:nvSpPr>
            <p:cNvPr id="23" name="AutoShape 10">
              <a:extLst>
                <a:ext uri="{FF2B5EF4-FFF2-40B4-BE49-F238E27FC236}">
                  <a16:creationId xmlns:a16="http://schemas.microsoft.com/office/drawing/2014/main" id="{E0AAA32F-8BEF-436C-9C04-1517FAF7B49E}"/>
                </a:ext>
              </a:extLst>
            </p:cNvPr>
            <p:cNvSpPr>
              <a:spLocks/>
            </p:cNvSpPr>
            <p:nvPr/>
          </p:nvSpPr>
          <p:spPr bwMode="auto">
            <a:xfrm>
              <a:off x="708964" y="5832605"/>
              <a:ext cx="848408" cy="873125"/>
            </a:xfrm>
            <a:custGeom>
              <a:avLst/>
              <a:gdLst>
                <a:gd name="T0" fmla="*/ 848476 w 19679"/>
                <a:gd name="T1" fmla="*/ 958357 h 19679"/>
                <a:gd name="T2" fmla="*/ 848476 w 19679"/>
                <a:gd name="T3" fmla="*/ 958357 h 19679"/>
                <a:gd name="T4" fmla="*/ 848476 w 19679"/>
                <a:gd name="T5" fmla="*/ 958357 h 19679"/>
                <a:gd name="T6" fmla="*/ 848476 w 19679"/>
                <a:gd name="T7" fmla="*/ 95835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ED7D31"/>
            </a:solidFill>
            <a:ln>
              <a:noFill/>
            </a:ln>
            <a:effectLst/>
          </p:spPr>
          <p:txBody>
            <a:bodyPr lIns="17141" tIns="17141" rIns="17141" bIns="17141"/>
            <a:lstStyle/>
            <a:p>
              <a:endParaRPr lang="zh-CN" altLang="en-US" sz="1275">
                <a:solidFill>
                  <a:schemeClr val="tx1">
                    <a:lumMod val="50000"/>
                    <a:lumOff val="50000"/>
                  </a:schemeClr>
                </a:solidFill>
                <a:cs typeface="+mn-ea"/>
                <a:sym typeface="+mn-lt"/>
              </a:endParaRPr>
            </a:p>
          </p:txBody>
        </p:sp>
        <p:sp>
          <p:nvSpPr>
            <p:cNvPr id="24" name="AutoShape 16">
              <a:extLst>
                <a:ext uri="{FF2B5EF4-FFF2-40B4-BE49-F238E27FC236}">
                  <a16:creationId xmlns:a16="http://schemas.microsoft.com/office/drawing/2014/main" id="{CFC9F874-DC4A-446B-ADF2-AEEBCA61AB24}"/>
                </a:ext>
              </a:extLst>
            </p:cNvPr>
            <p:cNvSpPr>
              <a:spLocks/>
            </p:cNvSpPr>
            <p:nvPr/>
          </p:nvSpPr>
          <p:spPr bwMode="auto">
            <a:xfrm>
              <a:off x="982376" y="6104724"/>
              <a:ext cx="338888" cy="282575"/>
            </a:xfrm>
            <a:custGeom>
              <a:avLst/>
              <a:gdLst>
                <a:gd name="T0" fmla="*/ 338932 w 21600"/>
                <a:gd name="T1" fmla="*/ 282575 h 21600"/>
                <a:gd name="T2" fmla="*/ 338932 w 21600"/>
                <a:gd name="T3" fmla="*/ 282575 h 21600"/>
                <a:gd name="T4" fmla="*/ 338932 w 21600"/>
                <a:gd name="T5" fmla="*/ 282575 h 21600"/>
                <a:gd name="T6" fmla="*/ 338932 w 21600"/>
                <a:gd name="T7" fmla="*/ 2825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708" y="14020"/>
                  </a:moveTo>
                  <a:cubicBezTo>
                    <a:pt x="20951" y="14020"/>
                    <a:pt x="21161" y="14125"/>
                    <a:pt x="21335" y="14334"/>
                  </a:cubicBezTo>
                  <a:cubicBezTo>
                    <a:pt x="21511" y="14548"/>
                    <a:pt x="21600" y="14810"/>
                    <a:pt x="21600" y="15115"/>
                  </a:cubicBezTo>
                  <a:lnTo>
                    <a:pt x="21600" y="20504"/>
                  </a:lnTo>
                  <a:cubicBezTo>
                    <a:pt x="21600" y="20815"/>
                    <a:pt x="21511" y="21071"/>
                    <a:pt x="21335" y="21285"/>
                  </a:cubicBezTo>
                  <a:cubicBezTo>
                    <a:pt x="21161" y="21494"/>
                    <a:pt x="20951" y="21600"/>
                    <a:pt x="20708" y="21600"/>
                  </a:cubicBezTo>
                  <a:lnTo>
                    <a:pt x="16197" y="21600"/>
                  </a:lnTo>
                  <a:cubicBezTo>
                    <a:pt x="15940" y="21600"/>
                    <a:pt x="15729" y="21494"/>
                    <a:pt x="15563" y="21285"/>
                  </a:cubicBezTo>
                  <a:cubicBezTo>
                    <a:pt x="15399" y="21071"/>
                    <a:pt x="15316" y="20815"/>
                    <a:pt x="15316" y="20504"/>
                  </a:cubicBezTo>
                  <a:lnTo>
                    <a:pt x="15316" y="15115"/>
                  </a:lnTo>
                  <a:cubicBezTo>
                    <a:pt x="15316" y="14810"/>
                    <a:pt x="15399" y="14548"/>
                    <a:pt x="15570" y="14334"/>
                  </a:cubicBezTo>
                  <a:cubicBezTo>
                    <a:pt x="15737" y="14125"/>
                    <a:pt x="15945" y="14020"/>
                    <a:pt x="16197" y="14020"/>
                  </a:cubicBezTo>
                  <a:lnTo>
                    <a:pt x="17788" y="14020"/>
                  </a:lnTo>
                  <a:lnTo>
                    <a:pt x="17788" y="11869"/>
                  </a:lnTo>
                  <a:cubicBezTo>
                    <a:pt x="17788" y="11699"/>
                    <a:pt x="17707" y="11610"/>
                    <a:pt x="17543" y="11602"/>
                  </a:cubicBezTo>
                  <a:lnTo>
                    <a:pt x="11473" y="11602"/>
                  </a:lnTo>
                  <a:lnTo>
                    <a:pt x="11473" y="14019"/>
                  </a:lnTo>
                  <a:lnTo>
                    <a:pt x="13054" y="14019"/>
                  </a:lnTo>
                  <a:cubicBezTo>
                    <a:pt x="13296" y="14019"/>
                    <a:pt x="13507" y="14125"/>
                    <a:pt x="13681" y="14334"/>
                  </a:cubicBezTo>
                  <a:cubicBezTo>
                    <a:pt x="13857" y="14548"/>
                    <a:pt x="13945" y="14810"/>
                    <a:pt x="13945" y="15115"/>
                  </a:cubicBezTo>
                  <a:lnTo>
                    <a:pt x="13945" y="20504"/>
                  </a:lnTo>
                  <a:cubicBezTo>
                    <a:pt x="13945" y="20815"/>
                    <a:pt x="13857" y="21071"/>
                    <a:pt x="13681" y="21285"/>
                  </a:cubicBezTo>
                  <a:cubicBezTo>
                    <a:pt x="13507" y="21494"/>
                    <a:pt x="13296" y="21599"/>
                    <a:pt x="13054" y="21599"/>
                  </a:cubicBezTo>
                  <a:lnTo>
                    <a:pt x="8543" y="21599"/>
                  </a:lnTo>
                  <a:cubicBezTo>
                    <a:pt x="8298" y="21599"/>
                    <a:pt x="8090" y="21494"/>
                    <a:pt x="7913" y="21285"/>
                  </a:cubicBezTo>
                  <a:cubicBezTo>
                    <a:pt x="7740" y="21071"/>
                    <a:pt x="7652" y="20815"/>
                    <a:pt x="7652" y="20504"/>
                  </a:cubicBezTo>
                  <a:lnTo>
                    <a:pt x="7652" y="15115"/>
                  </a:lnTo>
                  <a:cubicBezTo>
                    <a:pt x="7652" y="14810"/>
                    <a:pt x="7740" y="14548"/>
                    <a:pt x="7913" y="14334"/>
                  </a:cubicBezTo>
                  <a:cubicBezTo>
                    <a:pt x="8090" y="14125"/>
                    <a:pt x="8298" y="14019"/>
                    <a:pt x="8543" y="14019"/>
                  </a:cubicBezTo>
                  <a:lnTo>
                    <a:pt x="10124" y="14019"/>
                  </a:lnTo>
                  <a:lnTo>
                    <a:pt x="10124" y="11602"/>
                  </a:lnTo>
                  <a:lnTo>
                    <a:pt x="4056" y="11602"/>
                  </a:lnTo>
                  <a:cubicBezTo>
                    <a:pt x="3901" y="11602"/>
                    <a:pt x="3821" y="11690"/>
                    <a:pt x="3821" y="11869"/>
                  </a:cubicBezTo>
                  <a:lnTo>
                    <a:pt x="3821" y="14020"/>
                  </a:lnTo>
                  <a:lnTo>
                    <a:pt x="5402" y="14020"/>
                  </a:lnTo>
                  <a:cubicBezTo>
                    <a:pt x="5661" y="14020"/>
                    <a:pt x="5874" y="14125"/>
                    <a:pt x="6053" y="14334"/>
                  </a:cubicBezTo>
                  <a:cubicBezTo>
                    <a:pt x="6229" y="14548"/>
                    <a:pt x="6315" y="14810"/>
                    <a:pt x="6315" y="15115"/>
                  </a:cubicBezTo>
                  <a:lnTo>
                    <a:pt x="6315" y="20504"/>
                  </a:lnTo>
                  <a:cubicBezTo>
                    <a:pt x="6315" y="20815"/>
                    <a:pt x="6229" y="21071"/>
                    <a:pt x="6053" y="21285"/>
                  </a:cubicBezTo>
                  <a:cubicBezTo>
                    <a:pt x="5877" y="21494"/>
                    <a:pt x="5664" y="21600"/>
                    <a:pt x="5402" y="21600"/>
                  </a:cubicBezTo>
                  <a:lnTo>
                    <a:pt x="913" y="21600"/>
                  </a:lnTo>
                  <a:cubicBezTo>
                    <a:pt x="658" y="21600"/>
                    <a:pt x="440" y="21494"/>
                    <a:pt x="261" y="21285"/>
                  </a:cubicBezTo>
                  <a:cubicBezTo>
                    <a:pt x="88" y="21071"/>
                    <a:pt x="0" y="20815"/>
                    <a:pt x="0" y="20504"/>
                  </a:cubicBezTo>
                  <a:lnTo>
                    <a:pt x="0" y="15115"/>
                  </a:lnTo>
                  <a:cubicBezTo>
                    <a:pt x="0" y="14810"/>
                    <a:pt x="88" y="14548"/>
                    <a:pt x="261" y="14334"/>
                  </a:cubicBezTo>
                  <a:cubicBezTo>
                    <a:pt x="438" y="14125"/>
                    <a:pt x="656" y="14020"/>
                    <a:pt x="913" y="14020"/>
                  </a:cubicBezTo>
                  <a:lnTo>
                    <a:pt x="2472" y="14020"/>
                  </a:lnTo>
                  <a:lnTo>
                    <a:pt x="2472" y="11869"/>
                  </a:lnTo>
                  <a:cubicBezTo>
                    <a:pt x="2472" y="11352"/>
                    <a:pt x="2629" y="10911"/>
                    <a:pt x="2942" y="10544"/>
                  </a:cubicBezTo>
                  <a:cubicBezTo>
                    <a:pt x="3253" y="10180"/>
                    <a:pt x="3622" y="9997"/>
                    <a:pt x="4053" y="9997"/>
                  </a:cubicBezTo>
                  <a:lnTo>
                    <a:pt x="10121" y="9997"/>
                  </a:lnTo>
                  <a:lnTo>
                    <a:pt x="10121" y="7550"/>
                  </a:lnTo>
                  <a:lnTo>
                    <a:pt x="8540" y="7550"/>
                  </a:lnTo>
                  <a:cubicBezTo>
                    <a:pt x="8295" y="7550"/>
                    <a:pt x="8087" y="7450"/>
                    <a:pt x="7911" y="7247"/>
                  </a:cubicBezTo>
                  <a:cubicBezTo>
                    <a:pt x="7737" y="7045"/>
                    <a:pt x="7649" y="6789"/>
                    <a:pt x="7649" y="6484"/>
                  </a:cubicBezTo>
                  <a:lnTo>
                    <a:pt x="7649" y="1066"/>
                  </a:lnTo>
                  <a:cubicBezTo>
                    <a:pt x="7649" y="775"/>
                    <a:pt x="7737" y="522"/>
                    <a:pt x="7911" y="314"/>
                  </a:cubicBezTo>
                  <a:cubicBezTo>
                    <a:pt x="8087" y="102"/>
                    <a:pt x="8295" y="0"/>
                    <a:pt x="8540" y="0"/>
                  </a:cubicBezTo>
                  <a:lnTo>
                    <a:pt x="13052" y="0"/>
                  </a:lnTo>
                  <a:cubicBezTo>
                    <a:pt x="13294" y="0"/>
                    <a:pt x="13504" y="102"/>
                    <a:pt x="13678" y="314"/>
                  </a:cubicBezTo>
                  <a:cubicBezTo>
                    <a:pt x="13854" y="522"/>
                    <a:pt x="13943" y="775"/>
                    <a:pt x="13943" y="1066"/>
                  </a:cubicBezTo>
                  <a:lnTo>
                    <a:pt x="13943" y="6484"/>
                  </a:lnTo>
                  <a:cubicBezTo>
                    <a:pt x="13943" y="6789"/>
                    <a:pt x="13854" y="7045"/>
                    <a:pt x="13678" y="7247"/>
                  </a:cubicBezTo>
                  <a:cubicBezTo>
                    <a:pt x="13504" y="7450"/>
                    <a:pt x="13294" y="7550"/>
                    <a:pt x="13052" y="7550"/>
                  </a:cubicBezTo>
                  <a:lnTo>
                    <a:pt x="11470" y="7550"/>
                  </a:lnTo>
                  <a:lnTo>
                    <a:pt x="11470" y="9997"/>
                  </a:lnTo>
                  <a:lnTo>
                    <a:pt x="17541" y="9997"/>
                  </a:lnTo>
                  <a:cubicBezTo>
                    <a:pt x="17969" y="9997"/>
                    <a:pt x="18339" y="10177"/>
                    <a:pt x="18652" y="10538"/>
                  </a:cubicBezTo>
                  <a:cubicBezTo>
                    <a:pt x="18966" y="10899"/>
                    <a:pt x="19122" y="11343"/>
                    <a:pt x="19122" y="11869"/>
                  </a:cubicBezTo>
                  <a:lnTo>
                    <a:pt x="19122" y="14020"/>
                  </a:lnTo>
                  <a:lnTo>
                    <a:pt x="20708" y="1402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4285" tIns="14285" rIns="14285" bIns="14285" anchor="ctr"/>
            <a:lstStyle/>
            <a:p>
              <a:endParaRPr lang="zh-CN" altLang="en-US" sz="1275">
                <a:solidFill>
                  <a:schemeClr val="tx1">
                    <a:lumMod val="50000"/>
                    <a:lumOff val="50000"/>
                  </a:schemeClr>
                </a:solidFill>
                <a:cs typeface="+mn-ea"/>
                <a:sym typeface="+mn-lt"/>
              </a:endParaRPr>
            </a:p>
          </p:txBody>
        </p:sp>
      </p:grpSp>
      <p:sp>
        <p:nvSpPr>
          <p:cNvPr id="25" name="AutoShape 23">
            <a:extLst>
              <a:ext uri="{FF2B5EF4-FFF2-40B4-BE49-F238E27FC236}">
                <a16:creationId xmlns:a16="http://schemas.microsoft.com/office/drawing/2014/main" id="{2D797DEC-CDE5-4E2A-80F5-AB86D8F424BA}"/>
              </a:ext>
            </a:extLst>
          </p:cNvPr>
          <p:cNvSpPr>
            <a:spLocks/>
          </p:cNvSpPr>
          <p:nvPr/>
        </p:nvSpPr>
        <p:spPr bwMode="auto">
          <a:xfrm>
            <a:off x="3209862" y="2710471"/>
            <a:ext cx="879309" cy="6492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214313" indent="-214313">
              <a:lnSpc>
                <a:spcPct val="130000"/>
              </a:lnSpc>
              <a:spcAft>
                <a:spcPts val="600"/>
              </a:spcAft>
              <a:buFont typeface="Wingdings" charset="2"/>
              <a:buChar char="Ø"/>
            </a:pPr>
            <a:r>
              <a:rPr lang="zh-CN" altLang="en-US" sz="1200" dirty="0">
                <a:latin typeface="微软雅黑" panose="020B0503020204020204" pitchFamily="34" charset="-122"/>
                <a:ea typeface="微软雅黑" panose="020B0503020204020204" pitchFamily="34" charset="-122"/>
              </a:rPr>
              <a:t>缺失值</a:t>
            </a:r>
            <a:endParaRPr lang="en-US" altLang="zh-CN" sz="120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Wingdings" charset="2"/>
              <a:buChar char="Ø"/>
            </a:pPr>
            <a:r>
              <a:rPr lang="zh-CN" altLang="en-US" sz="1200" dirty="0">
                <a:latin typeface="微软雅黑" panose="020B0503020204020204" pitchFamily="34" charset="-122"/>
                <a:ea typeface="微软雅黑" panose="020B0503020204020204" pitchFamily="34" charset="-122"/>
              </a:rPr>
              <a:t>异常值</a:t>
            </a:r>
            <a:endParaRPr lang="zh-CN" altLang="en-US" sz="1275" dirty="0">
              <a:solidFill>
                <a:srgbClr val="C00000"/>
              </a:solidFill>
              <a:latin typeface="微软雅黑" panose="020B0503020204020204" pitchFamily="34" charset="-122"/>
              <a:ea typeface="微软雅黑" panose="020B0503020204020204" pitchFamily="34" charset="-122"/>
            </a:endParaRPr>
          </a:p>
        </p:txBody>
      </p:sp>
      <p:sp>
        <p:nvSpPr>
          <p:cNvPr id="26" name="AutoShape 24">
            <a:extLst>
              <a:ext uri="{FF2B5EF4-FFF2-40B4-BE49-F238E27FC236}">
                <a16:creationId xmlns:a16="http://schemas.microsoft.com/office/drawing/2014/main" id="{BA6F92BB-CEDB-4231-8775-FFEE1B47BFF0}"/>
              </a:ext>
            </a:extLst>
          </p:cNvPr>
          <p:cNvSpPr>
            <a:spLocks/>
          </p:cNvSpPr>
          <p:nvPr/>
        </p:nvSpPr>
        <p:spPr bwMode="auto">
          <a:xfrm>
            <a:off x="3222636" y="1280262"/>
            <a:ext cx="5703188" cy="12735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214313" indent="-214313">
              <a:lnSpc>
                <a:spcPct val="130000"/>
              </a:lnSpc>
              <a:spcAft>
                <a:spcPts val="6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全球专利数据</a:t>
            </a:r>
            <a:endParaRPr lang="en-US" altLang="zh-CN" sz="120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专利申请数为</a:t>
            </a:r>
            <a:r>
              <a:rPr lang="en-US" altLang="zh-CN" sz="1200" b="1" dirty="0">
                <a:latin typeface="微软雅黑" panose="020B0503020204020204" pitchFamily="34" charset="-122"/>
                <a:ea typeface="微软雅黑" panose="020B0503020204020204" pitchFamily="34" charset="-122"/>
              </a:rPr>
              <a:t>84,076,043</a:t>
            </a:r>
            <a:r>
              <a:rPr lang="zh-CN" altLang="en-US" sz="1200" dirty="0">
                <a:latin typeface="微软雅黑" panose="020B0503020204020204" pitchFamily="34" charset="-122"/>
                <a:ea typeface="微软雅黑" panose="020B0503020204020204" pitchFamily="34" charset="-122"/>
              </a:rPr>
              <a:t>件</a:t>
            </a:r>
            <a:endParaRPr lang="en-US" altLang="zh-CN" sz="120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专利申请人数为</a:t>
            </a:r>
            <a:r>
              <a:rPr lang="en-US" altLang="zh-CN" sz="1200" b="1" dirty="0">
                <a:latin typeface="微软雅黑" panose="020B0503020204020204" pitchFamily="34" charset="-122"/>
                <a:ea typeface="微软雅黑" panose="020B0503020204020204" pitchFamily="34" charset="-122"/>
              </a:rPr>
              <a:t>61,558,031</a:t>
            </a:r>
            <a:r>
              <a:rPr lang="zh-CN" altLang="en-US" sz="1200" dirty="0">
                <a:latin typeface="微软雅黑" panose="020B0503020204020204" pitchFamily="34" charset="-122"/>
                <a:ea typeface="微软雅黑" panose="020B0503020204020204" pitchFamily="34" charset="-122"/>
              </a:rPr>
              <a:t>人，</a:t>
            </a:r>
            <a:endParaRPr lang="en-US" altLang="zh-CN" sz="120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分析的专利申请时间跨度为</a:t>
            </a:r>
            <a:r>
              <a:rPr lang="en-US" altLang="zh-CN" sz="1200" dirty="0">
                <a:solidFill>
                  <a:srgbClr val="FF0000"/>
                </a:solidFill>
                <a:latin typeface="微软雅黑" panose="020B0503020204020204" pitchFamily="34" charset="-122"/>
                <a:ea typeface="微软雅黑" panose="020B0503020204020204" pitchFamily="34" charset="-122"/>
              </a:rPr>
              <a:t>1893-03-14~2019-12-03</a:t>
            </a:r>
            <a:endParaRPr lang="zh-CN" altLang="en-US" sz="120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27" name="左大括号 26">
            <a:extLst>
              <a:ext uri="{FF2B5EF4-FFF2-40B4-BE49-F238E27FC236}">
                <a16:creationId xmlns:a16="http://schemas.microsoft.com/office/drawing/2014/main" id="{8C560AB8-E65E-494B-B7EA-864F7A677873}"/>
              </a:ext>
            </a:extLst>
          </p:cNvPr>
          <p:cNvSpPr/>
          <p:nvPr/>
        </p:nvSpPr>
        <p:spPr>
          <a:xfrm rot="10800000">
            <a:off x="4003422" y="2754190"/>
            <a:ext cx="219384" cy="388702"/>
          </a:xfrm>
          <a:prstGeom prst="lef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275">
              <a:latin typeface="微软雅黑" panose="020B0503020204020204" pitchFamily="34" charset="-122"/>
              <a:ea typeface="微软雅黑" panose="020B0503020204020204" pitchFamily="34" charset="-122"/>
            </a:endParaRPr>
          </a:p>
        </p:txBody>
      </p:sp>
      <p:sp>
        <p:nvSpPr>
          <p:cNvPr id="28" name="AutoShape 23">
            <a:extLst>
              <a:ext uri="{FF2B5EF4-FFF2-40B4-BE49-F238E27FC236}">
                <a16:creationId xmlns:a16="http://schemas.microsoft.com/office/drawing/2014/main" id="{DD5597A8-8E22-4BEC-BDBF-4555C286E608}"/>
              </a:ext>
            </a:extLst>
          </p:cNvPr>
          <p:cNvSpPr>
            <a:spLocks/>
          </p:cNvSpPr>
          <p:nvPr/>
        </p:nvSpPr>
        <p:spPr bwMode="auto">
          <a:xfrm>
            <a:off x="5893633" y="2710471"/>
            <a:ext cx="3450248" cy="5769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214313" indent="-214313">
              <a:lnSpc>
                <a:spcPct val="130000"/>
              </a:lnSpc>
              <a:spcAft>
                <a:spcPts val="600"/>
              </a:spcAft>
              <a:buFont typeface="Wingdings" charset="2"/>
              <a:buChar char="Ø"/>
            </a:pPr>
            <a:r>
              <a:rPr lang="zh-CN" altLang="en-US" sz="1050" dirty="0">
                <a:latin typeface="微软雅黑" panose="020B0503020204020204" pitchFamily="34" charset="-122"/>
                <a:ea typeface="微软雅黑" panose="020B0503020204020204" pitchFamily="34" charset="-122"/>
              </a:rPr>
              <a:t>选择没有缺失情况的数据作为分析样本</a:t>
            </a:r>
            <a:endParaRPr lang="en-US" altLang="zh-CN" sz="105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Wingdings" charset="2"/>
              <a:buChar char="Ø"/>
            </a:pPr>
            <a:r>
              <a:rPr lang="zh-CN" altLang="en-US" sz="1050" dirty="0">
                <a:latin typeface="微软雅黑" panose="020B0503020204020204" pitchFamily="34" charset="-122"/>
                <a:ea typeface="微软雅黑" panose="020B0503020204020204" pitchFamily="34" charset="-122"/>
              </a:rPr>
              <a:t>通过</a:t>
            </a:r>
            <a:r>
              <a:rPr lang="zh-CN" altLang="zh-CN" sz="1050" dirty="0">
                <a:latin typeface="微软雅黑" panose="020B0503020204020204" pitchFamily="34" charset="-122"/>
                <a:ea typeface="微软雅黑" panose="020B0503020204020204" pitchFamily="34" charset="-122"/>
              </a:rPr>
              <a:t>公司数量、年份区间等约束条件进行删除</a:t>
            </a:r>
            <a:endParaRPr lang="zh-CN" altLang="en-US" sz="1050" dirty="0">
              <a:solidFill>
                <a:srgbClr val="C00000"/>
              </a:solidFill>
              <a:latin typeface="微软雅黑" panose="020B0503020204020204" pitchFamily="34" charset="-122"/>
              <a:ea typeface="微软雅黑" panose="020B0503020204020204" pitchFamily="34" charset="-122"/>
            </a:endParaRPr>
          </a:p>
        </p:txBody>
      </p:sp>
      <p:sp>
        <p:nvSpPr>
          <p:cNvPr id="29" name="右箭头 41">
            <a:extLst>
              <a:ext uri="{FF2B5EF4-FFF2-40B4-BE49-F238E27FC236}">
                <a16:creationId xmlns:a16="http://schemas.microsoft.com/office/drawing/2014/main" id="{66430D2B-B5A2-470B-B7D2-FB2556E3C59F}"/>
              </a:ext>
            </a:extLst>
          </p:cNvPr>
          <p:cNvSpPr/>
          <p:nvPr/>
        </p:nvSpPr>
        <p:spPr>
          <a:xfrm>
            <a:off x="4119679" y="2828009"/>
            <a:ext cx="592387" cy="23217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75">
              <a:latin typeface="微软雅黑" panose="020B0503020204020204" pitchFamily="34" charset="-122"/>
              <a:ea typeface="微软雅黑" panose="020B0503020204020204" pitchFamily="34" charset="-122"/>
            </a:endParaRPr>
          </a:p>
        </p:txBody>
      </p:sp>
      <p:sp>
        <p:nvSpPr>
          <p:cNvPr id="30" name="左大括号 29">
            <a:extLst>
              <a:ext uri="{FF2B5EF4-FFF2-40B4-BE49-F238E27FC236}">
                <a16:creationId xmlns:a16="http://schemas.microsoft.com/office/drawing/2014/main" id="{E9662455-A42D-4305-B6DC-DC0CB54298BE}"/>
              </a:ext>
            </a:extLst>
          </p:cNvPr>
          <p:cNvSpPr/>
          <p:nvPr/>
        </p:nvSpPr>
        <p:spPr>
          <a:xfrm>
            <a:off x="5550354" y="2708239"/>
            <a:ext cx="209643" cy="492519"/>
          </a:xfrm>
          <a:prstGeom prst="leftBrace">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200">
              <a:latin typeface="微软雅黑" panose="020B0503020204020204" pitchFamily="34" charset="-122"/>
              <a:ea typeface="微软雅黑" panose="020B0503020204020204" pitchFamily="34" charset="-122"/>
            </a:endParaRPr>
          </a:p>
        </p:txBody>
      </p:sp>
      <p:sp>
        <p:nvSpPr>
          <p:cNvPr id="31" name="AutoShape 22">
            <a:extLst>
              <a:ext uri="{FF2B5EF4-FFF2-40B4-BE49-F238E27FC236}">
                <a16:creationId xmlns:a16="http://schemas.microsoft.com/office/drawing/2014/main" id="{6E0F40EB-571B-4433-B6AE-B8F9A07310F9}"/>
              </a:ext>
            </a:extLst>
          </p:cNvPr>
          <p:cNvSpPr>
            <a:spLocks/>
          </p:cNvSpPr>
          <p:nvPr/>
        </p:nvSpPr>
        <p:spPr bwMode="auto">
          <a:xfrm>
            <a:off x="4729442" y="2826198"/>
            <a:ext cx="652451" cy="2291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600"/>
              </a:spcAft>
            </a:pPr>
            <a:r>
              <a:rPr lang="zh-CN" altLang="en-US" sz="1200" dirty="0">
                <a:latin typeface="微软雅黑" panose="020B0503020204020204" pitchFamily="34" charset="-122"/>
                <a:ea typeface="微软雅黑" panose="020B0503020204020204" pitchFamily="34" charset="-122"/>
              </a:rPr>
              <a:t>处理方法</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2" name="组合 31">
            <a:extLst>
              <a:ext uri="{FF2B5EF4-FFF2-40B4-BE49-F238E27FC236}">
                <a16:creationId xmlns:a16="http://schemas.microsoft.com/office/drawing/2014/main" id="{DD1A468D-1CEF-4064-A0FE-A14602160B4A}"/>
              </a:ext>
            </a:extLst>
          </p:cNvPr>
          <p:cNvGrpSpPr/>
          <p:nvPr/>
        </p:nvGrpSpPr>
        <p:grpSpPr>
          <a:xfrm>
            <a:off x="1916871" y="1452302"/>
            <a:ext cx="1149982" cy="558860"/>
            <a:chOff x="1513731" y="1677867"/>
            <a:chExt cx="1533309" cy="745146"/>
          </a:xfrm>
        </p:grpSpPr>
        <p:sp>
          <p:nvSpPr>
            <p:cNvPr id="33" name="AutoShape 7">
              <a:extLst>
                <a:ext uri="{FF2B5EF4-FFF2-40B4-BE49-F238E27FC236}">
                  <a16:creationId xmlns:a16="http://schemas.microsoft.com/office/drawing/2014/main" id="{8458418E-8149-4F31-95A3-2C79D188898D}"/>
                </a:ext>
              </a:extLst>
            </p:cNvPr>
            <p:cNvSpPr>
              <a:spLocks/>
            </p:cNvSpPr>
            <p:nvPr/>
          </p:nvSpPr>
          <p:spPr bwMode="auto">
            <a:xfrm>
              <a:off x="1513731" y="1677867"/>
              <a:ext cx="1533309" cy="745146"/>
            </a:xfrm>
            <a:custGeom>
              <a:avLst/>
              <a:gdLst>
                <a:gd name="T0" fmla="*/ 1793081 w 21600"/>
                <a:gd name="T1" fmla="*/ 1202532 h 21600"/>
                <a:gd name="T2" fmla="*/ 1793081 w 21600"/>
                <a:gd name="T3" fmla="*/ 1202532 h 21600"/>
                <a:gd name="T4" fmla="*/ 1793081 w 21600"/>
                <a:gd name="T5" fmla="*/ 1202532 h 21600"/>
                <a:gd name="T6" fmla="*/ 1793081 w 21600"/>
                <a:gd name="T7" fmla="*/ 1202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22"/>
                  </a:moveTo>
                  <a:lnTo>
                    <a:pt x="12198" y="0"/>
                  </a:lnTo>
                  <a:lnTo>
                    <a:pt x="12198" y="3144"/>
                  </a:lnTo>
                  <a:lnTo>
                    <a:pt x="0" y="3144"/>
                  </a:lnTo>
                  <a:lnTo>
                    <a:pt x="0" y="18455"/>
                  </a:lnTo>
                  <a:lnTo>
                    <a:pt x="12198" y="18455"/>
                  </a:lnTo>
                  <a:lnTo>
                    <a:pt x="12198" y="21599"/>
                  </a:lnTo>
                  <a:lnTo>
                    <a:pt x="21599" y="10822"/>
                  </a:lnTo>
                  <a:close/>
                </a:path>
              </a:pathLst>
            </a:custGeom>
            <a:solidFill>
              <a:srgbClr val="DEDED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7141" tIns="17141" rIns="17141" bIns="17141"/>
            <a:lstStyle/>
            <a:p>
              <a:endParaRPr lang="zh-CN" altLang="en-US" sz="127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4" name="AutoShape 17">
              <a:extLst>
                <a:ext uri="{FF2B5EF4-FFF2-40B4-BE49-F238E27FC236}">
                  <a16:creationId xmlns:a16="http://schemas.microsoft.com/office/drawing/2014/main" id="{0D7E0CF3-ECE3-49B2-8AFD-4EE06D77834A}"/>
                </a:ext>
              </a:extLst>
            </p:cNvPr>
            <p:cNvSpPr>
              <a:spLocks/>
            </p:cNvSpPr>
            <p:nvPr/>
          </p:nvSpPr>
          <p:spPr bwMode="auto">
            <a:xfrm>
              <a:off x="1708162" y="1898039"/>
              <a:ext cx="1168248" cy="3048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5" tIns="14285" rIns="14285" bIns="14285" anchor="ctr"/>
            <a:lstStyle/>
            <a:p>
              <a:r>
                <a:rPr lang="zh-CN" altLang="en-US" sz="1275" dirty="0">
                  <a:latin typeface="微软雅黑" panose="020B0503020204020204" pitchFamily="34" charset="-122"/>
                  <a:ea typeface="微软雅黑" panose="020B0503020204020204" pitchFamily="34" charset="-122"/>
                  <a:sym typeface="+mn-lt"/>
                </a:rPr>
                <a:t>数据情况</a:t>
              </a:r>
              <a:endParaRPr lang="es-E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5" name="组合 34">
            <a:extLst>
              <a:ext uri="{FF2B5EF4-FFF2-40B4-BE49-F238E27FC236}">
                <a16:creationId xmlns:a16="http://schemas.microsoft.com/office/drawing/2014/main" id="{CAF9C96C-DF92-42D2-A48F-8933B2BE21B8}"/>
              </a:ext>
            </a:extLst>
          </p:cNvPr>
          <p:cNvGrpSpPr/>
          <p:nvPr/>
        </p:nvGrpSpPr>
        <p:grpSpPr>
          <a:xfrm>
            <a:off x="1908849" y="2669112"/>
            <a:ext cx="1149982" cy="558860"/>
            <a:chOff x="1513731" y="1677867"/>
            <a:chExt cx="1533309" cy="745146"/>
          </a:xfrm>
        </p:grpSpPr>
        <p:sp>
          <p:nvSpPr>
            <p:cNvPr id="36" name="AutoShape 7">
              <a:extLst>
                <a:ext uri="{FF2B5EF4-FFF2-40B4-BE49-F238E27FC236}">
                  <a16:creationId xmlns:a16="http://schemas.microsoft.com/office/drawing/2014/main" id="{0930EFB2-B843-4312-9D8A-579C005182C9}"/>
                </a:ext>
              </a:extLst>
            </p:cNvPr>
            <p:cNvSpPr>
              <a:spLocks/>
            </p:cNvSpPr>
            <p:nvPr/>
          </p:nvSpPr>
          <p:spPr bwMode="auto">
            <a:xfrm>
              <a:off x="1513731" y="1677867"/>
              <a:ext cx="1533309" cy="745146"/>
            </a:xfrm>
            <a:custGeom>
              <a:avLst/>
              <a:gdLst>
                <a:gd name="T0" fmla="*/ 1793081 w 21600"/>
                <a:gd name="T1" fmla="*/ 1202532 h 21600"/>
                <a:gd name="T2" fmla="*/ 1793081 w 21600"/>
                <a:gd name="T3" fmla="*/ 1202532 h 21600"/>
                <a:gd name="T4" fmla="*/ 1793081 w 21600"/>
                <a:gd name="T5" fmla="*/ 1202532 h 21600"/>
                <a:gd name="T6" fmla="*/ 1793081 w 21600"/>
                <a:gd name="T7" fmla="*/ 1202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22"/>
                  </a:moveTo>
                  <a:lnTo>
                    <a:pt x="12198" y="0"/>
                  </a:lnTo>
                  <a:lnTo>
                    <a:pt x="12198" y="3144"/>
                  </a:lnTo>
                  <a:lnTo>
                    <a:pt x="0" y="3144"/>
                  </a:lnTo>
                  <a:lnTo>
                    <a:pt x="0" y="18455"/>
                  </a:lnTo>
                  <a:lnTo>
                    <a:pt x="12198" y="18455"/>
                  </a:lnTo>
                  <a:lnTo>
                    <a:pt x="12198" y="21599"/>
                  </a:lnTo>
                  <a:lnTo>
                    <a:pt x="21599" y="10822"/>
                  </a:lnTo>
                  <a:close/>
                </a:path>
              </a:pathLst>
            </a:custGeom>
            <a:solidFill>
              <a:srgbClr val="DEDED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7141" tIns="17141" rIns="17141" bIns="17141"/>
            <a:lstStyle/>
            <a:p>
              <a:endParaRPr lang="zh-CN" altLang="en-US" sz="127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7" name="AutoShape 17">
              <a:extLst>
                <a:ext uri="{FF2B5EF4-FFF2-40B4-BE49-F238E27FC236}">
                  <a16:creationId xmlns:a16="http://schemas.microsoft.com/office/drawing/2014/main" id="{A6B255C8-2148-41E0-A0C8-4AACEDEF949A}"/>
                </a:ext>
              </a:extLst>
            </p:cNvPr>
            <p:cNvSpPr>
              <a:spLocks/>
            </p:cNvSpPr>
            <p:nvPr/>
          </p:nvSpPr>
          <p:spPr bwMode="auto">
            <a:xfrm>
              <a:off x="1708162" y="1898039"/>
              <a:ext cx="1168248" cy="3048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5" tIns="14285" rIns="14285" bIns="14285" anchor="ctr"/>
            <a:lstStyle/>
            <a:p>
              <a:r>
                <a:rPr lang="zh-CN" altLang="en-US" sz="1275" dirty="0">
                  <a:latin typeface="微软雅黑" panose="020B0503020204020204" pitchFamily="34" charset="-122"/>
                  <a:ea typeface="微软雅黑" panose="020B0503020204020204" pitchFamily="34" charset="-122"/>
                  <a:sym typeface="+mn-lt"/>
                </a:rPr>
                <a:t>数据处理</a:t>
              </a:r>
              <a:endParaRPr lang="es-E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sp>
        <p:nvSpPr>
          <p:cNvPr id="38" name="AutoShape 22">
            <a:extLst>
              <a:ext uri="{FF2B5EF4-FFF2-40B4-BE49-F238E27FC236}">
                <a16:creationId xmlns:a16="http://schemas.microsoft.com/office/drawing/2014/main" id="{F60AC261-AE8C-47D2-ADA9-DDB17A7650E3}"/>
              </a:ext>
            </a:extLst>
          </p:cNvPr>
          <p:cNvSpPr>
            <a:spLocks/>
          </p:cNvSpPr>
          <p:nvPr/>
        </p:nvSpPr>
        <p:spPr bwMode="auto">
          <a:xfrm>
            <a:off x="3218359" y="3784225"/>
            <a:ext cx="2131205" cy="6344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214313" indent="-214313">
              <a:lnSpc>
                <a:spcPct val="130000"/>
              </a:lnSpc>
              <a:spcAft>
                <a:spcPts val="600"/>
              </a:spcAft>
              <a:buFont typeface="Wingdings" panose="05000000000000000000" pitchFamily="2" charset="2"/>
              <a:buChar char="ü"/>
            </a:pPr>
            <a:r>
              <a:rPr lang="zh-CN" altLang="en-US" sz="1200" b="1" dirty="0">
                <a:latin typeface="微软雅黑" panose="020B0503020204020204" pitchFamily="34" charset="-122"/>
                <a:ea typeface="微软雅黑" panose="020B0503020204020204" pitchFamily="34" charset="-122"/>
              </a:rPr>
              <a:t>国家、行业、机构</a:t>
            </a:r>
            <a:r>
              <a:rPr lang="zh-CN" altLang="en-US" sz="1050" dirty="0">
                <a:latin typeface="微软雅黑" panose="020B0503020204020204" pitchFamily="34" charset="-122"/>
                <a:ea typeface="微软雅黑" panose="020B0503020204020204" pitchFamily="34" charset="-122"/>
              </a:rPr>
              <a:t>不同层面</a:t>
            </a:r>
            <a:endParaRPr lang="en-US" altLang="zh-CN" sz="105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Wingdings" panose="05000000000000000000" pitchFamily="2" charset="2"/>
              <a:buChar char="ü"/>
            </a:pPr>
            <a:r>
              <a:rPr lang="zh-CN" altLang="en-US" sz="1200" b="1" dirty="0">
                <a:latin typeface="微软雅黑" panose="020B0503020204020204" pitchFamily="34" charset="-122"/>
                <a:ea typeface="微软雅黑" panose="020B0503020204020204" pitchFamily="34" charset="-122"/>
              </a:rPr>
              <a:t>地理空间、技术领域</a:t>
            </a:r>
            <a:r>
              <a:rPr lang="zh-CN" altLang="en-US" sz="1050" dirty="0">
                <a:latin typeface="微软雅黑" panose="020B0503020204020204" pitchFamily="34" charset="-122"/>
                <a:ea typeface="微软雅黑" panose="020B0503020204020204" pitchFamily="34" charset="-122"/>
              </a:rPr>
              <a:t>不同维度</a:t>
            </a:r>
            <a:endParaRPr lang="en-US" altLang="zh-CN" sz="1050" dirty="0">
              <a:latin typeface="微软雅黑" panose="020B0503020204020204" pitchFamily="34" charset="-122"/>
              <a:ea typeface="微软雅黑" panose="020B0503020204020204" pitchFamily="34" charset="-122"/>
            </a:endParaRPr>
          </a:p>
          <a:p>
            <a:pPr>
              <a:lnSpc>
                <a:spcPct val="130000"/>
              </a:lnSpc>
              <a:spcAft>
                <a:spcPts val="600"/>
              </a:spcAft>
            </a:pPr>
            <a:endParaRPr lang="zh-CN" altLang="en-US" sz="1050" dirty="0">
              <a:latin typeface="微软雅黑" panose="020B0503020204020204" pitchFamily="34" charset="-122"/>
              <a:ea typeface="微软雅黑" panose="020B0503020204020204" pitchFamily="34" charset="-122"/>
            </a:endParaRPr>
          </a:p>
        </p:txBody>
      </p:sp>
      <p:sp>
        <p:nvSpPr>
          <p:cNvPr id="39" name="左大括号 38">
            <a:extLst>
              <a:ext uri="{FF2B5EF4-FFF2-40B4-BE49-F238E27FC236}">
                <a16:creationId xmlns:a16="http://schemas.microsoft.com/office/drawing/2014/main" id="{6C28BA65-210E-46E1-BB8B-A6B612D03F12}"/>
              </a:ext>
            </a:extLst>
          </p:cNvPr>
          <p:cNvSpPr/>
          <p:nvPr/>
        </p:nvSpPr>
        <p:spPr>
          <a:xfrm>
            <a:off x="5708784" y="3529481"/>
            <a:ext cx="219384" cy="1049342"/>
          </a:xfrm>
          <a:prstGeom prst="lef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50">
              <a:latin typeface="微软雅黑" panose="020B0503020204020204" pitchFamily="34" charset="-122"/>
              <a:ea typeface="微软雅黑" panose="020B0503020204020204" pitchFamily="34" charset="-122"/>
            </a:endParaRPr>
          </a:p>
        </p:txBody>
      </p:sp>
      <p:sp>
        <p:nvSpPr>
          <p:cNvPr id="40" name="AutoShape 23">
            <a:extLst>
              <a:ext uri="{FF2B5EF4-FFF2-40B4-BE49-F238E27FC236}">
                <a16:creationId xmlns:a16="http://schemas.microsoft.com/office/drawing/2014/main" id="{F4DE93B5-98CB-4824-829A-8350678290D8}"/>
              </a:ext>
            </a:extLst>
          </p:cNvPr>
          <p:cNvSpPr>
            <a:spLocks/>
          </p:cNvSpPr>
          <p:nvPr/>
        </p:nvSpPr>
        <p:spPr bwMode="auto">
          <a:xfrm>
            <a:off x="6001645" y="3362326"/>
            <a:ext cx="1092809" cy="13836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214313" indent="-214313">
              <a:lnSpc>
                <a:spcPct val="130000"/>
              </a:lnSpc>
              <a:spcAft>
                <a:spcPts val="600"/>
              </a:spcAft>
              <a:buFont typeface="Wingdings" charset="2"/>
              <a:buChar char="ü"/>
            </a:pPr>
            <a:r>
              <a:rPr lang="zh-CN" altLang="en-US" sz="1050" dirty="0">
                <a:latin typeface="微软雅黑" panose="020B0503020204020204" pitchFamily="34" charset="-122"/>
                <a:ea typeface="微软雅黑" panose="020B0503020204020204" pitchFamily="34" charset="-122"/>
              </a:rPr>
              <a:t>描述性统计</a:t>
            </a:r>
            <a:endParaRPr lang="en-US" altLang="zh-CN" sz="105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Wingdings" charset="2"/>
              <a:buChar char="ü"/>
            </a:pPr>
            <a:r>
              <a:rPr lang="zh-CN" altLang="en-US" sz="1050" dirty="0">
                <a:latin typeface="微软雅黑" panose="020B0503020204020204" pitchFamily="34" charset="-122"/>
                <a:ea typeface="微软雅黑" panose="020B0503020204020204" pitchFamily="34" charset="-122"/>
              </a:rPr>
              <a:t>交叉分析</a:t>
            </a:r>
            <a:endParaRPr lang="en-US" altLang="zh-CN" sz="105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Wingdings" charset="2"/>
              <a:buChar char="ü"/>
            </a:pPr>
            <a:r>
              <a:rPr lang="zh-CN" altLang="en-US" sz="1050" dirty="0">
                <a:latin typeface="微软雅黑" panose="020B0503020204020204" pitchFamily="34" charset="-122"/>
                <a:ea typeface="微软雅黑" panose="020B0503020204020204" pitchFamily="34" charset="-122"/>
              </a:rPr>
              <a:t>网络分析</a:t>
            </a:r>
            <a:endParaRPr lang="en-US" altLang="zh-CN" sz="105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Wingdings" charset="2"/>
              <a:buChar char="ü"/>
            </a:pPr>
            <a:r>
              <a:rPr lang="zh-CN" altLang="en-US" sz="1050" dirty="0">
                <a:latin typeface="微软雅黑" panose="020B0503020204020204" pitchFamily="34" charset="-122"/>
                <a:ea typeface="微软雅黑" panose="020B0503020204020204" pitchFamily="34" charset="-122"/>
              </a:rPr>
              <a:t>相关性分析</a:t>
            </a:r>
            <a:endParaRPr lang="en-US" altLang="zh-CN" sz="105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Wingdings" charset="2"/>
              <a:buChar char="ü"/>
            </a:pPr>
            <a:r>
              <a:rPr lang="zh-CN" altLang="en-US" sz="1050" dirty="0">
                <a:latin typeface="微软雅黑" panose="020B0503020204020204" pitchFamily="34" charset="-122"/>
                <a:ea typeface="微软雅黑" panose="020B0503020204020204" pitchFamily="34" charset="-122"/>
              </a:rPr>
              <a:t>聚类分析</a:t>
            </a:r>
          </a:p>
        </p:txBody>
      </p:sp>
      <p:sp>
        <p:nvSpPr>
          <p:cNvPr id="41" name="右箭头 53">
            <a:extLst>
              <a:ext uri="{FF2B5EF4-FFF2-40B4-BE49-F238E27FC236}">
                <a16:creationId xmlns:a16="http://schemas.microsoft.com/office/drawing/2014/main" id="{DDB8FB6F-3D10-418B-B113-F052251B88E8}"/>
              </a:ext>
            </a:extLst>
          </p:cNvPr>
          <p:cNvSpPr/>
          <p:nvPr/>
        </p:nvSpPr>
        <p:spPr>
          <a:xfrm>
            <a:off x="7007946" y="3972397"/>
            <a:ext cx="349751" cy="184489"/>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latin typeface="微软雅黑" panose="020B0503020204020204" pitchFamily="34" charset="-122"/>
              <a:ea typeface="微软雅黑" panose="020B0503020204020204" pitchFamily="34" charset="-122"/>
            </a:endParaRPr>
          </a:p>
        </p:txBody>
      </p:sp>
      <p:sp>
        <p:nvSpPr>
          <p:cNvPr id="42" name="左大括号 41">
            <a:extLst>
              <a:ext uri="{FF2B5EF4-FFF2-40B4-BE49-F238E27FC236}">
                <a16:creationId xmlns:a16="http://schemas.microsoft.com/office/drawing/2014/main" id="{783EAF5D-4569-42ED-AB1B-A2092B68122A}"/>
              </a:ext>
            </a:extLst>
          </p:cNvPr>
          <p:cNvSpPr/>
          <p:nvPr/>
        </p:nvSpPr>
        <p:spPr>
          <a:xfrm>
            <a:off x="7275867" y="3793314"/>
            <a:ext cx="179390" cy="534489"/>
          </a:xfrm>
          <a:prstGeom prst="lef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50">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874B292D-7F12-437B-B65C-21CCFCD916E2}"/>
              </a:ext>
            </a:extLst>
          </p:cNvPr>
          <p:cNvGrpSpPr/>
          <p:nvPr/>
        </p:nvGrpSpPr>
        <p:grpSpPr>
          <a:xfrm>
            <a:off x="1925796" y="3784225"/>
            <a:ext cx="1149982" cy="558860"/>
            <a:chOff x="1513731" y="1677867"/>
            <a:chExt cx="1533309" cy="745146"/>
          </a:xfrm>
        </p:grpSpPr>
        <p:sp>
          <p:nvSpPr>
            <p:cNvPr id="44" name="AutoShape 7">
              <a:extLst>
                <a:ext uri="{FF2B5EF4-FFF2-40B4-BE49-F238E27FC236}">
                  <a16:creationId xmlns:a16="http://schemas.microsoft.com/office/drawing/2014/main" id="{29E23672-7C04-42F8-B63D-D569496CD3CC}"/>
                </a:ext>
              </a:extLst>
            </p:cNvPr>
            <p:cNvSpPr>
              <a:spLocks/>
            </p:cNvSpPr>
            <p:nvPr/>
          </p:nvSpPr>
          <p:spPr bwMode="auto">
            <a:xfrm>
              <a:off x="1513731" y="1677867"/>
              <a:ext cx="1533309" cy="745146"/>
            </a:xfrm>
            <a:custGeom>
              <a:avLst/>
              <a:gdLst>
                <a:gd name="T0" fmla="*/ 1793081 w 21600"/>
                <a:gd name="T1" fmla="*/ 1202532 h 21600"/>
                <a:gd name="T2" fmla="*/ 1793081 w 21600"/>
                <a:gd name="T3" fmla="*/ 1202532 h 21600"/>
                <a:gd name="T4" fmla="*/ 1793081 w 21600"/>
                <a:gd name="T5" fmla="*/ 1202532 h 21600"/>
                <a:gd name="T6" fmla="*/ 1793081 w 21600"/>
                <a:gd name="T7" fmla="*/ 1202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22"/>
                  </a:moveTo>
                  <a:lnTo>
                    <a:pt x="12198" y="0"/>
                  </a:lnTo>
                  <a:lnTo>
                    <a:pt x="12198" y="3144"/>
                  </a:lnTo>
                  <a:lnTo>
                    <a:pt x="0" y="3144"/>
                  </a:lnTo>
                  <a:lnTo>
                    <a:pt x="0" y="18455"/>
                  </a:lnTo>
                  <a:lnTo>
                    <a:pt x="12198" y="18455"/>
                  </a:lnTo>
                  <a:lnTo>
                    <a:pt x="12198" y="21599"/>
                  </a:lnTo>
                  <a:lnTo>
                    <a:pt x="21599" y="10822"/>
                  </a:lnTo>
                  <a:close/>
                </a:path>
              </a:pathLst>
            </a:custGeom>
            <a:solidFill>
              <a:srgbClr val="DEDED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7141" tIns="17141" rIns="17141" bIns="17141"/>
            <a:lstStyle/>
            <a:p>
              <a:endParaRPr lang="zh-CN" altLang="en-US" sz="127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5" name="AutoShape 17">
              <a:extLst>
                <a:ext uri="{FF2B5EF4-FFF2-40B4-BE49-F238E27FC236}">
                  <a16:creationId xmlns:a16="http://schemas.microsoft.com/office/drawing/2014/main" id="{BA247AD4-D34E-4C7B-B3B0-49BE42565315}"/>
                </a:ext>
              </a:extLst>
            </p:cNvPr>
            <p:cNvSpPr>
              <a:spLocks/>
            </p:cNvSpPr>
            <p:nvPr/>
          </p:nvSpPr>
          <p:spPr bwMode="auto">
            <a:xfrm>
              <a:off x="1708162" y="1898039"/>
              <a:ext cx="1168248" cy="3048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5" tIns="14285" rIns="14285" bIns="14285" anchor="ctr"/>
            <a:lstStyle/>
            <a:p>
              <a:r>
                <a:rPr lang="zh-CN" altLang="en-US" sz="1275" dirty="0">
                  <a:latin typeface="微软雅黑" panose="020B0503020204020204" pitchFamily="34" charset="-122"/>
                  <a:ea typeface="微软雅黑" panose="020B0503020204020204" pitchFamily="34" charset="-122"/>
                  <a:sym typeface="+mn-lt"/>
                </a:rPr>
                <a:t>分析说明</a:t>
              </a:r>
              <a:endParaRPr lang="es-E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sp>
        <p:nvSpPr>
          <p:cNvPr id="46" name="右箭头 58">
            <a:extLst>
              <a:ext uri="{FF2B5EF4-FFF2-40B4-BE49-F238E27FC236}">
                <a16:creationId xmlns:a16="http://schemas.microsoft.com/office/drawing/2014/main" id="{F90D8A74-5DA2-47D9-90B4-CB138E87AB9E}"/>
              </a:ext>
            </a:extLst>
          </p:cNvPr>
          <p:cNvSpPr/>
          <p:nvPr/>
        </p:nvSpPr>
        <p:spPr>
          <a:xfrm>
            <a:off x="5440998" y="3971409"/>
            <a:ext cx="349751" cy="184489"/>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latin typeface="微软雅黑" panose="020B0503020204020204" pitchFamily="34" charset="-122"/>
              <a:ea typeface="微软雅黑" panose="020B0503020204020204" pitchFamily="34" charset="-122"/>
            </a:endParaRPr>
          </a:p>
        </p:txBody>
      </p:sp>
      <p:sp>
        <p:nvSpPr>
          <p:cNvPr id="47" name="AutoShape 23">
            <a:extLst>
              <a:ext uri="{FF2B5EF4-FFF2-40B4-BE49-F238E27FC236}">
                <a16:creationId xmlns:a16="http://schemas.microsoft.com/office/drawing/2014/main" id="{B6E1DD6F-AD50-46B0-BF09-E439B1BA2EBF}"/>
              </a:ext>
            </a:extLst>
          </p:cNvPr>
          <p:cNvSpPr>
            <a:spLocks/>
          </p:cNvSpPr>
          <p:nvPr/>
        </p:nvSpPr>
        <p:spPr bwMode="auto">
          <a:xfrm>
            <a:off x="7567818" y="3808933"/>
            <a:ext cx="1505321" cy="5402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214313" indent="-214313">
              <a:lnSpc>
                <a:spcPct val="130000"/>
              </a:lnSpc>
              <a:spcAft>
                <a:spcPts val="600"/>
              </a:spcAft>
              <a:buFont typeface="Wingdings" charset="2"/>
              <a:buChar char="ü"/>
            </a:pPr>
            <a:r>
              <a:rPr lang="zh-CN" altLang="en-US" sz="1050" dirty="0">
                <a:latin typeface="微软雅黑" panose="020B0503020204020204" pitchFamily="34" charset="-122"/>
                <a:ea typeface="微软雅黑" panose="020B0503020204020204" pitchFamily="34" charset="-122"/>
              </a:rPr>
              <a:t>分析成果汇总呈现</a:t>
            </a:r>
            <a:endParaRPr lang="en-US" altLang="zh-CN" sz="1050" dirty="0">
              <a:latin typeface="微软雅黑" panose="020B0503020204020204" pitchFamily="34" charset="-122"/>
              <a:ea typeface="微软雅黑" panose="020B0503020204020204" pitchFamily="34" charset="-122"/>
            </a:endParaRPr>
          </a:p>
          <a:p>
            <a:pPr marL="214313" indent="-214313">
              <a:lnSpc>
                <a:spcPct val="130000"/>
              </a:lnSpc>
              <a:spcAft>
                <a:spcPts val="600"/>
              </a:spcAft>
              <a:buFont typeface="Wingdings" charset="2"/>
              <a:buChar char="ü"/>
            </a:pPr>
            <a:r>
              <a:rPr lang="zh-CN" altLang="en-US" sz="1050" dirty="0">
                <a:latin typeface="微软雅黑" panose="020B0503020204020204" pitchFamily="34" charset="-122"/>
                <a:ea typeface="微软雅黑" panose="020B0503020204020204" pitchFamily="34" charset="-122"/>
              </a:rPr>
              <a:t>数据可视化</a:t>
            </a:r>
            <a:endParaRPr lang="en-US" altLang="zh-CN" sz="10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2919240"/>
      </p:ext>
    </p:extLst>
  </p:cSld>
  <p:clrMapOvr>
    <a:masterClrMapping/>
  </p:clrMapOvr>
  <p:transition>
    <p:wip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214</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内容占位符 2">
            <a:extLst>
              <a:ext uri="{FF2B5EF4-FFF2-40B4-BE49-F238E27FC236}">
                <a16:creationId xmlns:a16="http://schemas.microsoft.com/office/drawing/2014/main" id="{50FC485D-0CDC-4230-A71A-A5395D532F60}"/>
              </a:ext>
            </a:extLst>
          </p:cNvPr>
          <p:cNvSpPr txBox="1">
            <a:spLocks/>
          </p:cNvSpPr>
          <p:nvPr/>
        </p:nvSpPr>
        <p:spPr>
          <a:xfrm>
            <a:off x="823205" y="771550"/>
            <a:ext cx="5981043" cy="43858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应用实例：</a:t>
            </a:r>
            <a:r>
              <a:rPr lang="zh-CN" altLang="en-US" sz="2000" b="1" dirty="0">
                <a:solidFill>
                  <a:srgbClr val="7050A0"/>
                </a:solidFill>
                <a:latin typeface="黑体" panose="02010609060101010101" pitchFamily="49" charset="-122"/>
                <a:ea typeface="黑体" panose="02010609060101010101" pitchFamily="49" charset="-122"/>
              </a:rPr>
              <a:t>技术人才流动与技术变迁分析</a:t>
            </a:r>
            <a:endParaRPr lang="en-US" altLang="zh-CN" sz="2000" b="1" dirty="0">
              <a:solidFill>
                <a:srgbClr val="7050A0"/>
              </a:solidFill>
              <a:latin typeface="黑体" panose="02010609060101010101" pitchFamily="49" charset="-122"/>
              <a:ea typeface="黑体" panose="02010609060101010101" pitchFamily="49" charset="-122"/>
            </a:endParaRPr>
          </a:p>
          <a:p>
            <a:pPr marL="0" indent="0" algn="just">
              <a:lnSpc>
                <a:spcPct val="100000"/>
              </a:lnSpc>
              <a:spcBef>
                <a:spcPts val="600"/>
              </a:spcBef>
              <a:spcAft>
                <a:spcPts val="0"/>
              </a:spcAft>
              <a:buNone/>
              <a:defRPr/>
            </a:pP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p:txBody>
      </p:sp>
      <p:sp>
        <p:nvSpPr>
          <p:cNvPr id="16" name="TextBox 27">
            <a:extLst>
              <a:ext uri="{FF2B5EF4-FFF2-40B4-BE49-F238E27FC236}">
                <a16:creationId xmlns:a16="http://schemas.microsoft.com/office/drawing/2014/main" id="{F1B08649-13BF-4958-8602-A89E8C535679}"/>
              </a:ext>
            </a:extLst>
          </p:cNvPr>
          <p:cNvSpPr txBox="1"/>
          <p:nvPr/>
        </p:nvSpPr>
        <p:spPr>
          <a:xfrm>
            <a:off x="5722534" y="1334525"/>
            <a:ext cx="1292660" cy="346247"/>
          </a:xfrm>
          <a:prstGeom prst="rect">
            <a:avLst/>
          </a:prstGeom>
          <a:noFill/>
        </p:spPr>
        <p:txBody>
          <a:bodyPr wrap="none" lIns="68579" tIns="34289" rIns="68579" bIns="34289" rtlCol="0">
            <a:spAutoFit/>
          </a:bodyPr>
          <a:lstStyle/>
          <a:p>
            <a:pPr defTabSz="685800" eaLnBrk="0" fontAlgn="base" hangingPunct="0">
              <a:spcBef>
                <a:spcPct val="0"/>
              </a:spcBef>
              <a:spcAft>
                <a:spcPct val="0"/>
              </a:spcAft>
              <a:defRPr/>
            </a:pPr>
            <a:r>
              <a:rPr lang="zh-CN" altLang="en-US" sz="1800" b="1" dirty="0">
                <a:solidFill>
                  <a:prstClr val="white"/>
                </a:solidFill>
                <a:latin typeface="Microsoft YaHei" panose="020B0503020204020204" pitchFamily="34" charset="-122"/>
                <a:ea typeface="Microsoft YaHei" panose="020B0503020204020204" pitchFamily="34" charset="-122"/>
              </a:rPr>
              <a:t>大数据时代</a:t>
            </a:r>
          </a:p>
        </p:txBody>
      </p:sp>
      <p:sp>
        <p:nvSpPr>
          <p:cNvPr id="17" name="文本框 16">
            <a:extLst>
              <a:ext uri="{FF2B5EF4-FFF2-40B4-BE49-F238E27FC236}">
                <a16:creationId xmlns:a16="http://schemas.microsoft.com/office/drawing/2014/main" id="{03634761-7F41-4FC0-9DAA-E51EA8FCDCAF}"/>
              </a:ext>
            </a:extLst>
          </p:cNvPr>
          <p:cNvSpPr txBox="1"/>
          <p:nvPr/>
        </p:nvSpPr>
        <p:spPr>
          <a:xfrm>
            <a:off x="823205" y="1139752"/>
            <a:ext cx="8100900" cy="1176861"/>
          </a:xfrm>
          <a:prstGeom prst="rect">
            <a:avLst/>
          </a:prstGeom>
          <a:noFill/>
        </p:spPr>
        <p:txBody>
          <a:bodyPr wrap="square" rtlCol="0">
            <a:spAutoFit/>
          </a:bodyPr>
          <a:lstStyle/>
          <a:p>
            <a:pPr marL="257175" indent="-257175">
              <a:lnSpc>
                <a:spcPct val="12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美国是主要人才流入国，在世界人才竞争中具有绝对优势</a:t>
            </a:r>
            <a:endParaRPr lang="en-US" altLang="zh-CN" sz="1500" dirty="0">
              <a:latin typeface="微软雅黑" panose="020B0503020204020204" pitchFamily="34" charset="-122"/>
              <a:ea typeface="微软雅黑" panose="020B0503020204020204" pitchFamily="34" charset="-122"/>
            </a:endParaRPr>
          </a:p>
          <a:p>
            <a:pPr marL="257175" indent="-257175">
              <a:lnSpc>
                <a:spcPct val="12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中国</a:t>
            </a:r>
            <a:r>
              <a:rPr lang="zh-CN" altLang="en-US" sz="1500" dirty="0">
                <a:latin typeface="微软雅黑" panose="020B0503020204020204" pitchFamily="34" charset="-122"/>
                <a:ea typeface="微软雅黑" panose="020B0503020204020204" pitchFamily="34" charset="-122"/>
                <a:sym typeface="Wingdings" panose="05000000000000000000" pitchFamily="2" charset="2"/>
              </a:rPr>
              <a:t>是</a:t>
            </a:r>
            <a:r>
              <a:rPr lang="zh-CN" altLang="en-US" sz="1500" dirty="0">
                <a:latin typeface="微软雅黑" panose="020B0503020204020204" pitchFamily="34" charset="-122"/>
                <a:ea typeface="微软雅黑" panose="020B0503020204020204" pitchFamily="34" charset="-122"/>
              </a:rPr>
              <a:t>亚洲地区主要人才流入国</a:t>
            </a:r>
            <a:endParaRPr lang="en-US" altLang="zh-CN" sz="1500" dirty="0">
              <a:latin typeface="微软雅黑" panose="020B0503020204020204" pitchFamily="34" charset="-122"/>
              <a:ea typeface="微软雅黑" panose="020B0503020204020204" pitchFamily="34" charset="-122"/>
            </a:endParaRPr>
          </a:p>
          <a:p>
            <a:pPr marL="257175" indent="-257175">
              <a:lnSpc>
                <a:spcPct val="12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技术人才流动一般是</a:t>
            </a:r>
            <a:r>
              <a:rPr lang="zh-CN" altLang="en-US" sz="1500" b="1" dirty="0">
                <a:latin typeface="微软雅黑" panose="020B0503020204020204" pitchFamily="34" charset="-122"/>
                <a:ea typeface="微软雅黑" panose="020B0503020204020204" pitchFamily="34" charset="-122"/>
              </a:rPr>
              <a:t>双向</a:t>
            </a:r>
            <a:r>
              <a:rPr lang="zh-CN" altLang="en-US" sz="1500" dirty="0">
                <a:latin typeface="微软雅黑" panose="020B0503020204020204" pitchFamily="34" charset="-122"/>
                <a:ea typeface="微软雅黑" panose="020B0503020204020204" pitchFamily="34" charset="-122"/>
              </a:rPr>
              <a:t>的，某一国向另一国大量流出人才的同时必定同时存在相当程度的人才流入，以欧美间的流动为主</a:t>
            </a:r>
          </a:p>
        </p:txBody>
      </p:sp>
      <p:sp>
        <p:nvSpPr>
          <p:cNvPr id="18" name="矩形 17">
            <a:extLst>
              <a:ext uri="{FF2B5EF4-FFF2-40B4-BE49-F238E27FC236}">
                <a16:creationId xmlns:a16="http://schemas.microsoft.com/office/drawing/2014/main" id="{254C46C3-936D-4FCC-90D5-72CD7B25FDB0}"/>
              </a:ext>
            </a:extLst>
          </p:cNvPr>
          <p:cNvSpPr/>
          <p:nvPr/>
        </p:nvSpPr>
        <p:spPr>
          <a:xfrm>
            <a:off x="1815426" y="4490877"/>
            <a:ext cx="1242648" cy="219291"/>
          </a:xfrm>
          <a:prstGeom prst="rect">
            <a:avLst/>
          </a:prstGeom>
        </p:spPr>
        <p:txBody>
          <a:bodyPr wrap="none">
            <a:spAutoFit/>
          </a:bodyPr>
          <a:lstStyle/>
          <a:p>
            <a:r>
              <a:rPr lang="zh-CN" altLang="en-US" sz="825" dirty="0">
                <a:latin typeface="微软雅黑" panose="020B0503020204020204" pitchFamily="34" charset="-122"/>
                <a:ea typeface="微软雅黑" panose="020B0503020204020204" pitchFamily="34" charset="-122"/>
                <a:cs typeface="Times New Roman" panose="02020603050405020304" pitchFamily="18" charset="0"/>
              </a:rPr>
              <a:t>全球技术人才流动地图</a:t>
            </a:r>
            <a:endParaRPr lang="zh-CN" altLang="en-US" sz="825"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66C5719F-4FDE-46BC-A1A1-0B6EC4933C88}"/>
              </a:ext>
            </a:extLst>
          </p:cNvPr>
          <p:cNvSpPr/>
          <p:nvPr/>
        </p:nvSpPr>
        <p:spPr>
          <a:xfrm>
            <a:off x="6087865" y="2088120"/>
            <a:ext cx="1685077" cy="219291"/>
          </a:xfrm>
          <a:prstGeom prst="rect">
            <a:avLst/>
          </a:prstGeom>
        </p:spPr>
        <p:txBody>
          <a:bodyPr wrap="none">
            <a:spAutoFit/>
          </a:bodyPr>
          <a:lstStyle/>
          <a:p>
            <a:r>
              <a:rPr lang="zh-CN" altLang="en-US" sz="825" dirty="0">
                <a:latin typeface="微软雅黑" panose="020B0503020204020204" pitchFamily="34" charset="-122"/>
                <a:ea typeface="微软雅黑" panose="020B0503020204020204" pitchFamily="34" charset="-122"/>
                <a:cs typeface="Times New Roman" panose="02020603050405020304" pitchFamily="18" charset="0"/>
              </a:rPr>
              <a:t>全球承载人数</a:t>
            </a:r>
            <a:r>
              <a:rPr lang="en-US" altLang="zh-CN" sz="825" dirty="0">
                <a:latin typeface="微软雅黑" panose="020B0503020204020204" pitchFamily="34" charset="-122"/>
                <a:ea typeface="微软雅黑" panose="020B0503020204020204" pitchFamily="34" charset="-122"/>
                <a:cs typeface="Times New Roman" panose="02020603050405020304" pitchFamily="18" charset="0"/>
              </a:rPr>
              <a:t>TOP20</a:t>
            </a:r>
            <a:r>
              <a:rPr lang="zh-CN" altLang="en-US" sz="825" dirty="0">
                <a:latin typeface="微软雅黑" panose="020B0503020204020204" pitchFamily="34" charset="-122"/>
                <a:ea typeface="微软雅黑" panose="020B0503020204020204" pitchFamily="34" charset="-122"/>
                <a:cs typeface="Times New Roman" panose="02020603050405020304" pitchFamily="18" charset="0"/>
              </a:rPr>
              <a:t>的流动路径</a:t>
            </a:r>
            <a:endParaRPr lang="zh-CN" altLang="en-US" sz="825" dirty="0">
              <a:latin typeface="微软雅黑" panose="020B0503020204020204" pitchFamily="34" charset="-122"/>
              <a:ea typeface="微软雅黑" panose="020B0503020204020204" pitchFamily="34" charset="-122"/>
            </a:endParaRPr>
          </a:p>
        </p:txBody>
      </p:sp>
      <p:cxnSp>
        <p:nvCxnSpPr>
          <p:cNvPr id="20" name="Straight Connector 247">
            <a:extLst>
              <a:ext uri="{FF2B5EF4-FFF2-40B4-BE49-F238E27FC236}">
                <a16:creationId xmlns:a16="http://schemas.microsoft.com/office/drawing/2014/main" id="{1FCDE05B-7BDE-4D41-BFCC-EAEFE43DA4E0}"/>
              </a:ext>
            </a:extLst>
          </p:cNvPr>
          <p:cNvCxnSpPr/>
          <p:nvPr/>
        </p:nvCxnSpPr>
        <p:spPr>
          <a:xfrm flipV="1">
            <a:off x="4731751" y="2212501"/>
            <a:ext cx="0" cy="2278376"/>
          </a:xfrm>
          <a:prstGeom prst="line">
            <a:avLst/>
          </a:prstGeom>
          <a:ln w="12700">
            <a:solidFill>
              <a:srgbClr val="FFC000"/>
            </a:solidFill>
            <a:prstDash val="sysDot"/>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7044DCFE-EB4E-4DD5-B6AC-F780438D7C73}"/>
              </a:ext>
            </a:extLst>
          </p:cNvPr>
          <p:cNvPicPr/>
          <p:nvPr/>
        </p:nvPicPr>
        <p:blipFill>
          <a:blip r:embed="rId4"/>
          <a:stretch>
            <a:fillRect/>
          </a:stretch>
        </p:blipFill>
        <p:spPr>
          <a:xfrm>
            <a:off x="854993" y="2251600"/>
            <a:ext cx="3456384" cy="2148836"/>
          </a:xfrm>
          <a:prstGeom prst="rect">
            <a:avLst/>
          </a:prstGeom>
        </p:spPr>
      </p:pic>
      <p:pic>
        <p:nvPicPr>
          <p:cNvPr id="22" name="图片 21">
            <a:extLst>
              <a:ext uri="{FF2B5EF4-FFF2-40B4-BE49-F238E27FC236}">
                <a16:creationId xmlns:a16="http://schemas.microsoft.com/office/drawing/2014/main" id="{A5CEB6C9-7018-4191-AA2D-19D90C8CD835}"/>
              </a:ext>
            </a:extLst>
          </p:cNvPr>
          <p:cNvPicPr>
            <a:picLocks noChangeAspect="1"/>
          </p:cNvPicPr>
          <p:nvPr/>
        </p:nvPicPr>
        <p:blipFill>
          <a:blip r:embed="rId5"/>
          <a:stretch>
            <a:fillRect/>
          </a:stretch>
        </p:blipFill>
        <p:spPr>
          <a:xfrm>
            <a:off x="5478344" y="2264607"/>
            <a:ext cx="2732528" cy="2422477"/>
          </a:xfrm>
          <a:prstGeom prst="rect">
            <a:avLst/>
          </a:prstGeom>
        </p:spPr>
      </p:pic>
      <p:sp>
        <p:nvSpPr>
          <p:cNvPr id="23" name="圆角矩形 11">
            <a:extLst>
              <a:ext uri="{FF2B5EF4-FFF2-40B4-BE49-F238E27FC236}">
                <a16:creationId xmlns:a16="http://schemas.microsoft.com/office/drawing/2014/main" id="{202792DA-47AD-4A28-AF6E-491F2EF1B637}"/>
              </a:ext>
            </a:extLst>
          </p:cNvPr>
          <p:cNvSpPr/>
          <p:nvPr/>
        </p:nvSpPr>
        <p:spPr>
          <a:xfrm>
            <a:off x="5734518" y="3420666"/>
            <a:ext cx="2345605" cy="144254"/>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p>
        </p:txBody>
      </p:sp>
      <p:sp>
        <p:nvSpPr>
          <p:cNvPr id="24" name="圆角矩形 13">
            <a:extLst>
              <a:ext uri="{FF2B5EF4-FFF2-40B4-BE49-F238E27FC236}">
                <a16:creationId xmlns:a16="http://schemas.microsoft.com/office/drawing/2014/main" id="{86CAA5FE-DF53-460A-A3E3-019459C8626A}"/>
              </a:ext>
            </a:extLst>
          </p:cNvPr>
          <p:cNvSpPr/>
          <p:nvPr/>
        </p:nvSpPr>
        <p:spPr>
          <a:xfrm>
            <a:off x="5734518" y="3852714"/>
            <a:ext cx="2345605" cy="144254"/>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p>
        </p:txBody>
      </p:sp>
      <p:sp>
        <p:nvSpPr>
          <p:cNvPr id="25" name="文本框 24">
            <a:extLst>
              <a:ext uri="{FF2B5EF4-FFF2-40B4-BE49-F238E27FC236}">
                <a16:creationId xmlns:a16="http://schemas.microsoft.com/office/drawing/2014/main" id="{38FB2B06-A9C7-4702-B7E1-AC8591069883}"/>
              </a:ext>
            </a:extLst>
          </p:cNvPr>
          <p:cNvSpPr txBox="1"/>
          <p:nvPr/>
        </p:nvSpPr>
        <p:spPr>
          <a:xfrm>
            <a:off x="4818856" y="3625583"/>
            <a:ext cx="888992" cy="196208"/>
          </a:xfrm>
          <a:prstGeom prst="rect">
            <a:avLst/>
          </a:prstGeom>
          <a:noFill/>
        </p:spPr>
        <p:txBody>
          <a:bodyPr wrap="square" rtlCol="0">
            <a:spAutoFit/>
          </a:bodyPr>
          <a:lstStyle/>
          <a:p>
            <a:r>
              <a:rPr lang="zh-CN" altLang="en-US" sz="675" dirty="0">
                <a:solidFill>
                  <a:srgbClr val="FF0000"/>
                </a:solidFill>
                <a:latin typeface="微软雅黑" panose="020B0503020204020204" pitchFamily="34" charset="-122"/>
                <a:ea typeface="微软雅黑" panose="020B0503020204020204" pitchFamily="34" charset="-122"/>
              </a:rPr>
              <a:t>双向流动规模最大</a:t>
            </a:r>
          </a:p>
        </p:txBody>
      </p:sp>
      <p:cxnSp>
        <p:nvCxnSpPr>
          <p:cNvPr id="26" name="直接连接符 25">
            <a:extLst>
              <a:ext uri="{FF2B5EF4-FFF2-40B4-BE49-F238E27FC236}">
                <a16:creationId xmlns:a16="http://schemas.microsoft.com/office/drawing/2014/main" id="{AC6334D3-A27F-4BC4-9965-8CDFC954AD00}"/>
              </a:ext>
            </a:extLst>
          </p:cNvPr>
          <p:cNvCxnSpPr>
            <a:stCxn id="25" idx="2"/>
            <a:endCxn id="24" idx="1"/>
          </p:cNvCxnSpPr>
          <p:nvPr/>
        </p:nvCxnSpPr>
        <p:spPr>
          <a:xfrm>
            <a:off x="5263352" y="3821791"/>
            <a:ext cx="471166" cy="103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直接连接符 26">
            <a:extLst>
              <a:ext uri="{FF2B5EF4-FFF2-40B4-BE49-F238E27FC236}">
                <a16:creationId xmlns:a16="http://schemas.microsoft.com/office/drawing/2014/main" id="{46544AED-2567-43ED-902F-86BBCB40B370}"/>
              </a:ext>
            </a:extLst>
          </p:cNvPr>
          <p:cNvCxnSpPr>
            <a:stCxn id="25" idx="0"/>
            <a:endCxn id="23" idx="1"/>
          </p:cNvCxnSpPr>
          <p:nvPr/>
        </p:nvCxnSpPr>
        <p:spPr>
          <a:xfrm flipV="1">
            <a:off x="5263352" y="3492793"/>
            <a:ext cx="471166" cy="132790"/>
          </a:xfrm>
          <a:prstGeom prst="line">
            <a:avLst/>
          </a:prstGeom>
        </p:spPr>
        <p:style>
          <a:lnRef idx="1">
            <a:schemeClr val="accent2"/>
          </a:lnRef>
          <a:fillRef idx="0">
            <a:schemeClr val="accent2"/>
          </a:fillRef>
          <a:effectRef idx="0">
            <a:schemeClr val="accent2"/>
          </a:effectRef>
          <a:fontRef idx="minor">
            <a:schemeClr val="tx1"/>
          </a:fontRef>
        </p:style>
      </p:cxnSp>
      <p:sp>
        <p:nvSpPr>
          <p:cNvPr id="28" name="左大括号 27">
            <a:extLst>
              <a:ext uri="{FF2B5EF4-FFF2-40B4-BE49-F238E27FC236}">
                <a16:creationId xmlns:a16="http://schemas.microsoft.com/office/drawing/2014/main" id="{F5883E75-F028-4631-B9B4-B2DB19DDD38D}"/>
              </a:ext>
            </a:extLst>
          </p:cNvPr>
          <p:cNvSpPr/>
          <p:nvPr/>
        </p:nvSpPr>
        <p:spPr>
          <a:xfrm flipH="1">
            <a:off x="8248212" y="2455254"/>
            <a:ext cx="248324" cy="2106234"/>
          </a:xfrm>
          <a:prstGeom prst="leftBrace">
            <a:avLst/>
          </a:prstGeom>
          <a:ln w="1905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75"/>
          </a:p>
        </p:txBody>
      </p:sp>
      <p:sp>
        <p:nvSpPr>
          <p:cNvPr id="29" name="文本框 28">
            <a:extLst>
              <a:ext uri="{FF2B5EF4-FFF2-40B4-BE49-F238E27FC236}">
                <a16:creationId xmlns:a16="http://schemas.microsoft.com/office/drawing/2014/main" id="{79704232-ECF9-4F78-8431-FC461649D139}"/>
              </a:ext>
            </a:extLst>
          </p:cNvPr>
          <p:cNvSpPr txBox="1"/>
          <p:nvPr/>
        </p:nvSpPr>
        <p:spPr>
          <a:xfrm>
            <a:off x="8545535" y="3369871"/>
            <a:ext cx="495356" cy="403957"/>
          </a:xfrm>
          <a:prstGeom prst="rect">
            <a:avLst/>
          </a:prstGeom>
          <a:noFill/>
        </p:spPr>
        <p:txBody>
          <a:bodyPr wrap="square" rtlCol="0">
            <a:spAutoFit/>
          </a:bodyPr>
          <a:lstStyle/>
          <a:p>
            <a:r>
              <a:rPr lang="zh-CN" altLang="en-US" sz="675" dirty="0">
                <a:solidFill>
                  <a:srgbClr val="FF0000"/>
                </a:solidFill>
                <a:latin typeface="微软雅黑" panose="020B0503020204020204" pitchFamily="34" charset="-122"/>
                <a:ea typeface="微软雅黑" panose="020B0503020204020204" pitchFamily="34" charset="-122"/>
              </a:rPr>
              <a:t>美国参与了</a:t>
            </a:r>
            <a:r>
              <a:rPr lang="en-US" altLang="zh-CN" sz="675" dirty="0">
                <a:solidFill>
                  <a:srgbClr val="FF0000"/>
                </a:solidFill>
                <a:latin typeface="微软雅黑" panose="020B0503020204020204" pitchFamily="34" charset="-122"/>
                <a:ea typeface="微软雅黑" panose="020B0503020204020204" pitchFamily="34" charset="-122"/>
              </a:rPr>
              <a:t>18</a:t>
            </a:r>
            <a:r>
              <a:rPr lang="zh-CN" altLang="en-US" sz="675" dirty="0">
                <a:solidFill>
                  <a:srgbClr val="FF0000"/>
                </a:solidFill>
                <a:latin typeface="微软雅黑" panose="020B0503020204020204" pitchFamily="34" charset="-122"/>
                <a:ea typeface="微软雅黑" panose="020B0503020204020204" pitchFamily="34" charset="-122"/>
              </a:rPr>
              <a:t>条</a:t>
            </a:r>
          </a:p>
        </p:txBody>
      </p:sp>
    </p:spTree>
    <p:extLst>
      <p:ext uri="{BB962C8B-B14F-4D97-AF65-F5344CB8AC3E}">
        <p14:creationId xmlns:p14="http://schemas.microsoft.com/office/powerpoint/2010/main" val="3718468016"/>
      </p:ext>
    </p:extLst>
  </p:cSld>
  <p:clrMapOvr>
    <a:masterClrMapping/>
  </p:clrMapOvr>
  <p:transition>
    <p:wip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215</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内容占位符 2">
            <a:extLst>
              <a:ext uri="{FF2B5EF4-FFF2-40B4-BE49-F238E27FC236}">
                <a16:creationId xmlns:a16="http://schemas.microsoft.com/office/drawing/2014/main" id="{7781EC26-58EA-461A-A8AA-DC07C67563BA}"/>
              </a:ext>
            </a:extLst>
          </p:cNvPr>
          <p:cNvSpPr txBox="1">
            <a:spLocks/>
          </p:cNvSpPr>
          <p:nvPr/>
        </p:nvSpPr>
        <p:spPr>
          <a:xfrm>
            <a:off x="823205" y="771550"/>
            <a:ext cx="5981043" cy="43858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应用实例：</a:t>
            </a:r>
            <a:r>
              <a:rPr lang="zh-CN" altLang="en-US" sz="2000" b="1" dirty="0">
                <a:solidFill>
                  <a:srgbClr val="7050A0"/>
                </a:solidFill>
                <a:latin typeface="黑体" panose="02010609060101010101" pitchFamily="49" charset="-122"/>
                <a:ea typeface="黑体" panose="02010609060101010101" pitchFamily="49" charset="-122"/>
              </a:rPr>
              <a:t>技术人才流动与技术变迁分析</a:t>
            </a:r>
            <a:endParaRPr lang="en-US" altLang="zh-CN" sz="2000" b="1" dirty="0">
              <a:solidFill>
                <a:srgbClr val="7050A0"/>
              </a:solidFill>
              <a:latin typeface="黑体" panose="02010609060101010101" pitchFamily="49" charset="-122"/>
              <a:ea typeface="黑体" panose="02010609060101010101" pitchFamily="49" charset="-122"/>
            </a:endParaRPr>
          </a:p>
          <a:p>
            <a:pPr marL="0" indent="0" algn="just">
              <a:lnSpc>
                <a:spcPct val="100000"/>
              </a:lnSpc>
              <a:spcBef>
                <a:spcPts val="600"/>
              </a:spcBef>
              <a:spcAft>
                <a:spcPts val="0"/>
              </a:spcAft>
              <a:buNone/>
              <a:defRPr/>
            </a:pP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p:txBody>
      </p:sp>
      <p:sp>
        <p:nvSpPr>
          <p:cNvPr id="16" name="TextBox 27">
            <a:extLst>
              <a:ext uri="{FF2B5EF4-FFF2-40B4-BE49-F238E27FC236}">
                <a16:creationId xmlns:a16="http://schemas.microsoft.com/office/drawing/2014/main" id="{FF4DA9C0-6716-455A-AD83-56E92280B4E8}"/>
              </a:ext>
            </a:extLst>
          </p:cNvPr>
          <p:cNvSpPr txBox="1"/>
          <p:nvPr/>
        </p:nvSpPr>
        <p:spPr>
          <a:xfrm>
            <a:off x="5722534" y="1219872"/>
            <a:ext cx="1292660" cy="346247"/>
          </a:xfrm>
          <a:prstGeom prst="rect">
            <a:avLst/>
          </a:prstGeom>
          <a:noFill/>
        </p:spPr>
        <p:txBody>
          <a:bodyPr wrap="none" lIns="68579" tIns="34289" rIns="68579" bIns="34289" rtlCol="0">
            <a:spAutoFit/>
          </a:bodyPr>
          <a:lstStyle/>
          <a:p>
            <a:pPr defTabSz="685800" eaLnBrk="0" fontAlgn="base" hangingPunct="0">
              <a:spcBef>
                <a:spcPct val="0"/>
              </a:spcBef>
              <a:spcAft>
                <a:spcPct val="0"/>
              </a:spcAft>
              <a:defRPr/>
            </a:pPr>
            <a:r>
              <a:rPr lang="zh-CN" altLang="en-US" sz="1800" b="1" dirty="0">
                <a:solidFill>
                  <a:prstClr val="white"/>
                </a:solidFill>
                <a:latin typeface="Microsoft YaHei" panose="020B0503020204020204" pitchFamily="34" charset="-122"/>
                <a:ea typeface="Microsoft YaHei" panose="020B0503020204020204" pitchFamily="34" charset="-122"/>
              </a:rPr>
              <a:t>大数据时代</a:t>
            </a:r>
          </a:p>
        </p:txBody>
      </p:sp>
      <p:sp>
        <p:nvSpPr>
          <p:cNvPr id="17" name="文本框 16">
            <a:extLst>
              <a:ext uri="{FF2B5EF4-FFF2-40B4-BE49-F238E27FC236}">
                <a16:creationId xmlns:a16="http://schemas.microsoft.com/office/drawing/2014/main" id="{4D287139-7942-4E90-A52D-26A207881B8B}"/>
              </a:ext>
            </a:extLst>
          </p:cNvPr>
          <p:cNvSpPr txBox="1"/>
          <p:nvPr/>
        </p:nvSpPr>
        <p:spPr>
          <a:xfrm>
            <a:off x="823205" y="1126621"/>
            <a:ext cx="8100900" cy="345864"/>
          </a:xfrm>
          <a:prstGeom prst="rect">
            <a:avLst/>
          </a:prstGeom>
          <a:noFill/>
        </p:spPr>
        <p:txBody>
          <a:bodyPr wrap="square" rtlCol="0">
            <a:spAutoFit/>
          </a:bodyPr>
          <a:lstStyle/>
          <a:p>
            <a:pPr marL="257175" indent="-257175">
              <a:lnSpc>
                <a:spcPct val="12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人才流动规模随时间推移逐步扩大</a:t>
            </a:r>
            <a:endParaRPr lang="en-US" altLang="zh-CN" sz="15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BC976E4C-5934-494B-B55A-EEE0B79F6065}"/>
              </a:ext>
            </a:extLst>
          </p:cNvPr>
          <p:cNvGrpSpPr/>
          <p:nvPr/>
        </p:nvGrpSpPr>
        <p:grpSpPr>
          <a:xfrm>
            <a:off x="467545" y="1627018"/>
            <a:ext cx="8343713" cy="2996249"/>
            <a:chOff x="623392" y="2060848"/>
            <a:chExt cx="11124951" cy="3994998"/>
          </a:xfrm>
        </p:grpSpPr>
        <p:pic>
          <p:nvPicPr>
            <p:cNvPr id="19" name="图片 18">
              <a:extLst>
                <a:ext uri="{FF2B5EF4-FFF2-40B4-BE49-F238E27FC236}">
                  <a16:creationId xmlns:a16="http://schemas.microsoft.com/office/drawing/2014/main" id="{B6396D78-67D3-410B-90BD-91731740405D}"/>
                </a:ext>
              </a:extLst>
            </p:cNvPr>
            <p:cNvPicPr/>
            <p:nvPr/>
          </p:nvPicPr>
          <p:blipFill>
            <a:blip r:embed="rId4"/>
            <a:stretch>
              <a:fillRect/>
            </a:stretch>
          </p:blipFill>
          <p:spPr>
            <a:xfrm>
              <a:off x="623392" y="2060848"/>
              <a:ext cx="2339975" cy="1511935"/>
            </a:xfrm>
            <a:prstGeom prst="rect">
              <a:avLst/>
            </a:prstGeom>
          </p:spPr>
        </p:pic>
        <p:pic>
          <p:nvPicPr>
            <p:cNvPr id="20" name="图片 19">
              <a:extLst>
                <a:ext uri="{FF2B5EF4-FFF2-40B4-BE49-F238E27FC236}">
                  <a16:creationId xmlns:a16="http://schemas.microsoft.com/office/drawing/2014/main" id="{47B7256E-BCDA-4925-A566-2C2D0092927F}"/>
                </a:ext>
              </a:extLst>
            </p:cNvPr>
            <p:cNvPicPr/>
            <p:nvPr/>
          </p:nvPicPr>
          <p:blipFill>
            <a:blip r:embed="rId5"/>
            <a:stretch>
              <a:fillRect/>
            </a:stretch>
          </p:blipFill>
          <p:spPr>
            <a:xfrm>
              <a:off x="3551717" y="2060848"/>
              <a:ext cx="2339975" cy="1511935"/>
            </a:xfrm>
            <a:prstGeom prst="rect">
              <a:avLst/>
            </a:prstGeom>
          </p:spPr>
        </p:pic>
        <p:pic>
          <p:nvPicPr>
            <p:cNvPr id="21" name="图片 20">
              <a:extLst>
                <a:ext uri="{FF2B5EF4-FFF2-40B4-BE49-F238E27FC236}">
                  <a16:creationId xmlns:a16="http://schemas.microsoft.com/office/drawing/2014/main" id="{856AFAB7-EC89-4E9E-99EC-CED9E4F4C1FA}"/>
                </a:ext>
              </a:extLst>
            </p:cNvPr>
            <p:cNvPicPr/>
            <p:nvPr/>
          </p:nvPicPr>
          <p:blipFill>
            <a:blip r:embed="rId6"/>
            <a:stretch>
              <a:fillRect/>
            </a:stretch>
          </p:blipFill>
          <p:spPr>
            <a:xfrm>
              <a:off x="6480042" y="2060848"/>
              <a:ext cx="2339975" cy="1511935"/>
            </a:xfrm>
            <a:prstGeom prst="rect">
              <a:avLst/>
            </a:prstGeom>
          </p:spPr>
        </p:pic>
        <p:pic>
          <p:nvPicPr>
            <p:cNvPr id="22" name="图片 21">
              <a:extLst>
                <a:ext uri="{FF2B5EF4-FFF2-40B4-BE49-F238E27FC236}">
                  <a16:creationId xmlns:a16="http://schemas.microsoft.com/office/drawing/2014/main" id="{C937CB98-8FDD-414A-9D33-CB3D497794AD}"/>
                </a:ext>
              </a:extLst>
            </p:cNvPr>
            <p:cNvPicPr/>
            <p:nvPr/>
          </p:nvPicPr>
          <p:blipFill>
            <a:blip r:embed="rId7"/>
            <a:stretch>
              <a:fillRect/>
            </a:stretch>
          </p:blipFill>
          <p:spPr>
            <a:xfrm>
              <a:off x="9408368" y="2060848"/>
              <a:ext cx="2339975" cy="1511935"/>
            </a:xfrm>
            <a:prstGeom prst="rect">
              <a:avLst/>
            </a:prstGeom>
          </p:spPr>
        </p:pic>
        <p:pic>
          <p:nvPicPr>
            <p:cNvPr id="23" name="图片 22">
              <a:extLst>
                <a:ext uri="{FF2B5EF4-FFF2-40B4-BE49-F238E27FC236}">
                  <a16:creationId xmlns:a16="http://schemas.microsoft.com/office/drawing/2014/main" id="{1509EB7A-EDEE-4383-8D49-CEACB6C68D5F}"/>
                </a:ext>
              </a:extLst>
            </p:cNvPr>
            <p:cNvPicPr/>
            <p:nvPr/>
          </p:nvPicPr>
          <p:blipFill rotWithShape="1">
            <a:blip r:embed="rId8"/>
            <a:srcRect l="2637" t="1" b="-1491"/>
            <a:stretch/>
          </p:blipFill>
          <p:spPr bwMode="auto">
            <a:xfrm>
              <a:off x="4800000" y="3919472"/>
              <a:ext cx="2592000" cy="1764000"/>
            </a:xfrm>
            <a:prstGeom prst="rect">
              <a:avLst/>
            </a:prstGeom>
            <a:ln>
              <a:noFill/>
            </a:ln>
            <a:extLst>
              <a:ext uri="{53640926-AAD7-44D8-BBD7-CCE9431645EC}">
                <a14:shadowObscured xmlns:a14="http://schemas.microsoft.com/office/drawing/2010/main"/>
              </a:ext>
            </a:extLst>
          </p:spPr>
        </p:pic>
        <p:pic>
          <p:nvPicPr>
            <p:cNvPr id="24" name="图片 23">
              <a:extLst>
                <a:ext uri="{FF2B5EF4-FFF2-40B4-BE49-F238E27FC236}">
                  <a16:creationId xmlns:a16="http://schemas.microsoft.com/office/drawing/2014/main" id="{A4CE6489-04EE-4EC5-B740-7D620E4443FB}"/>
                </a:ext>
              </a:extLst>
            </p:cNvPr>
            <p:cNvPicPr/>
            <p:nvPr/>
          </p:nvPicPr>
          <p:blipFill>
            <a:blip r:embed="rId9"/>
            <a:stretch>
              <a:fillRect/>
            </a:stretch>
          </p:blipFill>
          <p:spPr>
            <a:xfrm>
              <a:off x="8239213" y="3919471"/>
              <a:ext cx="2592000" cy="1764000"/>
            </a:xfrm>
            <a:prstGeom prst="rect">
              <a:avLst/>
            </a:prstGeom>
          </p:spPr>
        </p:pic>
        <p:pic>
          <p:nvPicPr>
            <p:cNvPr id="25" name="图片 24">
              <a:extLst>
                <a:ext uri="{FF2B5EF4-FFF2-40B4-BE49-F238E27FC236}">
                  <a16:creationId xmlns:a16="http://schemas.microsoft.com/office/drawing/2014/main" id="{BBDE7365-49C2-4247-AD0A-DD509E31E09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1360788" y="3896856"/>
              <a:ext cx="2592000" cy="1763614"/>
            </a:xfrm>
            <a:prstGeom prst="rect">
              <a:avLst/>
            </a:prstGeom>
          </p:spPr>
        </p:pic>
        <p:sp>
          <p:nvSpPr>
            <p:cNvPr id="26" name="右箭头 27">
              <a:extLst>
                <a:ext uri="{FF2B5EF4-FFF2-40B4-BE49-F238E27FC236}">
                  <a16:creationId xmlns:a16="http://schemas.microsoft.com/office/drawing/2014/main" id="{7A9FD219-CB12-453D-BA6E-3881C5ACB83C}"/>
                </a:ext>
              </a:extLst>
            </p:cNvPr>
            <p:cNvSpPr/>
            <p:nvPr/>
          </p:nvSpPr>
          <p:spPr>
            <a:xfrm>
              <a:off x="2963366" y="2589142"/>
              <a:ext cx="588351" cy="455346"/>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75">
                <a:latin typeface="微软雅黑" panose="020B0503020204020204" pitchFamily="34" charset="-122"/>
                <a:ea typeface="微软雅黑" panose="020B0503020204020204" pitchFamily="34" charset="-122"/>
              </a:endParaRPr>
            </a:p>
          </p:txBody>
        </p:sp>
        <p:sp>
          <p:nvSpPr>
            <p:cNvPr id="27" name="右箭头 28">
              <a:extLst>
                <a:ext uri="{FF2B5EF4-FFF2-40B4-BE49-F238E27FC236}">
                  <a16:creationId xmlns:a16="http://schemas.microsoft.com/office/drawing/2014/main" id="{FC409B33-7C60-4089-9627-C1DCF847C8F6}"/>
                </a:ext>
              </a:extLst>
            </p:cNvPr>
            <p:cNvSpPr/>
            <p:nvPr/>
          </p:nvSpPr>
          <p:spPr>
            <a:xfrm>
              <a:off x="5891691" y="2589142"/>
              <a:ext cx="588351" cy="455346"/>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75">
                <a:latin typeface="微软雅黑" panose="020B0503020204020204" pitchFamily="34" charset="-122"/>
                <a:ea typeface="微软雅黑" panose="020B0503020204020204" pitchFamily="34" charset="-122"/>
              </a:endParaRPr>
            </a:p>
          </p:txBody>
        </p:sp>
        <p:sp>
          <p:nvSpPr>
            <p:cNvPr id="28" name="右箭头 29">
              <a:extLst>
                <a:ext uri="{FF2B5EF4-FFF2-40B4-BE49-F238E27FC236}">
                  <a16:creationId xmlns:a16="http://schemas.microsoft.com/office/drawing/2014/main" id="{034DBFB2-2324-43C1-BEF3-EE3EA1DDD285}"/>
                </a:ext>
              </a:extLst>
            </p:cNvPr>
            <p:cNvSpPr/>
            <p:nvPr/>
          </p:nvSpPr>
          <p:spPr>
            <a:xfrm>
              <a:off x="8820017" y="2589142"/>
              <a:ext cx="588351" cy="455346"/>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75">
                <a:latin typeface="微软雅黑" panose="020B0503020204020204" pitchFamily="34" charset="-122"/>
                <a:ea typeface="微软雅黑" panose="020B0503020204020204" pitchFamily="34" charset="-122"/>
              </a:endParaRPr>
            </a:p>
          </p:txBody>
        </p:sp>
        <p:sp>
          <p:nvSpPr>
            <p:cNvPr id="29" name="右箭头 30">
              <a:extLst>
                <a:ext uri="{FF2B5EF4-FFF2-40B4-BE49-F238E27FC236}">
                  <a16:creationId xmlns:a16="http://schemas.microsoft.com/office/drawing/2014/main" id="{289B08CE-762D-40FA-9696-94DF565ABAAC}"/>
                </a:ext>
              </a:extLst>
            </p:cNvPr>
            <p:cNvSpPr/>
            <p:nvPr/>
          </p:nvSpPr>
          <p:spPr>
            <a:xfrm flipH="1">
              <a:off x="7518039" y="4550990"/>
              <a:ext cx="588351" cy="455346"/>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75">
                <a:latin typeface="微软雅黑" panose="020B0503020204020204" pitchFamily="34" charset="-122"/>
                <a:ea typeface="微软雅黑" panose="020B0503020204020204" pitchFamily="34" charset="-122"/>
              </a:endParaRPr>
            </a:p>
          </p:txBody>
        </p:sp>
        <p:sp>
          <p:nvSpPr>
            <p:cNvPr id="30" name="右箭头 32">
              <a:extLst>
                <a:ext uri="{FF2B5EF4-FFF2-40B4-BE49-F238E27FC236}">
                  <a16:creationId xmlns:a16="http://schemas.microsoft.com/office/drawing/2014/main" id="{96D6F481-01DB-49B1-BCB1-126F7E7315AF}"/>
                </a:ext>
              </a:extLst>
            </p:cNvPr>
            <p:cNvSpPr/>
            <p:nvPr/>
          </p:nvSpPr>
          <p:spPr>
            <a:xfrm flipH="1">
              <a:off x="4085610" y="4573798"/>
              <a:ext cx="588351" cy="455346"/>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75">
                <a:latin typeface="微软雅黑" panose="020B0503020204020204" pitchFamily="34" charset="-122"/>
                <a:ea typeface="微软雅黑" panose="020B0503020204020204" pitchFamily="34" charset="-122"/>
              </a:endParaRPr>
            </a:p>
          </p:txBody>
        </p:sp>
        <p:sp>
          <p:nvSpPr>
            <p:cNvPr id="31" name="圆角右箭头 8">
              <a:extLst>
                <a:ext uri="{FF2B5EF4-FFF2-40B4-BE49-F238E27FC236}">
                  <a16:creationId xmlns:a16="http://schemas.microsoft.com/office/drawing/2014/main" id="{AFCC29AE-5B5E-480B-85B6-9008291F8758}"/>
                </a:ext>
              </a:extLst>
            </p:cNvPr>
            <p:cNvSpPr/>
            <p:nvPr/>
          </p:nvSpPr>
          <p:spPr>
            <a:xfrm rot="10800000">
              <a:off x="10947549" y="3817389"/>
              <a:ext cx="729743" cy="1128119"/>
            </a:xfrm>
            <a:prstGeom prst="ben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5">
                <a:solidFill>
                  <a:schemeClr val="tx1"/>
                </a:solidFill>
              </a:endParaRPr>
            </a:p>
          </p:txBody>
        </p:sp>
        <p:sp>
          <p:nvSpPr>
            <p:cNvPr id="32" name="矩形 31">
              <a:extLst>
                <a:ext uri="{FF2B5EF4-FFF2-40B4-BE49-F238E27FC236}">
                  <a16:creationId xmlns:a16="http://schemas.microsoft.com/office/drawing/2014/main" id="{ADD456BB-A1FE-4A12-B675-851071CBE028}"/>
                </a:ext>
              </a:extLst>
            </p:cNvPr>
            <p:cNvSpPr/>
            <p:nvPr/>
          </p:nvSpPr>
          <p:spPr>
            <a:xfrm>
              <a:off x="1236776" y="3504731"/>
              <a:ext cx="1146041" cy="369332"/>
            </a:xfrm>
            <a:prstGeom prst="rect">
              <a:avLst/>
            </a:prstGeom>
          </p:spPr>
          <p:txBody>
            <a:bodyPr wrap="none">
              <a:spAutoFit/>
            </a:bodyPr>
            <a:lstStyle/>
            <a:p>
              <a:r>
                <a:rPr lang="en-US" altLang="zh-CN" sz="1200" dirty="0"/>
                <a:t>1880-1900</a:t>
              </a:r>
              <a:endParaRPr lang="zh-CN" altLang="en-US" sz="1200" dirty="0"/>
            </a:p>
          </p:txBody>
        </p:sp>
        <p:sp>
          <p:nvSpPr>
            <p:cNvPr id="33" name="矩形 32">
              <a:extLst>
                <a:ext uri="{FF2B5EF4-FFF2-40B4-BE49-F238E27FC236}">
                  <a16:creationId xmlns:a16="http://schemas.microsoft.com/office/drawing/2014/main" id="{A4C30F31-38CE-481F-BAD4-26A7648E8F2C}"/>
                </a:ext>
              </a:extLst>
            </p:cNvPr>
            <p:cNvSpPr/>
            <p:nvPr/>
          </p:nvSpPr>
          <p:spPr>
            <a:xfrm>
              <a:off x="4165101" y="3544612"/>
              <a:ext cx="1146041" cy="369332"/>
            </a:xfrm>
            <a:prstGeom prst="rect">
              <a:avLst/>
            </a:prstGeom>
          </p:spPr>
          <p:txBody>
            <a:bodyPr wrap="none">
              <a:spAutoFit/>
            </a:bodyPr>
            <a:lstStyle/>
            <a:p>
              <a:r>
                <a:rPr lang="en-US" altLang="zh-CN" sz="1200" dirty="0"/>
                <a:t>1900-1920</a:t>
              </a:r>
              <a:endParaRPr lang="zh-CN" altLang="en-US" sz="1200" dirty="0"/>
            </a:p>
          </p:txBody>
        </p:sp>
        <p:sp>
          <p:nvSpPr>
            <p:cNvPr id="34" name="矩形 33">
              <a:extLst>
                <a:ext uri="{FF2B5EF4-FFF2-40B4-BE49-F238E27FC236}">
                  <a16:creationId xmlns:a16="http://schemas.microsoft.com/office/drawing/2014/main" id="{7B127CB5-5E31-4F67-8B1A-AC149C832741}"/>
                </a:ext>
              </a:extLst>
            </p:cNvPr>
            <p:cNvSpPr/>
            <p:nvPr/>
          </p:nvSpPr>
          <p:spPr>
            <a:xfrm>
              <a:off x="7164880" y="3554055"/>
              <a:ext cx="1146041" cy="369332"/>
            </a:xfrm>
            <a:prstGeom prst="rect">
              <a:avLst/>
            </a:prstGeom>
          </p:spPr>
          <p:txBody>
            <a:bodyPr wrap="none">
              <a:spAutoFit/>
            </a:bodyPr>
            <a:lstStyle/>
            <a:p>
              <a:r>
                <a:rPr lang="en-US" altLang="zh-CN" sz="1200" dirty="0"/>
                <a:t>1920-1940</a:t>
              </a:r>
              <a:endParaRPr lang="zh-CN" altLang="en-US" sz="1200" dirty="0"/>
            </a:p>
          </p:txBody>
        </p:sp>
        <p:sp>
          <p:nvSpPr>
            <p:cNvPr id="35" name="矩形 34">
              <a:extLst>
                <a:ext uri="{FF2B5EF4-FFF2-40B4-BE49-F238E27FC236}">
                  <a16:creationId xmlns:a16="http://schemas.microsoft.com/office/drawing/2014/main" id="{ECC473A3-00CD-423F-807A-5DC1F844BA6D}"/>
                </a:ext>
              </a:extLst>
            </p:cNvPr>
            <p:cNvSpPr/>
            <p:nvPr/>
          </p:nvSpPr>
          <p:spPr>
            <a:xfrm>
              <a:off x="10093206" y="3525809"/>
              <a:ext cx="1146041" cy="369332"/>
            </a:xfrm>
            <a:prstGeom prst="rect">
              <a:avLst/>
            </a:prstGeom>
          </p:spPr>
          <p:txBody>
            <a:bodyPr wrap="none">
              <a:spAutoFit/>
            </a:bodyPr>
            <a:lstStyle/>
            <a:p>
              <a:r>
                <a:rPr lang="en-US" altLang="zh-CN" sz="1200" dirty="0"/>
                <a:t>1940-1960</a:t>
              </a:r>
              <a:endParaRPr lang="zh-CN" altLang="en-US" sz="1200" dirty="0"/>
            </a:p>
          </p:txBody>
        </p:sp>
        <p:sp>
          <p:nvSpPr>
            <p:cNvPr id="36" name="矩形 35">
              <a:extLst>
                <a:ext uri="{FF2B5EF4-FFF2-40B4-BE49-F238E27FC236}">
                  <a16:creationId xmlns:a16="http://schemas.microsoft.com/office/drawing/2014/main" id="{E9B766EB-CF35-435B-89AE-6BFE87BA4C5D}"/>
                </a:ext>
              </a:extLst>
            </p:cNvPr>
            <p:cNvSpPr/>
            <p:nvPr/>
          </p:nvSpPr>
          <p:spPr>
            <a:xfrm>
              <a:off x="8998046" y="5655334"/>
              <a:ext cx="1146041" cy="369332"/>
            </a:xfrm>
            <a:prstGeom prst="rect">
              <a:avLst/>
            </a:prstGeom>
          </p:spPr>
          <p:txBody>
            <a:bodyPr wrap="none">
              <a:spAutoFit/>
            </a:bodyPr>
            <a:lstStyle/>
            <a:p>
              <a:r>
                <a:rPr lang="en-US" altLang="zh-CN" sz="1200" dirty="0"/>
                <a:t>1960-1980</a:t>
              </a:r>
              <a:endParaRPr lang="zh-CN" altLang="en-US" sz="1200" dirty="0"/>
            </a:p>
          </p:txBody>
        </p:sp>
        <p:sp>
          <p:nvSpPr>
            <p:cNvPr id="37" name="矩形 36">
              <a:extLst>
                <a:ext uri="{FF2B5EF4-FFF2-40B4-BE49-F238E27FC236}">
                  <a16:creationId xmlns:a16="http://schemas.microsoft.com/office/drawing/2014/main" id="{8CCDB564-BCCD-4ECD-B2DB-FAC07B8D8BB4}"/>
                </a:ext>
              </a:extLst>
            </p:cNvPr>
            <p:cNvSpPr/>
            <p:nvPr/>
          </p:nvSpPr>
          <p:spPr>
            <a:xfrm>
              <a:off x="5648699" y="5655335"/>
              <a:ext cx="1146041" cy="369332"/>
            </a:xfrm>
            <a:prstGeom prst="rect">
              <a:avLst/>
            </a:prstGeom>
          </p:spPr>
          <p:txBody>
            <a:bodyPr wrap="none">
              <a:spAutoFit/>
            </a:bodyPr>
            <a:lstStyle/>
            <a:p>
              <a:r>
                <a:rPr lang="en-US" altLang="zh-CN" sz="1200" dirty="0"/>
                <a:t>1980-2000</a:t>
              </a:r>
              <a:endParaRPr lang="zh-CN" altLang="en-US" sz="1200" dirty="0"/>
            </a:p>
          </p:txBody>
        </p:sp>
        <p:sp>
          <p:nvSpPr>
            <p:cNvPr id="38" name="矩形 37">
              <a:extLst>
                <a:ext uri="{FF2B5EF4-FFF2-40B4-BE49-F238E27FC236}">
                  <a16:creationId xmlns:a16="http://schemas.microsoft.com/office/drawing/2014/main" id="{119E9F53-D443-4B75-BEEB-126AEDFD8CF2}"/>
                </a:ext>
              </a:extLst>
            </p:cNvPr>
            <p:cNvSpPr/>
            <p:nvPr/>
          </p:nvSpPr>
          <p:spPr>
            <a:xfrm>
              <a:off x="2119621" y="5686514"/>
              <a:ext cx="1146041" cy="369332"/>
            </a:xfrm>
            <a:prstGeom prst="rect">
              <a:avLst/>
            </a:prstGeom>
          </p:spPr>
          <p:txBody>
            <a:bodyPr wrap="none">
              <a:spAutoFit/>
            </a:bodyPr>
            <a:lstStyle/>
            <a:p>
              <a:r>
                <a:rPr lang="en-US" altLang="zh-CN" sz="1200" dirty="0"/>
                <a:t>2000-2020</a:t>
              </a:r>
              <a:endParaRPr lang="zh-CN" altLang="en-US" sz="1200" dirty="0"/>
            </a:p>
          </p:txBody>
        </p:sp>
      </p:grpSp>
      <p:sp>
        <p:nvSpPr>
          <p:cNvPr id="39" name="矩形 38">
            <a:extLst>
              <a:ext uri="{FF2B5EF4-FFF2-40B4-BE49-F238E27FC236}">
                <a16:creationId xmlns:a16="http://schemas.microsoft.com/office/drawing/2014/main" id="{5C1D47B9-A0DD-4549-948D-43954395D709}"/>
              </a:ext>
            </a:extLst>
          </p:cNvPr>
          <p:cNvSpPr/>
          <p:nvPr/>
        </p:nvSpPr>
        <p:spPr>
          <a:xfrm>
            <a:off x="3965582" y="4574833"/>
            <a:ext cx="1454244" cy="219291"/>
          </a:xfrm>
          <a:prstGeom prst="rect">
            <a:avLst/>
          </a:prstGeom>
        </p:spPr>
        <p:txBody>
          <a:bodyPr wrap="none">
            <a:spAutoFit/>
          </a:bodyPr>
          <a:lstStyle/>
          <a:p>
            <a:r>
              <a:rPr lang="zh-CN" altLang="en-US" sz="825" dirty="0">
                <a:latin typeface="微软雅黑" panose="020B0503020204020204" pitchFamily="34" charset="-122"/>
                <a:ea typeface="微软雅黑" panose="020B0503020204020204" pitchFamily="34" charset="-122"/>
                <a:cs typeface="Times New Roman" panose="02020603050405020304" pitchFamily="18" charset="0"/>
              </a:rPr>
              <a:t>技术人才迁移时间切片展示</a:t>
            </a:r>
            <a:endParaRPr lang="zh-CN" altLang="en-US" sz="825"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896920"/>
      </p:ext>
    </p:extLst>
  </p:cSld>
  <p:clrMapOvr>
    <a:masterClrMapping/>
  </p:clrMapOvr>
  <p:transition>
    <p:wip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216</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内容占位符 2">
            <a:extLst>
              <a:ext uri="{FF2B5EF4-FFF2-40B4-BE49-F238E27FC236}">
                <a16:creationId xmlns:a16="http://schemas.microsoft.com/office/drawing/2014/main" id="{7781EC26-58EA-461A-A8AA-DC07C67563BA}"/>
              </a:ext>
            </a:extLst>
          </p:cNvPr>
          <p:cNvSpPr txBox="1">
            <a:spLocks/>
          </p:cNvSpPr>
          <p:nvPr/>
        </p:nvSpPr>
        <p:spPr>
          <a:xfrm>
            <a:off x="823205" y="771550"/>
            <a:ext cx="5981043" cy="43858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应用实例：</a:t>
            </a:r>
            <a:r>
              <a:rPr lang="zh-CN" altLang="en-US" sz="2000" b="1" dirty="0">
                <a:solidFill>
                  <a:srgbClr val="7050A0"/>
                </a:solidFill>
                <a:latin typeface="黑体" panose="02010609060101010101" pitchFamily="49" charset="-122"/>
                <a:ea typeface="黑体" panose="02010609060101010101" pitchFamily="49" charset="-122"/>
              </a:rPr>
              <a:t>技术人才流动与技术变迁分析</a:t>
            </a:r>
            <a:endParaRPr lang="en-US" altLang="zh-CN" sz="2000" b="1" dirty="0">
              <a:solidFill>
                <a:srgbClr val="7050A0"/>
              </a:solidFill>
              <a:latin typeface="黑体" panose="02010609060101010101" pitchFamily="49" charset="-122"/>
              <a:ea typeface="黑体" panose="02010609060101010101" pitchFamily="49" charset="-122"/>
            </a:endParaRPr>
          </a:p>
          <a:p>
            <a:pPr marL="0" indent="0" algn="just">
              <a:lnSpc>
                <a:spcPct val="100000"/>
              </a:lnSpc>
              <a:spcBef>
                <a:spcPts val="600"/>
              </a:spcBef>
              <a:spcAft>
                <a:spcPts val="0"/>
              </a:spcAft>
              <a:buNone/>
              <a:defRPr/>
            </a:pP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p:txBody>
      </p:sp>
      <p:sp>
        <p:nvSpPr>
          <p:cNvPr id="16" name="TextBox 27">
            <a:extLst>
              <a:ext uri="{FF2B5EF4-FFF2-40B4-BE49-F238E27FC236}">
                <a16:creationId xmlns:a16="http://schemas.microsoft.com/office/drawing/2014/main" id="{FF4DA9C0-6716-455A-AD83-56E92280B4E8}"/>
              </a:ext>
            </a:extLst>
          </p:cNvPr>
          <p:cNvSpPr txBox="1"/>
          <p:nvPr/>
        </p:nvSpPr>
        <p:spPr>
          <a:xfrm>
            <a:off x="5722534" y="1219872"/>
            <a:ext cx="1292660" cy="346247"/>
          </a:xfrm>
          <a:prstGeom prst="rect">
            <a:avLst/>
          </a:prstGeom>
          <a:noFill/>
        </p:spPr>
        <p:txBody>
          <a:bodyPr wrap="none" lIns="68579" tIns="34289" rIns="68579" bIns="34289" rtlCol="0">
            <a:spAutoFit/>
          </a:bodyPr>
          <a:lstStyle/>
          <a:p>
            <a:pPr defTabSz="685800" eaLnBrk="0" fontAlgn="base" hangingPunct="0">
              <a:spcBef>
                <a:spcPct val="0"/>
              </a:spcBef>
              <a:spcAft>
                <a:spcPct val="0"/>
              </a:spcAft>
              <a:defRPr/>
            </a:pPr>
            <a:r>
              <a:rPr lang="zh-CN" altLang="en-US" sz="1800" b="1" dirty="0">
                <a:solidFill>
                  <a:prstClr val="white"/>
                </a:solidFill>
                <a:latin typeface="Microsoft YaHei" panose="020B0503020204020204" pitchFamily="34" charset="-122"/>
                <a:ea typeface="Microsoft YaHei" panose="020B0503020204020204" pitchFamily="34" charset="-122"/>
              </a:rPr>
              <a:t>大数据时代</a:t>
            </a:r>
          </a:p>
        </p:txBody>
      </p:sp>
      <p:sp>
        <p:nvSpPr>
          <p:cNvPr id="40" name="TextBox 27">
            <a:extLst>
              <a:ext uri="{FF2B5EF4-FFF2-40B4-BE49-F238E27FC236}">
                <a16:creationId xmlns:a16="http://schemas.microsoft.com/office/drawing/2014/main" id="{47336FB7-CF5D-4D23-8480-F26E03181F87}"/>
              </a:ext>
            </a:extLst>
          </p:cNvPr>
          <p:cNvSpPr txBox="1"/>
          <p:nvPr/>
        </p:nvSpPr>
        <p:spPr>
          <a:xfrm>
            <a:off x="5722534" y="1219872"/>
            <a:ext cx="1292660" cy="346247"/>
          </a:xfrm>
          <a:prstGeom prst="rect">
            <a:avLst/>
          </a:prstGeom>
          <a:noFill/>
        </p:spPr>
        <p:txBody>
          <a:bodyPr wrap="none" lIns="68579" tIns="34289" rIns="68579" bIns="34289" rtlCol="0">
            <a:spAutoFit/>
          </a:bodyPr>
          <a:lstStyle/>
          <a:p>
            <a:pPr defTabSz="685800" eaLnBrk="0" fontAlgn="base" hangingPunct="0">
              <a:spcBef>
                <a:spcPct val="0"/>
              </a:spcBef>
              <a:spcAft>
                <a:spcPct val="0"/>
              </a:spcAft>
              <a:defRPr/>
            </a:pPr>
            <a:r>
              <a:rPr lang="zh-CN" altLang="en-US" sz="1800" b="1" dirty="0">
                <a:solidFill>
                  <a:prstClr val="white"/>
                </a:solidFill>
                <a:latin typeface="Microsoft YaHei" panose="020B0503020204020204" pitchFamily="34" charset="-122"/>
                <a:ea typeface="Microsoft YaHei" panose="020B0503020204020204" pitchFamily="34" charset="-122"/>
              </a:rPr>
              <a:t>大数据时代</a:t>
            </a:r>
          </a:p>
        </p:txBody>
      </p:sp>
      <p:sp>
        <p:nvSpPr>
          <p:cNvPr id="41" name="矩形 40">
            <a:extLst>
              <a:ext uri="{FF2B5EF4-FFF2-40B4-BE49-F238E27FC236}">
                <a16:creationId xmlns:a16="http://schemas.microsoft.com/office/drawing/2014/main" id="{EBD059B8-A799-41DB-9DD1-C485DE75C780}"/>
              </a:ext>
            </a:extLst>
          </p:cNvPr>
          <p:cNvSpPr/>
          <p:nvPr/>
        </p:nvSpPr>
        <p:spPr>
          <a:xfrm>
            <a:off x="1295943" y="4538713"/>
            <a:ext cx="2000869" cy="219291"/>
          </a:xfrm>
          <a:prstGeom prst="rect">
            <a:avLst/>
          </a:prstGeom>
        </p:spPr>
        <p:txBody>
          <a:bodyPr wrap="none">
            <a:spAutoFit/>
          </a:bodyPr>
          <a:lstStyle/>
          <a:p>
            <a:r>
              <a:rPr lang="en-US" altLang="zh-CN" sz="825" dirty="0">
                <a:latin typeface="微软雅黑" panose="020B0503020204020204" pitchFamily="34" charset="-122"/>
                <a:ea typeface="微软雅黑" panose="020B0503020204020204" pitchFamily="34" charset="-122"/>
                <a:cs typeface="Times New Roman" panose="02020603050405020304" pitchFamily="18" charset="0"/>
              </a:rPr>
              <a:t>2000-2018</a:t>
            </a:r>
            <a:r>
              <a:rPr lang="zh-CN" altLang="en-US" sz="825" dirty="0">
                <a:latin typeface="微软雅黑" panose="020B0503020204020204" pitchFamily="34" charset="-122"/>
                <a:ea typeface="微软雅黑" panose="020B0503020204020204" pitchFamily="34" charset="-122"/>
                <a:cs typeface="Times New Roman" panose="02020603050405020304" pitchFamily="18" charset="0"/>
              </a:rPr>
              <a:t>年技术领域人才流动网络图</a:t>
            </a:r>
            <a:endParaRPr lang="zh-CN" altLang="en-US" sz="825" dirty="0">
              <a:latin typeface="微软雅黑" panose="020B0503020204020204" pitchFamily="34" charset="-122"/>
              <a:ea typeface="微软雅黑" panose="020B0503020204020204" pitchFamily="34" charset="-122"/>
            </a:endParaRPr>
          </a:p>
        </p:txBody>
      </p:sp>
      <p:cxnSp>
        <p:nvCxnSpPr>
          <p:cNvPr id="42" name="Straight Connector 247">
            <a:extLst>
              <a:ext uri="{FF2B5EF4-FFF2-40B4-BE49-F238E27FC236}">
                <a16:creationId xmlns:a16="http://schemas.microsoft.com/office/drawing/2014/main" id="{5CB9FDEC-04C2-4209-A831-E049ED2698E8}"/>
              </a:ext>
            </a:extLst>
          </p:cNvPr>
          <p:cNvCxnSpPr/>
          <p:nvPr/>
        </p:nvCxnSpPr>
        <p:spPr>
          <a:xfrm flipV="1">
            <a:off x="4298119" y="2174953"/>
            <a:ext cx="0" cy="2278376"/>
          </a:xfrm>
          <a:prstGeom prst="line">
            <a:avLst/>
          </a:prstGeom>
          <a:ln w="12700">
            <a:solidFill>
              <a:srgbClr val="FFC000"/>
            </a:solidFill>
            <a:prstDash val="sysDot"/>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402B08C3-32F8-41CD-9373-1D26EDEDE19B}"/>
              </a:ext>
            </a:extLst>
          </p:cNvPr>
          <p:cNvPicPr/>
          <p:nvPr/>
        </p:nvPicPr>
        <p:blipFill rotWithShape="1">
          <a:blip r:embed="rId4" cstate="print">
            <a:extLst>
              <a:ext uri="{28A0092B-C50C-407E-A947-70E740481C1C}">
                <a14:useLocalDpi xmlns:a14="http://schemas.microsoft.com/office/drawing/2010/main" val="0"/>
              </a:ext>
            </a:extLst>
          </a:blip>
          <a:srcRect t="3372" b="3875"/>
          <a:stretch/>
        </p:blipFill>
        <p:spPr>
          <a:xfrm>
            <a:off x="845586" y="1932313"/>
            <a:ext cx="2854616" cy="2647733"/>
          </a:xfrm>
          <a:prstGeom prst="rect">
            <a:avLst/>
          </a:prstGeom>
        </p:spPr>
      </p:pic>
      <p:pic>
        <p:nvPicPr>
          <p:cNvPr id="44" name="图片 43">
            <a:extLst>
              <a:ext uri="{FF2B5EF4-FFF2-40B4-BE49-F238E27FC236}">
                <a16:creationId xmlns:a16="http://schemas.microsoft.com/office/drawing/2014/main" id="{87FA1773-2FF1-4E12-85D5-BAECBAAC5CEB}"/>
              </a:ext>
            </a:extLst>
          </p:cNvPr>
          <p:cNvPicPr/>
          <p:nvPr/>
        </p:nvPicPr>
        <p:blipFill>
          <a:blip r:embed="rId5"/>
          <a:stretch>
            <a:fillRect/>
          </a:stretch>
        </p:blipFill>
        <p:spPr>
          <a:xfrm>
            <a:off x="5058054" y="1933838"/>
            <a:ext cx="3307661" cy="2596829"/>
          </a:xfrm>
          <a:prstGeom prst="rect">
            <a:avLst/>
          </a:prstGeom>
        </p:spPr>
      </p:pic>
      <p:sp>
        <p:nvSpPr>
          <p:cNvPr id="45" name="文本框 44">
            <a:extLst>
              <a:ext uri="{FF2B5EF4-FFF2-40B4-BE49-F238E27FC236}">
                <a16:creationId xmlns:a16="http://schemas.microsoft.com/office/drawing/2014/main" id="{A23DD372-0BB9-474E-903D-A0A82AE50E9E}"/>
              </a:ext>
            </a:extLst>
          </p:cNvPr>
          <p:cNvSpPr txBox="1"/>
          <p:nvPr/>
        </p:nvSpPr>
        <p:spPr>
          <a:xfrm>
            <a:off x="845586" y="1103180"/>
            <a:ext cx="8100900" cy="899862"/>
          </a:xfrm>
          <a:prstGeom prst="rect">
            <a:avLst/>
          </a:prstGeom>
          <a:noFill/>
        </p:spPr>
        <p:txBody>
          <a:bodyPr wrap="square" rtlCol="0">
            <a:spAutoFit/>
          </a:bodyPr>
          <a:lstStyle/>
          <a:p>
            <a:pPr marL="257175" indent="-257175">
              <a:lnSpc>
                <a:spcPct val="12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技术领域间人才流动频繁，技术大类内部流动强烈，电机</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机器</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能源、测量、计算机技术领域高度活跃</a:t>
            </a:r>
            <a:endParaRPr lang="en-US" altLang="zh-CN" sz="1500" dirty="0">
              <a:latin typeface="微软雅黑" panose="020B0503020204020204" pitchFamily="34" charset="-122"/>
              <a:ea typeface="微软雅黑" panose="020B0503020204020204" pitchFamily="34" charset="-122"/>
            </a:endParaRPr>
          </a:p>
          <a:p>
            <a:pPr marL="257175" indent="-257175">
              <a:lnSpc>
                <a:spcPct val="12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各技术领域人才流入流出侧重不同，人才流入与流出数量大的技术领域高度重合</a:t>
            </a:r>
          </a:p>
        </p:txBody>
      </p:sp>
      <p:sp>
        <p:nvSpPr>
          <p:cNvPr id="46" name="矩形 45">
            <a:extLst>
              <a:ext uri="{FF2B5EF4-FFF2-40B4-BE49-F238E27FC236}">
                <a16:creationId xmlns:a16="http://schemas.microsoft.com/office/drawing/2014/main" id="{0ECB9FD5-7539-4498-A8A2-96A5F73212F8}"/>
              </a:ext>
            </a:extLst>
          </p:cNvPr>
          <p:cNvSpPr/>
          <p:nvPr/>
        </p:nvSpPr>
        <p:spPr>
          <a:xfrm>
            <a:off x="5108262" y="4558709"/>
            <a:ext cx="2682145" cy="219291"/>
          </a:xfrm>
          <a:prstGeom prst="rect">
            <a:avLst/>
          </a:prstGeom>
        </p:spPr>
        <p:txBody>
          <a:bodyPr wrap="none">
            <a:spAutoFit/>
          </a:bodyPr>
          <a:lstStyle/>
          <a:p>
            <a:r>
              <a:rPr lang="en-US" altLang="zh-CN" sz="825" dirty="0">
                <a:latin typeface="微软雅黑" panose="020B0503020204020204" pitchFamily="34" charset="-122"/>
                <a:ea typeface="微软雅黑" panose="020B0503020204020204" pitchFamily="34" charset="-122"/>
                <a:cs typeface="Times New Roman" panose="02020603050405020304" pitchFamily="18" charset="0"/>
              </a:rPr>
              <a:t>2000</a:t>
            </a:r>
            <a:r>
              <a:rPr lang="zh-CN" altLang="en-US" sz="825"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825" dirty="0">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825" dirty="0">
                <a:latin typeface="微软雅黑" panose="020B0503020204020204" pitchFamily="34" charset="-122"/>
                <a:ea typeface="微软雅黑" panose="020B0503020204020204" pitchFamily="34" charset="-122"/>
                <a:cs typeface="Times New Roman" panose="02020603050405020304" pitchFamily="18" charset="0"/>
              </a:rPr>
              <a:t>年技术领域人才流动情况（流入</a:t>
            </a:r>
            <a:r>
              <a:rPr lang="en-US" altLang="zh-CN" sz="825"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825" dirty="0">
                <a:latin typeface="微软雅黑" panose="020B0503020204020204" pitchFamily="34" charset="-122"/>
                <a:ea typeface="微软雅黑" panose="020B0503020204020204" pitchFamily="34" charset="-122"/>
                <a:cs typeface="Times New Roman" panose="02020603050405020304" pitchFamily="18" charset="0"/>
              </a:rPr>
              <a:t>流出）</a:t>
            </a:r>
            <a:endParaRPr lang="zh-CN" altLang="en-US" sz="825"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9942762"/>
      </p:ext>
    </p:extLst>
  </p:cSld>
  <p:clrMapOvr>
    <a:masterClrMapping/>
  </p:clrMapOvr>
  <p:transition>
    <p:wip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217</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5</a:t>
            </a:r>
            <a:endParaRPr lang="en-US" sz="18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858308" y="275111"/>
            <a:ext cx="2922914"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信息分析的综合应用</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内容占位符 2">
            <a:extLst>
              <a:ext uri="{FF2B5EF4-FFF2-40B4-BE49-F238E27FC236}">
                <a16:creationId xmlns:a16="http://schemas.microsoft.com/office/drawing/2014/main" id="{7781EC26-58EA-461A-A8AA-DC07C67563BA}"/>
              </a:ext>
            </a:extLst>
          </p:cNvPr>
          <p:cNvSpPr txBox="1">
            <a:spLocks/>
          </p:cNvSpPr>
          <p:nvPr/>
        </p:nvSpPr>
        <p:spPr>
          <a:xfrm>
            <a:off x="823205" y="771550"/>
            <a:ext cx="5981043" cy="43858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r>
              <a:rPr lang="zh-CN" altLang="en-US" sz="2000" dirty="0">
                <a:solidFill>
                  <a:schemeClr val="tx1"/>
                </a:solidFill>
                <a:latin typeface="黑体" panose="02010609060101010101" pitchFamily="49" charset="-122"/>
                <a:ea typeface="黑体" panose="02010609060101010101" pitchFamily="49" charset="-122"/>
              </a:rPr>
              <a:t>应用实例：</a:t>
            </a:r>
            <a:r>
              <a:rPr lang="zh-CN" altLang="en-US" sz="2000" b="1" dirty="0">
                <a:solidFill>
                  <a:srgbClr val="7050A0"/>
                </a:solidFill>
                <a:latin typeface="黑体" panose="02010609060101010101" pitchFamily="49" charset="-122"/>
                <a:ea typeface="黑体" panose="02010609060101010101" pitchFamily="49" charset="-122"/>
              </a:rPr>
              <a:t>技术人才流动与技术变迁分析</a:t>
            </a:r>
            <a:endParaRPr lang="en-US" altLang="zh-CN" sz="2000" b="1" dirty="0">
              <a:solidFill>
                <a:srgbClr val="7050A0"/>
              </a:solidFill>
              <a:latin typeface="黑体" panose="02010609060101010101" pitchFamily="49" charset="-122"/>
              <a:ea typeface="黑体" panose="02010609060101010101" pitchFamily="49" charset="-122"/>
            </a:endParaRPr>
          </a:p>
          <a:p>
            <a:pPr marL="0" indent="0" algn="just">
              <a:lnSpc>
                <a:spcPct val="100000"/>
              </a:lnSpc>
              <a:spcBef>
                <a:spcPts val="600"/>
              </a:spcBef>
              <a:spcAft>
                <a:spcPts val="0"/>
              </a:spcAft>
              <a:buNone/>
              <a:defRPr/>
            </a:pP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p:txBody>
      </p:sp>
      <p:sp>
        <p:nvSpPr>
          <p:cNvPr id="16" name="TextBox 27">
            <a:extLst>
              <a:ext uri="{FF2B5EF4-FFF2-40B4-BE49-F238E27FC236}">
                <a16:creationId xmlns:a16="http://schemas.microsoft.com/office/drawing/2014/main" id="{FF4DA9C0-6716-455A-AD83-56E92280B4E8}"/>
              </a:ext>
            </a:extLst>
          </p:cNvPr>
          <p:cNvSpPr txBox="1"/>
          <p:nvPr/>
        </p:nvSpPr>
        <p:spPr>
          <a:xfrm>
            <a:off x="5722534" y="1219872"/>
            <a:ext cx="1292660" cy="346247"/>
          </a:xfrm>
          <a:prstGeom prst="rect">
            <a:avLst/>
          </a:prstGeom>
          <a:noFill/>
        </p:spPr>
        <p:txBody>
          <a:bodyPr wrap="none" lIns="68579" tIns="34289" rIns="68579" bIns="34289" rtlCol="0">
            <a:spAutoFit/>
          </a:bodyPr>
          <a:lstStyle/>
          <a:p>
            <a:pPr defTabSz="685800" eaLnBrk="0" fontAlgn="base" hangingPunct="0">
              <a:spcBef>
                <a:spcPct val="0"/>
              </a:spcBef>
              <a:spcAft>
                <a:spcPct val="0"/>
              </a:spcAft>
              <a:defRPr/>
            </a:pPr>
            <a:r>
              <a:rPr lang="zh-CN" altLang="en-US" sz="1800" b="1" dirty="0">
                <a:solidFill>
                  <a:prstClr val="white"/>
                </a:solidFill>
                <a:latin typeface="Microsoft YaHei" panose="020B0503020204020204" pitchFamily="34" charset="-122"/>
                <a:ea typeface="Microsoft YaHei" panose="020B0503020204020204" pitchFamily="34" charset="-122"/>
              </a:rPr>
              <a:t>大数据时代</a:t>
            </a:r>
          </a:p>
        </p:txBody>
      </p:sp>
      <p:sp>
        <p:nvSpPr>
          <p:cNvPr id="9" name="文本框 8">
            <a:extLst>
              <a:ext uri="{FF2B5EF4-FFF2-40B4-BE49-F238E27FC236}">
                <a16:creationId xmlns:a16="http://schemas.microsoft.com/office/drawing/2014/main" id="{1B733F58-E245-4346-BB4B-77843E1D212B}"/>
              </a:ext>
            </a:extLst>
          </p:cNvPr>
          <p:cNvSpPr txBox="1"/>
          <p:nvPr/>
        </p:nvSpPr>
        <p:spPr>
          <a:xfrm>
            <a:off x="858308" y="1078585"/>
            <a:ext cx="8676456" cy="899862"/>
          </a:xfrm>
          <a:prstGeom prst="rect">
            <a:avLst/>
          </a:prstGeom>
          <a:noFill/>
        </p:spPr>
        <p:txBody>
          <a:bodyPr wrap="square" rtlCol="0">
            <a:spAutoFit/>
          </a:bodyPr>
          <a:lstStyle/>
          <a:p>
            <a:pPr marL="257175" indent="-257175">
              <a:lnSpc>
                <a:spcPct val="120000"/>
              </a:lnSpc>
              <a:buFont typeface="Wingdings" panose="05000000000000000000" pitchFamily="2" charset="2"/>
              <a:buChar char="n"/>
            </a:pPr>
            <a:r>
              <a:rPr lang="zh-CN" altLang="en-US" sz="1500" dirty="0">
                <a:latin typeface="微软雅黑" panose="020B0503020204020204" pitchFamily="34" charset="-122"/>
                <a:ea typeface="微软雅黑" panose="020B0503020204020204" pitchFamily="34" charset="-122"/>
              </a:rPr>
              <a:t>大部分技术领域的流入流出比随年份波动较大</a:t>
            </a:r>
            <a:endParaRPr lang="en-US" altLang="zh-CN" sz="1500" dirty="0">
              <a:latin typeface="微软雅黑" panose="020B0503020204020204" pitchFamily="34" charset="-122"/>
              <a:ea typeface="微软雅黑" panose="020B0503020204020204" pitchFamily="34" charset="-122"/>
            </a:endParaRPr>
          </a:p>
          <a:p>
            <a:pPr marL="257175" indent="-257175">
              <a:lnSpc>
                <a:spcPct val="120000"/>
              </a:lnSpc>
              <a:buFont typeface="Wingdings" panose="05000000000000000000" pitchFamily="2" charset="2"/>
              <a:buChar char="n"/>
            </a:pPr>
            <a:r>
              <a:rPr lang="zh-CN" altLang="en-US" sz="1500" dirty="0">
                <a:latin typeface="微软雅黑" panose="020B0503020204020204" pitchFamily="34" charset="-122"/>
                <a:ea typeface="微软雅黑" panose="020B0503020204020204" pitchFamily="34" charset="-122"/>
              </a:rPr>
              <a:t>有机化学领域人才出超现象较为明显，医药、电机能源、医疗领域人才入超现象明显</a:t>
            </a:r>
            <a:endParaRPr lang="en-US" altLang="zh-CN" sz="1500" dirty="0">
              <a:latin typeface="微软雅黑" panose="020B0503020204020204" pitchFamily="34" charset="-122"/>
              <a:ea typeface="微软雅黑" panose="020B0503020204020204" pitchFamily="34" charset="-122"/>
            </a:endParaRPr>
          </a:p>
          <a:p>
            <a:pPr marL="257175" indent="-257175">
              <a:lnSpc>
                <a:spcPct val="120000"/>
              </a:lnSpc>
              <a:buFont typeface="Wingdings" panose="05000000000000000000" pitchFamily="2" charset="2"/>
              <a:buChar char="n"/>
            </a:pPr>
            <a:r>
              <a:rPr lang="zh-CN" altLang="en-US" sz="1500" dirty="0">
                <a:latin typeface="微软雅黑" panose="020B0503020204020204" pitchFamily="34" charset="-122"/>
                <a:ea typeface="微软雅黑" panose="020B0503020204020204" pitchFamily="34" charset="-122"/>
              </a:rPr>
              <a:t>化工领域在</a:t>
            </a:r>
            <a:r>
              <a:rPr lang="en-US" altLang="zh-CN" sz="1500" dirty="0">
                <a:latin typeface="微软雅黑" panose="020B0503020204020204" pitchFamily="34" charset="-122"/>
                <a:ea typeface="微软雅黑" panose="020B0503020204020204" pitchFamily="34" charset="-122"/>
              </a:rPr>
              <a:t>2010</a:t>
            </a:r>
            <a:r>
              <a:rPr lang="zh-CN" altLang="en-US" sz="1500" dirty="0">
                <a:latin typeface="微软雅黑" panose="020B0503020204020204" pitchFamily="34" charset="-122"/>
                <a:ea typeface="微软雅黑" panose="020B0503020204020204" pitchFamily="34" charset="-122"/>
              </a:rPr>
              <a:t>年后人才吸纳能力相比之前显著增加</a:t>
            </a:r>
            <a:endParaRPr lang="en-US" altLang="zh-CN" sz="15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A730CA20-B222-41EB-8B05-339B61756AFC}"/>
              </a:ext>
            </a:extLst>
          </p:cNvPr>
          <p:cNvSpPr/>
          <p:nvPr/>
        </p:nvSpPr>
        <p:spPr>
          <a:xfrm>
            <a:off x="3869922" y="4580881"/>
            <a:ext cx="1348446" cy="219291"/>
          </a:xfrm>
          <a:prstGeom prst="rect">
            <a:avLst/>
          </a:prstGeom>
        </p:spPr>
        <p:txBody>
          <a:bodyPr wrap="none">
            <a:spAutoFit/>
          </a:bodyPr>
          <a:lstStyle/>
          <a:p>
            <a:r>
              <a:rPr lang="zh-CN" altLang="en-US" sz="825" dirty="0">
                <a:latin typeface="微软雅黑" panose="020B0503020204020204" pitchFamily="34" charset="-122"/>
                <a:ea typeface="微软雅黑" panose="020B0503020204020204" pitchFamily="34" charset="-122"/>
              </a:rPr>
              <a:t>技术领域人才流出流入比</a:t>
            </a:r>
          </a:p>
        </p:txBody>
      </p:sp>
      <p:pic>
        <p:nvPicPr>
          <p:cNvPr id="17" name="图片 16">
            <a:extLst>
              <a:ext uri="{FF2B5EF4-FFF2-40B4-BE49-F238E27FC236}">
                <a16:creationId xmlns:a16="http://schemas.microsoft.com/office/drawing/2014/main" id="{EEE0367A-91D7-420E-8B96-BE0B2E98702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223628" y="1979603"/>
            <a:ext cx="6414080" cy="2601278"/>
          </a:xfrm>
          <a:prstGeom prst="rect">
            <a:avLst/>
          </a:prstGeom>
        </p:spPr>
      </p:pic>
    </p:spTree>
    <p:extLst>
      <p:ext uri="{BB962C8B-B14F-4D97-AF65-F5344CB8AC3E}">
        <p14:creationId xmlns:p14="http://schemas.microsoft.com/office/powerpoint/2010/main" val="3601727321"/>
      </p:ext>
    </p:extLst>
  </p:cSld>
  <p:clrMapOvr>
    <a:masterClrMapping/>
  </p:clrMapOvr>
  <p:transition>
    <p:wip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5" y="4899267"/>
            <a:ext cx="984019" cy="273844"/>
          </a:xfrm>
        </p:spPr>
        <p:txBody>
          <a:bodyPr/>
          <a:lstStyle/>
          <a:p>
            <a:pPr>
              <a:defRPr/>
            </a:pPr>
            <a:fld id="{8978201D-5E89-4769-B9CD-9BF3CA38B5BF}" type="slidenum">
              <a:rPr lang="zh-CN" altLang="en-US"/>
              <a:pPr>
                <a:defRPr/>
              </a:pPr>
              <a:t>218</a:t>
            </a:fld>
            <a:endParaRPr lang="zh-CN" altLang="en-US" dirty="0"/>
          </a:p>
        </p:txBody>
      </p:sp>
      <p:sp>
        <p:nvSpPr>
          <p:cNvPr id="11" name="矩形 10"/>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2" name="Oval 7"/>
          <p:cNvSpPr/>
          <p:nvPr/>
        </p:nvSpPr>
        <p:spPr>
          <a:xfrm>
            <a:off x="166528" y="201957"/>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06</a:t>
            </a:r>
          </a:p>
        </p:txBody>
      </p:sp>
      <p:sp>
        <p:nvSpPr>
          <p:cNvPr id="13" name="矩形 12"/>
          <p:cNvSpPr/>
          <p:nvPr/>
        </p:nvSpPr>
        <p:spPr>
          <a:xfrm>
            <a:off x="858308" y="275111"/>
            <a:ext cx="1376016" cy="438580"/>
          </a:xfrm>
          <a:prstGeom prst="rect">
            <a:avLst/>
          </a:prstGeom>
        </p:spPr>
        <p:txBody>
          <a:bodyPr wrap="none" lIns="68579" tIns="34289" rIns="68579" bIns="34289">
            <a:spAutoFit/>
          </a:bodyPr>
          <a:lstStyle/>
          <a:p>
            <a:pPr defTabSz="685783">
              <a:defRPr/>
            </a:pPr>
            <a:r>
              <a:rPr lang="zh-CN" altLang="en-US" sz="2400" b="1" dirty="0" smtClean="0">
                <a:latin typeface="黑体" panose="02010609060101010101" pitchFamily="49" charset="-122"/>
                <a:ea typeface="黑体" panose="02010609060101010101" pitchFamily="49" charset="-122"/>
              </a:rPr>
              <a:t>课程作业</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5" name="内容占位符 2">
            <a:extLst>
              <a:ext uri="{FF2B5EF4-FFF2-40B4-BE49-F238E27FC236}">
                <a16:creationId xmlns:a16="http://schemas.microsoft.com/office/drawing/2014/main" id="{7781EC26-58EA-461A-A8AA-DC07C67563BA}"/>
              </a:ext>
            </a:extLst>
          </p:cNvPr>
          <p:cNvSpPr txBox="1">
            <a:spLocks/>
          </p:cNvSpPr>
          <p:nvPr/>
        </p:nvSpPr>
        <p:spPr>
          <a:xfrm>
            <a:off x="823205" y="771550"/>
            <a:ext cx="5981043" cy="438580"/>
          </a:xfrm>
          <a:prstGeom prst="rect">
            <a:avLst/>
          </a:prstGeom>
        </p:spPr>
        <p:txBody>
          <a:bodyPr>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a:lnSpc>
                <a:spcPct val="100000"/>
              </a:lnSpc>
              <a:spcBef>
                <a:spcPts val="600"/>
              </a:spcBef>
              <a:spcAft>
                <a:spcPts val="0"/>
              </a:spcAft>
              <a:buFont typeface="Wingdings" panose="05000000000000000000" pitchFamily="2" charset="2"/>
              <a:buChar char="n"/>
              <a:defRPr/>
            </a:pPr>
            <a:endParaRPr lang="en-US" altLang="zh-CN" sz="1600" b="1" dirty="0">
              <a:solidFill>
                <a:schemeClr val="accent2">
                  <a:lumMod val="75000"/>
                </a:schemeClr>
              </a:solidFill>
              <a:latin typeface="Baskerville Old Face" panose="02020602080505020303" pitchFamily="18" charset="0"/>
              <a:ea typeface="楷体" panose="02010609060101010101" pitchFamily="49" charset="-122"/>
            </a:endParaRPr>
          </a:p>
        </p:txBody>
      </p:sp>
      <p:sp>
        <p:nvSpPr>
          <p:cNvPr id="16" name="TextBox 27">
            <a:extLst>
              <a:ext uri="{FF2B5EF4-FFF2-40B4-BE49-F238E27FC236}">
                <a16:creationId xmlns:a16="http://schemas.microsoft.com/office/drawing/2014/main" id="{FF4DA9C0-6716-455A-AD83-56E92280B4E8}"/>
              </a:ext>
            </a:extLst>
          </p:cNvPr>
          <p:cNvSpPr txBox="1"/>
          <p:nvPr/>
        </p:nvSpPr>
        <p:spPr>
          <a:xfrm>
            <a:off x="5722534" y="1219872"/>
            <a:ext cx="1292660" cy="346247"/>
          </a:xfrm>
          <a:prstGeom prst="rect">
            <a:avLst/>
          </a:prstGeom>
          <a:noFill/>
        </p:spPr>
        <p:txBody>
          <a:bodyPr wrap="none" lIns="68579" tIns="34289" rIns="68579" bIns="34289" rtlCol="0">
            <a:spAutoFit/>
          </a:bodyPr>
          <a:lstStyle/>
          <a:p>
            <a:pPr defTabSz="685800" eaLnBrk="0" fontAlgn="base" hangingPunct="0">
              <a:spcBef>
                <a:spcPct val="0"/>
              </a:spcBef>
              <a:spcAft>
                <a:spcPct val="0"/>
              </a:spcAft>
              <a:defRPr/>
            </a:pPr>
            <a:r>
              <a:rPr lang="zh-CN" altLang="en-US" sz="1800" b="1" dirty="0">
                <a:solidFill>
                  <a:prstClr val="white"/>
                </a:solidFill>
                <a:latin typeface="Microsoft YaHei" panose="020B0503020204020204" pitchFamily="34" charset="-122"/>
                <a:ea typeface="Microsoft YaHei" panose="020B0503020204020204" pitchFamily="34" charset="-122"/>
              </a:rPr>
              <a:t>大数据时代</a:t>
            </a:r>
          </a:p>
        </p:txBody>
      </p:sp>
      <p:sp>
        <p:nvSpPr>
          <p:cNvPr id="9" name="矩形 8">
            <a:extLst>
              <a:ext uri="{FF2B5EF4-FFF2-40B4-BE49-F238E27FC236}">
                <a16:creationId xmlns:a16="http://schemas.microsoft.com/office/drawing/2014/main" id="{0130D3A0-C765-4355-9C94-22205D471169}"/>
              </a:ext>
            </a:extLst>
          </p:cNvPr>
          <p:cNvSpPr/>
          <p:nvPr/>
        </p:nvSpPr>
        <p:spPr>
          <a:xfrm>
            <a:off x="560492" y="1502201"/>
            <a:ext cx="7848872" cy="2585323"/>
          </a:xfrm>
          <a:prstGeom prst="rect">
            <a:avLst/>
          </a:prstGeom>
        </p:spPr>
        <p:txBody>
          <a:bodyPr wrap="square">
            <a:spAutoFit/>
          </a:bodyPr>
          <a:lstStyle/>
          <a:p>
            <a:pPr marL="908050" lvl="1" indent="-436563" defTabSz="914400" eaLnBrk="0" fontAlgn="base" hangingPunct="0">
              <a:spcBef>
                <a:spcPct val="25000"/>
              </a:spcBef>
              <a:spcAft>
                <a:spcPct val="25000"/>
              </a:spcAft>
              <a:buClr>
                <a:schemeClr val="accent2"/>
              </a:buClr>
              <a:buFont typeface="Wingdings" pitchFamily="2" charset="2"/>
              <a:buChar char="ü"/>
              <a:defRPr/>
            </a:pPr>
            <a:r>
              <a:rPr lang="zh-CN" altLang="en-US" sz="1800" b="1" kern="0" dirty="0">
                <a:solidFill>
                  <a:srgbClr val="000000"/>
                </a:solidFill>
                <a:latin typeface="STFangsong" charset="-122"/>
                <a:ea typeface="STFangsong" charset="-122"/>
              </a:rPr>
              <a:t>形式：小组作业，可自由组合，按照总人数分成</a:t>
            </a:r>
            <a:r>
              <a:rPr lang="en-US" altLang="zh-CN" sz="1800" b="1" kern="0" dirty="0">
                <a:solidFill>
                  <a:srgbClr val="000000"/>
                </a:solidFill>
                <a:latin typeface="STFangsong" charset="-122"/>
                <a:ea typeface="STFangsong" charset="-122"/>
              </a:rPr>
              <a:t>9-10</a:t>
            </a:r>
            <a:r>
              <a:rPr lang="zh-CN" altLang="en-US" sz="1800" b="1" kern="0" dirty="0">
                <a:solidFill>
                  <a:srgbClr val="000000"/>
                </a:solidFill>
                <a:latin typeface="STFangsong" charset="-122"/>
                <a:ea typeface="STFangsong" charset="-122"/>
              </a:rPr>
              <a:t>组；</a:t>
            </a:r>
            <a:endParaRPr lang="en-US" altLang="zh-CN" sz="1800" b="1" kern="0" dirty="0">
              <a:solidFill>
                <a:srgbClr val="000000"/>
              </a:solidFill>
              <a:latin typeface="STFangsong" charset="-122"/>
              <a:ea typeface="STFangsong" charset="-122"/>
            </a:endParaRPr>
          </a:p>
          <a:p>
            <a:pPr marL="908050" lvl="1" indent="-436563" defTabSz="914400" eaLnBrk="0" fontAlgn="base" hangingPunct="0">
              <a:spcBef>
                <a:spcPct val="25000"/>
              </a:spcBef>
              <a:spcAft>
                <a:spcPct val="25000"/>
              </a:spcAft>
              <a:buClr>
                <a:schemeClr val="accent2"/>
              </a:buClr>
              <a:buFont typeface="Wingdings" pitchFamily="2" charset="2"/>
              <a:buChar char="ü"/>
              <a:defRPr/>
            </a:pPr>
            <a:r>
              <a:rPr lang="zh-CN" altLang="en-US" sz="1800" b="1" kern="0" dirty="0">
                <a:solidFill>
                  <a:srgbClr val="000000"/>
                </a:solidFill>
                <a:latin typeface="STFangsong" charset="-122"/>
                <a:ea typeface="STFangsong" charset="-122"/>
              </a:rPr>
              <a:t>内容要求：以课程报告 </a:t>
            </a:r>
            <a:r>
              <a:rPr lang="en-US" altLang="zh-CN" sz="1800" b="1" kern="0" dirty="0">
                <a:solidFill>
                  <a:srgbClr val="000000"/>
                </a:solidFill>
                <a:effectLst>
                  <a:outerShdw blurRad="38100" dist="38100" dir="2700000" algn="tl">
                    <a:srgbClr val="000000">
                      <a:alpha val="43137"/>
                    </a:srgbClr>
                  </a:outerShdw>
                </a:effectLst>
                <a:latin typeface="STFangsong" charset="-122"/>
                <a:ea typeface="STFangsong" charset="-122"/>
              </a:rPr>
              <a:t>Word &amp; PPT </a:t>
            </a:r>
            <a:r>
              <a:rPr lang="zh-CN" altLang="en-US" sz="1800" b="1" kern="0" dirty="0">
                <a:solidFill>
                  <a:srgbClr val="000000"/>
                </a:solidFill>
                <a:latin typeface="STFangsong" charset="-122"/>
                <a:ea typeface="STFangsong" charset="-122"/>
              </a:rPr>
              <a:t>的形式，针对你感兴趣的领域，用课堂上所学知识，选择合适的主题，合作完成一份课程</a:t>
            </a:r>
            <a:r>
              <a:rPr lang="zh-CN" altLang="en-US" sz="1800" b="1" kern="0" dirty="0" smtClean="0">
                <a:solidFill>
                  <a:srgbClr val="000000"/>
                </a:solidFill>
                <a:latin typeface="STFangsong" charset="-122"/>
                <a:ea typeface="STFangsong" charset="-122"/>
              </a:rPr>
              <a:t>报告。</a:t>
            </a:r>
            <a:r>
              <a:rPr lang="zh-CN" altLang="en-US" sz="1800" b="1" kern="0" dirty="0" smtClean="0">
                <a:solidFill>
                  <a:srgbClr val="000000"/>
                </a:solidFill>
                <a:effectLst>
                  <a:outerShdw blurRad="38100" dist="38100" dir="2700000" algn="tl">
                    <a:srgbClr val="000000">
                      <a:alpha val="43137"/>
                    </a:srgbClr>
                  </a:outerShdw>
                </a:effectLst>
                <a:latin typeface="STFangsong" charset="-122"/>
                <a:ea typeface="STFangsong" charset="-122"/>
              </a:rPr>
              <a:t>报告</a:t>
            </a:r>
            <a:r>
              <a:rPr lang="zh-CN" altLang="en-US" sz="1800" b="1" kern="0" dirty="0">
                <a:solidFill>
                  <a:srgbClr val="000000"/>
                </a:solidFill>
                <a:effectLst>
                  <a:outerShdw blurRad="38100" dist="38100" dir="2700000" algn="tl">
                    <a:srgbClr val="000000">
                      <a:alpha val="43137"/>
                    </a:srgbClr>
                  </a:outerShdw>
                </a:effectLst>
                <a:latin typeface="STFangsong" charset="-122"/>
                <a:ea typeface="STFangsong" charset="-122"/>
              </a:rPr>
              <a:t>内容应该包括：清晰的报告主题、明确的分析问题，详细的研究方法介绍、完整的分析过程，科学的分析方法和相关的分析结论。</a:t>
            </a:r>
            <a:endParaRPr lang="en-US" altLang="zh-CN" sz="1800" b="1" kern="0" dirty="0">
              <a:solidFill>
                <a:srgbClr val="000000"/>
              </a:solidFill>
              <a:effectLst>
                <a:outerShdw blurRad="38100" dist="38100" dir="2700000" algn="tl">
                  <a:srgbClr val="000000">
                    <a:alpha val="43137"/>
                  </a:srgbClr>
                </a:outerShdw>
              </a:effectLst>
              <a:latin typeface="STFangsong" charset="-122"/>
              <a:ea typeface="STFangsong" charset="-122"/>
            </a:endParaRPr>
          </a:p>
          <a:p>
            <a:pPr marL="908050" lvl="1" indent="-436563" defTabSz="914400" eaLnBrk="0" fontAlgn="base" hangingPunct="0">
              <a:spcBef>
                <a:spcPct val="25000"/>
              </a:spcBef>
              <a:spcAft>
                <a:spcPct val="25000"/>
              </a:spcAft>
              <a:buClr>
                <a:schemeClr val="accent2"/>
              </a:buClr>
              <a:buFont typeface="Wingdings" pitchFamily="2" charset="2"/>
              <a:buChar char="ü"/>
              <a:defRPr/>
            </a:pPr>
            <a:r>
              <a:rPr lang="zh-CN" altLang="en-US" sz="1800" b="1" kern="0" dirty="0">
                <a:solidFill>
                  <a:srgbClr val="000000"/>
                </a:solidFill>
                <a:latin typeface="STFangsong" charset="-122"/>
                <a:ea typeface="STFangsong" charset="-122"/>
              </a:rPr>
              <a:t>提交与汇报时间：最后两节课前以小组形式提交（附上组内分工），每小组展示</a:t>
            </a:r>
            <a:r>
              <a:rPr lang="en-US" altLang="zh-CN" sz="1800" b="1" kern="0" dirty="0">
                <a:solidFill>
                  <a:srgbClr val="000000"/>
                </a:solidFill>
                <a:latin typeface="STFangsong" charset="-122"/>
                <a:ea typeface="STFangsong" charset="-122"/>
              </a:rPr>
              <a:t>10min.</a:t>
            </a:r>
          </a:p>
        </p:txBody>
      </p:sp>
      <p:sp>
        <p:nvSpPr>
          <p:cNvPr id="10" name="矩形 9">
            <a:extLst>
              <a:ext uri="{FF2B5EF4-FFF2-40B4-BE49-F238E27FC236}">
                <a16:creationId xmlns:a16="http://schemas.microsoft.com/office/drawing/2014/main" id="{9DADBB9C-6451-462B-8D11-4CEB27A5AFB1}"/>
              </a:ext>
            </a:extLst>
          </p:cNvPr>
          <p:cNvSpPr/>
          <p:nvPr/>
        </p:nvSpPr>
        <p:spPr>
          <a:xfrm>
            <a:off x="3563888" y="887374"/>
            <a:ext cx="1376016" cy="438580"/>
          </a:xfrm>
          <a:prstGeom prst="rect">
            <a:avLst/>
          </a:prstGeom>
        </p:spPr>
        <p:txBody>
          <a:bodyPr wrap="none" lIns="68579" tIns="34289" rIns="68579" bIns="34289">
            <a:spAutoFit/>
          </a:bodyPr>
          <a:lstStyle/>
          <a:p>
            <a:pPr defTabSz="685783">
              <a:defRPr/>
            </a:pPr>
            <a:r>
              <a:rPr lang="zh-CN" altLang="en-US" sz="2400" b="1" dirty="0">
                <a:latin typeface="黑体" panose="02010609060101010101" pitchFamily="49" charset="-122"/>
                <a:ea typeface="黑体" panose="02010609060101010101" pitchFamily="49" charset="-122"/>
              </a:rPr>
              <a:t>作业要求</a:t>
            </a:r>
            <a:endParaRPr lang="en-US" altLang="zh-CN" sz="16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00314851"/>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22</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6</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信息分析的方法体系</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9" name="五边形 8"/>
          <p:cNvSpPr/>
          <p:nvPr/>
        </p:nvSpPr>
        <p:spPr>
          <a:xfrm>
            <a:off x="879132" y="1497410"/>
            <a:ext cx="2214830" cy="504056"/>
          </a:xfrm>
          <a:prstGeom prst="homePlat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五边形 11"/>
          <p:cNvSpPr/>
          <p:nvPr/>
        </p:nvSpPr>
        <p:spPr>
          <a:xfrm>
            <a:off x="879131" y="3867894"/>
            <a:ext cx="3980901" cy="504056"/>
          </a:xfrm>
          <a:prstGeom prst="homePlat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五边形 12"/>
          <p:cNvSpPr/>
          <p:nvPr/>
        </p:nvSpPr>
        <p:spPr>
          <a:xfrm>
            <a:off x="879133" y="2697739"/>
            <a:ext cx="2214830" cy="504056"/>
          </a:xfrm>
          <a:prstGeom prst="homePlat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TextBox 14"/>
          <p:cNvSpPr txBox="1"/>
          <p:nvPr/>
        </p:nvSpPr>
        <p:spPr bwMode="auto">
          <a:xfrm>
            <a:off x="879132" y="2001466"/>
            <a:ext cx="5637083" cy="316369"/>
          </a:xfrm>
          <a:prstGeom prst="rect">
            <a:avLst/>
          </a:prstGeom>
          <a:noFill/>
        </p:spPr>
        <p:txBody>
          <a:bodyPr wrap="square">
            <a:spAutoFit/>
          </a:bodyPr>
          <a:lstStyle/>
          <a:p>
            <a:pPr>
              <a:lnSpc>
                <a:spcPct val="150000"/>
              </a:lnSpc>
            </a:pPr>
            <a:r>
              <a:rPr lang="zh-CN" altLang="en-US" sz="1100" dirty="0">
                <a:solidFill>
                  <a:schemeClr val="accent2">
                    <a:lumMod val="50000"/>
                  </a:schemeClr>
                </a:solidFill>
                <a:latin typeface="微软雅黑" panose="020B0503020204020204" pitchFamily="34" charset="-122"/>
                <a:ea typeface="微软雅黑" panose="020B0503020204020204" pitchFamily="34" charset="-122"/>
              </a:rPr>
              <a:t>一般不涉及变量关系，主要依靠人类逻辑思维功能来分析问题</a:t>
            </a:r>
          </a:p>
        </p:txBody>
      </p:sp>
      <p:sp>
        <p:nvSpPr>
          <p:cNvPr id="18" name="TextBox 17"/>
          <p:cNvSpPr txBox="1"/>
          <p:nvPr/>
        </p:nvSpPr>
        <p:spPr bwMode="auto">
          <a:xfrm>
            <a:off x="879132" y="3153594"/>
            <a:ext cx="5925115" cy="316369"/>
          </a:xfrm>
          <a:prstGeom prst="rect">
            <a:avLst/>
          </a:prstGeom>
          <a:noFill/>
        </p:spPr>
        <p:txBody>
          <a:bodyPr wrap="square">
            <a:spAutoFit/>
          </a:bodyPr>
          <a:lstStyle/>
          <a:p>
            <a:pPr>
              <a:lnSpc>
                <a:spcPct val="150000"/>
              </a:lnSpc>
            </a:pPr>
            <a:r>
              <a:rPr lang="zh-CN" altLang="en-US" sz="1100" dirty="0">
                <a:solidFill>
                  <a:schemeClr val="accent2">
                    <a:lumMod val="50000"/>
                  </a:schemeClr>
                </a:solidFill>
                <a:latin typeface="微软雅黑" panose="020B0503020204020204" pitchFamily="34" charset="-122"/>
                <a:ea typeface="微软雅黑" panose="020B0503020204020204" pitchFamily="34" charset="-122"/>
              </a:rPr>
              <a:t>涉及变量关系，主要是依靠数学函数形式来进行计算求解</a:t>
            </a:r>
          </a:p>
        </p:txBody>
      </p:sp>
      <p:sp>
        <p:nvSpPr>
          <p:cNvPr id="21" name="矩形 20"/>
          <p:cNvSpPr/>
          <p:nvPr/>
        </p:nvSpPr>
        <p:spPr bwMode="auto">
          <a:xfrm>
            <a:off x="897813" y="1564772"/>
            <a:ext cx="2020887" cy="353943"/>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定性分析方法</a:t>
            </a:r>
          </a:p>
        </p:txBody>
      </p:sp>
      <p:sp>
        <p:nvSpPr>
          <p:cNvPr id="22" name="矩形 21"/>
          <p:cNvSpPr/>
          <p:nvPr/>
        </p:nvSpPr>
        <p:spPr bwMode="auto">
          <a:xfrm>
            <a:off x="879132" y="3922444"/>
            <a:ext cx="3024336" cy="353943"/>
          </a:xfrm>
          <a:prstGeom prst="rect">
            <a:avLst/>
          </a:prstGeom>
          <a:noFill/>
          <a:ln>
            <a:noFill/>
          </a:ln>
        </p:spPr>
        <p:txBody>
          <a:bodyPr wrap="square">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定性和定量相结合的分析方法</a:t>
            </a:r>
          </a:p>
        </p:txBody>
      </p:sp>
      <p:sp>
        <p:nvSpPr>
          <p:cNvPr id="23" name="矩形 22"/>
          <p:cNvSpPr/>
          <p:nvPr/>
        </p:nvSpPr>
        <p:spPr bwMode="auto">
          <a:xfrm>
            <a:off x="879133" y="2765101"/>
            <a:ext cx="2020887" cy="353943"/>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定量分析方法</a:t>
            </a:r>
          </a:p>
        </p:txBody>
      </p:sp>
      <p:sp>
        <p:nvSpPr>
          <p:cNvPr id="3" name="矩形 2"/>
          <p:cNvSpPr/>
          <p:nvPr/>
        </p:nvSpPr>
        <p:spPr>
          <a:xfrm>
            <a:off x="611560" y="987574"/>
            <a:ext cx="5975366" cy="369332"/>
          </a:xfrm>
          <a:prstGeom prst="rect">
            <a:avLst/>
          </a:prstGeom>
        </p:spPr>
        <p:txBody>
          <a:bodyPr wrap="square">
            <a:spAutoFit/>
          </a:bodyPr>
          <a:lstStyle/>
          <a:p>
            <a:r>
              <a:rPr lang="zh-CN" altLang="en-US" sz="1800" b="1" dirty="0">
                <a:solidFill>
                  <a:schemeClr val="accent2">
                    <a:lumMod val="50000"/>
                  </a:schemeClr>
                </a:solidFill>
                <a:latin typeface="微软雅黑" panose="020B0503020204020204" pitchFamily="34" charset="-122"/>
                <a:ea typeface="微软雅黑" panose="020B0503020204020204" pitchFamily="34" charset="-122"/>
              </a:rPr>
              <a:t>按照研究方法的性质，信息分析方法体系可以分为：</a:t>
            </a:r>
            <a:endParaRPr lang="zh-CN" altLang="en-US" sz="1800" dirty="0">
              <a:solidFill>
                <a:schemeClr val="accent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8944389"/>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7</a:t>
            </a:r>
            <a:endParaRPr lang="en-US" sz="1800" dirty="0">
              <a:solidFill>
                <a:prstClr val="black">
                  <a:lumMod val="50000"/>
                  <a:lumOff val="50000"/>
                </a:prstClr>
              </a:solidFill>
              <a:latin typeface="Impact" panose="020B0806030902050204" pitchFamily="34" charset="0"/>
              <a:ea typeface="微软雅黑"/>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14770" y="916493"/>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rPr>
              <a:t>发展趋势</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77" name="矩形 76">
            <a:extLst>
              <a:ext uri="{FF2B5EF4-FFF2-40B4-BE49-F238E27FC236}">
                <a16:creationId xmlns:a16="http://schemas.microsoft.com/office/drawing/2014/main" id="{F5E4F66E-D065-494F-B8E8-E454CE6D95BC}"/>
              </a:ext>
            </a:extLst>
          </p:cNvPr>
          <p:cNvSpPr/>
          <p:nvPr/>
        </p:nvSpPr>
        <p:spPr>
          <a:xfrm>
            <a:off x="22448" y="3056386"/>
            <a:ext cx="9145588" cy="6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p>
        </p:txBody>
      </p:sp>
      <p:grpSp>
        <p:nvGrpSpPr>
          <p:cNvPr id="78" name="组合 77">
            <a:extLst>
              <a:ext uri="{FF2B5EF4-FFF2-40B4-BE49-F238E27FC236}">
                <a16:creationId xmlns:a16="http://schemas.microsoft.com/office/drawing/2014/main" id="{D9C9D988-86B8-4C36-802F-5B201526F3C8}"/>
              </a:ext>
            </a:extLst>
          </p:cNvPr>
          <p:cNvGrpSpPr/>
          <p:nvPr/>
        </p:nvGrpSpPr>
        <p:grpSpPr>
          <a:xfrm>
            <a:off x="865777" y="2633231"/>
            <a:ext cx="869960" cy="869821"/>
            <a:chOff x="980450" y="2839654"/>
            <a:chExt cx="869960" cy="869821"/>
          </a:xfrm>
        </p:grpSpPr>
        <p:grpSp>
          <p:nvGrpSpPr>
            <p:cNvPr id="79" name="组合 78">
              <a:extLst>
                <a:ext uri="{FF2B5EF4-FFF2-40B4-BE49-F238E27FC236}">
                  <a16:creationId xmlns:a16="http://schemas.microsoft.com/office/drawing/2014/main" id="{B961941E-945F-4D19-B77E-E5C82D109226}"/>
                </a:ext>
              </a:extLst>
            </p:cNvPr>
            <p:cNvGrpSpPr/>
            <p:nvPr/>
          </p:nvGrpSpPr>
          <p:grpSpPr>
            <a:xfrm>
              <a:off x="980450" y="2839654"/>
              <a:ext cx="869960" cy="869821"/>
              <a:chOff x="4345444" y="2542859"/>
              <a:chExt cx="1810550" cy="1811205"/>
            </a:xfrm>
          </p:grpSpPr>
          <p:grpSp>
            <p:nvGrpSpPr>
              <p:cNvPr id="81" name="组合 80">
                <a:extLst>
                  <a:ext uri="{FF2B5EF4-FFF2-40B4-BE49-F238E27FC236}">
                    <a16:creationId xmlns:a16="http://schemas.microsoft.com/office/drawing/2014/main" id="{A239F286-EA04-4B98-9EEB-10987999BC3E}"/>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3" name="同心圆 81">
                  <a:extLst>
                    <a:ext uri="{FF2B5EF4-FFF2-40B4-BE49-F238E27FC236}">
                      <a16:creationId xmlns:a16="http://schemas.microsoft.com/office/drawing/2014/main" id="{3FA35402-F778-4087-AFC4-9EDA7A2154D4}"/>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84" name="椭圆 83">
                  <a:extLst>
                    <a:ext uri="{FF2B5EF4-FFF2-40B4-BE49-F238E27FC236}">
                      <a16:creationId xmlns:a16="http://schemas.microsoft.com/office/drawing/2014/main" id="{895CB7DF-304E-4906-992A-C72BADCFB575}"/>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82" name="椭圆 81">
                <a:extLst>
                  <a:ext uri="{FF2B5EF4-FFF2-40B4-BE49-F238E27FC236}">
                    <a16:creationId xmlns:a16="http://schemas.microsoft.com/office/drawing/2014/main" id="{5FF279EF-FCF2-4245-8E56-6BC8ABC18C0A}"/>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80" name="TextBox 97">
              <a:extLst>
                <a:ext uri="{FF2B5EF4-FFF2-40B4-BE49-F238E27FC236}">
                  <a16:creationId xmlns:a16="http://schemas.microsoft.com/office/drawing/2014/main" id="{B84305B2-33E2-448F-BA83-5F68FC437DFC}"/>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85" name="组合 84">
            <a:extLst>
              <a:ext uri="{FF2B5EF4-FFF2-40B4-BE49-F238E27FC236}">
                <a16:creationId xmlns:a16="http://schemas.microsoft.com/office/drawing/2014/main" id="{36AE8F75-0DC5-42F7-8B38-CF476A890459}"/>
              </a:ext>
            </a:extLst>
          </p:cNvPr>
          <p:cNvGrpSpPr/>
          <p:nvPr/>
        </p:nvGrpSpPr>
        <p:grpSpPr>
          <a:xfrm>
            <a:off x="166528" y="1832960"/>
            <a:ext cx="2363559" cy="675482"/>
            <a:chOff x="642917" y="1586819"/>
            <a:chExt cx="1749740" cy="569819"/>
          </a:xfrm>
        </p:grpSpPr>
        <p:sp>
          <p:nvSpPr>
            <p:cNvPr id="86" name="TextBox 150">
              <a:extLst>
                <a:ext uri="{FF2B5EF4-FFF2-40B4-BE49-F238E27FC236}">
                  <a16:creationId xmlns:a16="http://schemas.microsoft.com/office/drawing/2014/main" id="{9AF97634-3731-4019-8B64-A927686E0B90}"/>
                </a:ext>
              </a:extLst>
            </p:cNvPr>
            <p:cNvSpPr txBox="1"/>
            <p:nvPr/>
          </p:nvSpPr>
          <p:spPr>
            <a:xfrm>
              <a:off x="642917" y="1586819"/>
              <a:ext cx="1749740" cy="334376"/>
            </a:xfrm>
            <a:prstGeom prst="rect">
              <a:avLst/>
            </a:prstGeom>
            <a:noFill/>
          </p:spPr>
          <p:txBody>
            <a:bodyPr wrap="square" lIns="91431" tIns="45715" rIns="91431" bIns="45715" rtlCol="0">
              <a:spAutoFit/>
            </a:bodyPr>
            <a:lstStyle/>
            <a:p>
              <a:pPr>
                <a:lnSpc>
                  <a:spcPct val="120000"/>
                </a:lnSpc>
              </a:pPr>
              <a:r>
                <a:rPr lang="en-US" altLang="zh-CN" sz="1800" b="1" dirty="0">
                  <a:solidFill>
                    <a:schemeClr val="tx1">
                      <a:lumMod val="65000"/>
                      <a:lumOff val="35000"/>
                    </a:schemeClr>
                  </a:solidFill>
                  <a:latin typeface="Times New Roman" panose="02020603050405020304" pitchFamily="18" charset="0"/>
                  <a:ea typeface="微软雅黑" panose="020B0503020204020204" pitchFamily="34" charset="-122"/>
                </a:rPr>
                <a:t>1.</a:t>
              </a:r>
              <a:r>
                <a:rPr lang="zh-CN" altLang="en-US" sz="1800" b="1" dirty="0">
                  <a:solidFill>
                    <a:schemeClr val="tx1">
                      <a:lumMod val="65000"/>
                      <a:lumOff val="35000"/>
                    </a:schemeClr>
                  </a:solidFill>
                  <a:latin typeface="Times New Roman" panose="02020603050405020304" pitchFamily="18" charset="0"/>
                  <a:ea typeface="微软雅黑" panose="020B0503020204020204" pitchFamily="34" charset="-122"/>
                </a:rPr>
                <a:t> 信息分析产生阶段</a:t>
              </a:r>
            </a:p>
          </p:txBody>
        </p:sp>
        <p:cxnSp>
          <p:nvCxnSpPr>
            <p:cNvPr id="87" name="直接连接符 152">
              <a:extLst>
                <a:ext uri="{FF2B5EF4-FFF2-40B4-BE49-F238E27FC236}">
                  <a16:creationId xmlns:a16="http://schemas.microsoft.com/office/drawing/2014/main" id="{59F51D35-5C84-47B3-99B8-0BF994507434}"/>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08D53E7F-919A-4C95-AD56-B890F65B0EEC}"/>
              </a:ext>
            </a:extLst>
          </p:cNvPr>
          <p:cNvGrpSpPr/>
          <p:nvPr/>
        </p:nvGrpSpPr>
        <p:grpSpPr>
          <a:xfrm>
            <a:off x="2930304" y="2634262"/>
            <a:ext cx="869960" cy="869821"/>
            <a:chOff x="980450" y="2839654"/>
            <a:chExt cx="869960" cy="869821"/>
          </a:xfrm>
        </p:grpSpPr>
        <p:grpSp>
          <p:nvGrpSpPr>
            <p:cNvPr id="89" name="组合 88">
              <a:extLst>
                <a:ext uri="{FF2B5EF4-FFF2-40B4-BE49-F238E27FC236}">
                  <a16:creationId xmlns:a16="http://schemas.microsoft.com/office/drawing/2014/main" id="{B0A04CED-7073-440D-9510-9678B928E544}"/>
                </a:ext>
              </a:extLst>
            </p:cNvPr>
            <p:cNvGrpSpPr/>
            <p:nvPr/>
          </p:nvGrpSpPr>
          <p:grpSpPr>
            <a:xfrm>
              <a:off x="980450" y="2839654"/>
              <a:ext cx="869960" cy="869821"/>
              <a:chOff x="4345444" y="2542859"/>
              <a:chExt cx="1810550" cy="1811205"/>
            </a:xfrm>
          </p:grpSpPr>
          <p:grpSp>
            <p:nvGrpSpPr>
              <p:cNvPr id="91" name="组合 90">
                <a:extLst>
                  <a:ext uri="{FF2B5EF4-FFF2-40B4-BE49-F238E27FC236}">
                    <a16:creationId xmlns:a16="http://schemas.microsoft.com/office/drawing/2014/main" id="{C375B28F-A531-451B-8336-5477E2FAFF58}"/>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3" name="同心圆 88">
                  <a:extLst>
                    <a:ext uri="{FF2B5EF4-FFF2-40B4-BE49-F238E27FC236}">
                      <a16:creationId xmlns:a16="http://schemas.microsoft.com/office/drawing/2014/main" id="{5EA4739E-9E03-475D-A3D8-3867DBC77688}"/>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94" name="椭圆 93">
                  <a:extLst>
                    <a:ext uri="{FF2B5EF4-FFF2-40B4-BE49-F238E27FC236}">
                      <a16:creationId xmlns:a16="http://schemas.microsoft.com/office/drawing/2014/main" id="{D5411DFE-C797-4DBE-871B-4A4369B0FF2E}"/>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92" name="椭圆 91">
                <a:extLst>
                  <a:ext uri="{FF2B5EF4-FFF2-40B4-BE49-F238E27FC236}">
                    <a16:creationId xmlns:a16="http://schemas.microsoft.com/office/drawing/2014/main" id="{E7EE5C2E-36C3-48A8-B4A2-D55B45B5A8DF}"/>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90" name="TextBox 97">
              <a:extLst>
                <a:ext uri="{FF2B5EF4-FFF2-40B4-BE49-F238E27FC236}">
                  <a16:creationId xmlns:a16="http://schemas.microsoft.com/office/drawing/2014/main" id="{4D026FB1-EFFA-4065-8EEB-E41BA52E581F}"/>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95" name="组合 94">
            <a:extLst>
              <a:ext uri="{FF2B5EF4-FFF2-40B4-BE49-F238E27FC236}">
                <a16:creationId xmlns:a16="http://schemas.microsoft.com/office/drawing/2014/main" id="{D076B32D-88D0-4697-B669-9488B73116DD}"/>
              </a:ext>
            </a:extLst>
          </p:cNvPr>
          <p:cNvGrpSpPr/>
          <p:nvPr/>
        </p:nvGrpSpPr>
        <p:grpSpPr>
          <a:xfrm>
            <a:off x="5144839" y="2654174"/>
            <a:ext cx="869960" cy="869821"/>
            <a:chOff x="980450" y="2839654"/>
            <a:chExt cx="869960" cy="869821"/>
          </a:xfrm>
        </p:grpSpPr>
        <p:grpSp>
          <p:nvGrpSpPr>
            <p:cNvPr id="96" name="组合 95">
              <a:extLst>
                <a:ext uri="{FF2B5EF4-FFF2-40B4-BE49-F238E27FC236}">
                  <a16:creationId xmlns:a16="http://schemas.microsoft.com/office/drawing/2014/main" id="{2351C7D1-2AA0-47C3-BEA1-DE46ECA76BF8}"/>
                </a:ext>
              </a:extLst>
            </p:cNvPr>
            <p:cNvGrpSpPr/>
            <p:nvPr/>
          </p:nvGrpSpPr>
          <p:grpSpPr>
            <a:xfrm>
              <a:off x="980450" y="2839654"/>
              <a:ext cx="869960" cy="869821"/>
              <a:chOff x="4345444" y="2542859"/>
              <a:chExt cx="1810550" cy="1811205"/>
            </a:xfrm>
          </p:grpSpPr>
          <p:grpSp>
            <p:nvGrpSpPr>
              <p:cNvPr id="98" name="组合 97">
                <a:extLst>
                  <a:ext uri="{FF2B5EF4-FFF2-40B4-BE49-F238E27FC236}">
                    <a16:creationId xmlns:a16="http://schemas.microsoft.com/office/drawing/2014/main" id="{8BACCA11-640B-45B8-A3B4-B5CECAAE8325}"/>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0" name="同心圆 95">
                  <a:extLst>
                    <a:ext uri="{FF2B5EF4-FFF2-40B4-BE49-F238E27FC236}">
                      <a16:creationId xmlns:a16="http://schemas.microsoft.com/office/drawing/2014/main" id="{F535A53B-682D-4F91-8DED-D73876776C1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01" name="椭圆 100">
                  <a:extLst>
                    <a:ext uri="{FF2B5EF4-FFF2-40B4-BE49-F238E27FC236}">
                      <a16:creationId xmlns:a16="http://schemas.microsoft.com/office/drawing/2014/main" id="{F21AB811-CCB0-4733-926E-FA3B4EECCEC3}"/>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99" name="椭圆 98">
                <a:extLst>
                  <a:ext uri="{FF2B5EF4-FFF2-40B4-BE49-F238E27FC236}">
                    <a16:creationId xmlns:a16="http://schemas.microsoft.com/office/drawing/2014/main" id="{FE8F23E9-8747-433F-82CF-A59A3C79B527}"/>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97" name="TextBox 97">
              <a:extLst>
                <a:ext uri="{FF2B5EF4-FFF2-40B4-BE49-F238E27FC236}">
                  <a16:creationId xmlns:a16="http://schemas.microsoft.com/office/drawing/2014/main" id="{9749A48A-0482-4331-9039-806DE47A777F}"/>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02" name="组合 101">
            <a:extLst>
              <a:ext uri="{FF2B5EF4-FFF2-40B4-BE49-F238E27FC236}">
                <a16:creationId xmlns:a16="http://schemas.microsoft.com/office/drawing/2014/main" id="{7CED6ED4-30D6-428E-A879-0C18ED066D96}"/>
              </a:ext>
            </a:extLst>
          </p:cNvPr>
          <p:cNvGrpSpPr/>
          <p:nvPr/>
        </p:nvGrpSpPr>
        <p:grpSpPr>
          <a:xfrm>
            <a:off x="7280922" y="2633229"/>
            <a:ext cx="869960" cy="869821"/>
            <a:chOff x="980450" y="2839654"/>
            <a:chExt cx="869960" cy="869821"/>
          </a:xfrm>
        </p:grpSpPr>
        <p:grpSp>
          <p:nvGrpSpPr>
            <p:cNvPr id="103" name="组合 102">
              <a:extLst>
                <a:ext uri="{FF2B5EF4-FFF2-40B4-BE49-F238E27FC236}">
                  <a16:creationId xmlns:a16="http://schemas.microsoft.com/office/drawing/2014/main" id="{37E6CDD5-B0FE-478D-B7DF-2D62A99DD2EA}"/>
                </a:ext>
              </a:extLst>
            </p:cNvPr>
            <p:cNvGrpSpPr/>
            <p:nvPr/>
          </p:nvGrpSpPr>
          <p:grpSpPr>
            <a:xfrm>
              <a:off x="980450" y="2839654"/>
              <a:ext cx="869960" cy="869821"/>
              <a:chOff x="4345444" y="2542859"/>
              <a:chExt cx="1810550" cy="1811205"/>
            </a:xfrm>
          </p:grpSpPr>
          <p:grpSp>
            <p:nvGrpSpPr>
              <p:cNvPr id="105" name="组合 104">
                <a:extLst>
                  <a:ext uri="{FF2B5EF4-FFF2-40B4-BE49-F238E27FC236}">
                    <a16:creationId xmlns:a16="http://schemas.microsoft.com/office/drawing/2014/main" id="{5D8D6AC0-3F0F-435B-B63D-299995E8AEB9}"/>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7" name="同心圆 104">
                  <a:extLst>
                    <a:ext uri="{FF2B5EF4-FFF2-40B4-BE49-F238E27FC236}">
                      <a16:creationId xmlns:a16="http://schemas.microsoft.com/office/drawing/2014/main" id="{D29279B4-3A65-4A73-A671-85325D12162A}"/>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08" name="椭圆 107">
                  <a:extLst>
                    <a:ext uri="{FF2B5EF4-FFF2-40B4-BE49-F238E27FC236}">
                      <a16:creationId xmlns:a16="http://schemas.microsoft.com/office/drawing/2014/main" id="{9B0205A6-3EF8-45E4-8C4C-0373D6C00316}"/>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06" name="椭圆 105">
                <a:extLst>
                  <a:ext uri="{FF2B5EF4-FFF2-40B4-BE49-F238E27FC236}">
                    <a16:creationId xmlns:a16="http://schemas.microsoft.com/office/drawing/2014/main" id="{62D72745-D4FB-406F-AE22-C609C869E6AB}"/>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04" name="TextBox 97">
              <a:extLst>
                <a:ext uri="{FF2B5EF4-FFF2-40B4-BE49-F238E27FC236}">
                  <a16:creationId xmlns:a16="http://schemas.microsoft.com/office/drawing/2014/main" id="{B24C9DC1-B785-47E5-A855-EEB1CE57C008}"/>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84" name="组合 183">
            <a:extLst>
              <a:ext uri="{FF2B5EF4-FFF2-40B4-BE49-F238E27FC236}">
                <a16:creationId xmlns:a16="http://schemas.microsoft.com/office/drawing/2014/main" id="{0CA91065-2400-48EB-A613-C13EDE16DA9E}"/>
              </a:ext>
            </a:extLst>
          </p:cNvPr>
          <p:cNvGrpSpPr/>
          <p:nvPr/>
        </p:nvGrpSpPr>
        <p:grpSpPr>
          <a:xfrm rot="10800000">
            <a:off x="2159473" y="3637137"/>
            <a:ext cx="2428077" cy="682044"/>
            <a:chOff x="577744" y="1581284"/>
            <a:chExt cx="1797503" cy="575354"/>
          </a:xfrm>
        </p:grpSpPr>
        <p:sp>
          <p:nvSpPr>
            <p:cNvPr id="185" name="TextBox 150">
              <a:extLst>
                <a:ext uri="{FF2B5EF4-FFF2-40B4-BE49-F238E27FC236}">
                  <a16:creationId xmlns:a16="http://schemas.microsoft.com/office/drawing/2014/main" id="{F0586076-3D0D-4A03-83DF-FE53210149F8}"/>
                </a:ext>
              </a:extLst>
            </p:cNvPr>
            <p:cNvSpPr txBox="1"/>
            <p:nvPr/>
          </p:nvSpPr>
          <p:spPr>
            <a:xfrm rot="10800000">
              <a:off x="577744" y="1581284"/>
              <a:ext cx="1797503" cy="334376"/>
            </a:xfrm>
            <a:prstGeom prst="rect">
              <a:avLst/>
            </a:prstGeom>
            <a:noFill/>
          </p:spPr>
          <p:txBody>
            <a:bodyPr wrap="square" lIns="91431" tIns="45715" rIns="91431" bIns="45715" rtlCol="0">
              <a:spAutoFit/>
            </a:bodyPr>
            <a:lstStyle/>
            <a:p>
              <a:pPr>
                <a:lnSpc>
                  <a:spcPct val="120000"/>
                </a:lnSpc>
              </a:pPr>
              <a:r>
                <a:rPr lang="en-US" altLang="zh-CN" sz="1800" b="1" dirty="0">
                  <a:solidFill>
                    <a:schemeClr val="tx1">
                      <a:lumMod val="65000"/>
                      <a:lumOff val="35000"/>
                    </a:schemeClr>
                  </a:solidFill>
                  <a:latin typeface="Times New Roman" panose="02020603050405020304" pitchFamily="18" charset="0"/>
                  <a:ea typeface="微软雅黑" panose="020B0503020204020204" pitchFamily="34" charset="-122"/>
                </a:rPr>
                <a:t>2. </a:t>
              </a:r>
              <a:r>
                <a:rPr lang="zh-CN" altLang="en-US" sz="1800" b="1" dirty="0">
                  <a:solidFill>
                    <a:schemeClr val="tx1">
                      <a:lumMod val="65000"/>
                      <a:lumOff val="35000"/>
                    </a:schemeClr>
                  </a:solidFill>
                  <a:latin typeface="Times New Roman" panose="02020603050405020304" pitchFamily="18" charset="0"/>
                  <a:ea typeface="微软雅黑" panose="020B0503020204020204" pitchFamily="34" charset="-122"/>
                </a:rPr>
                <a:t>信息分析发展前期</a:t>
              </a:r>
            </a:p>
          </p:txBody>
        </p:sp>
        <p:cxnSp>
          <p:nvCxnSpPr>
            <p:cNvPr id="186" name="直接连接符 152">
              <a:extLst>
                <a:ext uri="{FF2B5EF4-FFF2-40B4-BE49-F238E27FC236}">
                  <a16:creationId xmlns:a16="http://schemas.microsoft.com/office/drawing/2014/main" id="{DBA09153-1AC3-444A-BB1D-0B32CCDDD3DE}"/>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187" name="组合 186">
            <a:extLst>
              <a:ext uri="{FF2B5EF4-FFF2-40B4-BE49-F238E27FC236}">
                <a16:creationId xmlns:a16="http://schemas.microsoft.com/office/drawing/2014/main" id="{4AE59DFD-0E4A-4BF4-9C09-4851ACC39B1F}"/>
              </a:ext>
            </a:extLst>
          </p:cNvPr>
          <p:cNvGrpSpPr/>
          <p:nvPr/>
        </p:nvGrpSpPr>
        <p:grpSpPr>
          <a:xfrm rot="10800000">
            <a:off x="6574253" y="3643222"/>
            <a:ext cx="2397966" cy="674805"/>
            <a:chOff x="593996" y="1587389"/>
            <a:chExt cx="1775211" cy="569249"/>
          </a:xfrm>
        </p:grpSpPr>
        <p:sp>
          <p:nvSpPr>
            <p:cNvPr id="188" name="TextBox 150">
              <a:extLst>
                <a:ext uri="{FF2B5EF4-FFF2-40B4-BE49-F238E27FC236}">
                  <a16:creationId xmlns:a16="http://schemas.microsoft.com/office/drawing/2014/main" id="{7169759F-60B4-4B38-AB41-9A8F34D21EF4}"/>
                </a:ext>
              </a:extLst>
            </p:cNvPr>
            <p:cNvSpPr txBox="1"/>
            <p:nvPr/>
          </p:nvSpPr>
          <p:spPr>
            <a:xfrm rot="10800000">
              <a:off x="593996" y="1587389"/>
              <a:ext cx="1775211" cy="334376"/>
            </a:xfrm>
            <a:prstGeom prst="rect">
              <a:avLst/>
            </a:prstGeom>
            <a:noFill/>
          </p:spPr>
          <p:txBody>
            <a:bodyPr wrap="square" lIns="91431" tIns="45715" rIns="91431" bIns="45715" rtlCol="0">
              <a:spAutoFit/>
            </a:bodyPr>
            <a:lstStyle/>
            <a:p>
              <a:pPr>
                <a:lnSpc>
                  <a:spcPct val="120000"/>
                </a:lnSpc>
              </a:pPr>
              <a:r>
                <a:rPr lang="en-US" altLang="zh-CN" sz="1800" b="1" dirty="0">
                  <a:solidFill>
                    <a:schemeClr val="tx1">
                      <a:lumMod val="65000"/>
                      <a:lumOff val="35000"/>
                    </a:schemeClr>
                  </a:solidFill>
                  <a:latin typeface="Times New Roman" panose="02020603050405020304" pitchFamily="18" charset="0"/>
                  <a:ea typeface="微软雅黑" panose="020B0503020204020204" pitchFamily="34" charset="-122"/>
                </a:rPr>
                <a:t>4. </a:t>
              </a:r>
              <a:r>
                <a:rPr lang="zh-CN" altLang="en-US" sz="1800" b="1" dirty="0">
                  <a:solidFill>
                    <a:schemeClr val="tx1">
                      <a:lumMod val="65000"/>
                      <a:lumOff val="35000"/>
                    </a:schemeClr>
                  </a:solidFill>
                  <a:latin typeface="Times New Roman" panose="02020603050405020304" pitchFamily="18" charset="0"/>
                  <a:ea typeface="微软雅黑" panose="020B0503020204020204" pitchFamily="34" charset="-122"/>
                </a:rPr>
                <a:t>新时代的信息分析</a:t>
              </a:r>
            </a:p>
          </p:txBody>
        </p:sp>
        <p:cxnSp>
          <p:nvCxnSpPr>
            <p:cNvPr id="189" name="直接连接符 152">
              <a:extLst>
                <a:ext uri="{FF2B5EF4-FFF2-40B4-BE49-F238E27FC236}">
                  <a16:creationId xmlns:a16="http://schemas.microsoft.com/office/drawing/2014/main" id="{B2B7203C-B345-49CA-9B29-F2137AC624D6}"/>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190" name="组合 189">
            <a:extLst>
              <a:ext uri="{FF2B5EF4-FFF2-40B4-BE49-F238E27FC236}">
                <a16:creationId xmlns:a16="http://schemas.microsoft.com/office/drawing/2014/main" id="{2C5CEC57-8ADC-46C3-9CB5-9F4F4C43B880}"/>
              </a:ext>
            </a:extLst>
          </p:cNvPr>
          <p:cNvGrpSpPr/>
          <p:nvPr/>
        </p:nvGrpSpPr>
        <p:grpSpPr>
          <a:xfrm>
            <a:off x="4211961" y="1832595"/>
            <a:ext cx="3047079" cy="675443"/>
            <a:chOff x="464391" y="1586852"/>
            <a:chExt cx="2255746" cy="569786"/>
          </a:xfrm>
        </p:grpSpPr>
        <p:sp>
          <p:nvSpPr>
            <p:cNvPr id="191" name="TextBox 150">
              <a:extLst>
                <a:ext uri="{FF2B5EF4-FFF2-40B4-BE49-F238E27FC236}">
                  <a16:creationId xmlns:a16="http://schemas.microsoft.com/office/drawing/2014/main" id="{6D143B5D-B207-4D89-9216-445BC9F52924}"/>
                </a:ext>
              </a:extLst>
            </p:cNvPr>
            <p:cNvSpPr txBox="1"/>
            <p:nvPr/>
          </p:nvSpPr>
          <p:spPr>
            <a:xfrm>
              <a:off x="464391" y="1586852"/>
              <a:ext cx="2255746" cy="334376"/>
            </a:xfrm>
            <a:prstGeom prst="rect">
              <a:avLst/>
            </a:prstGeom>
            <a:noFill/>
          </p:spPr>
          <p:txBody>
            <a:bodyPr wrap="square" lIns="91431" tIns="45715" rIns="91431" bIns="45715" rtlCol="0">
              <a:spAutoFit/>
            </a:bodyPr>
            <a:lstStyle/>
            <a:p>
              <a:pPr>
                <a:lnSpc>
                  <a:spcPct val="120000"/>
                </a:lnSpc>
              </a:pPr>
              <a:r>
                <a:rPr lang="en-US" altLang="zh-CN" sz="1800" b="1" dirty="0">
                  <a:solidFill>
                    <a:schemeClr val="tx1">
                      <a:lumMod val="65000"/>
                      <a:lumOff val="35000"/>
                    </a:schemeClr>
                  </a:solidFill>
                  <a:latin typeface="Times New Roman" panose="02020603050405020304" pitchFamily="18" charset="0"/>
                  <a:ea typeface="微软雅黑" panose="020B0503020204020204" pitchFamily="34" charset="-122"/>
                </a:rPr>
                <a:t>3. </a:t>
              </a:r>
              <a:r>
                <a:rPr lang="zh-CN" altLang="en-US" sz="1800" b="1" dirty="0">
                  <a:solidFill>
                    <a:schemeClr val="tx1">
                      <a:lumMod val="65000"/>
                      <a:lumOff val="35000"/>
                    </a:schemeClr>
                  </a:solidFill>
                  <a:latin typeface="Times New Roman" panose="02020603050405020304" pitchFamily="18" charset="0"/>
                  <a:ea typeface="微软雅黑" panose="020B0503020204020204" pitchFamily="34" charset="-122"/>
                </a:rPr>
                <a:t>信息分析飞速发展时期</a:t>
              </a:r>
            </a:p>
          </p:txBody>
        </p:sp>
        <p:cxnSp>
          <p:nvCxnSpPr>
            <p:cNvPr id="192" name="直接连接符 152">
              <a:extLst>
                <a:ext uri="{FF2B5EF4-FFF2-40B4-BE49-F238E27FC236}">
                  <a16:creationId xmlns:a16="http://schemas.microsoft.com/office/drawing/2014/main" id="{433E4575-245D-43F8-A8A8-04D057D95283}"/>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8353F9F8-541C-4AAF-AF1D-66B60F3561DB}"/>
              </a:ext>
            </a:extLst>
          </p:cNvPr>
          <p:cNvSpPr/>
          <p:nvPr/>
        </p:nvSpPr>
        <p:spPr>
          <a:xfrm>
            <a:off x="858310" y="405737"/>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信息分析的发展趋势</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54271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7</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信息分析的发展趋势</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14770" y="916493"/>
            <a:ext cx="1217000"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rPr>
              <a:t>发展趋势</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文本框 1">
            <a:extLst>
              <a:ext uri="{FF2B5EF4-FFF2-40B4-BE49-F238E27FC236}">
                <a16:creationId xmlns:a16="http://schemas.microsoft.com/office/drawing/2014/main" id="{99E4EED7-C124-427C-877F-7A53D1E2C4BB}"/>
              </a:ext>
            </a:extLst>
          </p:cNvPr>
          <p:cNvSpPr txBox="1"/>
          <p:nvPr/>
        </p:nvSpPr>
        <p:spPr>
          <a:xfrm>
            <a:off x="1555348" y="1722134"/>
            <a:ext cx="5328592" cy="188442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latin typeface="Times New Roman" panose="02020603050405020304" pitchFamily="18" charset="0"/>
                <a:ea typeface="微软雅黑" panose="020B0503020204020204" pitchFamily="34" charset="-122"/>
              </a:rPr>
              <a:t>分析内容的多元化</a:t>
            </a:r>
            <a:endParaRPr lang="en-US" altLang="zh-CN" sz="2000" b="1" dirty="0">
              <a:latin typeface="Times New Roman" panose="02020603050405020304" pitchFamily="18" charset="0"/>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b="1" dirty="0">
                <a:latin typeface="Times New Roman" panose="02020603050405020304" pitchFamily="18" charset="0"/>
                <a:ea typeface="微软雅黑" panose="020B0503020204020204" pitchFamily="34" charset="-122"/>
              </a:rPr>
              <a:t>技术手段的现代化</a:t>
            </a:r>
            <a:endParaRPr lang="en-US" altLang="zh-CN" sz="2000" b="1" dirty="0">
              <a:latin typeface="Times New Roman" panose="02020603050405020304" pitchFamily="18" charset="0"/>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b="1" dirty="0">
                <a:latin typeface="Times New Roman" panose="02020603050405020304" pitchFamily="18" charset="0"/>
                <a:ea typeface="微软雅黑" panose="020B0503020204020204" pitchFamily="34" charset="-122"/>
              </a:rPr>
              <a:t>业务经营的产业化</a:t>
            </a:r>
            <a:endParaRPr lang="en-US" altLang="zh-CN" sz="2000" b="1" dirty="0">
              <a:latin typeface="Times New Roman" panose="02020603050405020304" pitchFamily="18" charset="0"/>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b="1" dirty="0">
                <a:latin typeface="Times New Roman" panose="02020603050405020304" pitchFamily="18" charset="0"/>
                <a:ea typeface="微软雅黑" panose="020B0503020204020204" pitchFamily="34" charset="-122"/>
              </a:rPr>
              <a:t>合作交流的国际化</a:t>
            </a:r>
          </a:p>
        </p:txBody>
      </p:sp>
    </p:spTree>
    <p:extLst>
      <p:ext uri="{BB962C8B-B14F-4D97-AF65-F5344CB8AC3E}">
        <p14:creationId xmlns:p14="http://schemas.microsoft.com/office/powerpoint/2010/main" val="5478047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A1EF3F-485C-4A31-A0BC-1307F108185B}"/>
              </a:ext>
            </a:extLst>
          </p:cNvPr>
          <p:cNvSpPr/>
          <p:nvPr/>
        </p:nvSpPr>
        <p:spPr>
          <a:xfrm>
            <a:off x="755576" y="1203598"/>
            <a:ext cx="7507656" cy="2846031"/>
          </a:xfrm>
          <a:prstGeom prst="rect">
            <a:avLst/>
          </a:prstGeom>
          <a:solidFill>
            <a:schemeClr val="accent1">
              <a:alpha val="26000"/>
            </a:schemeClr>
          </a:solidFill>
          <a:ln>
            <a:noFill/>
          </a:ln>
          <a:effectLst>
            <a:outerShdw blurRad="50800" dist="88900" dir="4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7</a:t>
            </a:r>
            <a:endParaRPr lang="en-US" sz="1800" dirty="0">
              <a:solidFill>
                <a:prstClr val="black">
                  <a:lumMod val="50000"/>
                  <a:lumOff val="50000"/>
                </a:prstClr>
              </a:solidFill>
              <a:latin typeface="Impact" panose="020B0806030902050204" pitchFamily="34" charset="0"/>
              <a:ea typeface="微软雅黑"/>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50" name="矩形 1"/>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37" name="矩形 36">
            <a:extLst>
              <a:ext uri="{FF2B5EF4-FFF2-40B4-BE49-F238E27FC236}">
                <a16:creationId xmlns:a16="http://schemas.microsoft.com/office/drawing/2014/main" id="{BCE2B25D-A311-461B-ACF2-17BDD4707D32}"/>
              </a:ext>
            </a:extLst>
          </p:cNvPr>
          <p:cNvSpPr/>
          <p:nvPr/>
        </p:nvSpPr>
        <p:spPr>
          <a:xfrm>
            <a:off x="879133" y="1382547"/>
            <a:ext cx="7128792" cy="2468433"/>
          </a:xfrm>
          <a:prstGeom prst="rect">
            <a:avLst/>
          </a:prstGeom>
        </p:spPr>
        <p:txBody>
          <a:bodyPr wrap="square">
            <a:spAutoFit/>
          </a:bodyPr>
          <a:lstStyle/>
          <a:p>
            <a:pPr>
              <a:lnSpc>
                <a:spcPct val="125000"/>
              </a:lnSpc>
            </a:pPr>
            <a:r>
              <a:rPr lang="zh-CN" altLang="en-US" sz="1800" dirty="0">
                <a:solidFill>
                  <a:srgbClr val="000000"/>
                </a:solidFill>
                <a:latin typeface="方正书宋_GBK"/>
              </a:rPr>
              <a:t>       </a:t>
            </a:r>
            <a:r>
              <a:rPr lang="zh-CN" altLang="en-US" sz="1800" dirty="0">
                <a:solidFill>
                  <a:srgbClr val="000000"/>
                </a:solidFill>
                <a:latin typeface="楷体" panose="02010609060101010101" pitchFamily="49" charset="-122"/>
                <a:ea typeface="楷体" panose="02010609060101010101" pitchFamily="49" charset="-122"/>
              </a:rPr>
              <a:t>近年来，信息分析不断与其他学科理论融合，在医学、经济学、计算机科学、生命科学等领域内成为一大研究热点，广泛应用于经济建设和社会发展中，成为社会的一种基本需求，也受到各领域发展战略上的重视，形成了一条很宽的研究谱带。</a:t>
            </a:r>
            <a:endParaRPr lang="en-US" altLang="zh-CN" sz="1800" dirty="0">
              <a:solidFill>
                <a:srgbClr val="000000"/>
              </a:solidFill>
              <a:latin typeface="楷体" panose="02010609060101010101" pitchFamily="49" charset="-122"/>
              <a:ea typeface="楷体" panose="02010609060101010101" pitchFamily="49" charset="-122"/>
            </a:endParaRPr>
          </a:p>
          <a:p>
            <a:pPr>
              <a:lnSpc>
                <a:spcPct val="125000"/>
              </a:lnSpc>
            </a:pPr>
            <a:r>
              <a:rPr lang="en-US" altLang="zh-CN" sz="1800" dirty="0">
                <a:solidFill>
                  <a:srgbClr val="000000"/>
                </a:solidFill>
                <a:latin typeface="楷体" panose="02010609060101010101" pitchFamily="49" charset="-122"/>
                <a:ea typeface="楷体" panose="02010609060101010101" pitchFamily="49" charset="-122"/>
              </a:rPr>
              <a:t>    </a:t>
            </a:r>
            <a:r>
              <a:rPr lang="zh-CN" altLang="en-US" sz="1800" dirty="0">
                <a:solidFill>
                  <a:srgbClr val="000000"/>
                </a:solidFill>
                <a:latin typeface="楷体" panose="02010609060101010101" pitchFamily="49" charset="-122"/>
                <a:ea typeface="楷体" panose="02010609060101010101" pitchFamily="49" charset="-122"/>
              </a:rPr>
              <a:t>“信息分析”作为信息管理下的核心研究内容之一，随着信息技术不断地改进更新，高性能计算机辅助软件的开发，信息分析核心问题将被不断扩展</a:t>
            </a:r>
            <a:r>
              <a:rPr lang="en-US" altLang="zh-CN" sz="1800" dirty="0">
                <a:solidFill>
                  <a:srgbClr val="000000"/>
                </a:solidFill>
                <a:latin typeface="楷体" panose="02010609060101010101" pitchFamily="49" charset="-122"/>
                <a:ea typeface="楷体" panose="02010609060101010101" pitchFamily="49" charset="-122"/>
              </a:rPr>
              <a:t>……</a:t>
            </a:r>
            <a:endParaRPr lang="zh-CN" altLang="en-US" sz="1800" dirty="0">
              <a:latin typeface="楷体" panose="02010609060101010101" pitchFamily="49" charset="-122"/>
              <a:ea typeface="楷体" panose="02010609060101010101" pitchFamily="49" charset="-122"/>
            </a:endParaRPr>
          </a:p>
        </p:txBody>
      </p:sp>
      <p:sp>
        <p:nvSpPr>
          <p:cNvPr id="45" name="L 形 44">
            <a:extLst>
              <a:ext uri="{FF2B5EF4-FFF2-40B4-BE49-F238E27FC236}">
                <a16:creationId xmlns:a16="http://schemas.microsoft.com/office/drawing/2014/main" id="{33211293-E9F5-44B0-8ACA-EEA2563BAC16}"/>
              </a:ext>
            </a:extLst>
          </p:cNvPr>
          <p:cNvSpPr/>
          <p:nvPr/>
        </p:nvSpPr>
        <p:spPr>
          <a:xfrm>
            <a:off x="596358" y="3668017"/>
            <a:ext cx="523904" cy="543769"/>
          </a:xfrm>
          <a:prstGeom prst="corner">
            <a:avLst/>
          </a:prstGeom>
          <a:solidFill>
            <a:srgbClr val="6964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L 形 50">
            <a:extLst>
              <a:ext uri="{FF2B5EF4-FFF2-40B4-BE49-F238E27FC236}">
                <a16:creationId xmlns:a16="http://schemas.microsoft.com/office/drawing/2014/main" id="{3601BCF9-6BB2-4511-9FA7-7BEC791DBB49}"/>
              </a:ext>
            </a:extLst>
          </p:cNvPr>
          <p:cNvSpPr/>
          <p:nvPr/>
        </p:nvSpPr>
        <p:spPr>
          <a:xfrm rot="10800000">
            <a:off x="7863263" y="1052794"/>
            <a:ext cx="523904" cy="543769"/>
          </a:xfrm>
          <a:prstGeom prst="corner">
            <a:avLst/>
          </a:prstGeom>
          <a:solidFill>
            <a:srgbClr val="6964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CEA4798F-3810-4320-90ED-91447F0F989C}"/>
              </a:ext>
            </a:extLst>
          </p:cNvPr>
          <p:cNvSpPr/>
          <p:nvPr/>
        </p:nvSpPr>
        <p:spPr>
          <a:xfrm>
            <a:off x="858310" y="405737"/>
            <a:ext cx="2576665"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信息分析的发展趋势</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14872209"/>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779662"/>
            <a:ext cx="8136904" cy="1293051"/>
          </a:xfrm>
        </p:spPr>
        <p:txBody>
          <a:bodyPr>
            <a:normAutofit fontScale="90000"/>
          </a:bodyPr>
          <a:lstStyle/>
          <a:p>
            <a:pPr algn="ctr">
              <a:lnSpc>
                <a:spcPct val="150000"/>
              </a:lnSpc>
            </a:pPr>
            <a:r>
              <a:rPr lang="zh-CN" altLang="en-US" sz="2800" b="1" dirty="0">
                <a:latin typeface="华文中宋" panose="02010600040101010101" pitchFamily="2" charset="-122"/>
                <a:ea typeface="华文中宋" panose="02010600040101010101" pitchFamily="2" charset="-122"/>
              </a:rPr>
              <a:t>二、信息分析利器之典型方法（一）</a:t>
            </a:r>
            <a:r>
              <a:rPr lang="en-US" altLang="zh-CN" sz="2800" b="1" dirty="0">
                <a:latin typeface="华文中宋" panose="02010600040101010101" pitchFamily="2" charset="-122"/>
                <a:ea typeface="华文中宋" panose="02010600040101010101" pitchFamily="2" charset="-122"/>
              </a:rPr>
              <a:t/>
            </a:r>
            <a:br>
              <a:rPr lang="en-US" altLang="zh-CN" sz="2800" b="1" dirty="0">
                <a:latin typeface="华文中宋" panose="02010600040101010101" pitchFamily="2" charset="-122"/>
                <a:ea typeface="华文中宋" panose="02010600040101010101" pitchFamily="2" charset="-122"/>
              </a:rPr>
            </a:b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定性分析方法</a:t>
            </a:r>
          </a:p>
        </p:txBody>
      </p:sp>
      <p:pic>
        <p:nvPicPr>
          <p:cNvPr id="3"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1217770062"/>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27</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1</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30528" y="348132"/>
            <a:ext cx="311848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定性研究与定性分析方法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Rectangle 3"/>
          <p:cNvSpPr txBox="1">
            <a:spLocks noChangeArrowheads="1"/>
          </p:cNvSpPr>
          <p:nvPr/>
        </p:nvSpPr>
        <p:spPr>
          <a:xfrm>
            <a:off x="858310" y="1417907"/>
            <a:ext cx="7456931" cy="23076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457200" algn="just">
              <a:lnSpc>
                <a:spcPct val="150000"/>
              </a:lnSpc>
              <a:buClr>
                <a:srgbClr val="58267E"/>
              </a:buClr>
              <a:buNone/>
            </a:pPr>
            <a:r>
              <a:rPr lang="zh-CN" altLang="zh-CN" sz="2000" b="1" dirty="0">
                <a:latin typeface="微软雅黑" panose="020B0503020204020204" pitchFamily="34" charset="-122"/>
                <a:ea typeface="微软雅黑" panose="020B0503020204020204" pitchFamily="34" charset="-122"/>
              </a:rPr>
              <a:t>逻辑学</a:t>
            </a:r>
            <a:r>
              <a:rPr lang="zh-CN" altLang="zh-CN" sz="2000" dirty="0">
                <a:latin typeface="微软雅黑" panose="020B0503020204020204" pitchFamily="34" charset="-122"/>
                <a:ea typeface="微软雅黑" panose="020B0503020204020204" pitchFamily="34" charset="-122"/>
              </a:rPr>
              <a:t>是一门以思维为对象的科学</a:t>
            </a:r>
            <a:r>
              <a:rPr lang="zh-CN" altLang="en-US" sz="2000" dirty="0">
                <a:latin typeface="微软雅黑" panose="020B0503020204020204" pitchFamily="34" charset="-122"/>
                <a:ea typeface="微软雅黑" panose="020B0503020204020204" pitchFamily="34" charset="-122"/>
              </a:rPr>
              <a:t>，其</a:t>
            </a:r>
            <a:r>
              <a:rPr lang="zh-CN" altLang="zh-CN" sz="2000" dirty="0">
                <a:latin typeface="微软雅黑" panose="020B0503020204020204" pitchFamily="34" charset="-122"/>
                <a:ea typeface="微软雅黑" panose="020B0503020204020204" pitchFamily="34" charset="-122"/>
              </a:rPr>
              <a:t>在自然科学技术、人文社会科学和思维科学发展进程中具有重要的理论与实践价值</a:t>
            </a:r>
            <a:r>
              <a:rPr lang="zh-CN" altLang="en-US" sz="2000" dirty="0">
                <a:latin typeface="微软雅黑" panose="020B0503020204020204" pitchFamily="34" charset="-122"/>
                <a:ea typeface="微软雅黑" panose="020B0503020204020204" pitchFamily="34" charset="-122"/>
              </a:rPr>
              <a:t>。此外，</a:t>
            </a:r>
            <a:r>
              <a:rPr lang="zh-CN" altLang="zh-CN" sz="2000" dirty="0">
                <a:latin typeface="微软雅黑" panose="020B0503020204020204" pitchFamily="34" charset="-122"/>
                <a:ea typeface="微软雅黑" panose="020B0503020204020204" pitchFamily="34" charset="-122"/>
              </a:rPr>
              <a:t>逻辑分析方法也被广泛</a:t>
            </a:r>
            <a:r>
              <a:rPr lang="zh-CN" altLang="en-US" sz="2000" dirty="0">
                <a:latin typeface="微软雅黑" panose="020B0503020204020204" pitchFamily="34" charset="-122"/>
                <a:ea typeface="微软雅黑" panose="020B0503020204020204" pitchFamily="34" charset="-122"/>
              </a:rPr>
              <a:t>应</a:t>
            </a:r>
            <a:r>
              <a:rPr lang="zh-CN" altLang="zh-CN" sz="2000" dirty="0">
                <a:latin typeface="微软雅黑" panose="020B0503020204020204" pitchFamily="34" charset="-122"/>
                <a:ea typeface="微软雅黑" panose="020B0503020204020204" pitchFamily="34" charset="-122"/>
              </a:rPr>
              <a:t>用于信息分析中。</a:t>
            </a:r>
            <a:r>
              <a:rPr lang="zh-CN" altLang="en-US" sz="2000" dirty="0">
                <a:latin typeface="微软雅黑" panose="020B0503020204020204" pitchFamily="34" charset="-122"/>
                <a:ea typeface="微软雅黑" panose="020B0503020204020204" pitchFamily="34" charset="-122"/>
              </a:rPr>
              <a:t>常用的</a:t>
            </a:r>
            <a:r>
              <a:rPr lang="zh-CN" altLang="zh-CN" sz="2000" dirty="0">
                <a:latin typeface="微软雅黑" panose="020B0503020204020204" pitchFamily="34" charset="-122"/>
                <a:ea typeface="微软雅黑" panose="020B0503020204020204" pitchFamily="34" charset="-122"/>
              </a:rPr>
              <a:t>三种应用于信息分析的逻辑分析方法包括</a:t>
            </a:r>
            <a:r>
              <a:rPr lang="zh-CN" altLang="zh-CN" sz="2000" b="1" dirty="0">
                <a:latin typeface="微软雅黑" panose="020B0503020204020204" pitchFamily="34" charset="-122"/>
                <a:ea typeface="微软雅黑" panose="020B0503020204020204" pitchFamily="34" charset="-122"/>
              </a:rPr>
              <a:t>比较法</a:t>
            </a:r>
            <a:r>
              <a:rPr lang="zh-CN" altLang="zh-CN" sz="2000"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推理归纳法</a:t>
            </a:r>
            <a:r>
              <a:rPr lang="zh-CN" altLang="zh-CN" sz="2000" dirty="0">
                <a:latin typeface="微软雅黑" panose="020B0503020204020204" pitchFamily="34" charset="-122"/>
                <a:ea typeface="微软雅黑" panose="020B0503020204020204" pitchFamily="34" charset="-122"/>
              </a:rPr>
              <a:t>和</a:t>
            </a:r>
            <a:r>
              <a:rPr lang="zh-CN" altLang="zh-CN" sz="2000" b="1" dirty="0">
                <a:latin typeface="微软雅黑" panose="020B0503020204020204" pitchFamily="34" charset="-122"/>
                <a:ea typeface="微软雅黑" panose="020B0503020204020204" pitchFamily="34" charset="-122"/>
              </a:rPr>
              <a:t>分析与综合法</a:t>
            </a:r>
            <a:r>
              <a:rPr lang="zh-CN" altLang="zh-CN"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38231437"/>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64B24D-CB36-4E19-80D4-E1E548CB31A6}"/>
              </a:ext>
            </a:extLst>
          </p:cNvPr>
          <p:cNvSpPr>
            <a:spLocks noGrp="1"/>
          </p:cNvSpPr>
          <p:nvPr>
            <p:ph type="sldNum" sz="quarter" idx="12"/>
          </p:nvPr>
        </p:nvSpPr>
        <p:spPr/>
        <p:txBody>
          <a:bodyPr/>
          <a:lstStyle/>
          <a:p>
            <a:pPr>
              <a:defRPr/>
            </a:pPr>
            <a:fld id="{2C69FBB6-E99C-45BC-A8D0-F20B296B0ADB}" type="slidenum">
              <a:rPr lang="zh-CN" altLang="en-US" smtClean="0"/>
              <a:pPr>
                <a:defRPr/>
              </a:pPr>
              <a:t>28</a:t>
            </a:fld>
            <a:endParaRPr lang="zh-CN" altLang="en-US" dirty="0"/>
          </a:p>
        </p:txBody>
      </p:sp>
      <p:sp>
        <p:nvSpPr>
          <p:cNvPr id="3" name="Oval 7">
            <a:extLst>
              <a:ext uri="{FF2B5EF4-FFF2-40B4-BE49-F238E27FC236}">
                <a16:creationId xmlns:a16="http://schemas.microsoft.com/office/drawing/2014/main" id="{915BFC28-5E8D-4500-9E93-1AC53FCE59EF}"/>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4" name="矩形 3">
            <a:extLst>
              <a:ext uri="{FF2B5EF4-FFF2-40B4-BE49-F238E27FC236}">
                <a16:creationId xmlns:a16="http://schemas.microsoft.com/office/drawing/2014/main" id="{9892B8A0-ECE0-489A-B5CD-34CE567A6919}"/>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1D62BABA-184B-4506-884E-BF8F31829EC5}"/>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9FE2D375-1EE0-46A9-B3C6-D5A802CF2D80}"/>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10A0FF42-43EC-4F4C-A63E-49A93CEC5A55}"/>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D6EA477B-C440-4FC3-B759-1E18AB21872A}"/>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文本框 8">
            <a:extLst>
              <a:ext uri="{FF2B5EF4-FFF2-40B4-BE49-F238E27FC236}">
                <a16:creationId xmlns:a16="http://schemas.microsoft.com/office/drawing/2014/main" id="{54804E4D-DE41-4208-81B9-46BECBD0AF0E}"/>
              </a:ext>
            </a:extLst>
          </p:cNvPr>
          <p:cNvSpPr txBox="1"/>
          <p:nvPr/>
        </p:nvSpPr>
        <p:spPr>
          <a:xfrm>
            <a:off x="1122219" y="1491630"/>
            <a:ext cx="6899561" cy="2792239"/>
          </a:xfrm>
          <a:prstGeom prst="rect">
            <a:avLst/>
          </a:prstGeom>
          <a:noFill/>
        </p:spPr>
        <p:txBody>
          <a:bodyPr wrap="square" rtlCol="0">
            <a:spAutoFit/>
          </a:bodyPr>
          <a:lstStyle/>
          <a:p>
            <a:pPr indent="457200">
              <a:lnSpc>
                <a:spcPct val="150000"/>
              </a:lnSpc>
            </a:pPr>
            <a:r>
              <a:rPr lang="zh-CN" altLang="en-US" sz="2400" dirty="0">
                <a:latin typeface="Times New Roman" panose="02020603050405020304" pitchFamily="18" charset="0"/>
                <a:ea typeface="楷体" panose="02010609060101010101" pitchFamily="49" charset="-122"/>
              </a:rPr>
              <a:t>  比较也称为对比，就是</a:t>
            </a:r>
            <a:r>
              <a:rPr lang="zh-CN" altLang="en-US" sz="2400" b="1" dirty="0">
                <a:latin typeface="Times New Roman" panose="02020603050405020304" pitchFamily="18" charset="0"/>
                <a:ea typeface="楷体" panose="02010609060101010101" pitchFamily="49" charset="-122"/>
              </a:rPr>
              <a:t>对照各个研究对象，以确定其间差异点和共同点的一种逻辑思维方法</a:t>
            </a:r>
            <a:r>
              <a:rPr lang="zh-CN" altLang="en-US" sz="2400" dirty="0">
                <a:latin typeface="Times New Roman" panose="02020603050405020304" pitchFamily="18" charset="0"/>
                <a:ea typeface="楷体" panose="02010609060101010101" pitchFamily="49" charset="-122"/>
              </a:rPr>
              <a:t>。通过比较揭示对象之间的异同是人类认识客观事物最原始、最基本的方法，有比较，才能有鉴别，有鉴别才能有选择和发展</a:t>
            </a:r>
          </a:p>
        </p:txBody>
      </p:sp>
    </p:spTree>
    <p:extLst>
      <p:ext uri="{BB962C8B-B14F-4D97-AF65-F5344CB8AC3E}">
        <p14:creationId xmlns:p14="http://schemas.microsoft.com/office/powerpoint/2010/main" val="159057631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64B24D-CB36-4E19-80D4-E1E548CB31A6}"/>
              </a:ext>
            </a:extLst>
          </p:cNvPr>
          <p:cNvSpPr>
            <a:spLocks noGrp="1"/>
          </p:cNvSpPr>
          <p:nvPr>
            <p:ph type="sldNum" sz="quarter" idx="12"/>
          </p:nvPr>
        </p:nvSpPr>
        <p:spPr/>
        <p:txBody>
          <a:bodyPr/>
          <a:lstStyle/>
          <a:p>
            <a:pPr>
              <a:defRPr/>
            </a:pPr>
            <a:fld id="{2C69FBB6-E99C-45BC-A8D0-F20B296B0ADB}" type="slidenum">
              <a:rPr lang="zh-CN" altLang="en-US" smtClean="0"/>
              <a:pPr>
                <a:defRPr/>
              </a:pPr>
              <a:t>29</a:t>
            </a:fld>
            <a:endParaRPr lang="zh-CN" altLang="en-US" dirty="0"/>
          </a:p>
        </p:txBody>
      </p:sp>
      <p:sp>
        <p:nvSpPr>
          <p:cNvPr id="3" name="Oval 7">
            <a:extLst>
              <a:ext uri="{FF2B5EF4-FFF2-40B4-BE49-F238E27FC236}">
                <a16:creationId xmlns:a16="http://schemas.microsoft.com/office/drawing/2014/main" id="{915BFC28-5E8D-4500-9E93-1AC53FCE59EF}"/>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4" name="矩形 3">
            <a:extLst>
              <a:ext uri="{FF2B5EF4-FFF2-40B4-BE49-F238E27FC236}">
                <a16:creationId xmlns:a16="http://schemas.microsoft.com/office/drawing/2014/main" id="{9892B8A0-ECE0-489A-B5CD-34CE567A6919}"/>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1D62BABA-184B-4506-884E-BF8F31829EC5}"/>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9FE2D375-1EE0-46A9-B3C6-D5A802CF2D80}"/>
              </a:ext>
            </a:extLst>
          </p:cNvPr>
          <p:cNvSpPr/>
          <p:nvPr/>
        </p:nvSpPr>
        <p:spPr>
          <a:xfrm>
            <a:off x="979030" y="910066"/>
            <a:ext cx="958917"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10A0FF42-43EC-4F4C-A63E-49A93CEC5A55}"/>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D6EA477B-C440-4FC3-B759-1E18AB21872A}"/>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文本框 8">
            <a:extLst>
              <a:ext uri="{FF2B5EF4-FFF2-40B4-BE49-F238E27FC236}">
                <a16:creationId xmlns:a16="http://schemas.microsoft.com/office/drawing/2014/main" id="{54804E4D-DE41-4208-81B9-46BECBD0AF0E}"/>
              </a:ext>
            </a:extLst>
          </p:cNvPr>
          <p:cNvSpPr txBox="1"/>
          <p:nvPr/>
        </p:nvSpPr>
        <p:spPr>
          <a:xfrm>
            <a:off x="755576" y="1563638"/>
            <a:ext cx="4907106" cy="2532745"/>
          </a:xfrm>
          <a:prstGeom prst="rect">
            <a:avLst/>
          </a:prstGeom>
          <a:noFill/>
        </p:spPr>
        <p:txBody>
          <a:bodyPr wrap="square" rtlCol="0">
            <a:spAutoFit/>
          </a:bodyPr>
          <a:lstStyle/>
          <a:p>
            <a:pPr indent="457200">
              <a:lnSpc>
                <a:spcPct val="150000"/>
              </a:lnSpc>
            </a:pPr>
            <a:r>
              <a:rPr lang="zh-CN" altLang="en-US" sz="1800" dirty="0">
                <a:latin typeface="Times New Roman" panose="02020603050405020304" pitchFamily="18" charset="0"/>
                <a:ea typeface="楷体" panose="02010609060101010101" pitchFamily="49" charset="-122"/>
              </a:rPr>
              <a:t>比较实际上就是对研究对象的</a:t>
            </a:r>
            <a:r>
              <a:rPr lang="zh-CN" altLang="en-US" sz="1800"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某些共同特性或属性</a:t>
            </a:r>
            <a:r>
              <a:rPr lang="zh-CN" altLang="en-US" sz="1800" dirty="0">
                <a:latin typeface="Times New Roman" panose="02020603050405020304" pitchFamily="18" charset="0"/>
                <a:ea typeface="楷体" panose="02010609060101010101" pitchFamily="49" charset="-122"/>
              </a:rPr>
              <a:t>进行对比，所以在对比时必须对反映事物本质的特征或属性进行分解和分析，并从中确定其主要特征、属性和次要特征、属性，做到抓住主要特征和属性并尽可能多地分析次要特征和属性。</a:t>
            </a:r>
            <a:endParaRPr lang="en-US" altLang="zh-CN" sz="1800" dirty="0">
              <a:latin typeface="Times New Roman" panose="02020603050405020304" pitchFamily="18" charset="0"/>
              <a:ea typeface="楷体" panose="02010609060101010101" pitchFamily="49" charset="-122"/>
            </a:endParaRPr>
          </a:p>
        </p:txBody>
      </p:sp>
      <p:graphicFrame>
        <p:nvGraphicFramePr>
          <p:cNvPr id="12" name="图示 11">
            <a:extLst>
              <a:ext uri="{FF2B5EF4-FFF2-40B4-BE49-F238E27FC236}">
                <a16:creationId xmlns:a16="http://schemas.microsoft.com/office/drawing/2014/main" id="{7762A2EA-67FE-4622-B8A9-F7562340BD4E}"/>
              </a:ext>
            </a:extLst>
          </p:cNvPr>
          <p:cNvGraphicFramePr/>
          <p:nvPr/>
        </p:nvGraphicFramePr>
        <p:xfrm>
          <a:off x="5220072" y="1638076"/>
          <a:ext cx="4138682" cy="2213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207556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zh-CN" altLang="en-US" sz="2800" b="1" dirty="0">
                <a:latin typeface="华文中宋" panose="02010600040101010101" pitchFamily="2" charset="-122"/>
                <a:ea typeface="华文中宋" panose="02010600040101010101" pitchFamily="2" charset="-122"/>
              </a:rPr>
              <a:t>一、信息分析概述</a:t>
            </a: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1471550486"/>
      </p:ext>
    </p:ext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矩形 1">
            <a:extLst>
              <a:ext uri="{FF2B5EF4-FFF2-40B4-BE49-F238E27FC236}">
                <a16:creationId xmlns:a16="http://schemas.microsoft.com/office/drawing/2014/main" id="{817A0CF3-71DB-4495-AE4D-6F90BCF5C147}"/>
              </a:ext>
            </a:extLst>
          </p:cNvPr>
          <p:cNvSpPr/>
          <p:nvPr/>
        </p:nvSpPr>
        <p:spPr>
          <a:xfrm>
            <a:off x="1458488" y="1441672"/>
            <a:ext cx="6569896" cy="2554545"/>
          </a:xfrm>
          <a:prstGeom prst="rect">
            <a:avLst/>
          </a:prstGeom>
        </p:spPr>
        <p:txBody>
          <a:bodyPr wrap="square">
            <a:spAutoFit/>
          </a:bodyPr>
          <a:lstStyle/>
          <a:p>
            <a:pPr algn="just">
              <a:spcAft>
                <a:spcPts val="0"/>
              </a:spcAft>
            </a:pPr>
            <a:r>
              <a:rPr lang="zh-CN" altLang="en-US" sz="2000" b="1" kern="100" dirty="0">
                <a:latin typeface="Times New Roman" panose="02020603050405020304" pitchFamily="18" charset="0"/>
                <a:ea typeface="楷体" panose="02010609060101010101" pitchFamily="49" charset="-122"/>
                <a:cs typeface="Times New Roman" panose="02020603050405020304" pitchFamily="18" charset="0"/>
              </a:rPr>
              <a:t>案例：</a:t>
            </a:r>
            <a:endPar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endParaRPr>
          </a:p>
          <a:p>
            <a:pPr indent="457200" algn="just">
              <a:spcAft>
                <a:spcPts val="0"/>
              </a:spcAft>
            </a:pPr>
            <a:r>
              <a:rPr lang="zh-CN" altLang="zh-CN" sz="2000" kern="100" dirty="0">
                <a:latin typeface="Times New Roman" panose="02020603050405020304" pitchFamily="18" charset="0"/>
                <a:ea typeface="楷体" panose="02010609060101010101" pitchFamily="49" charset="-122"/>
                <a:cs typeface="Times New Roman" panose="02020603050405020304" pitchFamily="18" charset="0"/>
              </a:rPr>
              <a:t>德国发明家约翰内斯</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000" kern="100" dirty="0">
                <a:latin typeface="Times New Roman" panose="02020603050405020304" pitchFamily="18" charset="0"/>
                <a:ea typeface="楷体" panose="02010609060101010101" pitchFamily="49" charset="-122"/>
                <a:cs typeface="Times New Roman" panose="02020603050405020304" pitchFamily="18" charset="0"/>
              </a:rPr>
              <a:t>古登堡在将硬币打印机和葡萄榨汁机进行对比后，发现硬币打印机能在金币上压出印痕，但印出的面积太小，无法用来印书。而葡萄榨汁机是由两块很大的平板组成的，将葡萄放在两块板之间便能榨出葡萄汁。通过仔细比较和分析两种机械，发现其相同点和异同点，将二者的长处结合，经过多次试验后，终于发明了欧洲中世纪第一台活版印刷机。</a:t>
            </a:r>
            <a:endParaRPr lang="zh-CN" altLang="zh-CN" sz="20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434020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CFC61F3E-DFAE-4A5A-94B9-EAAE10738295}"/>
              </a:ext>
            </a:extLst>
          </p:cNvPr>
          <p:cNvSpPr txBox="1"/>
          <p:nvPr/>
        </p:nvSpPr>
        <p:spPr>
          <a:xfrm>
            <a:off x="461455" y="1923552"/>
            <a:ext cx="6534279" cy="2707344"/>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1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根据比较对象所处的时间和空间维度</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a:p>
            <a:pPr marL="725281" lvl="1" indent="-285750">
              <a:lnSpc>
                <a:spcPct val="12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纵向比较：同一事物在不同时期的某一（某些）指标进行对比，以揭示事物发展变化的历史、走势。例如：</a:t>
            </a:r>
            <a:r>
              <a:rPr lang="zh-CN" altLang="zh-CN" sz="1800" dirty="0">
                <a:latin typeface="楷体" panose="02010609060101010101" pitchFamily="49" charset="-122"/>
                <a:ea typeface="楷体" panose="02010609060101010101" pitchFamily="49" charset="-122"/>
              </a:rPr>
              <a:t>将企业成本、销售额和利润率进行逐年比较来揭示其发展规律</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a:p>
            <a:pPr marL="725281" lvl="1" indent="-285750">
              <a:lnSpc>
                <a:spcPct val="12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横向比较：</a:t>
            </a:r>
            <a:r>
              <a:rPr lang="zh-CN" altLang="zh-CN" sz="1800" dirty="0">
                <a:latin typeface="楷体" panose="02010609060101010101" pitchFamily="49" charset="-122"/>
                <a:ea typeface="楷体" panose="02010609060101010101" pitchFamily="49" charset="-122"/>
              </a:rPr>
              <a:t>对</a:t>
            </a:r>
            <a:r>
              <a:rPr lang="zh-CN" altLang="en-US" sz="1800" dirty="0">
                <a:latin typeface="楷体" panose="02010609060101010101" pitchFamily="49" charset="-122"/>
                <a:ea typeface="楷体" panose="02010609060101010101" pitchFamily="49" charset="-122"/>
              </a:rPr>
              <a:t>某</a:t>
            </a:r>
            <a:r>
              <a:rPr lang="zh-CN" altLang="zh-CN" sz="1800" dirty="0">
                <a:latin typeface="楷体" panose="02010609060101010101" pitchFamily="49" charset="-122"/>
                <a:ea typeface="楷体" panose="02010609060101010101" pitchFamily="49" charset="-122"/>
              </a:rPr>
              <a:t>一时期内不同国家或地区</a:t>
            </a:r>
            <a:r>
              <a:rPr lang="zh-CN" altLang="en-US" sz="1800" dirty="0">
                <a:latin typeface="楷体" panose="02010609060101010101" pitchFamily="49" charset="-122"/>
                <a:ea typeface="楷体" panose="02010609060101010101" pitchFamily="49" charset="-122"/>
              </a:rPr>
              <a:t>、不同部门等的事物进行对比，寻找差距。例如：不同地区</a:t>
            </a:r>
            <a:r>
              <a:rPr lang="zh-CN" altLang="zh-CN" sz="1800" dirty="0">
                <a:latin typeface="楷体" panose="02010609060101010101" pitchFamily="49" charset="-122"/>
                <a:ea typeface="楷体" panose="02010609060101010101" pitchFamily="49" charset="-122"/>
              </a:rPr>
              <a:t>国内生产总值等指标进行比较</a:t>
            </a:r>
            <a:endParaRPr lang="en-US" altLang="zh-CN" sz="1800"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4DB9BB1D-BF93-437F-9698-38917294FB00}"/>
              </a:ext>
            </a:extLst>
          </p:cNvPr>
          <p:cNvSpPr txBox="1"/>
          <p:nvPr/>
        </p:nvSpPr>
        <p:spPr>
          <a:xfrm>
            <a:off x="487924" y="1554220"/>
            <a:ext cx="5661264" cy="369332"/>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根据不同的标准和角度，比较可以分为不同的类型：</a:t>
            </a:r>
            <a:endParaRPr lang="zh-CN" altLang="en-US" dirty="0"/>
          </a:p>
        </p:txBody>
      </p:sp>
      <p:grpSp>
        <p:nvGrpSpPr>
          <p:cNvPr id="5" name="组合 4">
            <a:extLst>
              <a:ext uri="{FF2B5EF4-FFF2-40B4-BE49-F238E27FC236}">
                <a16:creationId xmlns:a16="http://schemas.microsoft.com/office/drawing/2014/main" id="{AB4A30ED-8D48-4847-9505-E4680EE004EB}"/>
              </a:ext>
            </a:extLst>
          </p:cNvPr>
          <p:cNvGrpSpPr/>
          <p:nvPr/>
        </p:nvGrpSpPr>
        <p:grpSpPr>
          <a:xfrm>
            <a:off x="7276436" y="2571750"/>
            <a:ext cx="1728125" cy="502686"/>
            <a:chOff x="4726438" y="1807853"/>
            <a:chExt cx="1728125" cy="502686"/>
          </a:xfrm>
        </p:grpSpPr>
        <p:grpSp>
          <p:nvGrpSpPr>
            <p:cNvPr id="15" name="组合 14">
              <a:extLst>
                <a:ext uri="{FF2B5EF4-FFF2-40B4-BE49-F238E27FC236}">
                  <a16:creationId xmlns:a16="http://schemas.microsoft.com/office/drawing/2014/main" id="{A7EF361E-61D1-470D-9901-C61D03DCCDF0}"/>
                </a:ext>
              </a:extLst>
            </p:cNvPr>
            <p:cNvGrpSpPr/>
            <p:nvPr/>
          </p:nvGrpSpPr>
          <p:grpSpPr>
            <a:xfrm rot="12950631">
              <a:off x="4726438" y="1807853"/>
              <a:ext cx="1102075" cy="502686"/>
              <a:chOff x="1040430" y="578545"/>
              <a:chExt cx="198149" cy="250915"/>
            </a:xfrm>
          </p:grpSpPr>
          <p:sp>
            <p:nvSpPr>
              <p:cNvPr id="16" name="箭头: 右 15">
                <a:extLst>
                  <a:ext uri="{FF2B5EF4-FFF2-40B4-BE49-F238E27FC236}">
                    <a16:creationId xmlns:a16="http://schemas.microsoft.com/office/drawing/2014/main" id="{AB01A5C3-DD45-45F1-80ED-C2AB74920668}"/>
                  </a:ext>
                </a:extLst>
              </p:cNvPr>
              <p:cNvSpPr/>
              <p:nvPr/>
            </p:nvSpPr>
            <p:spPr>
              <a:xfrm rot="19440000">
                <a:off x="1040430" y="578545"/>
                <a:ext cx="198149" cy="25091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箭头: 右 4">
                <a:extLst>
                  <a:ext uri="{FF2B5EF4-FFF2-40B4-BE49-F238E27FC236}">
                    <a16:creationId xmlns:a16="http://schemas.microsoft.com/office/drawing/2014/main" id="{C2F2CA15-EB99-4F84-96B2-DA735A90D276}"/>
                  </a:ext>
                </a:extLst>
              </p:cNvPr>
              <p:cNvSpPr txBox="1"/>
              <p:nvPr/>
            </p:nvSpPr>
            <p:spPr>
              <a:xfrm rot="19440000">
                <a:off x="1046106" y="646198"/>
                <a:ext cx="138704" cy="1505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grpSp>
        <p:sp>
          <p:nvSpPr>
            <p:cNvPr id="4" name="矩形 3">
              <a:extLst>
                <a:ext uri="{FF2B5EF4-FFF2-40B4-BE49-F238E27FC236}">
                  <a16:creationId xmlns:a16="http://schemas.microsoft.com/office/drawing/2014/main" id="{F34B3E29-4A77-4A4B-8848-D42FAE6AB562}"/>
                </a:ext>
              </a:extLst>
            </p:cNvPr>
            <p:cNvSpPr/>
            <p:nvPr/>
          </p:nvSpPr>
          <p:spPr>
            <a:xfrm>
              <a:off x="4861960" y="1895525"/>
              <a:ext cx="1592603" cy="338554"/>
            </a:xfrm>
            <a:prstGeom prst="rect">
              <a:avLst/>
            </a:prstGeom>
          </p:spPr>
          <p:txBody>
            <a:bodyPr wrap="square">
              <a:spAutoFit/>
            </a:bodyPr>
            <a:lstStyle/>
            <a:p>
              <a:r>
                <a:rPr lang="zh-CN" altLang="en-US" sz="1600" dirty="0">
                  <a:solidFill>
                    <a:srgbClr val="7050A0"/>
                  </a:solidFill>
                  <a:latin typeface="楷体" panose="02010609060101010101" pitchFamily="49" charset="-122"/>
                  <a:ea typeface="楷体" panose="02010609060101010101" pitchFamily="49" charset="-122"/>
                </a:rPr>
                <a:t>常用维度</a:t>
              </a:r>
              <a:endParaRPr lang="zh-CN" altLang="en-US" dirty="0">
                <a:solidFill>
                  <a:srgbClr val="7050A0"/>
                </a:solidFill>
                <a:latin typeface="楷体" panose="02010609060101010101" pitchFamily="49" charset="-122"/>
                <a:ea typeface="楷体" panose="02010609060101010101" pitchFamily="49" charset="-122"/>
              </a:endParaRPr>
            </a:p>
          </p:txBody>
        </p:sp>
      </p:grpSp>
      <p:grpSp>
        <p:nvGrpSpPr>
          <p:cNvPr id="20" name="组合 19">
            <a:extLst>
              <a:ext uri="{FF2B5EF4-FFF2-40B4-BE49-F238E27FC236}">
                <a16:creationId xmlns:a16="http://schemas.microsoft.com/office/drawing/2014/main" id="{71104498-5BA0-4F6E-B0FD-473DAC3DD684}"/>
              </a:ext>
            </a:extLst>
          </p:cNvPr>
          <p:cNvGrpSpPr/>
          <p:nvPr/>
        </p:nvGrpSpPr>
        <p:grpSpPr>
          <a:xfrm>
            <a:off x="7276436" y="3242214"/>
            <a:ext cx="1728125" cy="502686"/>
            <a:chOff x="4726438" y="1807853"/>
            <a:chExt cx="1728125" cy="502686"/>
          </a:xfrm>
        </p:grpSpPr>
        <p:grpSp>
          <p:nvGrpSpPr>
            <p:cNvPr id="21" name="组合 20">
              <a:extLst>
                <a:ext uri="{FF2B5EF4-FFF2-40B4-BE49-F238E27FC236}">
                  <a16:creationId xmlns:a16="http://schemas.microsoft.com/office/drawing/2014/main" id="{CA06A67C-F4F4-4050-A49D-76D957EE09F1}"/>
                </a:ext>
              </a:extLst>
            </p:cNvPr>
            <p:cNvGrpSpPr/>
            <p:nvPr/>
          </p:nvGrpSpPr>
          <p:grpSpPr>
            <a:xfrm rot="12950631">
              <a:off x="4726438" y="1807853"/>
              <a:ext cx="1102075" cy="502686"/>
              <a:chOff x="1040430" y="578545"/>
              <a:chExt cx="198149" cy="250915"/>
            </a:xfrm>
          </p:grpSpPr>
          <p:sp>
            <p:nvSpPr>
              <p:cNvPr id="23" name="箭头: 右 22">
                <a:extLst>
                  <a:ext uri="{FF2B5EF4-FFF2-40B4-BE49-F238E27FC236}">
                    <a16:creationId xmlns:a16="http://schemas.microsoft.com/office/drawing/2014/main" id="{35E664F1-9571-4F6B-B7D9-B4072D310367}"/>
                  </a:ext>
                </a:extLst>
              </p:cNvPr>
              <p:cNvSpPr/>
              <p:nvPr/>
            </p:nvSpPr>
            <p:spPr>
              <a:xfrm rot="19440000">
                <a:off x="1040430" y="578545"/>
                <a:ext cx="198149" cy="25091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箭头: 右 4">
                <a:extLst>
                  <a:ext uri="{FF2B5EF4-FFF2-40B4-BE49-F238E27FC236}">
                    <a16:creationId xmlns:a16="http://schemas.microsoft.com/office/drawing/2014/main" id="{9236245B-F7FE-48C6-86A2-CC8340FCA2B3}"/>
                  </a:ext>
                </a:extLst>
              </p:cNvPr>
              <p:cNvSpPr txBox="1"/>
              <p:nvPr/>
            </p:nvSpPr>
            <p:spPr>
              <a:xfrm rot="19440000">
                <a:off x="1046106" y="646198"/>
                <a:ext cx="138704" cy="1505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grpSp>
        <p:sp>
          <p:nvSpPr>
            <p:cNvPr id="22" name="矩形 21">
              <a:extLst>
                <a:ext uri="{FF2B5EF4-FFF2-40B4-BE49-F238E27FC236}">
                  <a16:creationId xmlns:a16="http://schemas.microsoft.com/office/drawing/2014/main" id="{23E66C11-4B61-46D4-83D0-7B612B5A96B4}"/>
                </a:ext>
              </a:extLst>
            </p:cNvPr>
            <p:cNvSpPr/>
            <p:nvPr/>
          </p:nvSpPr>
          <p:spPr>
            <a:xfrm>
              <a:off x="4861960" y="1895525"/>
              <a:ext cx="1592603" cy="338554"/>
            </a:xfrm>
            <a:prstGeom prst="rect">
              <a:avLst/>
            </a:prstGeom>
          </p:spPr>
          <p:txBody>
            <a:bodyPr wrap="square">
              <a:spAutoFit/>
            </a:bodyPr>
            <a:lstStyle/>
            <a:p>
              <a:r>
                <a:rPr lang="zh-CN" altLang="en-US" sz="1600" dirty="0">
                  <a:solidFill>
                    <a:srgbClr val="7050A0"/>
                  </a:solidFill>
                  <a:latin typeface="楷体" panose="02010609060101010101" pitchFamily="49" charset="-122"/>
                  <a:ea typeface="楷体" panose="02010609060101010101" pitchFamily="49" charset="-122"/>
                </a:rPr>
                <a:t>结合使用</a:t>
              </a:r>
              <a:endParaRPr lang="zh-CN" altLang="en-US" dirty="0">
                <a:solidFill>
                  <a:srgbClr val="7050A0"/>
                </a:solidFill>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180459911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CFC61F3E-DFAE-4A5A-94B9-EAAE10738295}"/>
              </a:ext>
            </a:extLst>
          </p:cNvPr>
          <p:cNvSpPr txBox="1"/>
          <p:nvPr/>
        </p:nvSpPr>
        <p:spPr>
          <a:xfrm>
            <a:off x="850620" y="1923552"/>
            <a:ext cx="6773130" cy="2707344"/>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1800" dirty="0">
                <a:latin typeface="楷体" panose="02010609060101010101" pitchFamily="49" charset="-122"/>
                <a:ea typeface="楷体" panose="02010609060101010101" pitchFamily="49" charset="-122"/>
              </a:rPr>
              <a:t>根据比较对象的区别：</a:t>
            </a:r>
            <a:endParaRPr lang="en-US" altLang="zh-CN" sz="1800" dirty="0">
              <a:latin typeface="楷体" panose="02010609060101010101" pitchFamily="49" charset="-122"/>
              <a:ea typeface="楷体" panose="02010609060101010101" pitchFamily="49" charset="-122"/>
            </a:endParaRPr>
          </a:p>
          <a:p>
            <a:pPr marL="725281" lvl="1" indent="-285750">
              <a:lnSpc>
                <a:spcPct val="12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同类比较：对两种或两种以上同类事物进行比较，从而认识其异同点的方法。同类相同点比较是找到事物发生发展的共同规律，同类相异点比较是找到事物发生发展的特殊性。</a:t>
            </a:r>
            <a:endParaRPr lang="en-US" altLang="zh-CN" sz="1800" dirty="0">
              <a:latin typeface="楷体" panose="02010609060101010101" pitchFamily="49" charset="-122"/>
              <a:ea typeface="楷体" panose="02010609060101010101" pitchFamily="49" charset="-122"/>
            </a:endParaRPr>
          </a:p>
          <a:p>
            <a:pPr marL="725281" lvl="1" indent="-285750">
              <a:lnSpc>
                <a:spcPct val="12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异类比较：对两个或两类性质相反的事物或一个事物的正反两方面加以比较。即比较两个事物的不同属性，从而说明两个事物的不同或异中之同。</a:t>
            </a:r>
            <a:endParaRPr lang="en-US" altLang="zh-CN" sz="1800"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4DB9BB1D-BF93-437F-9698-38917294FB00}"/>
              </a:ext>
            </a:extLst>
          </p:cNvPr>
          <p:cNvSpPr txBox="1"/>
          <p:nvPr/>
        </p:nvSpPr>
        <p:spPr>
          <a:xfrm>
            <a:off x="487924" y="1554220"/>
            <a:ext cx="5661264" cy="369332"/>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根据不同的标准和角度，比较可以分为不同的类型：</a:t>
            </a:r>
            <a:endParaRPr lang="zh-CN" altLang="en-US" dirty="0"/>
          </a:p>
        </p:txBody>
      </p:sp>
    </p:spTree>
    <p:extLst>
      <p:ext uri="{BB962C8B-B14F-4D97-AF65-F5344CB8AC3E}">
        <p14:creationId xmlns:p14="http://schemas.microsoft.com/office/powerpoint/2010/main" val="265328773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CFC61F3E-DFAE-4A5A-94B9-EAAE10738295}"/>
              </a:ext>
            </a:extLst>
          </p:cNvPr>
          <p:cNvSpPr txBox="1"/>
          <p:nvPr/>
        </p:nvSpPr>
        <p:spPr>
          <a:xfrm>
            <a:off x="683568" y="1815311"/>
            <a:ext cx="7278289" cy="2185406"/>
          </a:xfrm>
          <a:prstGeom prst="rect">
            <a:avLst/>
          </a:prstGeom>
          <a:noFill/>
        </p:spPr>
        <p:txBody>
          <a:bodyPr wrap="square" rtlCol="0">
            <a:spAutoFit/>
          </a:bodyPr>
          <a:lstStyle/>
          <a:p>
            <a:pPr marL="725281" lvl="1" indent="-285750">
              <a:lnSpc>
                <a:spcPct val="120000"/>
              </a:lnSpc>
              <a:buFont typeface="Wingdings" panose="05000000000000000000" pitchFamily="2" charset="2"/>
              <a:buChar char="Ø"/>
            </a:pPr>
            <a:endParaRPr lang="en-US" altLang="zh-CN" sz="1600" dirty="0">
              <a:latin typeface="楷体" panose="02010609060101010101" pitchFamily="49" charset="-122"/>
              <a:ea typeface="楷体" panose="02010609060101010101" pitchFamily="49" charset="-122"/>
            </a:endParaRPr>
          </a:p>
          <a:p>
            <a:pPr marL="285750" indent="-285750">
              <a:lnSpc>
                <a:spcPct val="12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根据比较方法的性质：</a:t>
            </a:r>
            <a:endParaRPr lang="en-US" altLang="zh-CN" sz="2000" dirty="0">
              <a:latin typeface="楷体" panose="02010609060101010101" pitchFamily="49" charset="-122"/>
              <a:ea typeface="楷体" panose="02010609060101010101" pitchFamily="49" charset="-122"/>
            </a:endParaRPr>
          </a:p>
          <a:p>
            <a:pPr marL="725281" lvl="1" indent="-285750">
              <a:lnSpc>
                <a:spcPct val="12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定性比较：通过事物间本质属性的比较来确定事物的性质，例如：</a:t>
            </a:r>
            <a:r>
              <a:rPr lang="zh-CN" altLang="zh-CN" sz="2000" dirty="0">
                <a:latin typeface="楷体" panose="02010609060101010101" pitchFamily="49" charset="-122"/>
                <a:ea typeface="楷体" panose="02010609060101010101" pitchFamily="49" charset="-122"/>
              </a:rPr>
              <a:t>在购买商品时，对商品的质量和性能进行比较</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725281" lvl="1" indent="-285750">
              <a:lnSpc>
                <a:spcPct val="12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定量比较：对事物属性进行量的分析以判断事物的发展变化，例如：</a:t>
            </a:r>
            <a:r>
              <a:rPr lang="zh-CN" altLang="zh-CN" sz="2000" dirty="0">
                <a:latin typeface="楷体" panose="02010609060101010101" pitchFamily="49" charset="-122"/>
                <a:ea typeface="楷体" panose="02010609060101010101" pitchFamily="49" charset="-122"/>
              </a:rPr>
              <a:t>在购买商品时</a:t>
            </a:r>
            <a:r>
              <a:rPr lang="zh-CN" altLang="en-US" sz="2000" dirty="0">
                <a:latin typeface="楷体" panose="02010609060101010101" pitchFamily="49" charset="-122"/>
                <a:ea typeface="楷体" panose="02010609060101010101" pitchFamily="49" charset="-122"/>
              </a:rPr>
              <a:t>，对商品的价格进行比较。</a:t>
            </a:r>
            <a:endParaRPr lang="en-US" altLang="zh-CN" sz="2000"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4DB9BB1D-BF93-437F-9698-38917294FB00}"/>
              </a:ext>
            </a:extLst>
          </p:cNvPr>
          <p:cNvSpPr txBox="1"/>
          <p:nvPr/>
        </p:nvSpPr>
        <p:spPr>
          <a:xfrm>
            <a:off x="487924" y="1554220"/>
            <a:ext cx="5661264" cy="369332"/>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根据不同的标准和角度，比较可以分为不同的类型：</a:t>
            </a:r>
            <a:endParaRPr lang="zh-CN" altLang="en-US" dirty="0"/>
          </a:p>
        </p:txBody>
      </p:sp>
    </p:spTree>
    <p:extLst>
      <p:ext uri="{BB962C8B-B14F-4D97-AF65-F5344CB8AC3E}">
        <p14:creationId xmlns:p14="http://schemas.microsoft.com/office/powerpoint/2010/main" val="21242533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CFC61F3E-DFAE-4A5A-94B9-EAAE10738295}"/>
              </a:ext>
            </a:extLst>
          </p:cNvPr>
          <p:cNvSpPr txBox="1"/>
          <p:nvPr/>
        </p:nvSpPr>
        <p:spPr>
          <a:xfrm>
            <a:off x="854886" y="1923552"/>
            <a:ext cx="7272808" cy="1889941"/>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根据比较内容的范围：</a:t>
            </a:r>
            <a:endParaRPr lang="en-US" altLang="zh-CN" sz="2000" dirty="0">
              <a:latin typeface="楷体" panose="02010609060101010101" pitchFamily="49" charset="-122"/>
              <a:ea typeface="楷体" panose="02010609060101010101" pitchFamily="49" charset="-122"/>
            </a:endParaRPr>
          </a:p>
          <a:p>
            <a:pPr marL="725281" lvl="1" indent="-285750">
              <a:lnSpc>
                <a:spcPct val="12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局部比较：</a:t>
            </a:r>
            <a:r>
              <a:rPr lang="zh-CN" altLang="zh-CN" sz="2000" dirty="0">
                <a:latin typeface="楷体" panose="02010609060101010101" pitchFamily="49" charset="-122"/>
                <a:ea typeface="楷体" panose="02010609060101010101" pitchFamily="49" charset="-122"/>
              </a:rPr>
              <a:t>在购买商品时，需要先对商品的价格、质量等单一属性进行比较</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725281" lvl="1" indent="-285750">
              <a:lnSpc>
                <a:spcPct val="12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全面比较：</a:t>
            </a:r>
            <a:r>
              <a:rPr lang="zh-CN" altLang="zh-CN" sz="2000" dirty="0">
                <a:latin typeface="楷体" panose="02010609060101010101" pitchFamily="49" charset="-122"/>
                <a:ea typeface="楷体" panose="02010609060101010101" pitchFamily="49" charset="-122"/>
              </a:rPr>
              <a:t>将多个</a:t>
            </a:r>
            <a:r>
              <a:rPr lang="zh-CN" altLang="en-US" sz="2000" dirty="0">
                <a:latin typeface="楷体" panose="02010609060101010101" pitchFamily="49" charset="-122"/>
                <a:ea typeface="楷体" panose="02010609060101010101" pitchFamily="49" charset="-122"/>
              </a:rPr>
              <a:t>商品</a:t>
            </a:r>
            <a:r>
              <a:rPr lang="zh-CN" altLang="zh-CN" sz="2000" dirty="0">
                <a:latin typeface="楷体" panose="02010609060101010101" pitchFamily="49" charset="-122"/>
                <a:ea typeface="楷体" panose="02010609060101010101" pitchFamily="49" charset="-122"/>
              </a:rPr>
              <a:t>属性的比较结果整合来确定最终选购的商品</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p:txBody>
      </p:sp>
      <p:sp>
        <p:nvSpPr>
          <p:cNvPr id="14" name="文本框 13">
            <a:extLst>
              <a:ext uri="{FF2B5EF4-FFF2-40B4-BE49-F238E27FC236}">
                <a16:creationId xmlns:a16="http://schemas.microsoft.com/office/drawing/2014/main" id="{5FE606A9-FD91-45FA-8DB8-DA3ABB63D55E}"/>
              </a:ext>
            </a:extLst>
          </p:cNvPr>
          <p:cNvSpPr txBox="1"/>
          <p:nvPr/>
        </p:nvSpPr>
        <p:spPr>
          <a:xfrm>
            <a:off x="487924" y="1554220"/>
            <a:ext cx="5661264" cy="369332"/>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根据不同的标准和角度，比较可以分为不同的类型：</a:t>
            </a:r>
            <a:endParaRPr lang="zh-CN" altLang="en-US" dirty="0"/>
          </a:p>
        </p:txBody>
      </p:sp>
      <p:sp>
        <p:nvSpPr>
          <p:cNvPr id="2" name="矩形 1">
            <a:extLst>
              <a:ext uri="{FF2B5EF4-FFF2-40B4-BE49-F238E27FC236}">
                <a16:creationId xmlns:a16="http://schemas.microsoft.com/office/drawing/2014/main" id="{0AB6068E-CDDD-4DCA-8C44-1DB759C20F06}"/>
              </a:ext>
            </a:extLst>
          </p:cNvPr>
          <p:cNvSpPr/>
          <p:nvPr/>
        </p:nvSpPr>
        <p:spPr>
          <a:xfrm>
            <a:off x="251520" y="3877900"/>
            <a:ext cx="8640960" cy="412613"/>
          </a:xfrm>
          <a:prstGeom prst="rect">
            <a:avLst/>
          </a:prstGeom>
        </p:spPr>
        <p:txBody>
          <a:bodyPr wrap="square">
            <a:spAutoFit/>
          </a:bodyPr>
          <a:lstStyle/>
          <a:p>
            <a:pPr lvl="1">
              <a:lnSpc>
                <a:spcPct val="120000"/>
              </a:lnSpc>
            </a:pPr>
            <a:r>
              <a:rPr lang="zh-CN" altLang="en-US" sz="2000" dirty="0">
                <a:latin typeface="楷体" panose="02010609060101010101" pitchFamily="49" charset="-122"/>
                <a:ea typeface="楷体" panose="02010609060101010101" pitchFamily="49" charset="-122"/>
              </a:rPr>
              <a:t>此外，比较还可以分为静态比较和动态比较，宏观比较和微观比较</a:t>
            </a: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6257872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矩形 13">
            <a:extLst>
              <a:ext uri="{FF2B5EF4-FFF2-40B4-BE49-F238E27FC236}">
                <a16:creationId xmlns:a16="http://schemas.microsoft.com/office/drawing/2014/main" id="{A262322E-643A-4618-9C43-3AA2C974BA99}"/>
              </a:ext>
            </a:extLst>
          </p:cNvPr>
          <p:cNvSpPr/>
          <p:nvPr/>
        </p:nvSpPr>
        <p:spPr>
          <a:xfrm>
            <a:off x="22448" y="3056386"/>
            <a:ext cx="9145588" cy="6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p>
        </p:txBody>
      </p:sp>
      <p:grpSp>
        <p:nvGrpSpPr>
          <p:cNvPr id="15" name="组合 14">
            <a:extLst>
              <a:ext uri="{FF2B5EF4-FFF2-40B4-BE49-F238E27FC236}">
                <a16:creationId xmlns:a16="http://schemas.microsoft.com/office/drawing/2014/main" id="{1E2E5135-69EA-4BD3-9931-31CA8D5CA46F}"/>
              </a:ext>
            </a:extLst>
          </p:cNvPr>
          <p:cNvGrpSpPr/>
          <p:nvPr/>
        </p:nvGrpSpPr>
        <p:grpSpPr>
          <a:xfrm>
            <a:off x="562000" y="2633231"/>
            <a:ext cx="869960" cy="869821"/>
            <a:chOff x="980450" y="2839654"/>
            <a:chExt cx="869960" cy="869821"/>
          </a:xfrm>
        </p:grpSpPr>
        <p:grpSp>
          <p:nvGrpSpPr>
            <p:cNvPr id="16" name="组合 15">
              <a:extLst>
                <a:ext uri="{FF2B5EF4-FFF2-40B4-BE49-F238E27FC236}">
                  <a16:creationId xmlns:a16="http://schemas.microsoft.com/office/drawing/2014/main" id="{A17FC165-2CB4-45BE-91BA-337E46BE22C1}"/>
                </a:ext>
              </a:extLst>
            </p:cNvPr>
            <p:cNvGrpSpPr/>
            <p:nvPr/>
          </p:nvGrpSpPr>
          <p:grpSpPr>
            <a:xfrm>
              <a:off x="980450" y="2839654"/>
              <a:ext cx="869960" cy="869821"/>
              <a:chOff x="4345444" y="2542859"/>
              <a:chExt cx="1810550" cy="1811205"/>
            </a:xfrm>
          </p:grpSpPr>
          <p:grpSp>
            <p:nvGrpSpPr>
              <p:cNvPr id="20" name="组合 19">
                <a:extLst>
                  <a:ext uri="{FF2B5EF4-FFF2-40B4-BE49-F238E27FC236}">
                    <a16:creationId xmlns:a16="http://schemas.microsoft.com/office/drawing/2014/main" id="{762DB88C-BA5C-41E1-88A0-03580AF45F80}"/>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2" name="同心圆 81">
                  <a:extLst>
                    <a:ext uri="{FF2B5EF4-FFF2-40B4-BE49-F238E27FC236}">
                      <a16:creationId xmlns:a16="http://schemas.microsoft.com/office/drawing/2014/main" id="{67E5A8B6-C6C5-4D20-91E6-95114E87A6FA}"/>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3" name="椭圆 22">
                  <a:extLst>
                    <a:ext uri="{FF2B5EF4-FFF2-40B4-BE49-F238E27FC236}">
                      <a16:creationId xmlns:a16="http://schemas.microsoft.com/office/drawing/2014/main" id="{240BC386-ECBD-4B1A-9211-B0423DA20D66}"/>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1" name="椭圆 20">
                <a:extLst>
                  <a:ext uri="{FF2B5EF4-FFF2-40B4-BE49-F238E27FC236}">
                    <a16:creationId xmlns:a16="http://schemas.microsoft.com/office/drawing/2014/main" id="{169607A5-0EBA-47FE-83E6-7DB46F86B9A3}"/>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TextBox 97">
              <a:extLst>
                <a:ext uri="{FF2B5EF4-FFF2-40B4-BE49-F238E27FC236}">
                  <a16:creationId xmlns:a16="http://schemas.microsoft.com/office/drawing/2014/main" id="{9EEC329A-98D4-4391-BE72-8A535D8233ED}"/>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E23FD2B-6C28-48F8-ADC0-F2AA4687C400}"/>
              </a:ext>
            </a:extLst>
          </p:cNvPr>
          <p:cNvGrpSpPr/>
          <p:nvPr/>
        </p:nvGrpSpPr>
        <p:grpSpPr>
          <a:xfrm>
            <a:off x="290135" y="1857518"/>
            <a:ext cx="1450146" cy="650926"/>
            <a:chOff x="959308" y="1607534"/>
            <a:chExt cx="1073541" cy="549104"/>
          </a:xfrm>
        </p:grpSpPr>
        <p:sp>
          <p:nvSpPr>
            <p:cNvPr id="25" name="TextBox 150">
              <a:extLst>
                <a:ext uri="{FF2B5EF4-FFF2-40B4-BE49-F238E27FC236}">
                  <a16:creationId xmlns:a16="http://schemas.microsoft.com/office/drawing/2014/main" id="{2CD74AED-68DC-4095-A6D1-7702E2576A13}"/>
                </a:ext>
              </a:extLst>
            </p:cNvPr>
            <p:cNvSpPr txBox="1"/>
            <p:nvPr/>
          </p:nvSpPr>
          <p:spPr>
            <a:xfrm>
              <a:off x="959308" y="1607534"/>
              <a:ext cx="1073541" cy="306033"/>
            </a:xfrm>
            <a:prstGeom prst="rect">
              <a:avLst/>
            </a:prstGeom>
            <a:noFill/>
          </p:spPr>
          <p:txBody>
            <a:bodyPr wrap="square" lIns="91431" tIns="45715" rIns="91431" bIns="45715" rtlCol="0">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确定比较问题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6" name="直接连接符 152">
              <a:extLst>
                <a:ext uri="{FF2B5EF4-FFF2-40B4-BE49-F238E27FC236}">
                  <a16:creationId xmlns:a16="http://schemas.microsoft.com/office/drawing/2014/main" id="{9CD12EFC-703E-4670-B88C-A30FC5898B42}"/>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AEBCCA87-8B59-43D3-96FF-A6C84AF25F4B}"/>
              </a:ext>
            </a:extLst>
          </p:cNvPr>
          <p:cNvGrpSpPr/>
          <p:nvPr/>
        </p:nvGrpSpPr>
        <p:grpSpPr>
          <a:xfrm>
            <a:off x="2448879" y="2634262"/>
            <a:ext cx="869960" cy="869821"/>
            <a:chOff x="980450" y="2839654"/>
            <a:chExt cx="869960" cy="869821"/>
          </a:xfrm>
        </p:grpSpPr>
        <p:grpSp>
          <p:nvGrpSpPr>
            <p:cNvPr id="33" name="组合 32">
              <a:extLst>
                <a:ext uri="{FF2B5EF4-FFF2-40B4-BE49-F238E27FC236}">
                  <a16:creationId xmlns:a16="http://schemas.microsoft.com/office/drawing/2014/main" id="{C75DE106-84CA-4B13-9E3A-24751FC0B45D}"/>
                </a:ext>
              </a:extLst>
            </p:cNvPr>
            <p:cNvGrpSpPr/>
            <p:nvPr/>
          </p:nvGrpSpPr>
          <p:grpSpPr>
            <a:xfrm>
              <a:off x="980450" y="2839654"/>
              <a:ext cx="869960" cy="869821"/>
              <a:chOff x="4345444" y="2542859"/>
              <a:chExt cx="1810550" cy="1811205"/>
            </a:xfrm>
          </p:grpSpPr>
          <p:grpSp>
            <p:nvGrpSpPr>
              <p:cNvPr id="35" name="组合 34">
                <a:extLst>
                  <a:ext uri="{FF2B5EF4-FFF2-40B4-BE49-F238E27FC236}">
                    <a16:creationId xmlns:a16="http://schemas.microsoft.com/office/drawing/2014/main" id="{3A2D8975-28F0-4D9F-B7D9-83FA06054E90}"/>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7" name="同心圆 88">
                  <a:extLst>
                    <a:ext uri="{FF2B5EF4-FFF2-40B4-BE49-F238E27FC236}">
                      <a16:creationId xmlns:a16="http://schemas.microsoft.com/office/drawing/2014/main" id="{07BAEF3E-AD11-4882-AFBF-6D2D37D6D7D1}"/>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8" name="椭圆 37">
                  <a:extLst>
                    <a:ext uri="{FF2B5EF4-FFF2-40B4-BE49-F238E27FC236}">
                      <a16:creationId xmlns:a16="http://schemas.microsoft.com/office/drawing/2014/main" id="{75C61FD4-AC84-455A-BE3F-0D41C7223F9D}"/>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6" name="椭圆 35">
                <a:extLst>
                  <a:ext uri="{FF2B5EF4-FFF2-40B4-BE49-F238E27FC236}">
                    <a16:creationId xmlns:a16="http://schemas.microsoft.com/office/drawing/2014/main" id="{78FDC489-932A-40D5-A287-C969776AF882}"/>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4" name="TextBox 97">
              <a:extLst>
                <a:ext uri="{FF2B5EF4-FFF2-40B4-BE49-F238E27FC236}">
                  <a16:creationId xmlns:a16="http://schemas.microsoft.com/office/drawing/2014/main" id="{749C7F3B-535A-4598-89D1-C1866421B3CB}"/>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B27D041A-C5E5-4665-9EF8-B31320EE26E8}"/>
              </a:ext>
            </a:extLst>
          </p:cNvPr>
          <p:cNvGrpSpPr/>
          <p:nvPr/>
        </p:nvGrpSpPr>
        <p:grpSpPr>
          <a:xfrm>
            <a:off x="4303484" y="2654174"/>
            <a:ext cx="869960" cy="869821"/>
            <a:chOff x="980450" y="2839654"/>
            <a:chExt cx="869960" cy="869821"/>
          </a:xfrm>
        </p:grpSpPr>
        <p:grpSp>
          <p:nvGrpSpPr>
            <p:cNvPr id="41" name="组合 40">
              <a:extLst>
                <a:ext uri="{FF2B5EF4-FFF2-40B4-BE49-F238E27FC236}">
                  <a16:creationId xmlns:a16="http://schemas.microsoft.com/office/drawing/2014/main" id="{0265E7BA-7E49-484F-9614-58FB24B89BA0}"/>
                </a:ext>
              </a:extLst>
            </p:cNvPr>
            <p:cNvGrpSpPr/>
            <p:nvPr/>
          </p:nvGrpSpPr>
          <p:grpSpPr>
            <a:xfrm>
              <a:off x="980450" y="2839654"/>
              <a:ext cx="869960" cy="869821"/>
              <a:chOff x="4345444" y="2542859"/>
              <a:chExt cx="1810550" cy="1811205"/>
            </a:xfrm>
          </p:grpSpPr>
          <p:grpSp>
            <p:nvGrpSpPr>
              <p:cNvPr id="45" name="组合 44">
                <a:extLst>
                  <a:ext uri="{FF2B5EF4-FFF2-40B4-BE49-F238E27FC236}">
                    <a16:creationId xmlns:a16="http://schemas.microsoft.com/office/drawing/2014/main" id="{EE48ED9A-637A-4739-B421-1914D6E5F9C2}"/>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7" name="同心圆 95">
                  <a:extLst>
                    <a:ext uri="{FF2B5EF4-FFF2-40B4-BE49-F238E27FC236}">
                      <a16:creationId xmlns:a16="http://schemas.microsoft.com/office/drawing/2014/main" id="{1214CB18-E282-48F7-A905-0B2E90FFA686}"/>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8" name="椭圆 47">
                  <a:extLst>
                    <a:ext uri="{FF2B5EF4-FFF2-40B4-BE49-F238E27FC236}">
                      <a16:creationId xmlns:a16="http://schemas.microsoft.com/office/drawing/2014/main" id="{9E4FAD51-236F-4EC5-8F82-DAEF0ABBDC88}"/>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6" name="椭圆 45">
                <a:extLst>
                  <a:ext uri="{FF2B5EF4-FFF2-40B4-BE49-F238E27FC236}">
                    <a16:creationId xmlns:a16="http://schemas.microsoft.com/office/drawing/2014/main" id="{6600EE30-F0C9-40FA-B249-E3F1ADE7DEDC}"/>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3" name="TextBox 97">
              <a:extLst>
                <a:ext uri="{FF2B5EF4-FFF2-40B4-BE49-F238E27FC236}">
                  <a16:creationId xmlns:a16="http://schemas.microsoft.com/office/drawing/2014/main" id="{FB985D33-1326-471D-832C-2ED82CF529BB}"/>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a:extLst>
              <a:ext uri="{FF2B5EF4-FFF2-40B4-BE49-F238E27FC236}">
                <a16:creationId xmlns:a16="http://schemas.microsoft.com/office/drawing/2014/main" id="{34ED7862-E3F6-47CA-9E67-8B476368C006}"/>
              </a:ext>
            </a:extLst>
          </p:cNvPr>
          <p:cNvGrpSpPr/>
          <p:nvPr/>
        </p:nvGrpSpPr>
        <p:grpSpPr>
          <a:xfrm>
            <a:off x="6103684" y="2633229"/>
            <a:ext cx="869960" cy="869821"/>
            <a:chOff x="980450" y="2839654"/>
            <a:chExt cx="869960" cy="869821"/>
          </a:xfrm>
        </p:grpSpPr>
        <p:grpSp>
          <p:nvGrpSpPr>
            <p:cNvPr id="51" name="组合 50">
              <a:extLst>
                <a:ext uri="{FF2B5EF4-FFF2-40B4-BE49-F238E27FC236}">
                  <a16:creationId xmlns:a16="http://schemas.microsoft.com/office/drawing/2014/main" id="{74300CBB-58F0-4D25-8039-FF9BF5574619}"/>
                </a:ext>
              </a:extLst>
            </p:cNvPr>
            <p:cNvGrpSpPr/>
            <p:nvPr/>
          </p:nvGrpSpPr>
          <p:grpSpPr>
            <a:xfrm>
              <a:off x="980450" y="2839654"/>
              <a:ext cx="869960" cy="869821"/>
              <a:chOff x="4345444" y="2542859"/>
              <a:chExt cx="1810550" cy="1811205"/>
            </a:xfrm>
          </p:grpSpPr>
          <p:grpSp>
            <p:nvGrpSpPr>
              <p:cNvPr id="53" name="组合 52">
                <a:extLst>
                  <a:ext uri="{FF2B5EF4-FFF2-40B4-BE49-F238E27FC236}">
                    <a16:creationId xmlns:a16="http://schemas.microsoft.com/office/drawing/2014/main" id="{ACFC262D-773B-4A46-9D79-C9FED710F9C7}"/>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5" name="同心圆 104">
                  <a:extLst>
                    <a:ext uri="{FF2B5EF4-FFF2-40B4-BE49-F238E27FC236}">
                      <a16:creationId xmlns:a16="http://schemas.microsoft.com/office/drawing/2014/main" id="{6E51B517-3476-4C8B-A1D7-78768619D844}"/>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6" name="椭圆 55">
                  <a:extLst>
                    <a:ext uri="{FF2B5EF4-FFF2-40B4-BE49-F238E27FC236}">
                      <a16:creationId xmlns:a16="http://schemas.microsoft.com/office/drawing/2014/main" id="{844F81F6-B67A-4C48-8E3F-13EFEBDCD2DE}"/>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4" name="椭圆 53">
                <a:extLst>
                  <a:ext uri="{FF2B5EF4-FFF2-40B4-BE49-F238E27FC236}">
                    <a16:creationId xmlns:a16="http://schemas.microsoft.com/office/drawing/2014/main" id="{F2844AA6-E74A-467F-AF7A-75E385A8A37C}"/>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2" name="TextBox 97">
              <a:extLst>
                <a:ext uri="{FF2B5EF4-FFF2-40B4-BE49-F238E27FC236}">
                  <a16:creationId xmlns:a16="http://schemas.microsoft.com/office/drawing/2014/main" id="{76431D7C-D29E-45E7-90CF-5B5DE91EDD84}"/>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FE21F659-708F-479A-AADF-52FC19BD54C6}"/>
              </a:ext>
            </a:extLst>
          </p:cNvPr>
          <p:cNvGrpSpPr/>
          <p:nvPr/>
        </p:nvGrpSpPr>
        <p:grpSpPr>
          <a:xfrm>
            <a:off x="7846208" y="2646664"/>
            <a:ext cx="869960" cy="869821"/>
            <a:chOff x="980450" y="2839654"/>
            <a:chExt cx="869960" cy="869821"/>
          </a:xfrm>
        </p:grpSpPr>
        <p:grpSp>
          <p:nvGrpSpPr>
            <p:cNvPr id="58" name="组合 57">
              <a:extLst>
                <a:ext uri="{FF2B5EF4-FFF2-40B4-BE49-F238E27FC236}">
                  <a16:creationId xmlns:a16="http://schemas.microsoft.com/office/drawing/2014/main" id="{02AE92E6-37C1-464D-8EB9-D368DF212629}"/>
                </a:ext>
              </a:extLst>
            </p:cNvPr>
            <p:cNvGrpSpPr/>
            <p:nvPr/>
          </p:nvGrpSpPr>
          <p:grpSpPr>
            <a:xfrm>
              <a:off x="980450" y="2839654"/>
              <a:ext cx="869960" cy="869821"/>
              <a:chOff x="4345444" y="2542859"/>
              <a:chExt cx="1810550" cy="1811205"/>
            </a:xfrm>
          </p:grpSpPr>
          <p:grpSp>
            <p:nvGrpSpPr>
              <p:cNvPr id="60" name="组合 59">
                <a:extLst>
                  <a:ext uri="{FF2B5EF4-FFF2-40B4-BE49-F238E27FC236}">
                    <a16:creationId xmlns:a16="http://schemas.microsoft.com/office/drawing/2014/main" id="{3C3CD2E2-176F-438D-A9A6-9BE11C382DA3}"/>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2" name="同心圆 111">
                  <a:extLst>
                    <a:ext uri="{FF2B5EF4-FFF2-40B4-BE49-F238E27FC236}">
                      <a16:creationId xmlns:a16="http://schemas.microsoft.com/office/drawing/2014/main" id="{D7EDE6C7-67EB-4B88-BA44-02C28A1F42F2}"/>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63" name="椭圆 62">
                  <a:extLst>
                    <a:ext uri="{FF2B5EF4-FFF2-40B4-BE49-F238E27FC236}">
                      <a16:creationId xmlns:a16="http://schemas.microsoft.com/office/drawing/2014/main" id="{9DDB15C5-6432-4EAD-8691-4A809D1DB728}"/>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61" name="椭圆 60">
                <a:extLst>
                  <a:ext uri="{FF2B5EF4-FFF2-40B4-BE49-F238E27FC236}">
                    <a16:creationId xmlns:a16="http://schemas.microsoft.com/office/drawing/2014/main" id="{345C67D0-5DF9-42FF-A3B5-F8D060A3567D}"/>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9" name="TextBox 97">
              <a:extLst>
                <a:ext uri="{FF2B5EF4-FFF2-40B4-BE49-F238E27FC236}">
                  <a16:creationId xmlns:a16="http://schemas.microsoft.com/office/drawing/2014/main" id="{42BF284B-9164-49E7-B4ED-CF74E71AF646}"/>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66" name="组合 65">
            <a:extLst>
              <a:ext uri="{FF2B5EF4-FFF2-40B4-BE49-F238E27FC236}">
                <a16:creationId xmlns:a16="http://schemas.microsoft.com/office/drawing/2014/main" id="{614AAF90-6B3C-4616-85EE-4E8287F818F8}"/>
              </a:ext>
            </a:extLst>
          </p:cNvPr>
          <p:cNvGrpSpPr/>
          <p:nvPr/>
        </p:nvGrpSpPr>
        <p:grpSpPr>
          <a:xfrm rot="10800000">
            <a:off x="2181197" y="3637138"/>
            <a:ext cx="1405323" cy="684878"/>
            <a:chOff x="962406" y="1578893"/>
            <a:chExt cx="1040359" cy="577745"/>
          </a:xfrm>
        </p:grpSpPr>
        <p:sp>
          <p:nvSpPr>
            <p:cNvPr id="67" name="TextBox 150">
              <a:extLst>
                <a:ext uri="{FF2B5EF4-FFF2-40B4-BE49-F238E27FC236}">
                  <a16:creationId xmlns:a16="http://schemas.microsoft.com/office/drawing/2014/main" id="{5D2EC05E-24A2-42F0-B37C-F56D6E83C6B3}"/>
                </a:ext>
              </a:extLst>
            </p:cNvPr>
            <p:cNvSpPr txBox="1"/>
            <p:nvPr/>
          </p:nvSpPr>
          <p:spPr>
            <a:xfrm rot="10800000">
              <a:off x="962406" y="1578893"/>
              <a:ext cx="1040359" cy="306033"/>
            </a:xfrm>
            <a:prstGeom prst="rect">
              <a:avLst/>
            </a:prstGeom>
            <a:noFill/>
          </p:spPr>
          <p:txBody>
            <a:bodyPr wrap="square" lIns="91431" tIns="45715" rIns="91431" bIns="45715" rtlCol="0">
              <a:spAutoFit/>
            </a:bodyPr>
            <a:lstStyle/>
            <a:p>
              <a:pPr>
                <a:lnSpc>
                  <a:spcPct val="120000"/>
                </a:lnSpc>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指出比较标准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68" name="直接连接符 152">
              <a:extLst>
                <a:ext uri="{FF2B5EF4-FFF2-40B4-BE49-F238E27FC236}">
                  <a16:creationId xmlns:a16="http://schemas.microsoft.com/office/drawing/2014/main" id="{CB7D984F-BE83-418B-A025-825E56B58E02}"/>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4D93ED50-A760-4A69-B321-9465D285F681}"/>
              </a:ext>
            </a:extLst>
          </p:cNvPr>
          <p:cNvGrpSpPr/>
          <p:nvPr/>
        </p:nvGrpSpPr>
        <p:grpSpPr>
          <a:xfrm rot="10800000">
            <a:off x="5893346" y="3643219"/>
            <a:ext cx="1405301" cy="683586"/>
            <a:chOff x="961431" y="1579982"/>
            <a:chExt cx="1040342" cy="576656"/>
          </a:xfrm>
        </p:grpSpPr>
        <p:sp>
          <p:nvSpPr>
            <p:cNvPr id="73" name="TextBox 150">
              <a:extLst>
                <a:ext uri="{FF2B5EF4-FFF2-40B4-BE49-F238E27FC236}">
                  <a16:creationId xmlns:a16="http://schemas.microsoft.com/office/drawing/2014/main" id="{A18BEEB0-5C7A-4FAB-A1CF-74870054FFCD}"/>
                </a:ext>
              </a:extLst>
            </p:cNvPr>
            <p:cNvSpPr txBox="1"/>
            <p:nvPr/>
          </p:nvSpPr>
          <p:spPr>
            <a:xfrm rot="10800000">
              <a:off x="961431" y="1579982"/>
              <a:ext cx="1040342" cy="306034"/>
            </a:xfrm>
            <a:prstGeom prst="rect">
              <a:avLst/>
            </a:prstGeom>
            <a:noFill/>
          </p:spPr>
          <p:txBody>
            <a:bodyPr wrap="square" lIns="91431" tIns="45715" rIns="91431" bIns="45715" rtlCol="0">
              <a:spAutoFit/>
            </a:bodyPr>
            <a:lstStyle/>
            <a:p>
              <a:pPr>
                <a:lnSpc>
                  <a:spcPct val="120000"/>
                </a:lnSpc>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分析比较内容</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74" name="直接连接符 152">
              <a:extLst>
                <a:ext uri="{FF2B5EF4-FFF2-40B4-BE49-F238E27FC236}">
                  <a16:creationId xmlns:a16="http://schemas.microsoft.com/office/drawing/2014/main" id="{C29880C1-0899-4397-B38A-5EC0737EBB2C}"/>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C7377D3D-4864-4DD5-93C9-E7772355F04D}"/>
              </a:ext>
            </a:extLst>
          </p:cNvPr>
          <p:cNvGrpSpPr/>
          <p:nvPr/>
        </p:nvGrpSpPr>
        <p:grpSpPr>
          <a:xfrm>
            <a:off x="3874373" y="1856229"/>
            <a:ext cx="1728180" cy="651809"/>
            <a:chOff x="837327" y="1606789"/>
            <a:chExt cx="1279369" cy="549849"/>
          </a:xfrm>
        </p:grpSpPr>
        <p:sp>
          <p:nvSpPr>
            <p:cNvPr id="76" name="TextBox 150">
              <a:extLst>
                <a:ext uri="{FF2B5EF4-FFF2-40B4-BE49-F238E27FC236}">
                  <a16:creationId xmlns:a16="http://schemas.microsoft.com/office/drawing/2014/main" id="{48E517E6-B664-4C54-ABFE-4802F9B6A72B}"/>
                </a:ext>
              </a:extLst>
            </p:cNvPr>
            <p:cNvSpPr txBox="1"/>
            <p:nvPr/>
          </p:nvSpPr>
          <p:spPr>
            <a:xfrm>
              <a:off x="837327" y="1606789"/>
              <a:ext cx="1279369" cy="306033"/>
            </a:xfrm>
            <a:prstGeom prst="rect">
              <a:avLst/>
            </a:prstGeom>
            <a:noFill/>
          </p:spPr>
          <p:txBody>
            <a:bodyPr wrap="square" lIns="91431" tIns="45715" rIns="91431" bIns="45715" rtlCol="0">
              <a:spAutoFit/>
            </a:bodyPr>
            <a:lstStyle/>
            <a:p>
              <a:pPr>
                <a:lnSpc>
                  <a:spcPct val="120000"/>
                </a:lnSpc>
              </a:pPr>
              <a:r>
                <a:rPr lang="zh-CN" altLang="en-US" sz="1600">
                  <a:latin typeface="微软雅黑" panose="020B0503020204020204" pitchFamily="34" charset="-122"/>
                  <a:ea typeface="微软雅黑" panose="020B0503020204020204" pitchFamily="34" charset="-122"/>
                </a:rPr>
                <a:t>收集、整理资料</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77" name="直接连接符 152">
              <a:extLst>
                <a:ext uri="{FF2B5EF4-FFF2-40B4-BE49-F238E27FC236}">
                  <a16:creationId xmlns:a16="http://schemas.microsoft.com/office/drawing/2014/main" id="{4EC864AD-1E59-4783-A486-E575EDB5536A}"/>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F001B7EA-9AF5-4515-81C9-3EC0105694D0}"/>
              </a:ext>
            </a:extLst>
          </p:cNvPr>
          <p:cNvGrpSpPr/>
          <p:nvPr/>
        </p:nvGrpSpPr>
        <p:grpSpPr>
          <a:xfrm>
            <a:off x="7549735" y="1851670"/>
            <a:ext cx="1462903" cy="665202"/>
            <a:chOff x="946128" y="1595490"/>
            <a:chExt cx="1082984" cy="561148"/>
          </a:xfrm>
        </p:grpSpPr>
        <p:sp>
          <p:nvSpPr>
            <p:cNvPr id="79" name="TextBox 150">
              <a:extLst>
                <a:ext uri="{FF2B5EF4-FFF2-40B4-BE49-F238E27FC236}">
                  <a16:creationId xmlns:a16="http://schemas.microsoft.com/office/drawing/2014/main" id="{79FB24F0-2A95-4495-A35B-AAC9B9F04FB6}"/>
                </a:ext>
              </a:extLst>
            </p:cNvPr>
            <p:cNvSpPr txBox="1"/>
            <p:nvPr/>
          </p:nvSpPr>
          <p:spPr>
            <a:xfrm>
              <a:off x="946128" y="1595490"/>
              <a:ext cx="1082984" cy="306034"/>
            </a:xfrm>
            <a:prstGeom prst="rect">
              <a:avLst/>
            </a:prstGeom>
            <a:noFill/>
          </p:spPr>
          <p:txBody>
            <a:bodyPr wrap="square" lIns="91431" tIns="45715" rIns="91431" bIns="45715" rtlCol="0">
              <a:spAutoFit/>
            </a:bodyPr>
            <a:lstStyle/>
            <a:p>
              <a:pPr>
                <a:lnSpc>
                  <a:spcPct val="120000"/>
                </a:lnSpc>
              </a:pPr>
              <a:r>
                <a:rPr lang="zh-CN" altLang="en-US" sz="1600">
                  <a:latin typeface="微软雅黑" panose="020B0503020204020204" pitchFamily="34" charset="-122"/>
                  <a:ea typeface="微软雅黑" panose="020B0503020204020204" pitchFamily="34" charset="-122"/>
                </a:rPr>
                <a:t>得出比较结论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80" name="直接连接符 152">
              <a:extLst>
                <a:ext uri="{FF2B5EF4-FFF2-40B4-BE49-F238E27FC236}">
                  <a16:creationId xmlns:a16="http://schemas.microsoft.com/office/drawing/2014/main" id="{6B85F904-1CDA-449B-BE72-D0AF9530346D}"/>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764430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矩形: 圆角 4">
            <a:extLst>
              <a:ext uri="{FF2B5EF4-FFF2-40B4-BE49-F238E27FC236}">
                <a16:creationId xmlns:a16="http://schemas.microsoft.com/office/drawing/2014/main" id="{4092CA2C-CD59-4BA5-9E63-36CA49B915F7}"/>
              </a:ext>
            </a:extLst>
          </p:cNvPr>
          <p:cNvSpPr/>
          <p:nvPr/>
        </p:nvSpPr>
        <p:spPr>
          <a:xfrm>
            <a:off x="858309" y="1483815"/>
            <a:ext cx="3607516" cy="1390028"/>
          </a:xfrm>
          <a:prstGeom prst="roundRect">
            <a:avLst/>
          </a:prstGeom>
          <a:noFill/>
          <a:ln>
            <a:solidFill>
              <a:srgbClr val="BAB9C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2E0976AF-B2DA-4703-AC1A-72BC3ADC204D}"/>
              </a:ext>
            </a:extLst>
          </p:cNvPr>
          <p:cNvSpPr/>
          <p:nvPr/>
        </p:nvSpPr>
        <p:spPr>
          <a:xfrm>
            <a:off x="4563472" y="1483815"/>
            <a:ext cx="3752944" cy="1390028"/>
          </a:xfrm>
          <a:prstGeom prst="roundRect">
            <a:avLst/>
          </a:prstGeom>
          <a:noFill/>
          <a:ln>
            <a:solidFill>
              <a:srgbClr val="BAB9C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a:extLst>
              <a:ext uri="{FF2B5EF4-FFF2-40B4-BE49-F238E27FC236}">
                <a16:creationId xmlns:a16="http://schemas.microsoft.com/office/drawing/2014/main" id="{AA38DBB5-A06B-41C9-BDA5-CF00A6672AE9}"/>
              </a:ext>
            </a:extLst>
          </p:cNvPr>
          <p:cNvSpPr/>
          <p:nvPr/>
        </p:nvSpPr>
        <p:spPr>
          <a:xfrm>
            <a:off x="858309" y="3003798"/>
            <a:ext cx="3607516" cy="1390028"/>
          </a:xfrm>
          <a:prstGeom prst="roundRect">
            <a:avLst/>
          </a:prstGeom>
          <a:noFill/>
          <a:ln>
            <a:solidFill>
              <a:srgbClr val="BAB9C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79DCB885-9E7C-471D-83CF-5044C09612A9}"/>
              </a:ext>
            </a:extLst>
          </p:cNvPr>
          <p:cNvSpPr/>
          <p:nvPr/>
        </p:nvSpPr>
        <p:spPr>
          <a:xfrm>
            <a:off x="4563472" y="3003798"/>
            <a:ext cx="3752944" cy="1390028"/>
          </a:xfrm>
          <a:prstGeom prst="roundRect">
            <a:avLst/>
          </a:prstGeom>
          <a:noFill/>
          <a:ln>
            <a:solidFill>
              <a:srgbClr val="BAB9C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1268A5FD-E84F-44E3-8D6B-AF36063C7EC8}"/>
              </a:ext>
            </a:extLst>
          </p:cNvPr>
          <p:cNvSpPr/>
          <p:nvPr/>
        </p:nvSpPr>
        <p:spPr>
          <a:xfrm>
            <a:off x="3851920" y="2532662"/>
            <a:ext cx="1340676" cy="682361"/>
          </a:xfrm>
          <a:prstGeom prst="roundRect">
            <a:avLst/>
          </a:prstGeom>
          <a:solidFill>
            <a:srgbClr val="BAB9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比较法的</a:t>
            </a:r>
            <a:r>
              <a:rPr lang="en-US" altLang="zh-CN" sz="1800" b="1" dirty="0">
                <a:solidFill>
                  <a:srgbClr val="FF0000"/>
                </a:solidFill>
              </a:rPr>
              <a:t>4</a:t>
            </a:r>
            <a:r>
              <a:rPr lang="zh-CN" altLang="en-US" dirty="0">
                <a:solidFill>
                  <a:srgbClr val="FF0000"/>
                </a:solidFill>
              </a:rPr>
              <a:t>个基本要求</a:t>
            </a:r>
          </a:p>
        </p:txBody>
      </p:sp>
      <p:sp>
        <p:nvSpPr>
          <p:cNvPr id="8" name="文本框 7">
            <a:extLst>
              <a:ext uri="{FF2B5EF4-FFF2-40B4-BE49-F238E27FC236}">
                <a16:creationId xmlns:a16="http://schemas.microsoft.com/office/drawing/2014/main" id="{A147CAFD-1FE7-4D1A-924C-BDCB26740C2A}"/>
              </a:ext>
            </a:extLst>
          </p:cNvPr>
          <p:cNvSpPr txBox="1"/>
          <p:nvPr/>
        </p:nvSpPr>
        <p:spPr>
          <a:xfrm>
            <a:off x="878467" y="1541859"/>
            <a:ext cx="2664296" cy="353943"/>
          </a:xfrm>
          <a:prstGeom prst="rect">
            <a:avLst/>
          </a:prstGeom>
          <a:noFill/>
          <a:effectLst/>
        </p:spPr>
        <p:txBody>
          <a:bodyPr wrap="square" rtlCol="0">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研究对象的可比性</a:t>
            </a:r>
          </a:p>
        </p:txBody>
      </p:sp>
      <p:sp>
        <p:nvSpPr>
          <p:cNvPr id="9" name="矩形 8">
            <a:extLst>
              <a:ext uri="{FF2B5EF4-FFF2-40B4-BE49-F238E27FC236}">
                <a16:creationId xmlns:a16="http://schemas.microsoft.com/office/drawing/2014/main" id="{67D0EC9C-A879-42F7-BC86-C4683438EBEB}"/>
              </a:ext>
            </a:extLst>
          </p:cNvPr>
          <p:cNvSpPr/>
          <p:nvPr/>
        </p:nvSpPr>
        <p:spPr>
          <a:xfrm>
            <a:off x="6355895" y="1477664"/>
            <a:ext cx="1999265" cy="353943"/>
          </a:xfrm>
          <a:prstGeom prst="rect">
            <a:avLst/>
          </a:prstGeom>
          <a:effectLst/>
        </p:spPr>
        <p:txBody>
          <a:bodyPr wrap="non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比较方式的选择</a:t>
            </a:r>
          </a:p>
        </p:txBody>
      </p:sp>
      <p:sp>
        <p:nvSpPr>
          <p:cNvPr id="12" name="矩形 11">
            <a:extLst>
              <a:ext uri="{FF2B5EF4-FFF2-40B4-BE49-F238E27FC236}">
                <a16:creationId xmlns:a16="http://schemas.microsoft.com/office/drawing/2014/main" id="{77B81EA3-18A5-40BE-8493-44447C2B7BE4}"/>
              </a:ext>
            </a:extLst>
          </p:cNvPr>
          <p:cNvSpPr/>
          <p:nvPr/>
        </p:nvSpPr>
        <p:spPr>
          <a:xfrm>
            <a:off x="865498" y="3003798"/>
            <a:ext cx="2653604" cy="353943"/>
          </a:xfrm>
          <a:prstGeom prst="rect">
            <a:avLst/>
          </a:prstGeom>
          <a:effectLst/>
        </p:spPr>
        <p:txBody>
          <a:bodyPr wrap="squar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透过现象看本质</a:t>
            </a:r>
          </a:p>
        </p:txBody>
      </p:sp>
      <p:sp>
        <p:nvSpPr>
          <p:cNvPr id="13" name="矩形 12">
            <a:extLst>
              <a:ext uri="{FF2B5EF4-FFF2-40B4-BE49-F238E27FC236}">
                <a16:creationId xmlns:a16="http://schemas.microsoft.com/office/drawing/2014/main" id="{24F600BD-4370-46A9-A47B-C3839E4A19E4}"/>
              </a:ext>
            </a:extLst>
          </p:cNvPr>
          <p:cNvSpPr/>
          <p:nvPr/>
        </p:nvSpPr>
        <p:spPr>
          <a:xfrm>
            <a:off x="6376326" y="3003798"/>
            <a:ext cx="1999265" cy="353943"/>
          </a:xfrm>
          <a:prstGeom prst="rect">
            <a:avLst/>
          </a:prstGeom>
          <a:effectLst/>
        </p:spPr>
        <p:txBody>
          <a:bodyPr wrap="non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运用数据和图表</a:t>
            </a:r>
          </a:p>
        </p:txBody>
      </p:sp>
      <p:sp>
        <p:nvSpPr>
          <p:cNvPr id="27" name="文本框 26">
            <a:extLst>
              <a:ext uri="{FF2B5EF4-FFF2-40B4-BE49-F238E27FC236}">
                <a16:creationId xmlns:a16="http://schemas.microsoft.com/office/drawing/2014/main" id="{A7AE1B56-5994-4A5F-AE55-34FD84C97B9A}"/>
              </a:ext>
            </a:extLst>
          </p:cNvPr>
          <p:cNvSpPr txBox="1"/>
          <p:nvPr/>
        </p:nvSpPr>
        <p:spPr>
          <a:xfrm>
            <a:off x="878467" y="1909542"/>
            <a:ext cx="3607516" cy="738664"/>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事物间的差异性和同一性是进行比较的客观基础。研究对象的可比性包括时间的可比性、空间的可比性和内容的可比性。</a:t>
            </a:r>
          </a:p>
        </p:txBody>
      </p:sp>
      <p:sp>
        <p:nvSpPr>
          <p:cNvPr id="81" name="文本框 80">
            <a:extLst>
              <a:ext uri="{FF2B5EF4-FFF2-40B4-BE49-F238E27FC236}">
                <a16:creationId xmlns:a16="http://schemas.microsoft.com/office/drawing/2014/main" id="{778AC7CE-A11C-4BB5-91DB-C0B0793CAB4B}"/>
              </a:ext>
            </a:extLst>
          </p:cNvPr>
          <p:cNvSpPr txBox="1"/>
          <p:nvPr/>
        </p:nvSpPr>
        <p:spPr>
          <a:xfrm>
            <a:off x="4607566" y="1848291"/>
            <a:ext cx="3607516" cy="738664"/>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不同的比较方式会产生不同的结果，并可以用于不同的目的。例如：时间上的比较与空间上的比较。</a:t>
            </a:r>
          </a:p>
        </p:txBody>
      </p:sp>
      <p:sp>
        <p:nvSpPr>
          <p:cNvPr id="82" name="文本框 81">
            <a:extLst>
              <a:ext uri="{FF2B5EF4-FFF2-40B4-BE49-F238E27FC236}">
                <a16:creationId xmlns:a16="http://schemas.microsoft.com/office/drawing/2014/main" id="{025E7E95-2603-4BAE-9DB4-2DB59B7C9E81}"/>
              </a:ext>
            </a:extLst>
          </p:cNvPr>
          <p:cNvSpPr txBox="1"/>
          <p:nvPr/>
        </p:nvSpPr>
        <p:spPr>
          <a:xfrm>
            <a:off x="4724375" y="3445488"/>
            <a:ext cx="3607516" cy="523220"/>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数据与图表结合可以起到直观形象、一目了然的作用。尽量准确使用数据与图表。</a:t>
            </a:r>
          </a:p>
        </p:txBody>
      </p:sp>
      <p:sp>
        <p:nvSpPr>
          <p:cNvPr id="87" name="文本框 86">
            <a:extLst>
              <a:ext uri="{FF2B5EF4-FFF2-40B4-BE49-F238E27FC236}">
                <a16:creationId xmlns:a16="http://schemas.microsoft.com/office/drawing/2014/main" id="{8A458215-7606-4E73-A60F-D76DFA1C5483}"/>
              </a:ext>
            </a:extLst>
          </p:cNvPr>
          <p:cNvSpPr txBox="1"/>
          <p:nvPr/>
        </p:nvSpPr>
        <p:spPr>
          <a:xfrm>
            <a:off x="878467" y="3419361"/>
            <a:ext cx="3607516" cy="738664"/>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不要被所比较对象的表面现象所迷惑，而应该深入到其内在的本质深处。深入的程度越深，比较的结果就越精细、有价值。</a:t>
            </a:r>
          </a:p>
        </p:txBody>
      </p:sp>
    </p:spTree>
    <p:extLst>
      <p:ext uri="{BB962C8B-B14F-4D97-AF65-F5344CB8AC3E}">
        <p14:creationId xmlns:p14="http://schemas.microsoft.com/office/powerpoint/2010/main" val="80178927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9A01DF9-AA55-434E-86C0-3666F3E86AB8}"/>
              </a:ext>
            </a:extLst>
          </p:cNvPr>
          <p:cNvSpPr>
            <a:spLocks noGrp="1"/>
          </p:cNvSpPr>
          <p:nvPr>
            <p:ph type="sldNum" sz="quarter" idx="12"/>
          </p:nvPr>
        </p:nvSpPr>
        <p:spPr>
          <a:xfrm>
            <a:off x="7425344" y="4844839"/>
            <a:ext cx="984019" cy="273844"/>
          </a:xfrm>
        </p:spPr>
        <p:txBody>
          <a:bodyPr/>
          <a:lstStyle/>
          <a:p>
            <a:pPr>
              <a:defRPr/>
            </a:pPr>
            <a:fld id="{2C69FBB6-E99C-45BC-A8D0-F20B296B0ADB}" type="slidenum">
              <a:rPr lang="zh-CN" altLang="en-US" smtClean="0"/>
              <a:pPr>
                <a:defRPr/>
              </a:pPr>
              <a:t>37</a:t>
            </a:fld>
            <a:endParaRPr lang="zh-CN" altLang="en-US" dirty="0"/>
          </a:p>
        </p:txBody>
      </p:sp>
      <p:sp>
        <p:nvSpPr>
          <p:cNvPr id="3" name="Oval 7">
            <a:extLst>
              <a:ext uri="{FF2B5EF4-FFF2-40B4-BE49-F238E27FC236}">
                <a16:creationId xmlns:a16="http://schemas.microsoft.com/office/drawing/2014/main" id="{CD18EB23-55CF-4761-85CC-684D8418C9EC}"/>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CA0A5E71-7BFA-4332-AD89-00107DB0D5F1}"/>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A7BEA029-01EA-43E9-B8AE-C8AF40FE869C}"/>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D8CD396C-7B95-422A-AF56-6864D792D03A}"/>
              </a:ext>
            </a:extLst>
          </p:cNvPr>
          <p:cNvSpPr/>
          <p:nvPr/>
        </p:nvSpPr>
        <p:spPr>
          <a:xfrm>
            <a:off x="979030" y="910066"/>
            <a:ext cx="958917"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15A3514C-5F1D-4D63-80B4-A8A452605450}"/>
              </a:ext>
            </a:extLst>
          </p:cNvPr>
          <p:cNvSpPr/>
          <p:nvPr/>
        </p:nvSpPr>
        <p:spPr>
          <a:xfrm>
            <a:off x="858309" y="1292539"/>
            <a:ext cx="397011" cy="55075"/>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4821BA7F-2CAF-4918-9EA3-35FB5F7583E3}"/>
              </a:ext>
            </a:extLst>
          </p:cNvPr>
          <p:cNvSpPr/>
          <p:nvPr/>
        </p:nvSpPr>
        <p:spPr>
          <a:xfrm>
            <a:off x="1247371" y="1296454"/>
            <a:ext cx="853357" cy="4571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文本框 8">
            <a:extLst>
              <a:ext uri="{FF2B5EF4-FFF2-40B4-BE49-F238E27FC236}">
                <a16:creationId xmlns:a16="http://schemas.microsoft.com/office/drawing/2014/main" id="{8E78C77A-2F33-4654-9DFC-FB5358FFB518}"/>
              </a:ext>
            </a:extLst>
          </p:cNvPr>
          <p:cNvSpPr txBox="1"/>
          <p:nvPr/>
        </p:nvSpPr>
        <p:spPr>
          <a:xfrm>
            <a:off x="1122219" y="1540993"/>
            <a:ext cx="6899561" cy="1704569"/>
          </a:xfrm>
          <a:prstGeom prst="rect">
            <a:avLst/>
          </a:prstGeom>
          <a:noFill/>
        </p:spPr>
        <p:txBody>
          <a:bodyPr wrap="square" rtlCol="0">
            <a:spAutoFit/>
          </a:bodyPr>
          <a:lstStyle/>
          <a:p>
            <a:pPr indent="457200">
              <a:lnSpc>
                <a:spcPct val="150000"/>
              </a:lnSpc>
            </a:pPr>
            <a:r>
              <a:rPr lang="zh-CN" altLang="en-US" sz="1800" dirty="0">
                <a:latin typeface="Times New Roman" panose="02020603050405020304" pitchFamily="18" charset="0"/>
                <a:ea typeface="楷体" panose="02010609060101010101" pitchFamily="49" charset="-122"/>
              </a:rPr>
              <a:t>信息分析中，比较法的应用非常广泛，如行政管理领域中各种政策的比较、科学技术领域中各国科技发展水平和趋势的比较、经济领域中企业经济指标的比较；社会领域中人口素质的比较等。比较法以各种形式在信息分析中得到广泛应用。</a:t>
            </a:r>
          </a:p>
        </p:txBody>
      </p:sp>
      <p:sp>
        <p:nvSpPr>
          <p:cNvPr id="14" name="任意多边形: 形状 13">
            <a:extLst>
              <a:ext uri="{FF2B5EF4-FFF2-40B4-BE49-F238E27FC236}">
                <a16:creationId xmlns:a16="http://schemas.microsoft.com/office/drawing/2014/main" id="{B2536CAA-9B3F-4FD6-857F-DD1EEBFA1399}"/>
              </a:ext>
            </a:extLst>
          </p:cNvPr>
          <p:cNvSpPr/>
          <p:nvPr/>
        </p:nvSpPr>
        <p:spPr>
          <a:xfrm>
            <a:off x="3347864" y="3307250"/>
            <a:ext cx="3168352" cy="333624"/>
          </a:xfrm>
          <a:custGeom>
            <a:avLst/>
            <a:gdLst>
              <a:gd name="connsiteX0" fmla="*/ 0 w 1395380"/>
              <a:gd name="connsiteY0" fmla="*/ 0 h 471678"/>
              <a:gd name="connsiteX1" fmla="*/ 1395380 w 1395380"/>
              <a:gd name="connsiteY1" fmla="*/ 0 h 471678"/>
              <a:gd name="connsiteX2" fmla="*/ 1395380 w 1395380"/>
              <a:gd name="connsiteY2" fmla="*/ 471678 h 471678"/>
              <a:gd name="connsiteX3" fmla="*/ 0 w 1395380"/>
              <a:gd name="connsiteY3" fmla="*/ 471678 h 471678"/>
              <a:gd name="connsiteX4" fmla="*/ 0 w 1395380"/>
              <a:gd name="connsiteY4" fmla="*/ 0 h 47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380" h="471678">
                <a:moveTo>
                  <a:pt x="0" y="0"/>
                </a:moveTo>
                <a:lnTo>
                  <a:pt x="1395380" y="0"/>
                </a:lnTo>
                <a:lnTo>
                  <a:pt x="1395380" y="471678"/>
                </a:lnTo>
                <a:lnTo>
                  <a:pt x="0" y="4716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285750" lvl="0" indent="-285750" algn="l" defTabSz="577850">
              <a:lnSpc>
                <a:spcPct val="90000"/>
              </a:lnSpc>
              <a:spcBef>
                <a:spcPct val="0"/>
              </a:spcBef>
              <a:spcAft>
                <a:spcPct val="35000"/>
              </a:spcAft>
              <a:buFont typeface="Wingdings" panose="05000000000000000000" pitchFamily="2" charset="2"/>
              <a:buChar char="Ø"/>
            </a:pPr>
            <a:r>
              <a:rPr lang="zh-CN" altLang="en-US" sz="1600" kern="1200" dirty="0">
                <a:latin typeface="楷体" panose="02010609060101010101" pitchFamily="49" charset="-122"/>
                <a:ea typeface="楷体" panose="02010609060101010101" pitchFamily="49" charset="-122"/>
              </a:rPr>
              <a:t>揭示事物的水平和差距</a:t>
            </a:r>
          </a:p>
        </p:txBody>
      </p:sp>
      <p:sp>
        <p:nvSpPr>
          <p:cNvPr id="17" name="任意多边形: 形状 16">
            <a:extLst>
              <a:ext uri="{FF2B5EF4-FFF2-40B4-BE49-F238E27FC236}">
                <a16:creationId xmlns:a16="http://schemas.microsoft.com/office/drawing/2014/main" id="{2603487E-9C56-4CF3-8CCC-ACDE27BE995F}"/>
              </a:ext>
            </a:extLst>
          </p:cNvPr>
          <p:cNvSpPr/>
          <p:nvPr/>
        </p:nvSpPr>
        <p:spPr>
          <a:xfrm>
            <a:off x="3347864" y="3709114"/>
            <a:ext cx="3168352" cy="333623"/>
          </a:xfrm>
          <a:custGeom>
            <a:avLst/>
            <a:gdLst>
              <a:gd name="connsiteX0" fmla="*/ 0 w 1395380"/>
              <a:gd name="connsiteY0" fmla="*/ 0 h 471678"/>
              <a:gd name="connsiteX1" fmla="*/ 1395380 w 1395380"/>
              <a:gd name="connsiteY1" fmla="*/ 0 h 471678"/>
              <a:gd name="connsiteX2" fmla="*/ 1395380 w 1395380"/>
              <a:gd name="connsiteY2" fmla="*/ 471678 h 471678"/>
              <a:gd name="connsiteX3" fmla="*/ 0 w 1395380"/>
              <a:gd name="connsiteY3" fmla="*/ 471678 h 471678"/>
              <a:gd name="connsiteX4" fmla="*/ 0 w 1395380"/>
              <a:gd name="connsiteY4" fmla="*/ 0 h 47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380" h="471678">
                <a:moveTo>
                  <a:pt x="0" y="0"/>
                </a:moveTo>
                <a:lnTo>
                  <a:pt x="1395380" y="0"/>
                </a:lnTo>
                <a:lnTo>
                  <a:pt x="1395380" y="471678"/>
                </a:lnTo>
                <a:lnTo>
                  <a:pt x="0" y="4716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285750" lvl="0" indent="-285750" algn="l" defTabSz="577850">
              <a:lnSpc>
                <a:spcPct val="90000"/>
              </a:lnSpc>
              <a:spcBef>
                <a:spcPct val="0"/>
              </a:spcBef>
              <a:spcAft>
                <a:spcPct val="35000"/>
              </a:spcAft>
              <a:buFont typeface="Wingdings" panose="05000000000000000000" pitchFamily="2" charset="2"/>
              <a:buChar char="Ø"/>
            </a:pPr>
            <a:r>
              <a:rPr lang="zh-CN" altLang="en-US" sz="1600" kern="1200" dirty="0">
                <a:latin typeface="楷体" panose="02010609060101010101" pitchFamily="49" charset="-122"/>
                <a:ea typeface="楷体" panose="02010609060101010101" pitchFamily="49" charset="-122"/>
              </a:rPr>
              <a:t>认识事物发展的过程和规律</a:t>
            </a:r>
          </a:p>
        </p:txBody>
      </p:sp>
      <p:sp>
        <p:nvSpPr>
          <p:cNvPr id="20" name="任意多边形: 形状 19">
            <a:extLst>
              <a:ext uri="{FF2B5EF4-FFF2-40B4-BE49-F238E27FC236}">
                <a16:creationId xmlns:a16="http://schemas.microsoft.com/office/drawing/2014/main" id="{133A03AC-8130-4DA3-A983-842D8C5C2BCA}"/>
              </a:ext>
            </a:extLst>
          </p:cNvPr>
          <p:cNvSpPr/>
          <p:nvPr/>
        </p:nvSpPr>
        <p:spPr>
          <a:xfrm>
            <a:off x="3347864" y="4148611"/>
            <a:ext cx="2592288" cy="300915"/>
          </a:xfrm>
          <a:custGeom>
            <a:avLst/>
            <a:gdLst>
              <a:gd name="connsiteX0" fmla="*/ 0 w 1395380"/>
              <a:gd name="connsiteY0" fmla="*/ 0 h 471678"/>
              <a:gd name="connsiteX1" fmla="*/ 1395380 w 1395380"/>
              <a:gd name="connsiteY1" fmla="*/ 0 h 471678"/>
              <a:gd name="connsiteX2" fmla="*/ 1395380 w 1395380"/>
              <a:gd name="connsiteY2" fmla="*/ 471678 h 471678"/>
              <a:gd name="connsiteX3" fmla="*/ 0 w 1395380"/>
              <a:gd name="connsiteY3" fmla="*/ 471678 h 471678"/>
              <a:gd name="connsiteX4" fmla="*/ 0 w 1395380"/>
              <a:gd name="connsiteY4" fmla="*/ 0 h 47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380" h="471678">
                <a:moveTo>
                  <a:pt x="0" y="0"/>
                </a:moveTo>
                <a:lnTo>
                  <a:pt x="1395380" y="0"/>
                </a:lnTo>
                <a:lnTo>
                  <a:pt x="1395380" y="471678"/>
                </a:lnTo>
                <a:lnTo>
                  <a:pt x="0" y="4716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285750" lvl="0" indent="-285750" algn="l" defTabSz="577850">
              <a:lnSpc>
                <a:spcPct val="90000"/>
              </a:lnSpc>
              <a:spcBef>
                <a:spcPct val="0"/>
              </a:spcBef>
              <a:spcAft>
                <a:spcPct val="35000"/>
              </a:spcAft>
              <a:buFont typeface="Wingdings" panose="05000000000000000000" pitchFamily="2" charset="2"/>
              <a:buChar char="Ø"/>
            </a:pPr>
            <a:r>
              <a:rPr lang="zh-CN" altLang="en-US" sz="1600" kern="1200" dirty="0">
                <a:latin typeface="楷体" panose="02010609060101010101" pitchFamily="49" charset="-122"/>
                <a:ea typeface="楷体" panose="02010609060101010101" pitchFamily="49" charset="-122"/>
              </a:rPr>
              <a:t>评价事物的优劣和真伪</a:t>
            </a:r>
          </a:p>
        </p:txBody>
      </p:sp>
    </p:spTree>
    <p:extLst>
      <p:ext uri="{BB962C8B-B14F-4D97-AF65-F5344CB8AC3E}">
        <p14:creationId xmlns:p14="http://schemas.microsoft.com/office/powerpoint/2010/main" val="251665512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9A01DF9-AA55-434E-86C0-3666F3E86AB8}"/>
              </a:ext>
            </a:extLst>
          </p:cNvPr>
          <p:cNvSpPr>
            <a:spLocks noGrp="1"/>
          </p:cNvSpPr>
          <p:nvPr>
            <p:ph type="sldNum" sz="quarter" idx="12"/>
          </p:nvPr>
        </p:nvSpPr>
        <p:spPr>
          <a:xfrm>
            <a:off x="7425344" y="4850975"/>
            <a:ext cx="984019" cy="273844"/>
          </a:xfrm>
        </p:spPr>
        <p:txBody>
          <a:bodyPr/>
          <a:lstStyle/>
          <a:p>
            <a:pPr>
              <a:defRPr/>
            </a:pPr>
            <a:fld id="{2C69FBB6-E99C-45BC-A8D0-F20B296B0ADB}" type="slidenum">
              <a:rPr lang="zh-CN" altLang="en-US" smtClean="0"/>
              <a:pPr>
                <a:defRPr/>
              </a:pPr>
              <a:t>38</a:t>
            </a:fld>
            <a:endParaRPr lang="zh-CN" altLang="en-US" dirty="0"/>
          </a:p>
        </p:txBody>
      </p:sp>
      <p:sp>
        <p:nvSpPr>
          <p:cNvPr id="3" name="Oval 7">
            <a:extLst>
              <a:ext uri="{FF2B5EF4-FFF2-40B4-BE49-F238E27FC236}">
                <a16:creationId xmlns:a16="http://schemas.microsoft.com/office/drawing/2014/main" id="{CD18EB23-55CF-4761-85CC-684D8418C9EC}"/>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CA0A5E71-7BFA-4332-AD89-00107DB0D5F1}"/>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A7BEA029-01EA-43E9-B8AE-C8AF40FE869C}"/>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D8CD396C-7B95-422A-AF56-6864D792D03A}"/>
              </a:ext>
            </a:extLst>
          </p:cNvPr>
          <p:cNvSpPr/>
          <p:nvPr/>
        </p:nvSpPr>
        <p:spPr>
          <a:xfrm>
            <a:off x="979030" y="910066"/>
            <a:ext cx="958917"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比较法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15A3514C-5F1D-4D63-80B4-A8A452605450}"/>
              </a:ext>
            </a:extLst>
          </p:cNvPr>
          <p:cNvSpPr/>
          <p:nvPr/>
        </p:nvSpPr>
        <p:spPr>
          <a:xfrm>
            <a:off x="858309" y="1292539"/>
            <a:ext cx="397011" cy="55075"/>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4821BA7F-2CAF-4918-9EA3-35FB5F7583E3}"/>
              </a:ext>
            </a:extLst>
          </p:cNvPr>
          <p:cNvSpPr/>
          <p:nvPr/>
        </p:nvSpPr>
        <p:spPr>
          <a:xfrm>
            <a:off x="1247371" y="1296454"/>
            <a:ext cx="853357" cy="4571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文本框 8">
            <a:extLst>
              <a:ext uri="{FF2B5EF4-FFF2-40B4-BE49-F238E27FC236}">
                <a16:creationId xmlns:a16="http://schemas.microsoft.com/office/drawing/2014/main" id="{8E78C77A-2F33-4654-9DFC-FB5358FFB518}"/>
              </a:ext>
            </a:extLst>
          </p:cNvPr>
          <p:cNvSpPr txBox="1"/>
          <p:nvPr/>
        </p:nvSpPr>
        <p:spPr>
          <a:xfrm>
            <a:off x="1122219" y="1540993"/>
            <a:ext cx="6899561" cy="1704569"/>
          </a:xfrm>
          <a:prstGeom prst="rect">
            <a:avLst/>
          </a:prstGeom>
          <a:noFill/>
        </p:spPr>
        <p:txBody>
          <a:bodyPr wrap="square" rtlCol="0">
            <a:spAutoFit/>
          </a:bodyPr>
          <a:lstStyle/>
          <a:p>
            <a:pPr indent="457200">
              <a:lnSpc>
                <a:spcPct val="150000"/>
              </a:lnSpc>
            </a:pPr>
            <a:r>
              <a:rPr lang="zh-CN" altLang="en-US" sz="1800" dirty="0">
                <a:latin typeface="Times New Roman" panose="02020603050405020304" pitchFamily="18" charset="0"/>
                <a:ea typeface="楷体" panose="02010609060101010101" pitchFamily="49" charset="-122"/>
              </a:rPr>
              <a:t>信息分析中，比较法的应用非常广泛，如行政管理领域中各种政策的比较、科学技术领域中各国科技发展水平和趋势的比较、经济领域中企业经济指标的比较；社会领域中人口素质的比较等。比较法以各种形式在信息分析中得到广泛应用。</a:t>
            </a:r>
          </a:p>
        </p:txBody>
      </p:sp>
      <p:sp>
        <p:nvSpPr>
          <p:cNvPr id="14" name="任意多边形: 形状 13">
            <a:extLst>
              <a:ext uri="{FF2B5EF4-FFF2-40B4-BE49-F238E27FC236}">
                <a16:creationId xmlns:a16="http://schemas.microsoft.com/office/drawing/2014/main" id="{B2536CAA-9B3F-4FD6-857F-DD1EEBFA1399}"/>
              </a:ext>
            </a:extLst>
          </p:cNvPr>
          <p:cNvSpPr/>
          <p:nvPr/>
        </p:nvSpPr>
        <p:spPr>
          <a:xfrm>
            <a:off x="3347864" y="3307250"/>
            <a:ext cx="3456384" cy="333624"/>
          </a:xfrm>
          <a:custGeom>
            <a:avLst/>
            <a:gdLst>
              <a:gd name="connsiteX0" fmla="*/ 0 w 1395380"/>
              <a:gd name="connsiteY0" fmla="*/ 0 h 471678"/>
              <a:gd name="connsiteX1" fmla="*/ 1395380 w 1395380"/>
              <a:gd name="connsiteY1" fmla="*/ 0 h 471678"/>
              <a:gd name="connsiteX2" fmla="*/ 1395380 w 1395380"/>
              <a:gd name="connsiteY2" fmla="*/ 471678 h 471678"/>
              <a:gd name="connsiteX3" fmla="*/ 0 w 1395380"/>
              <a:gd name="connsiteY3" fmla="*/ 471678 h 471678"/>
              <a:gd name="connsiteX4" fmla="*/ 0 w 1395380"/>
              <a:gd name="connsiteY4" fmla="*/ 0 h 47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380" h="471678">
                <a:moveTo>
                  <a:pt x="0" y="0"/>
                </a:moveTo>
                <a:lnTo>
                  <a:pt x="1395380" y="0"/>
                </a:lnTo>
                <a:lnTo>
                  <a:pt x="1395380" y="471678"/>
                </a:lnTo>
                <a:lnTo>
                  <a:pt x="0" y="4716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285750" lvl="0" indent="-285750" algn="l" defTabSz="577850">
              <a:lnSpc>
                <a:spcPct val="90000"/>
              </a:lnSpc>
              <a:spcBef>
                <a:spcPct val="0"/>
              </a:spcBef>
              <a:spcAft>
                <a:spcPct val="35000"/>
              </a:spcAft>
              <a:buFont typeface="Wingdings" panose="05000000000000000000" pitchFamily="2" charset="2"/>
              <a:buChar char="Ø"/>
            </a:pPr>
            <a:r>
              <a:rPr lang="zh-CN" altLang="en-US" sz="1600" kern="1200" dirty="0">
                <a:latin typeface="楷体" panose="02010609060101010101" pitchFamily="49" charset="-122"/>
                <a:ea typeface="楷体" panose="02010609060101010101" pitchFamily="49" charset="-122"/>
              </a:rPr>
              <a:t>揭示事物的水平和差距</a:t>
            </a:r>
          </a:p>
        </p:txBody>
      </p:sp>
      <p:sp>
        <p:nvSpPr>
          <p:cNvPr id="17" name="任意多边形: 形状 16">
            <a:extLst>
              <a:ext uri="{FF2B5EF4-FFF2-40B4-BE49-F238E27FC236}">
                <a16:creationId xmlns:a16="http://schemas.microsoft.com/office/drawing/2014/main" id="{2603487E-9C56-4CF3-8CCC-ACDE27BE995F}"/>
              </a:ext>
            </a:extLst>
          </p:cNvPr>
          <p:cNvSpPr/>
          <p:nvPr/>
        </p:nvSpPr>
        <p:spPr>
          <a:xfrm>
            <a:off x="3347864" y="3709114"/>
            <a:ext cx="3960440" cy="333623"/>
          </a:xfrm>
          <a:custGeom>
            <a:avLst/>
            <a:gdLst>
              <a:gd name="connsiteX0" fmla="*/ 0 w 1395380"/>
              <a:gd name="connsiteY0" fmla="*/ 0 h 471678"/>
              <a:gd name="connsiteX1" fmla="*/ 1395380 w 1395380"/>
              <a:gd name="connsiteY1" fmla="*/ 0 h 471678"/>
              <a:gd name="connsiteX2" fmla="*/ 1395380 w 1395380"/>
              <a:gd name="connsiteY2" fmla="*/ 471678 h 471678"/>
              <a:gd name="connsiteX3" fmla="*/ 0 w 1395380"/>
              <a:gd name="connsiteY3" fmla="*/ 471678 h 471678"/>
              <a:gd name="connsiteX4" fmla="*/ 0 w 1395380"/>
              <a:gd name="connsiteY4" fmla="*/ 0 h 47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380" h="471678">
                <a:moveTo>
                  <a:pt x="0" y="0"/>
                </a:moveTo>
                <a:lnTo>
                  <a:pt x="1395380" y="0"/>
                </a:lnTo>
                <a:lnTo>
                  <a:pt x="1395380" y="471678"/>
                </a:lnTo>
                <a:lnTo>
                  <a:pt x="0" y="4716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285750" lvl="0" indent="-285750" algn="l" defTabSz="577850">
              <a:lnSpc>
                <a:spcPct val="90000"/>
              </a:lnSpc>
              <a:spcBef>
                <a:spcPct val="0"/>
              </a:spcBef>
              <a:spcAft>
                <a:spcPct val="35000"/>
              </a:spcAft>
              <a:buFont typeface="Wingdings" panose="05000000000000000000" pitchFamily="2" charset="2"/>
              <a:buChar char="Ø"/>
            </a:pPr>
            <a:r>
              <a:rPr lang="zh-CN" altLang="en-US" sz="1600" kern="1200" dirty="0">
                <a:latin typeface="楷体" panose="02010609060101010101" pitchFamily="49" charset="-122"/>
                <a:ea typeface="楷体" panose="02010609060101010101" pitchFamily="49" charset="-122"/>
              </a:rPr>
              <a:t>认识事物发展的过程和规律</a:t>
            </a:r>
          </a:p>
        </p:txBody>
      </p:sp>
      <p:sp>
        <p:nvSpPr>
          <p:cNvPr id="20" name="任意多边形: 形状 19">
            <a:extLst>
              <a:ext uri="{FF2B5EF4-FFF2-40B4-BE49-F238E27FC236}">
                <a16:creationId xmlns:a16="http://schemas.microsoft.com/office/drawing/2014/main" id="{133A03AC-8130-4DA3-A983-842D8C5C2BCA}"/>
              </a:ext>
            </a:extLst>
          </p:cNvPr>
          <p:cNvSpPr/>
          <p:nvPr/>
        </p:nvSpPr>
        <p:spPr>
          <a:xfrm>
            <a:off x="3347864" y="4148611"/>
            <a:ext cx="2592288" cy="300915"/>
          </a:xfrm>
          <a:custGeom>
            <a:avLst/>
            <a:gdLst>
              <a:gd name="connsiteX0" fmla="*/ 0 w 1395380"/>
              <a:gd name="connsiteY0" fmla="*/ 0 h 471678"/>
              <a:gd name="connsiteX1" fmla="*/ 1395380 w 1395380"/>
              <a:gd name="connsiteY1" fmla="*/ 0 h 471678"/>
              <a:gd name="connsiteX2" fmla="*/ 1395380 w 1395380"/>
              <a:gd name="connsiteY2" fmla="*/ 471678 h 471678"/>
              <a:gd name="connsiteX3" fmla="*/ 0 w 1395380"/>
              <a:gd name="connsiteY3" fmla="*/ 471678 h 471678"/>
              <a:gd name="connsiteX4" fmla="*/ 0 w 1395380"/>
              <a:gd name="connsiteY4" fmla="*/ 0 h 47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380" h="471678">
                <a:moveTo>
                  <a:pt x="0" y="0"/>
                </a:moveTo>
                <a:lnTo>
                  <a:pt x="1395380" y="0"/>
                </a:lnTo>
                <a:lnTo>
                  <a:pt x="1395380" y="471678"/>
                </a:lnTo>
                <a:lnTo>
                  <a:pt x="0" y="4716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285750" lvl="0" indent="-285750" algn="l" defTabSz="577850">
              <a:lnSpc>
                <a:spcPct val="90000"/>
              </a:lnSpc>
              <a:spcBef>
                <a:spcPct val="0"/>
              </a:spcBef>
              <a:spcAft>
                <a:spcPct val="35000"/>
              </a:spcAft>
              <a:buFont typeface="Wingdings" panose="05000000000000000000" pitchFamily="2" charset="2"/>
              <a:buChar char="Ø"/>
            </a:pPr>
            <a:r>
              <a:rPr lang="zh-CN" altLang="en-US" sz="1600" kern="1200" dirty="0">
                <a:latin typeface="楷体" panose="02010609060101010101" pitchFamily="49" charset="-122"/>
                <a:ea typeface="楷体" panose="02010609060101010101" pitchFamily="49" charset="-122"/>
              </a:rPr>
              <a:t>评价事物的优劣和真伪</a:t>
            </a:r>
          </a:p>
        </p:txBody>
      </p:sp>
    </p:spTree>
    <p:extLst>
      <p:ext uri="{BB962C8B-B14F-4D97-AF65-F5344CB8AC3E}">
        <p14:creationId xmlns:p14="http://schemas.microsoft.com/office/powerpoint/2010/main" val="38443621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96CC6DD-0E40-47DD-B77F-5BC37E8D29D0}"/>
              </a:ext>
            </a:extLst>
          </p:cNvPr>
          <p:cNvSpPr/>
          <p:nvPr/>
        </p:nvSpPr>
        <p:spPr>
          <a:xfrm>
            <a:off x="136980" y="4803998"/>
            <a:ext cx="9036496" cy="261610"/>
          </a:xfrm>
          <a:prstGeom prst="rect">
            <a:avLst/>
          </a:prstGeom>
        </p:spPr>
        <p:txBody>
          <a:bodyPr wrap="square">
            <a:spAutoFit/>
          </a:bodyPr>
          <a:lstStyle/>
          <a:p>
            <a:r>
              <a:rPr lang="zh-CN" altLang="en-US" sz="1100" dirty="0">
                <a:solidFill>
                  <a:schemeClr val="bg1"/>
                </a:solidFill>
                <a:latin typeface="楷体" panose="02010609060101010101" pitchFamily="49" charset="-122"/>
                <a:ea typeface="楷体" panose="02010609060101010101" pitchFamily="49" charset="-122"/>
              </a:rPr>
              <a:t>高伊林</a:t>
            </a:r>
            <a:r>
              <a:rPr lang="en-US" altLang="zh-CN" sz="1100" dirty="0">
                <a:solidFill>
                  <a:schemeClr val="bg1"/>
                </a:solidFill>
                <a:latin typeface="楷体" panose="02010609060101010101" pitchFamily="49" charset="-122"/>
                <a:ea typeface="楷体" panose="02010609060101010101" pitchFamily="49" charset="-122"/>
              </a:rPr>
              <a:t>,</a:t>
            </a:r>
            <a:r>
              <a:rPr lang="zh-CN" altLang="en-US" sz="1100" dirty="0">
                <a:solidFill>
                  <a:schemeClr val="bg1"/>
                </a:solidFill>
                <a:latin typeface="楷体" panose="02010609060101010101" pitchFamily="49" charset="-122"/>
                <a:ea typeface="楷体" panose="02010609060101010101" pitchFamily="49" charset="-122"/>
              </a:rPr>
              <a:t>闵超</a:t>
            </a:r>
            <a:r>
              <a:rPr lang="en-US" altLang="zh-CN" sz="1100" dirty="0">
                <a:solidFill>
                  <a:schemeClr val="bg1"/>
                </a:solidFill>
                <a:latin typeface="楷体" panose="02010609060101010101" pitchFamily="49" charset="-122"/>
                <a:ea typeface="楷体" panose="02010609060101010101" pitchFamily="49" charset="-122"/>
              </a:rPr>
              <a:t>.</a:t>
            </a:r>
            <a:r>
              <a:rPr lang="zh-CN" altLang="en-US" sz="1100" dirty="0">
                <a:solidFill>
                  <a:schemeClr val="bg1"/>
                </a:solidFill>
                <a:latin typeface="楷体" panose="02010609060101010101" pitchFamily="49" charset="-122"/>
                <a:ea typeface="楷体" panose="02010609060101010101" pitchFamily="49" charset="-122"/>
              </a:rPr>
              <a:t>中美与“一带一路”沿线国家专利合作态势分析</a:t>
            </a:r>
            <a:r>
              <a:rPr lang="en-US" altLang="zh-CN" sz="1100" dirty="0">
                <a:solidFill>
                  <a:schemeClr val="bg1"/>
                </a:solidFill>
                <a:latin typeface="楷体" panose="02010609060101010101" pitchFamily="49" charset="-122"/>
                <a:ea typeface="楷体" panose="02010609060101010101" pitchFamily="49" charset="-122"/>
              </a:rPr>
              <a:t>[J].</a:t>
            </a:r>
            <a:r>
              <a:rPr lang="zh-CN" altLang="en-US" sz="1100" dirty="0">
                <a:solidFill>
                  <a:schemeClr val="bg1"/>
                </a:solidFill>
                <a:latin typeface="楷体" panose="02010609060101010101" pitchFamily="49" charset="-122"/>
                <a:ea typeface="楷体" panose="02010609060101010101" pitchFamily="49" charset="-122"/>
              </a:rPr>
              <a:t>图书情报知识</a:t>
            </a:r>
            <a:r>
              <a:rPr lang="en-US" altLang="zh-CN" sz="1100" dirty="0">
                <a:solidFill>
                  <a:schemeClr val="bg1"/>
                </a:solidFill>
                <a:latin typeface="楷体" panose="02010609060101010101" pitchFamily="49" charset="-122"/>
                <a:ea typeface="楷体" panose="02010609060101010101" pitchFamily="49" charset="-122"/>
              </a:rPr>
              <a:t>,2019(04):94-103.</a:t>
            </a:r>
            <a:endParaRPr lang="zh-CN" altLang="en-US" sz="1100" dirty="0">
              <a:solidFill>
                <a:schemeClr val="bg1"/>
              </a:solidFill>
              <a:latin typeface="楷体" panose="02010609060101010101" pitchFamily="49" charset="-122"/>
              <a:ea typeface="楷体" panose="02010609060101010101" pitchFamily="49" charset="-122"/>
            </a:endParaRPr>
          </a:p>
        </p:txBody>
      </p:sp>
      <p:sp>
        <p:nvSpPr>
          <p:cNvPr id="4" name="Oval 7">
            <a:extLst>
              <a:ext uri="{FF2B5EF4-FFF2-40B4-BE49-F238E27FC236}">
                <a16:creationId xmlns:a16="http://schemas.microsoft.com/office/drawing/2014/main" id="{1379C903-7470-44F2-A457-F406BAB94760}"/>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5" name="矩形 4">
            <a:extLst>
              <a:ext uri="{FF2B5EF4-FFF2-40B4-BE49-F238E27FC236}">
                <a16:creationId xmlns:a16="http://schemas.microsoft.com/office/drawing/2014/main" id="{B813FAFD-E474-4E66-BDE4-8B5BF637FD1E}"/>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矩形 5">
            <a:extLst>
              <a:ext uri="{FF2B5EF4-FFF2-40B4-BE49-F238E27FC236}">
                <a16:creationId xmlns:a16="http://schemas.microsoft.com/office/drawing/2014/main" id="{EE4E3B8B-51D4-4397-88BC-B539D293F327}"/>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A2CF297E-4906-4CAD-8C1D-4FB688BD63A0}"/>
              </a:ext>
            </a:extLst>
          </p:cNvPr>
          <p:cNvSpPr/>
          <p:nvPr/>
        </p:nvSpPr>
        <p:spPr>
          <a:xfrm>
            <a:off x="823206" y="897103"/>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比较法案例</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矩形 7">
            <a:extLst>
              <a:ext uri="{FF2B5EF4-FFF2-40B4-BE49-F238E27FC236}">
                <a16:creationId xmlns:a16="http://schemas.microsoft.com/office/drawing/2014/main" id="{437E15CA-7CED-4C2F-B7F6-93864F045E01}"/>
              </a:ext>
            </a:extLst>
          </p:cNvPr>
          <p:cNvSpPr/>
          <p:nvPr/>
        </p:nvSpPr>
        <p:spPr>
          <a:xfrm>
            <a:off x="858309" y="1292539"/>
            <a:ext cx="397011" cy="55075"/>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C2E0A543-BFBA-43AC-80AE-28DE4503723A}"/>
              </a:ext>
            </a:extLst>
          </p:cNvPr>
          <p:cNvSpPr/>
          <p:nvPr/>
        </p:nvSpPr>
        <p:spPr>
          <a:xfrm>
            <a:off x="1247371" y="1296454"/>
            <a:ext cx="853357" cy="4571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850211C3-7A5F-4FB0-B4D8-786BBA5414C3}"/>
              </a:ext>
            </a:extLst>
          </p:cNvPr>
          <p:cNvSpPr/>
          <p:nvPr/>
        </p:nvSpPr>
        <p:spPr>
          <a:xfrm>
            <a:off x="971600" y="1408078"/>
            <a:ext cx="7200800" cy="2970044"/>
          </a:xfrm>
          <a:prstGeom prst="rect">
            <a:avLst/>
          </a:prstGeom>
        </p:spPr>
        <p:txBody>
          <a:bodyPr wrap="square">
            <a:spAutoFit/>
          </a:bodyPr>
          <a:lstStyle/>
          <a:p>
            <a:r>
              <a:rPr lang="zh-CN" altLang="en-US" b="1" dirty="0">
                <a:effectLst>
                  <a:outerShdw blurRad="38100" dist="38100" dir="2700000" algn="tl">
                    <a:srgbClr val="000000">
                      <a:alpha val="43137"/>
                    </a:srgbClr>
                  </a:outerShdw>
                </a:effectLst>
                <a:latin typeface="+mn-ea"/>
              </a:rPr>
              <a:t>研究方法：</a:t>
            </a:r>
            <a:endParaRPr lang="en-US" altLang="zh-CN" b="1" dirty="0">
              <a:effectLst>
                <a:outerShdw blurRad="38100" dist="38100" dir="2700000" algn="tl">
                  <a:srgbClr val="000000">
                    <a:alpha val="43137"/>
                  </a:srgbClr>
                </a:outerShdw>
              </a:effectLst>
              <a:latin typeface="+mn-ea"/>
            </a:endParaRPr>
          </a:p>
          <a:p>
            <a:r>
              <a:rPr lang="zh-CN" altLang="en-US" dirty="0">
                <a:latin typeface="+mn-ea"/>
              </a:rPr>
              <a:t>基于</a:t>
            </a:r>
            <a:r>
              <a:rPr lang="en-US" altLang="zh-CN" dirty="0" err="1">
                <a:latin typeface="+mn-ea"/>
              </a:rPr>
              <a:t>PatentScope</a:t>
            </a:r>
            <a:r>
              <a:rPr lang="zh-CN" altLang="en-US" dirty="0">
                <a:latin typeface="+mn-ea"/>
              </a:rPr>
              <a:t>数据库收录的</a:t>
            </a:r>
            <a:r>
              <a:rPr lang="en-US" altLang="zh-CN" dirty="0">
                <a:latin typeface="+mn-ea"/>
              </a:rPr>
              <a:t>PCT</a:t>
            </a:r>
            <a:r>
              <a:rPr lang="zh-CN" altLang="en-US" dirty="0">
                <a:latin typeface="+mn-ea"/>
              </a:rPr>
              <a:t>专利，从</a:t>
            </a:r>
            <a:r>
              <a:rPr lang="zh-CN" altLang="en-US" b="1" dirty="0">
                <a:solidFill>
                  <a:srgbClr val="FF0000"/>
                </a:solidFill>
                <a:latin typeface="+mn-ea"/>
              </a:rPr>
              <a:t>时间、空间维度</a:t>
            </a:r>
            <a:r>
              <a:rPr lang="zh-CN" altLang="en-US" dirty="0">
                <a:latin typeface="+mn-ea"/>
              </a:rPr>
              <a:t>梳理“一带一路”专利合作中的双多边关系；重点比较中美与沿线国家的专利合作特征，并结合社会网络分析和灰色关联分析来界定两国在“一带一路”国家科技合作圈中的竞争力与影响力。</a:t>
            </a:r>
            <a:endParaRPr lang="en-US" altLang="zh-CN" dirty="0">
              <a:latin typeface="+mn-ea"/>
            </a:endParaRPr>
          </a:p>
          <a:p>
            <a:endParaRPr lang="en-US" altLang="zh-CN" dirty="0">
              <a:latin typeface="+mn-ea"/>
            </a:endParaRPr>
          </a:p>
          <a:p>
            <a:r>
              <a:rPr lang="zh-CN" altLang="en-US" b="1" dirty="0">
                <a:effectLst>
                  <a:outerShdw blurRad="38100" dist="38100" dir="2700000" algn="tl">
                    <a:srgbClr val="000000">
                      <a:alpha val="43137"/>
                    </a:srgbClr>
                  </a:outerShdw>
                </a:effectLst>
                <a:latin typeface="+mn-ea"/>
              </a:rPr>
              <a:t>研究结论：</a:t>
            </a:r>
            <a:endParaRPr lang="en-US" altLang="zh-CN" b="1" dirty="0">
              <a:effectLst>
                <a:outerShdw blurRad="38100" dist="38100" dir="2700000" algn="tl">
                  <a:srgbClr val="000000">
                    <a:alpha val="43137"/>
                  </a:srgbClr>
                </a:outerShdw>
              </a:effectLst>
              <a:latin typeface="+mn-ea"/>
            </a:endParaRPr>
          </a:p>
          <a:p>
            <a:r>
              <a:rPr lang="zh-CN" altLang="en-US" dirty="0">
                <a:latin typeface="+mn-ea"/>
              </a:rPr>
              <a:t>“一带一路”战略显著推动了沿线国家的专利合作，合作仍有较大提升空间；中国在合作专利数量和对“一带一路”的技术影响力上与美国存在一定</a:t>
            </a:r>
            <a:r>
              <a:rPr lang="zh-CN" altLang="en-US" b="1" dirty="0">
                <a:latin typeface="+mn-ea"/>
              </a:rPr>
              <a:t>差距</a:t>
            </a:r>
            <a:r>
              <a:rPr lang="zh-CN" altLang="en-US" dirty="0">
                <a:latin typeface="+mn-ea"/>
              </a:rPr>
              <a:t>；中美专利合作的</a:t>
            </a:r>
            <a:r>
              <a:rPr lang="zh-CN" altLang="en-US" b="1" dirty="0">
                <a:latin typeface="+mn-ea"/>
              </a:rPr>
              <a:t>区域偏好</a:t>
            </a:r>
            <a:r>
              <a:rPr lang="zh-CN" altLang="en-US" dirty="0">
                <a:latin typeface="+mn-ea"/>
              </a:rPr>
              <a:t>不同；两国都将发达国家作为主要市场，忽略了新兴国家市场的专利布局。</a:t>
            </a:r>
          </a:p>
        </p:txBody>
      </p:sp>
      <p:sp>
        <p:nvSpPr>
          <p:cNvPr id="12" name="灯片编号占位符 1">
            <a:extLst>
              <a:ext uri="{FF2B5EF4-FFF2-40B4-BE49-F238E27FC236}">
                <a16:creationId xmlns:a16="http://schemas.microsoft.com/office/drawing/2014/main" id="{694E049F-C43B-4339-B248-BFD7B39636EC}"/>
              </a:ext>
            </a:extLst>
          </p:cNvPr>
          <p:cNvSpPr>
            <a:spLocks noGrp="1"/>
          </p:cNvSpPr>
          <p:nvPr>
            <p:ph type="sldNum" sz="quarter" idx="12"/>
          </p:nvPr>
        </p:nvSpPr>
        <p:spPr>
          <a:xfrm>
            <a:off x="7425344" y="4850975"/>
            <a:ext cx="984019" cy="273844"/>
          </a:xfrm>
        </p:spPr>
        <p:txBody>
          <a:bodyPr/>
          <a:lstStyle/>
          <a:p>
            <a:pPr>
              <a:defRPr/>
            </a:pPr>
            <a:fld id="{2C69FBB6-E99C-45BC-A8D0-F20B296B0ADB}" type="slidenum">
              <a:rPr lang="zh-CN" altLang="en-US" smtClean="0"/>
              <a:pPr>
                <a:defRPr/>
              </a:pPr>
              <a:t>39</a:t>
            </a:fld>
            <a:endParaRPr lang="zh-CN" altLang="en-US" dirty="0"/>
          </a:p>
        </p:txBody>
      </p:sp>
    </p:spTree>
    <p:extLst>
      <p:ext uri="{BB962C8B-B14F-4D97-AF65-F5344CB8AC3E}">
        <p14:creationId xmlns:p14="http://schemas.microsoft.com/office/powerpoint/2010/main" val="292579054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2</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信息分析的定义</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14" name="Freeform 104"/>
          <p:cNvSpPr>
            <a:spLocks/>
          </p:cNvSpPr>
          <p:nvPr/>
        </p:nvSpPr>
        <p:spPr bwMode="auto">
          <a:xfrm>
            <a:off x="4398707" y="3499089"/>
            <a:ext cx="876869" cy="959341"/>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accent2">
              <a:lumMod val="50000"/>
            </a:schemeClr>
          </a:solidFill>
          <a:ln>
            <a:noFill/>
          </a:ln>
        </p:spPr>
        <p:txBody>
          <a:bodyPr lIns="121914" tIns="60957" rIns="121914" bIns="60957"/>
          <a:lstStyle/>
          <a:p>
            <a:pPr defTabSz="1219140"/>
            <a:endParaRPr lang="zh-CN" altLang="en-US" sz="2400" kern="0">
              <a:solidFill>
                <a:schemeClr val="accent2">
                  <a:lumMod val="50000"/>
                </a:schemeClr>
              </a:solidFill>
            </a:endParaRPr>
          </a:p>
        </p:txBody>
      </p:sp>
      <p:sp>
        <p:nvSpPr>
          <p:cNvPr id="15" name="Freeform 106"/>
          <p:cNvSpPr>
            <a:spLocks/>
          </p:cNvSpPr>
          <p:nvPr/>
        </p:nvSpPr>
        <p:spPr bwMode="auto">
          <a:xfrm>
            <a:off x="3203848" y="3484219"/>
            <a:ext cx="880093" cy="959340"/>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chemeClr val="accent2">
              <a:lumMod val="50000"/>
            </a:schemeClr>
          </a:solidFill>
          <a:ln>
            <a:noFill/>
          </a:ln>
        </p:spPr>
        <p:txBody>
          <a:bodyPr lIns="121914" tIns="60957" rIns="121914" bIns="60957"/>
          <a:lstStyle/>
          <a:p>
            <a:pPr defTabSz="1219140"/>
            <a:endParaRPr lang="zh-CN" altLang="en-US" sz="2400" kern="0">
              <a:solidFill>
                <a:schemeClr val="accent2">
                  <a:lumMod val="50000"/>
                </a:schemeClr>
              </a:solidFill>
            </a:endParaRPr>
          </a:p>
        </p:txBody>
      </p:sp>
      <p:sp>
        <p:nvSpPr>
          <p:cNvPr id="16" name="Freeform 108"/>
          <p:cNvSpPr>
            <a:spLocks/>
          </p:cNvSpPr>
          <p:nvPr/>
        </p:nvSpPr>
        <p:spPr bwMode="auto">
          <a:xfrm>
            <a:off x="4225108" y="1547233"/>
            <a:ext cx="1534522" cy="181804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chemeClr val="accent2">
              <a:lumMod val="50000"/>
            </a:schemeClr>
          </a:solidFill>
          <a:ln>
            <a:noFill/>
          </a:ln>
        </p:spPr>
        <p:txBody>
          <a:bodyPr lIns="121914" tIns="60957" rIns="121914" bIns="60957"/>
          <a:lstStyle/>
          <a:p>
            <a:pPr defTabSz="1219140"/>
            <a:endParaRPr lang="zh-CN" altLang="en-US" sz="2400" kern="0">
              <a:solidFill>
                <a:schemeClr val="accent2">
                  <a:lumMod val="50000"/>
                </a:schemeClr>
              </a:solidFill>
            </a:endParaRPr>
          </a:p>
        </p:txBody>
      </p:sp>
      <p:sp>
        <p:nvSpPr>
          <p:cNvPr id="18" name="Freeform 109"/>
          <p:cNvSpPr>
            <a:spLocks/>
          </p:cNvSpPr>
          <p:nvPr/>
        </p:nvSpPr>
        <p:spPr bwMode="auto">
          <a:xfrm>
            <a:off x="2690586" y="1562363"/>
            <a:ext cx="1534522" cy="181804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accent2">
              <a:lumMod val="50000"/>
            </a:schemeClr>
          </a:solidFill>
          <a:ln>
            <a:noFill/>
          </a:ln>
        </p:spPr>
        <p:txBody>
          <a:bodyPr lIns="121914" tIns="60957" rIns="121914" bIns="60957"/>
          <a:lstStyle/>
          <a:p>
            <a:pPr defTabSz="1219140"/>
            <a:endParaRPr lang="zh-CN" altLang="en-US" sz="2400" kern="0">
              <a:solidFill>
                <a:schemeClr val="accent2">
                  <a:lumMod val="50000"/>
                </a:schemeClr>
              </a:solidFill>
            </a:endParaRPr>
          </a:p>
        </p:txBody>
      </p:sp>
      <p:sp>
        <p:nvSpPr>
          <p:cNvPr id="20" name="Freeform 121"/>
          <p:cNvSpPr>
            <a:spLocks/>
          </p:cNvSpPr>
          <p:nvPr/>
        </p:nvSpPr>
        <p:spPr bwMode="auto">
          <a:xfrm>
            <a:off x="3923928" y="2948573"/>
            <a:ext cx="193427" cy="193166"/>
          </a:xfrm>
          <a:custGeom>
            <a:avLst/>
            <a:gdLst>
              <a:gd name="T0" fmla="*/ 187748664 w 192"/>
              <a:gd name="T1" fmla="*/ 93092784 h 192"/>
              <a:gd name="T2" fmla="*/ 187748664 w 192"/>
              <a:gd name="T3" fmla="*/ 93092784 h 192"/>
              <a:gd name="T4" fmla="*/ 185793063 w 192"/>
              <a:gd name="T5" fmla="*/ 112486868 h 192"/>
              <a:gd name="T6" fmla="*/ 179926258 w 192"/>
              <a:gd name="T7" fmla="*/ 129941642 h 192"/>
              <a:gd name="T8" fmla="*/ 170147258 w 192"/>
              <a:gd name="T9" fmla="*/ 145457106 h 192"/>
              <a:gd name="T10" fmla="*/ 160368258 w 192"/>
              <a:gd name="T11" fmla="*/ 159032277 h 192"/>
              <a:gd name="T12" fmla="*/ 146679047 w 192"/>
              <a:gd name="T13" fmla="*/ 170669121 h 192"/>
              <a:gd name="T14" fmla="*/ 129077641 w 192"/>
              <a:gd name="T15" fmla="*/ 178427345 h 192"/>
              <a:gd name="T16" fmla="*/ 113431836 w 192"/>
              <a:gd name="T17" fmla="*/ 184245275 h 192"/>
              <a:gd name="T18" fmla="*/ 93874828 w 192"/>
              <a:gd name="T19" fmla="*/ 186184585 h 192"/>
              <a:gd name="T20" fmla="*/ 93874828 w 192"/>
              <a:gd name="T21" fmla="*/ 186184585 h 192"/>
              <a:gd name="T22" fmla="*/ 74316828 w 192"/>
              <a:gd name="T23" fmla="*/ 184245275 h 192"/>
              <a:gd name="T24" fmla="*/ 56715422 w 192"/>
              <a:gd name="T25" fmla="*/ 178427345 h 192"/>
              <a:gd name="T26" fmla="*/ 41069617 w 192"/>
              <a:gd name="T27" fmla="*/ 170669121 h 192"/>
              <a:gd name="T28" fmla="*/ 27380406 w 192"/>
              <a:gd name="T29" fmla="*/ 159032277 h 192"/>
              <a:gd name="T30" fmla="*/ 15645805 w 192"/>
              <a:gd name="T31" fmla="*/ 145457106 h 192"/>
              <a:gd name="T32" fmla="*/ 7822406 w 192"/>
              <a:gd name="T33" fmla="*/ 129941642 h 192"/>
              <a:gd name="T34" fmla="*/ 1955602 w 192"/>
              <a:gd name="T35" fmla="*/ 112486868 h 192"/>
              <a:gd name="T36" fmla="*/ 0 w 192"/>
              <a:gd name="T37" fmla="*/ 93092784 h 192"/>
              <a:gd name="T38" fmla="*/ 0 w 192"/>
              <a:gd name="T39" fmla="*/ 93092784 h 192"/>
              <a:gd name="T40" fmla="*/ 1955602 w 192"/>
              <a:gd name="T41" fmla="*/ 73697716 h 192"/>
              <a:gd name="T42" fmla="*/ 7822406 w 192"/>
              <a:gd name="T43" fmla="*/ 56242942 h 192"/>
              <a:gd name="T44" fmla="*/ 15645805 w 192"/>
              <a:gd name="T45" fmla="*/ 40727478 h 192"/>
              <a:gd name="T46" fmla="*/ 27380406 w 192"/>
              <a:gd name="T47" fmla="*/ 27152308 h 192"/>
              <a:gd name="T48" fmla="*/ 41069617 w 192"/>
              <a:gd name="T49" fmla="*/ 17454774 h 192"/>
              <a:gd name="T50" fmla="*/ 56715422 w 192"/>
              <a:gd name="T51" fmla="*/ 7757240 h 192"/>
              <a:gd name="T52" fmla="*/ 74316828 w 192"/>
              <a:gd name="T53" fmla="*/ 1939310 h 192"/>
              <a:gd name="T54" fmla="*/ 93874828 w 192"/>
              <a:gd name="T55" fmla="*/ 0 h 192"/>
              <a:gd name="T56" fmla="*/ 93874828 w 192"/>
              <a:gd name="T57" fmla="*/ 0 h 192"/>
              <a:gd name="T58" fmla="*/ 113431836 w 192"/>
              <a:gd name="T59" fmla="*/ 1939310 h 192"/>
              <a:gd name="T60" fmla="*/ 129077641 w 192"/>
              <a:gd name="T61" fmla="*/ 7757240 h 192"/>
              <a:gd name="T62" fmla="*/ 146679047 w 192"/>
              <a:gd name="T63" fmla="*/ 17454774 h 192"/>
              <a:gd name="T64" fmla="*/ 160368258 w 192"/>
              <a:gd name="T65" fmla="*/ 27152308 h 192"/>
              <a:gd name="T66" fmla="*/ 170147258 w 192"/>
              <a:gd name="T67" fmla="*/ 40727478 h 192"/>
              <a:gd name="T68" fmla="*/ 179926258 w 192"/>
              <a:gd name="T69" fmla="*/ 56242942 h 192"/>
              <a:gd name="T70" fmla="*/ 185793063 w 192"/>
              <a:gd name="T71" fmla="*/ 73697716 h 192"/>
              <a:gd name="T72" fmla="*/ 187748664 w 192"/>
              <a:gd name="T73" fmla="*/ 93092784 h 192"/>
              <a:gd name="T74" fmla="*/ 187748664 w 192"/>
              <a:gd name="T75" fmla="*/ 93092784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chemeClr val="accent2">
              <a:lumMod val="50000"/>
            </a:schemeClr>
          </a:solidFill>
          <a:ln>
            <a:noFill/>
          </a:ln>
        </p:spPr>
        <p:txBody>
          <a:bodyPr lIns="121914" tIns="60957" rIns="121914" bIns="60957"/>
          <a:lstStyle/>
          <a:p>
            <a:pPr defTabSz="1219140"/>
            <a:endParaRPr lang="zh-CN" altLang="en-US" sz="2400" kern="0">
              <a:solidFill>
                <a:schemeClr val="accent2">
                  <a:lumMod val="50000"/>
                </a:schemeClr>
              </a:solidFill>
            </a:endParaRPr>
          </a:p>
        </p:txBody>
      </p:sp>
      <p:sp>
        <p:nvSpPr>
          <p:cNvPr id="21" name="Freeform 122"/>
          <p:cNvSpPr>
            <a:spLocks/>
          </p:cNvSpPr>
          <p:nvPr/>
        </p:nvSpPr>
        <p:spPr bwMode="auto">
          <a:xfrm>
            <a:off x="4250389" y="2913208"/>
            <a:ext cx="240173" cy="241866"/>
          </a:xfrm>
          <a:custGeom>
            <a:avLst/>
            <a:gdLst>
              <a:gd name="T0" fmla="*/ 233121011 w 240"/>
              <a:gd name="T1" fmla="*/ 116560999 h 240"/>
              <a:gd name="T2" fmla="*/ 233121011 w 240"/>
              <a:gd name="T3" fmla="*/ 116560999 h 240"/>
              <a:gd name="T4" fmla="*/ 231178451 w 240"/>
              <a:gd name="T5" fmla="*/ 128217394 h 240"/>
              <a:gd name="T6" fmla="*/ 231178451 w 240"/>
              <a:gd name="T7" fmla="*/ 139872804 h 240"/>
              <a:gd name="T8" fmla="*/ 223407225 w 240"/>
              <a:gd name="T9" fmla="*/ 161243027 h 240"/>
              <a:gd name="T10" fmla="*/ 211751865 w 240"/>
              <a:gd name="T11" fmla="*/ 180669696 h 240"/>
              <a:gd name="T12" fmla="*/ 198152958 w 240"/>
              <a:gd name="T13" fmla="*/ 198153796 h 240"/>
              <a:gd name="T14" fmla="*/ 180668932 w 240"/>
              <a:gd name="T15" fmla="*/ 211752760 h 240"/>
              <a:gd name="T16" fmla="*/ 161242345 w 240"/>
              <a:gd name="T17" fmla="*/ 223408170 h 240"/>
              <a:gd name="T18" fmla="*/ 139872213 w 240"/>
              <a:gd name="T19" fmla="*/ 229236860 h 240"/>
              <a:gd name="T20" fmla="*/ 128216852 w 240"/>
              <a:gd name="T21" fmla="*/ 231179429 h 240"/>
              <a:gd name="T22" fmla="*/ 116560506 w 240"/>
              <a:gd name="T23" fmla="*/ 233121997 h 240"/>
              <a:gd name="T24" fmla="*/ 116560506 w 240"/>
              <a:gd name="T25" fmla="*/ 233121997 h 240"/>
              <a:gd name="T26" fmla="*/ 104904160 w 240"/>
              <a:gd name="T27" fmla="*/ 231179429 h 240"/>
              <a:gd name="T28" fmla="*/ 93248799 w 240"/>
              <a:gd name="T29" fmla="*/ 229236860 h 240"/>
              <a:gd name="T30" fmla="*/ 69936106 w 240"/>
              <a:gd name="T31" fmla="*/ 223408170 h 240"/>
              <a:gd name="T32" fmla="*/ 50509520 w 240"/>
              <a:gd name="T33" fmla="*/ 211752760 h 240"/>
              <a:gd name="T34" fmla="*/ 33025493 w 240"/>
              <a:gd name="T35" fmla="*/ 198153796 h 240"/>
              <a:gd name="T36" fmla="*/ 19426587 w 240"/>
              <a:gd name="T37" fmla="*/ 180669696 h 240"/>
              <a:gd name="T38" fmla="*/ 7770240 w 240"/>
              <a:gd name="T39" fmla="*/ 161243027 h 240"/>
              <a:gd name="T40" fmla="*/ 1942560 w 240"/>
              <a:gd name="T41" fmla="*/ 139872804 h 240"/>
              <a:gd name="T42" fmla="*/ 0 w 240"/>
              <a:gd name="T43" fmla="*/ 128217394 h 240"/>
              <a:gd name="T44" fmla="*/ 0 w 240"/>
              <a:gd name="T45" fmla="*/ 116560999 h 240"/>
              <a:gd name="T46" fmla="*/ 0 w 240"/>
              <a:gd name="T47" fmla="*/ 116560999 h 240"/>
              <a:gd name="T48" fmla="*/ 0 w 240"/>
              <a:gd name="T49" fmla="*/ 104904603 h 240"/>
              <a:gd name="T50" fmla="*/ 1942560 w 240"/>
              <a:gd name="T51" fmla="*/ 93249193 h 240"/>
              <a:gd name="T52" fmla="*/ 7770240 w 240"/>
              <a:gd name="T53" fmla="*/ 69936402 h 240"/>
              <a:gd name="T54" fmla="*/ 19426587 w 240"/>
              <a:gd name="T55" fmla="*/ 50509733 h 240"/>
              <a:gd name="T56" fmla="*/ 33025493 w 240"/>
              <a:gd name="T57" fmla="*/ 33025633 h 240"/>
              <a:gd name="T58" fmla="*/ 50509520 w 240"/>
              <a:gd name="T59" fmla="*/ 19426669 h 240"/>
              <a:gd name="T60" fmla="*/ 69936106 w 240"/>
              <a:gd name="T61" fmla="*/ 7770273 h 240"/>
              <a:gd name="T62" fmla="*/ 93248799 w 240"/>
              <a:gd name="T63" fmla="*/ 1942568 h 240"/>
              <a:gd name="T64" fmla="*/ 104904160 w 240"/>
              <a:gd name="T65" fmla="*/ 0 h 240"/>
              <a:gd name="T66" fmla="*/ 116560506 w 240"/>
              <a:gd name="T67" fmla="*/ 0 h 240"/>
              <a:gd name="T68" fmla="*/ 116560506 w 240"/>
              <a:gd name="T69" fmla="*/ 0 h 240"/>
              <a:gd name="T70" fmla="*/ 128216852 w 240"/>
              <a:gd name="T71" fmla="*/ 0 h 240"/>
              <a:gd name="T72" fmla="*/ 139872213 w 240"/>
              <a:gd name="T73" fmla="*/ 1942568 h 240"/>
              <a:gd name="T74" fmla="*/ 161242345 w 240"/>
              <a:gd name="T75" fmla="*/ 7770273 h 240"/>
              <a:gd name="T76" fmla="*/ 180668932 w 240"/>
              <a:gd name="T77" fmla="*/ 19426669 h 240"/>
              <a:gd name="T78" fmla="*/ 198152958 w 240"/>
              <a:gd name="T79" fmla="*/ 33025633 h 240"/>
              <a:gd name="T80" fmla="*/ 211751865 w 240"/>
              <a:gd name="T81" fmla="*/ 50509733 h 240"/>
              <a:gd name="T82" fmla="*/ 223407225 w 240"/>
              <a:gd name="T83" fmla="*/ 69936402 h 240"/>
              <a:gd name="T84" fmla="*/ 231178451 w 240"/>
              <a:gd name="T85" fmla="*/ 93249193 h 240"/>
              <a:gd name="T86" fmla="*/ 231178451 w 240"/>
              <a:gd name="T87" fmla="*/ 104904603 h 240"/>
              <a:gd name="T88" fmla="*/ 233121011 w 240"/>
              <a:gd name="T89" fmla="*/ 116560999 h 240"/>
              <a:gd name="T90" fmla="*/ 233121011 w 240"/>
              <a:gd name="T91" fmla="*/ 116560999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chemeClr val="accent2">
              <a:lumMod val="50000"/>
            </a:schemeClr>
          </a:solidFill>
          <a:ln>
            <a:noFill/>
          </a:ln>
        </p:spPr>
        <p:txBody>
          <a:bodyPr lIns="121914" tIns="60957" rIns="121914" bIns="60957"/>
          <a:lstStyle/>
          <a:p>
            <a:pPr defTabSz="1219140"/>
            <a:endParaRPr lang="zh-CN" altLang="en-US" sz="2400" kern="0">
              <a:solidFill>
                <a:schemeClr val="accent2">
                  <a:lumMod val="50000"/>
                </a:schemeClr>
              </a:solidFill>
            </a:endParaRPr>
          </a:p>
        </p:txBody>
      </p:sp>
      <p:sp>
        <p:nvSpPr>
          <p:cNvPr id="22" name="Freeform 123"/>
          <p:cNvSpPr>
            <a:spLocks/>
          </p:cNvSpPr>
          <p:nvPr/>
        </p:nvSpPr>
        <p:spPr bwMode="auto">
          <a:xfrm>
            <a:off x="3923928" y="3251496"/>
            <a:ext cx="193427" cy="189921"/>
          </a:xfrm>
          <a:custGeom>
            <a:avLst/>
            <a:gdLst>
              <a:gd name="T0" fmla="*/ 187748664 w 192"/>
              <a:gd name="T1" fmla="*/ 90563894 h 190"/>
              <a:gd name="T2" fmla="*/ 187748664 w 192"/>
              <a:gd name="T3" fmla="*/ 90563894 h 190"/>
              <a:gd name="T4" fmla="*/ 185793063 w 192"/>
              <a:gd name="T5" fmla="*/ 109833722 h 190"/>
              <a:gd name="T6" fmla="*/ 179926258 w 192"/>
              <a:gd name="T7" fmla="*/ 127175786 h 190"/>
              <a:gd name="T8" fmla="*/ 170147258 w 192"/>
              <a:gd name="T9" fmla="*/ 142591063 h 190"/>
              <a:gd name="T10" fmla="*/ 160368258 w 192"/>
              <a:gd name="T11" fmla="*/ 156078574 h 190"/>
              <a:gd name="T12" fmla="*/ 146679047 w 192"/>
              <a:gd name="T13" fmla="*/ 167640276 h 190"/>
              <a:gd name="T14" fmla="*/ 129077641 w 192"/>
              <a:gd name="T15" fmla="*/ 175348403 h 190"/>
              <a:gd name="T16" fmla="*/ 113431836 w 192"/>
              <a:gd name="T17" fmla="*/ 181128765 h 190"/>
              <a:gd name="T18" fmla="*/ 93874828 w 192"/>
              <a:gd name="T19" fmla="*/ 183055552 h 190"/>
              <a:gd name="T20" fmla="*/ 93874828 w 192"/>
              <a:gd name="T21" fmla="*/ 183055552 h 190"/>
              <a:gd name="T22" fmla="*/ 74316828 w 192"/>
              <a:gd name="T23" fmla="*/ 181128765 h 190"/>
              <a:gd name="T24" fmla="*/ 56715422 w 192"/>
              <a:gd name="T25" fmla="*/ 175348403 h 190"/>
              <a:gd name="T26" fmla="*/ 41069617 w 192"/>
              <a:gd name="T27" fmla="*/ 167640276 h 190"/>
              <a:gd name="T28" fmla="*/ 27380406 w 192"/>
              <a:gd name="T29" fmla="*/ 156078574 h 190"/>
              <a:gd name="T30" fmla="*/ 15645805 w 192"/>
              <a:gd name="T31" fmla="*/ 142591063 h 190"/>
              <a:gd name="T32" fmla="*/ 7822406 w 192"/>
              <a:gd name="T33" fmla="*/ 127175786 h 190"/>
              <a:gd name="T34" fmla="*/ 1955602 w 192"/>
              <a:gd name="T35" fmla="*/ 109833722 h 190"/>
              <a:gd name="T36" fmla="*/ 0 w 192"/>
              <a:gd name="T37" fmla="*/ 90563894 h 190"/>
              <a:gd name="T38" fmla="*/ 0 w 192"/>
              <a:gd name="T39" fmla="*/ 90563894 h 190"/>
              <a:gd name="T40" fmla="*/ 1955602 w 192"/>
              <a:gd name="T41" fmla="*/ 73221830 h 190"/>
              <a:gd name="T42" fmla="*/ 7822406 w 192"/>
              <a:gd name="T43" fmla="*/ 55879766 h 190"/>
              <a:gd name="T44" fmla="*/ 15645805 w 192"/>
              <a:gd name="T45" fmla="*/ 40464490 h 190"/>
              <a:gd name="T46" fmla="*/ 27380406 w 192"/>
              <a:gd name="T47" fmla="*/ 26976978 h 190"/>
              <a:gd name="T48" fmla="*/ 41069617 w 192"/>
              <a:gd name="T49" fmla="*/ 15415276 h 190"/>
              <a:gd name="T50" fmla="*/ 56715422 w 192"/>
              <a:gd name="T51" fmla="*/ 7707149 h 190"/>
              <a:gd name="T52" fmla="*/ 74316828 w 192"/>
              <a:gd name="T53" fmla="*/ 1926787 h 190"/>
              <a:gd name="T54" fmla="*/ 93874828 w 192"/>
              <a:gd name="T55" fmla="*/ 0 h 190"/>
              <a:gd name="T56" fmla="*/ 93874828 w 192"/>
              <a:gd name="T57" fmla="*/ 0 h 190"/>
              <a:gd name="T58" fmla="*/ 113431836 w 192"/>
              <a:gd name="T59" fmla="*/ 1926787 h 190"/>
              <a:gd name="T60" fmla="*/ 129077641 w 192"/>
              <a:gd name="T61" fmla="*/ 7707149 h 190"/>
              <a:gd name="T62" fmla="*/ 146679047 w 192"/>
              <a:gd name="T63" fmla="*/ 15415276 h 190"/>
              <a:gd name="T64" fmla="*/ 160368258 w 192"/>
              <a:gd name="T65" fmla="*/ 26976978 h 190"/>
              <a:gd name="T66" fmla="*/ 170147258 w 192"/>
              <a:gd name="T67" fmla="*/ 40464490 h 190"/>
              <a:gd name="T68" fmla="*/ 179926258 w 192"/>
              <a:gd name="T69" fmla="*/ 55879766 h 190"/>
              <a:gd name="T70" fmla="*/ 185793063 w 192"/>
              <a:gd name="T71" fmla="*/ 73221830 h 190"/>
              <a:gd name="T72" fmla="*/ 187748664 w 192"/>
              <a:gd name="T73" fmla="*/ 90563894 h 190"/>
              <a:gd name="T74" fmla="*/ 187748664 w 192"/>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chemeClr val="accent2">
              <a:lumMod val="50000"/>
            </a:schemeClr>
          </a:solidFill>
          <a:ln>
            <a:noFill/>
          </a:ln>
        </p:spPr>
        <p:txBody>
          <a:bodyPr lIns="121914" tIns="60957" rIns="121914" bIns="60957"/>
          <a:lstStyle/>
          <a:p>
            <a:pPr defTabSz="1219140"/>
            <a:endParaRPr lang="zh-CN" altLang="en-US" sz="2400" kern="0">
              <a:solidFill>
                <a:schemeClr val="accent2">
                  <a:lumMod val="50000"/>
                </a:schemeClr>
              </a:solidFill>
            </a:endParaRPr>
          </a:p>
        </p:txBody>
      </p:sp>
      <p:sp>
        <p:nvSpPr>
          <p:cNvPr id="23" name="Freeform 124"/>
          <p:cNvSpPr>
            <a:spLocks/>
          </p:cNvSpPr>
          <p:nvPr/>
        </p:nvSpPr>
        <p:spPr bwMode="auto">
          <a:xfrm>
            <a:off x="4224976" y="3251496"/>
            <a:ext cx="190205" cy="189921"/>
          </a:xfrm>
          <a:custGeom>
            <a:avLst/>
            <a:gdLst>
              <a:gd name="T0" fmla="*/ 184619633 w 190"/>
              <a:gd name="T1" fmla="*/ 90563894 h 190"/>
              <a:gd name="T2" fmla="*/ 184619633 w 190"/>
              <a:gd name="T3" fmla="*/ 90563894 h 190"/>
              <a:gd name="T4" fmla="*/ 182676382 w 190"/>
              <a:gd name="T5" fmla="*/ 109833722 h 190"/>
              <a:gd name="T6" fmla="*/ 176846631 w 190"/>
              <a:gd name="T7" fmla="*/ 127175786 h 190"/>
              <a:gd name="T8" fmla="*/ 169072644 w 190"/>
              <a:gd name="T9" fmla="*/ 142591063 h 190"/>
              <a:gd name="T10" fmla="*/ 157412155 w 190"/>
              <a:gd name="T11" fmla="*/ 156078574 h 190"/>
              <a:gd name="T12" fmla="*/ 143809403 w 190"/>
              <a:gd name="T13" fmla="*/ 167640276 h 190"/>
              <a:gd name="T14" fmla="*/ 128262413 w 190"/>
              <a:gd name="T15" fmla="*/ 175348403 h 190"/>
              <a:gd name="T16" fmla="*/ 110772174 w 190"/>
              <a:gd name="T17" fmla="*/ 181128765 h 190"/>
              <a:gd name="T18" fmla="*/ 91337698 w 190"/>
              <a:gd name="T19" fmla="*/ 183055552 h 190"/>
              <a:gd name="T20" fmla="*/ 91337698 w 190"/>
              <a:gd name="T21" fmla="*/ 183055552 h 190"/>
              <a:gd name="T22" fmla="*/ 73847459 w 190"/>
              <a:gd name="T23" fmla="*/ 181128765 h 190"/>
              <a:gd name="T24" fmla="*/ 56357219 w 190"/>
              <a:gd name="T25" fmla="*/ 175348403 h 190"/>
              <a:gd name="T26" fmla="*/ 40810230 w 190"/>
              <a:gd name="T27" fmla="*/ 167640276 h 190"/>
              <a:gd name="T28" fmla="*/ 27207477 w 190"/>
              <a:gd name="T29" fmla="*/ 156078574 h 190"/>
              <a:gd name="T30" fmla="*/ 15546989 w 190"/>
              <a:gd name="T31" fmla="*/ 142591063 h 190"/>
              <a:gd name="T32" fmla="*/ 7773002 w 190"/>
              <a:gd name="T33" fmla="*/ 127175786 h 190"/>
              <a:gd name="T34" fmla="*/ 1943250 w 190"/>
              <a:gd name="T35" fmla="*/ 109833722 h 190"/>
              <a:gd name="T36" fmla="*/ 0 w 190"/>
              <a:gd name="T37" fmla="*/ 90563894 h 190"/>
              <a:gd name="T38" fmla="*/ 0 w 190"/>
              <a:gd name="T39" fmla="*/ 90563894 h 190"/>
              <a:gd name="T40" fmla="*/ 1943250 w 190"/>
              <a:gd name="T41" fmla="*/ 73221830 h 190"/>
              <a:gd name="T42" fmla="*/ 7773002 w 190"/>
              <a:gd name="T43" fmla="*/ 55879766 h 190"/>
              <a:gd name="T44" fmla="*/ 15546989 w 190"/>
              <a:gd name="T45" fmla="*/ 40464490 h 190"/>
              <a:gd name="T46" fmla="*/ 27207477 w 190"/>
              <a:gd name="T47" fmla="*/ 26976978 h 190"/>
              <a:gd name="T48" fmla="*/ 40810230 w 190"/>
              <a:gd name="T49" fmla="*/ 15415276 h 190"/>
              <a:gd name="T50" fmla="*/ 56357219 w 190"/>
              <a:gd name="T51" fmla="*/ 7707149 h 190"/>
              <a:gd name="T52" fmla="*/ 73847459 w 190"/>
              <a:gd name="T53" fmla="*/ 1926787 h 190"/>
              <a:gd name="T54" fmla="*/ 91337698 w 190"/>
              <a:gd name="T55" fmla="*/ 0 h 190"/>
              <a:gd name="T56" fmla="*/ 91337698 w 190"/>
              <a:gd name="T57" fmla="*/ 0 h 190"/>
              <a:gd name="T58" fmla="*/ 110772174 w 190"/>
              <a:gd name="T59" fmla="*/ 1926787 h 190"/>
              <a:gd name="T60" fmla="*/ 128262413 w 190"/>
              <a:gd name="T61" fmla="*/ 7707149 h 190"/>
              <a:gd name="T62" fmla="*/ 143809403 w 190"/>
              <a:gd name="T63" fmla="*/ 15415276 h 190"/>
              <a:gd name="T64" fmla="*/ 157412155 w 190"/>
              <a:gd name="T65" fmla="*/ 26976978 h 190"/>
              <a:gd name="T66" fmla="*/ 169072644 w 190"/>
              <a:gd name="T67" fmla="*/ 40464490 h 190"/>
              <a:gd name="T68" fmla="*/ 176846631 w 190"/>
              <a:gd name="T69" fmla="*/ 55879766 h 190"/>
              <a:gd name="T70" fmla="*/ 182676382 w 190"/>
              <a:gd name="T71" fmla="*/ 73221830 h 190"/>
              <a:gd name="T72" fmla="*/ 184619633 w 190"/>
              <a:gd name="T73" fmla="*/ 90563894 h 190"/>
              <a:gd name="T74" fmla="*/ 184619633 w 190"/>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chemeClr val="accent2">
              <a:lumMod val="50000"/>
            </a:schemeClr>
          </a:solidFill>
          <a:ln>
            <a:noFill/>
          </a:ln>
        </p:spPr>
        <p:txBody>
          <a:bodyPr lIns="121914" tIns="60957" rIns="121914" bIns="60957"/>
          <a:lstStyle/>
          <a:p>
            <a:pPr defTabSz="1219140"/>
            <a:endParaRPr lang="zh-CN" altLang="en-US" sz="2400" kern="0">
              <a:solidFill>
                <a:schemeClr val="accent2">
                  <a:lumMod val="50000"/>
                </a:schemeClr>
              </a:solidFill>
            </a:endParaRPr>
          </a:p>
        </p:txBody>
      </p:sp>
      <p:sp>
        <p:nvSpPr>
          <p:cNvPr id="25" name="任意多边形 24"/>
          <p:cNvSpPr/>
          <p:nvPr/>
        </p:nvSpPr>
        <p:spPr>
          <a:xfrm flipH="1">
            <a:off x="589793" y="2228977"/>
            <a:ext cx="3010541" cy="460610"/>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cap="flat" cmpd="sng" algn="ctr">
            <a:solidFill>
              <a:srgbClr val="231815"/>
            </a:solidFill>
            <a:prstDash val="dash"/>
            <a:headEnd type="oval" w="med" len="med"/>
          </a:ln>
          <a:effectLst/>
        </p:spPr>
        <p:txBody>
          <a:bodyPr lIns="121914" tIns="60957" rIns="121914" bIns="60957" anchor="ctr"/>
          <a:lstStyle/>
          <a:p>
            <a:pPr algn="ctr" defTabSz="1219140">
              <a:defRPr/>
            </a:pPr>
            <a:endParaRPr lang="zh-CN" altLang="en-US" sz="2400" kern="0">
              <a:solidFill>
                <a:schemeClr val="accent2">
                  <a:lumMod val="50000"/>
                </a:schemeClr>
              </a:solidFill>
            </a:endParaRPr>
          </a:p>
        </p:txBody>
      </p:sp>
      <p:sp>
        <p:nvSpPr>
          <p:cNvPr id="27" name="任意多边形 26"/>
          <p:cNvSpPr/>
          <p:nvPr/>
        </p:nvSpPr>
        <p:spPr>
          <a:xfrm flipH="1">
            <a:off x="494867" y="3155075"/>
            <a:ext cx="2886492" cy="926822"/>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2700" cap="flat" cmpd="sng" algn="ctr">
            <a:solidFill>
              <a:srgbClr val="231815"/>
            </a:solidFill>
            <a:prstDash val="dash"/>
            <a:headEnd type="oval" w="med" len="med"/>
          </a:ln>
          <a:effectLst/>
        </p:spPr>
        <p:txBody>
          <a:bodyPr lIns="121914" tIns="60957" rIns="121914" bIns="60957" anchor="ctr"/>
          <a:lstStyle/>
          <a:p>
            <a:pPr algn="ctr" defTabSz="1219140">
              <a:defRPr/>
            </a:pPr>
            <a:endParaRPr lang="zh-CN" altLang="en-US" sz="2400" kern="0">
              <a:solidFill>
                <a:schemeClr val="accent2">
                  <a:lumMod val="50000"/>
                </a:schemeClr>
              </a:solidFill>
            </a:endParaRPr>
          </a:p>
        </p:txBody>
      </p:sp>
      <p:sp>
        <p:nvSpPr>
          <p:cNvPr id="29" name="矩形 1"/>
          <p:cNvSpPr>
            <a:spLocks noChangeArrowheads="1"/>
          </p:cNvSpPr>
          <p:nvPr/>
        </p:nvSpPr>
        <p:spPr bwMode="auto">
          <a:xfrm>
            <a:off x="930959" y="909142"/>
            <a:ext cx="2859522" cy="130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r>
              <a:rPr lang="zh-CN" altLang="zh-CN" sz="1050" b="1" dirty="0">
                <a:solidFill>
                  <a:schemeClr val="accent2">
                    <a:lumMod val="50000"/>
                  </a:schemeClr>
                </a:solidFill>
                <a:latin typeface="微软雅黑" pitchFamily="34" charset="-122"/>
                <a:ea typeface="微软雅黑" pitchFamily="34" charset="-122"/>
              </a:rPr>
              <a:t>信息分析是运用科学的理论、方法和手段，基于已知信息揭示客观事物的运动规律，在搜集、加工和整理海量信息的同时，透过各种关系交织而形成的错综复杂的表面现象，来把握客观事物发展运动的规律。</a:t>
            </a:r>
            <a:endParaRPr lang="zh-CN" altLang="en-US" sz="1050" b="1" dirty="0">
              <a:solidFill>
                <a:schemeClr val="accent2">
                  <a:lumMod val="50000"/>
                </a:schemeClr>
              </a:solidFill>
              <a:latin typeface="微软雅黑" pitchFamily="34" charset="-122"/>
              <a:ea typeface="微软雅黑" pitchFamily="34" charset="-122"/>
            </a:endParaRPr>
          </a:p>
        </p:txBody>
      </p:sp>
      <p:sp>
        <p:nvSpPr>
          <p:cNvPr id="30" name="Freeform 11"/>
          <p:cNvSpPr>
            <a:spLocks/>
          </p:cNvSpPr>
          <p:nvPr/>
        </p:nvSpPr>
        <p:spPr bwMode="auto">
          <a:xfrm>
            <a:off x="5636229" y="1436163"/>
            <a:ext cx="359191" cy="314558"/>
          </a:xfrm>
          <a:custGeom>
            <a:avLst/>
            <a:gdLst>
              <a:gd name="T0" fmla="*/ 150135761 w 478"/>
              <a:gd name="T1" fmla="*/ 22539537 h 420"/>
              <a:gd name="T2" fmla="*/ 148879634 w 478"/>
              <a:gd name="T3" fmla="*/ 13774223 h 420"/>
              <a:gd name="T4" fmla="*/ 143854005 w 478"/>
              <a:gd name="T5" fmla="*/ 6260858 h 420"/>
              <a:gd name="T6" fmla="*/ 136315561 w 478"/>
              <a:gd name="T7" fmla="*/ 1251948 h 420"/>
              <a:gd name="T8" fmla="*/ 127520991 w 478"/>
              <a:gd name="T9" fmla="*/ 0 h 420"/>
              <a:gd name="T10" fmla="*/ 123123986 w 478"/>
              <a:gd name="T11" fmla="*/ 0 h 420"/>
              <a:gd name="T12" fmla="*/ 114957479 w 478"/>
              <a:gd name="T13" fmla="*/ 3756403 h 420"/>
              <a:gd name="T14" fmla="*/ 109303787 w 478"/>
              <a:gd name="T15" fmla="*/ 9391287 h 420"/>
              <a:gd name="T16" fmla="*/ 105534845 w 478"/>
              <a:gd name="T17" fmla="*/ 17530626 h 420"/>
              <a:gd name="T18" fmla="*/ 105534845 w 478"/>
              <a:gd name="T19" fmla="*/ 22539537 h 420"/>
              <a:gd name="T20" fmla="*/ 107419035 w 478"/>
              <a:gd name="T21" fmla="*/ 31304850 h 420"/>
              <a:gd name="T22" fmla="*/ 112444665 w 478"/>
              <a:gd name="T23" fmla="*/ 38818215 h 420"/>
              <a:gd name="T24" fmla="*/ 65330934 w 478"/>
              <a:gd name="T25" fmla="*/ 52591879 h 420"/>
              <a:gd name="T26" fmla="*/ 30152653 w 478"/>
              <a:gd name="T27" fmla="*/ 70749039 h 420"/>
              <a:gd name="T28" fmla="*/ 26383711 w 478"/>
              <a:gd name="T29" fmla="*/ 69496532 h 420"/>
              <a:gd name="T30" fmla="*/ 22614770 w 478"/>
              <a:gd name="T31" fmla="*/ 69496532 h 420"/>
              <a:gd name="T32" fmla="*/ 13820200 w 478"/>
              <a:gd name="T33" fmla="*/ 70749039 h 420"/>
              <a:gd name="T34" fmla="*/ 6909819 w 478"/>
              <a:gd name="T35" fmla="*/ 75757949 h 420"/>
              <a:gd name="T36" fmla="*/ 1884751 w 478"/>
              <a:gd name="T37" fmla="*/ 82644781 h 420"/>
              <a:gd name="T38" fmla="*/ 0 w 478"/>
              <a:gd name="T39" fmla="*/ 91410095 h 420"/>
              <a:gd name="T40" fmla="*/ 628063 w 478"/>
              <a:gd name="T41" fmla="*/ 96419005 h 420"/>
              <a:gd name="T42" fmla="*/ 4397005 w 478"/>
              <a:gd name="T43" fmla="*/ 104558344 h 420"/>
              <a:gd name="T44" fmla="*/ 10050697 w 478"/>
              <a:gd name="T45" fmla="*/ 110193228 h 420"/>
              <a:gd name="T46" fmla="*/ 18217204 w 478"/>
              <a:gd name="T47" fmla="*/ 113949631 h 420"/>
              <a:gd name="T48" fmla="*/ 22614770 w 478"/>
              <a:gd name="T49" fmla="*/ 113949631 h 420"/>
              <a:gd name="T50" fmla="*/ 31409341 w 478"/>
              <a:gd name="T51" fmla="*/ 112697124 h 420"/>
              <a:gd name="T52" fmla="*/ 38947223 w 478"/>
              <a:gd name="T53" fmla="*/ 107688773 h 420"/>
              <a:gd name="T54" fmla="*/ 43344789 w 478"/>
              <a:gd name="T55" fmla="*/ 100175408 h 420"/>
              <a:gd name="T56" fmla="*/ 45228979 w 478"/>
              <a:gd name="T57" fmla="*/ 91410095 h 420"/>
              <a:gd name="T58" fmla="*/ 45228979 w 478"/>
              <a:gd name="T59" fmla="*/ 87027158 h 420"/>
              <a:gd name="T60" fmla="*/ 76638319 w 478"/>
              <a:gd name="T61" fmla="*/ 131480258 h 420"/>
              <a:gd name="T62" fmla="*/ 133802747 w 478"/>
              <a:gd name="T63" fmla="*/ 43826566 h 420"/>
              <a:gd name="T64" fmla="*/ 136944186 w 478"/>
              <a:gd name="T65" fmla="*/ 42574618 h 420"/>
              <a:gd name="T66" fmla="*/ 143225942 w 478"/>
              <a:gd name="T67" fmla="*/ 38818215 h 420"/>
              <a:gd name="T68" fmla="*/ 147622946 w 478"/>
              <a:gd name="T69" fmla="*/ 33183331 h 420"/>
              <a:gd name="T70" fmla="*/ 150135761 w 478"/>
              <a:gd name="T71" fmla="*/ 26295940 h 420"/>
              <a:gd name="T72" fmla="*/ 150135761 w 478"/>
              <a:gd name="T73" fmla="*/ 22539537 h 4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8" h="420">
                <a:moveTo>
                  <a:pt x="478" y="72"/>
                </a:moveTo>
                <a:lnTo>
                  <a:pt x="478" y="72"/>
                </a:lnTo>
                <a:lnTo>
                  <a:pt x="478" y="56"/>
                </a:lnTo>
                <a:lnTo>
                  <a:pt x="474" y="44"/>
                </a:lnTo>
                <a:lnTo>
                  <a:pt x="466" y="30"/>
                </a:lnTo>
                <a:lnTo>
                  <a:pt x="458" y="20"/>
                </a:lnTo>
                <a:lnTo>
                  <a:pt x="448" y="12"/>
                </a:lnTo>
                <a:lnTo>
                  <a:pt x="434" y="4"/>
                </a:lnTo>
                <a:lnTo>
                  <a:pt x="422" y="0"/>
                </a:lnTo>
                <a:lnTo>
                  <a:pt x="406" y="0"/>
                </a:lnTo>
                <a:lnTo>
                  <a:pt x="392" y="0"/>
                </a:lnTo>
                <a:lnTo>
                  <a:pt x="378" y="4"/>
                </a:lnTo>
                <a:lnTo>
                  <a:pt x="366" y="12"/>
                </a:lnTo>
                <a:lnTo>
                  <a:pt x="356" y="20"/>
                </a:lnTo>
                <a:lnTo>
                  <a:pt x="348" y="30"/>
                </a:lnTo>
                <a:lnTo>
                  <a:pt x="340" y="44"/>
                </a:lnTo>
                <a:lnTo>
                  <a:pt x="336" y="56"/>
                </a:lnTo>
                <a:lnTo>
                  <a:pt x="336" y="72"/>
                </a:lnTo>
                <a:lnTo>
                  <a:pt x="336" y="86"/>
                </a:lnTo>
                <a:lnTo>
                  <a:pt x="342" y="100"/>
                </a:lnTo>
                <a:lnTo>
                  <a:pt x="348" y="112"/>
                </a:lnTo>
                <a:lnTo>
                  <a:pt x="358" y="124"/>
                </a:lnTo>
                <a:lnTo>
                  <a:pt x="276" y="318"/>
                </a:lnTo>
                <a:lnTo>
                  <a:pt x="208" y="168"/>
                </a:lnTo>
                <a:lnTo>
                  <a:pt x="148" y="160"/>
                </a:lnTo>
                <a:lnTo>
                  <a:pt x="96" y="226"/>
                </a:lnTo>
                <a:lnTo>
                  <a:pt x="84" y="222"/>
                </a:lnTo>
                <a:lnTo>
                  <a:pt x="72" y="222"/>
                </a:lnTo>
                <a:lnTo>
                  <a:pt x="58" y="222"/>
                </a:lnTo>
                <a:lnTo>
                  <a:pt x="44" y="226"/>
                </a:lnTo>
                <a:lnTo>
                  <a:pt x="32" y="234"/>
                </a:lnTo>
                <a:lnTo>
                  <a:pt x="22" y="242"/>
                </a:lnTo>
                <a:lnTo>
                  <a:pt x="14" y="252"/>
                </a:lnTo>
                <a:lnTo>
                  <a:pt x="6" y="264"/>
                </a:lnTo>
                <a:lnTo>
                  <a:pt x="2" y="278"/>
                </a:lnTo>
                <a:lnTo>
                  <a:pt x="0" y="292"/>
                </a:lnTo>
                <a:lnTo>
                  <a:pt x="2" y="308"/>
                </a:lnTo>
                <a:lnTo>
                  <a:pt x="6" y="320"/>
                </a:lnTo>
                <a:lnTo>
                  <a:pt x="14" y="334"/>
                </a:lnTo>
                <a:lnTo>
                  <a:pt x="22" y="344"/>
                </a:lnTo>
                <a:lnTo>
                  <a:pt x="32" y="352"/>
                </a:lnTo>
                <a:lnTo>
                  <a:pt x="44" y="360"/>
                </a:lnTo>
                <a:lnTo>
                  <a:pt x="58" y="364"/>
                </a:lnTo>
                <a:lnTo>
                  <a:pt x="72" y="364"/>
                </a:lnTo>
                <a:lnTo>
                  <a:pt x="88" y="364"/>
                </a:lnTo>
                <a:lnTo>
                  <a:pt x="100" y="360"/>
                </a:lnTo>
                <a:lnTo>
                  <a:pt x="112" y="352"/>
                </a:lnTo>
                <a:lnTo>
                  <a:pt x="124" y="344"/>
                </a:lnTo>
                <a:lnTo>
                  <a:pt x="132" y="334"/>
                </a:lnTo>
                <a:lnTo>
                  <a:pt x="138" y="320"/>
                </a:lnTo>
                <a:lnTo>
                  <a:pt x="144" y="308"/>
                </a:lnTo>
                <a:lnTo>
                  <a:pt x="144" y="292"/>
                </a:lnTo>
                <a:lnTo>
                  <a:pt x="144" y="278"/>
                </a:lnTo>
                <a:lnTo>
                  <a:pt x="168" y="248"/>
                </a:lnTo>
                <a:lnTo>
                  <a:pt x="244" y="420"/>
                </a:lnTo>
                <a:lnTo>
                  <a:pt x="308" y="418"/>
                </a:lnTo>
                <a:lnTo>
                  <a:pt x="426" y="140"/>
                </a:lnTo>
                <a:lnTo>
                  <a:pt x="436" y="136"/>
                </a:lnTo>
                <a:lnTo>
                  <a:pt x="448" y="130"/>
                </a:lnTo>
                <a:lnTo>
                  <a:pt x="456" y="124"/>
                </a:lnTo>
                <a:lnTo>
                  <a:pt x="464" y="114"/>
                </a:lnTo>
                <a:lnTo>
                  <a:pt x="470" y="106"/>
                </a:lnTo>
                <a:lnTo>
                  <a:pt x="474" y="94"/>
                </a:lnTo>
                <a:lnTo>
                  <a:pt x="478" y="84"/>
                </a:lnTo>
                <a:lnTo>
                  <a:pt x="478" y="72"/>
                </a:lnTo>
                <a:close/>
              </a:path>
            </a:pathLst>
          </a:custGeom>
          <a:solidFill>
            <a:schemeClr val="accent2">
              <a:lumMod val="50000"/>
            </a:schemeClr>
          </a:solidFill>
          <a:ln>
            <a:noFill/>
          </a:ln>
        </p:spPr>
        <p:txBody>
          <a:bodyPr lIns="121914" tIns="60957" rIns="121914" bIns="60957"/>
          <a:lstStyle/>
          <a:p>
            <a:pPr defTabSz="1219140"/>
            <a:endParaRPr lang="zh-CN" altLang="en-US" sz="2400" kern="0">
              <a:solidFill>
                <a:schemeClr val="accent2">
                  <a:lumMod val="50000"/>
                </a:schemeClr>
              </a:solidFill>
            </a:endParaRPr>
          </a:p>
        </p:txBody>
      </p:sp>
      <p:grpSp>
        <p:nvGrpSpPr>
          <p:cNvPr id="31" name="组合 122"/>
          <p:cNvGrpSpPr>
            <a:grpSpLocks/>
          </p:cNvGrpSpPr>
          <p:nvPr/>
        </p:nvGrpSpPr>
        <p:grpSpPr bwMode="auto">
          <a:xfrm>
            <a:off x="664871" y="1059582"/>
            <a:ext cx="257171" cy="259297"/>
            <a:chOff x="3889445" y="2973091"/>
            <a:chExt cx="319708" cy="324921"/>
          </a:xfrm>
          <a:solidFill>
            <a:schemeClr val="accent2">
              <a:lumMod val="50000"/>
            </a:schemeClr>
          </a:solidFill>
        </p:grpSpPr>
        <p:sp>
          <p:nvSpPr>
            <p:cNvPr id="32" name="Rectangle 12"/>
            <p:cNvSpPr>
              <a:spLocks noChangeArrowheads="1"/>
            </p:cNvSpPr>
            <p:nvPr/>
          </p:nvSpPr>
          <p:spPr bwMode="auto">
            <a:xfrm>
              <a:off x="3889445" y="3006104"/>
              <a:ext cx="128578" cy="1268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chemeClr val="accent2">
                    <a:lumMod val="50000"/>
                  </a:schemeClr>
                </a:solidFill>
              </a:endParaRPr>
            </a:p>
          </p:txBody>
        </p:sp>
        <p:sp>
          <p:nvSpPr>
            <p:cNvPr id="33" name="Rectangle 13"/>
            <p:cNvSpPr>
              <a:spLocks noChangeArrowheads="1"/>
            </p:cNvSpPr>
            <p:nvPr/>
          </p:nvSpPr>
          <p:spPr bwMode="auto">
            <a:xfrm>
              <a:off x="4049299" y="2973091"/>
              <a:ext cx="159854" cy="1598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chemeClr val="accent2">
                    <a:lumMod val="50000"/>
                  </a:schemeClr>
                </a:solidFill>
              </a:endParaRPr>
            </a:p>
          </p:txBody>
        </p:sp>
        <p:sp>
          <p:nvSpPr>
            <p:cNvPr id="34" name="Rectangle 14"/>
            <p:cNvSpPr>
              <a:spLocks noChangeArrowheads="1"/>
            </p:cNvSpPr>
            <p:nvPr/>
          </p:nvSpPr>
          <p:spPr bwMode="auto">
            <a:xfrm>
              <a:off x="3889445" y="3171171"/>
              <a:ext cx="128578" cy="1268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chemeClr val="accent2">
                    <a:lumMod val="50000"/>
                  </a:schemeClr>
                </a:solidFill>
              </a:endParaRPr>
            </a:p>
          </p:txBody>
        </p:sp>
        <p:sp>
          <p:nvSpPr>
            <p:cNvPr id="35" name="Rectangle 15"/>
            <p:cNvSpPr>
              <a:spLocks noChangeArrowheads="1"/>
            </p:cNvSpPr>
            <p:nvPr/>
          </p:nvSpPr>
          <p:spPr bwMode="auto">
            <a:xfrm>
              <a:off x="4049299" y="3171171"/>
              <a:ext cx="126841" cy="1268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chemeClr val="accent2">
                    <a:lumMod val="50000"/>
                  </a:schemeClr>
                </a:solidFill>
              </a:endParaRPr>
            </a:p>
          </p:txBody>
        </p:sp>
      </p:grpSp>
      <p:grpSp>
        <p:nvGrpSpPr>
          <p:cNvPr id="39" name="组合 13322"/>
          <p:cNvGrpSpPr>
            <a:grpSpLocks/>
          </p:cNvGrpSpPr>
          <p:nvPr/>
        </p:nvGrpSpPr>
        <p:grpSpPr bwMode="auto">
          <a:xfrm>
            <a:off x="262576" y="2849692"/>
            <a:ext cx="280550" cy="299680"/>
            <a:chOff x="1946500" y="2659080"/>
            <a:chExt cx="249236" cy="264850"/>
          </a:xfrm>
          <a:solidFill>
            <a:schemeClr val="accent2">
              <a:lumMod val="50000"/>
            </a:schemeClr>
          </a:solidFill>
        </p:grpSpPr>
        <p:sp>
          <p:nvSpPr>
            <p:cNvPr id="40" name="Rectangle 13"/>
            <p:cNvSpPr>
              <a:spLocks noChangeArrowheads="1"/>
            </p:cNvSpPr>
            <p:nvPr/>
          </p:nvSpPr>
          <p:spPr bwMode="auto">
            <a:xfrm>
              <a:off x="1946500" y="2712050"/>
              <a:ext cx="40474" cy="21188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chemeClr val="accent2">
                    <a:lumMod val="50000"/>
                  </a:schemeClr>
                </a:solidFill>
              </a:endParaRPr>
            </a:p>
          </p:txBody>
        </p:sp>
        <p:sp>
          <p:nvSpPr>
            <p:cNvPr id="41" name="Rectangle 14"/>
            <p:cNvSpPr>
              <a:spLocks noChangeArrowheads="1"/>
            </p:cNvSpPr>
            <p:nvPr/>
          </p:nvSpPr>
          <p:spPr bwMode="auto">
            <a:xfrm>
              <a:off x="2016797" y="2679947"/>
              <a:ext cx="40474" cy="24398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chemeClr val="accent2">
                    <a:lumMod val="50000"/>
                  </a:schemeClr>
                </a:solidFill>
              </a:endParaRPr>
            </a:p>
          </p:txBody>
        </p:sp>
        <p:sp>
          <p:nvSpPr>
            <p:cNvPr id="42" name="Rectangle 15"/>
            <p:cNvSpPr>
              <a:spLocks noChangeArrowheads="1"/>
            </p:cNvSpPr>
            <p:nvPr/>
          </p:nvSpPr>
          <p:spPr bwMode="auto">
            <a:xfrm>
              <a:off x="2084964" y="2659080"/>
              <a:ext cx="42604" cy="2648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chemeClr val="accent2">
                    <a:lumMod val="50000"/>
                  </a:schemeClr>
                </a:solidFill>
              </a:endParaRPr>
            </a:p>
          </p:txBody>
        </p:sp>
        <p:sp>
          <p:nvSpPr>
            <p:cNvPr id="43" name="Rectangle 16"/>
            <p:cNvSpPr>
              <a:spLocks noChangeArrowheads="1"/>
            </p:cNvSpPr>
            <p:nvPr/>
          </p:nvSpPr>
          <p:spPr bwMode="auto">
            <a:xfrm>
              <a:off x="2155262" y="2790702"/>
              <a:ext cx="40474" cy="13322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chemeClr val="accent2">
                    <a:lumMod val="50000"/>
                  </a:schemeClr>
                </a:solidFill>
              </a:endParaRPr>
            </a:p>
          </p:txBody>
        </p:sp>
      </p:grpSp>
      <p:sp>
        <p:nvSpPr>
          <p:cNvPr id="44" name="任意多边形 43"/>
          <p:cNvSpPr/>
          <p:nvPr/>
        </p:nvSpPr>
        <p:spPr>
          <a:xfrm>
            <a:off x="5242472" y="1318880"/>
            <a:ext cx="3196974" cy="1515492"/>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cap="flat" cmpd="sng" algn="ctr">
            <a:solidFill>
              <a:srgbClr val="231815"/>
            </a:solidFill>
            <a:prstDash val="dash"/>
            <a:headEnd type="oval" w="med" len="med"/>
          </a:ln>
          <a:effectLst/>
        </p:spPr>
        <p:txBody>
          <a:bodyPr lIns="121914" tIns="60957" rIns="121914" bIns="60957" anchor="ctr"/>
          <a:lstStyle/>
          <a:p>
            <a:pPr algn="ctr" defTabSz="1219140">
              <a:defRPr/>
            </a:pPr>
            <a:endParaRPr lang="zh-CN" altLang="en-US" sz="2400" kern="0">
              <a:solidFill>
                <a:schemeClr val="accent2">
                  <a:lumMod val="50000"/>
                </a:schemeClr>
              </a:solidFill>
            </a:endParaRPr>
          </a:p>
        </p:txBody>
      </p:sp>
      <p:sp>
        <p:nvSpPr>
          <p:cNvPr id="46" name="Oval 54"/>
          <p:cNvSpPr>
            <a:spLocks noChangeArrowheads="1"/>
          </p:cNvSpPr>
          <p:nvPr/>
        </p:nvSpPr>
        <p:spPr bwMode="auto">
          <a:xfrm>
            <a:off x="3589617" y="2654106"/>
            <a:ext cx="110520" cy="110520"/>
          </a:xfrm>
          <a:prstGeom prst="ellipse">
            <a:avLst/>
          </a:prstGeom>
          <a:solidFill>
            <a:schemeClr val="bg1"/>
          </a:solidFill>
          <a:ln w="9525" cap="flat" cmpd="sng" algn="ctr">
            <a:noFill/>
            <a:prstDash val="solid"/>
            <a:headEnd/>
            <a:tailEnd/>
          </a:ln>
          <a:effectLst>
            <a:outerShdw blurRad="63500" sx="102000" sy="102000" algn="ctr" rotWithShape="0">
              <a:prstClr val="black">
                <a:alpha val="40000"/>
              </a:prstClr>
            </a:outerShdw>
          </a:effectLst>
        </p:spPr>
        <p:txBody>
          <a:bodyPr lIns="121914" tIns="60957" rIns="121914" bIns="60957"/>
          <a:lstStyle/>
          <a:p>
            <a:pPr defTabSz="1219140">
              <a:defRPr/>
            </a:pPr>
            <a:endParaRPr lang="zh-CN" altLang="en-US" sz="2400" kern="0">
              <a:solidFill>
                <a:schemeClr val="accent2">
                  <a:lumMod val="50000"/>
                </a:schemeClr>
              </a:solidFill>
            </a:endParaRPr>
          </a:p>
        </p:txBody>
      </p:sp>
      <p:sp>
        <p:nvSpPr>
          <p:cNvPr id="47" name="Oval 54"/>
          <p:cNvSpPr>
            <a:spLocks noChangeArrowheads="1"/>
          </p:cNvSpPr>
          <p:nvPr/>
        </p:nvSpPr>
        <p:spPr bwMode="auto">
          <a:xfrm>
            <a:off x="5196766" y="2802688"/>
            <a:ext cx="110520" cy="110520"/>
          </a:xfrm>
          <a:prstGeom prst="ellipse">
            <a:avLst/>
          </a:prstGeom>
          <a:solidFill>
            <a:schemeClr val="bg1"/>
          </a:solidFill>
          <a:ln w="9525" cap="flat" cmpd="sng" algn="ctr">
            <a:noFill/>
            <a:prstDash val="solid"/>
            <a:headEnd/>
            <a:tailEnd/>
          </a:ln>
          <a:effectLst>
            <a:outerShdw blurRad="63500" sx="102000" sy="102000" algn="ctr" rotWithShape="0">
              <a:prstClr val="black">
                <a:alpha val="40000"/>
              </a:prstClr>
            </a:outerShdw>
          </a:effectLst>
        </p:spPr>
        <p:txBody>
          <a:bodyPr lIns="121914" tIns="60957" rIns="121914" bIns="60957"/>
          <a:lstStyle/>
          <a:p>
            <a:pPr defTabSz="1219140">
              <a:defRPr/>
            </a:pPr>
            <a:endParaRPr lang="zh-CN" altLang="en-US" sz="2400" kern="0">
              <a:solidFill>
                <a:schemeClr val="accent2">
                  <a:lumMod val="50000"/>
                </a:schemeClr>
              </a:solidFill>
            </a:endParaRPr>
          </a:p>
        </p:txBody>
      </p:sp>
      <p:sp>
        <p:nvSpPr>
          <p:cNvPr id="48" name="Oval 54"/>
          <p:cNvSpPr>
            <a:spLocks noChangeArrowheads="1"/>
          </p:cNvSpPr>
          <p:nvPr/>
        </p:nvSpPr>
        <p:spPr bwMode="auto">
          <a:xfrm>
            <a:off x="5004048" y="4083918"/>
            <a:ext cx="110520" cy="110520"/>
          </a:xfrm>
          <a:prstGeom prst="ellipse">
            <a:avLst/>
          </a:prstGeom>
          <a:solidFill>
            <a:schemeClr val="bg1"/>
          </a:solidFill>
          <a:ln w="9525" cap="flat" cmpd="sng" algn="ctr">
            <a:noFill/>
            <a:prstDash val="solid"/>
            <a:headEnd/>
            <a:tailEnd/>
          </a:ln>
          <a:effectLst>
            <a:outerShdw blurRad="63500" sx="102000" sy="102000" algn="ctr" rotWithShape="0">
              <a:prstClr val="black">
                <a:alpha val="40000"/>
              </a:prstClr>
            </a:outerShdw>
          </a:effectLst>
        </p:spPr>
        <p:txBody>
          <a:bodyPr lIns="121914" tIns="60957" rIns="121914" bIns="60957"/>
          <a:lstStyle/>
          <a:p>
            <a:pPr defTabSz="1219140">
              <a:defRPr/>
            </a:pPr>
            <a:endParaRPr lang="zh-CN" altLang="en-US" sz="2400" kern="0">
              <a:solidFill>
                <a:schemeClr val="accent2">
                  <a:lumMod val="50000"/>
                </a:schemeClr>
              </a:solidFill>
            </a:endParaRPr>
          </a:p>
        </p:txBody>
      </p:sp>
      <p:sp>
        <p:nvSpPr>
          <p:cNvPr id="49" name="Oval 54"/>
          <p:cNvSpPr>
            <a:spLocks noChangeArrowheads="1"/>
          </p:cNvSpPr>
          <p:nvPr/>
        </p:nvSpPr>
        <p:spPr bwMode="auto">
          <a:xfrm>
            <a:off x="3381360" y="4026824"/>
            <a:ext cx="110520" cy="110520"/>
          </a:xfrm>
          <a:prstGeom prst="ellipse">
            <a:avLst/>
          </a:prstGeom>
          <a:solidFill>
            <a:schemeClr val="bg1"/>
          </a:solidFill>
          <a:ln w="9525" cap="flat" cmpd="sng" algn="ctr">
            <a:noFill/>
            <a:prstDash val="solid"/>
            <a:headEnd/>
            <a:tailEnd/>
          </a:ln>
          <a:effectLst>
            <a:outerShdw blurRad="63500" sx="102000" sy="102000" algn="ctr" rotWithShape="0">
              <a:prstClr val="black">
                <a:alpha val="40000"/>
              </a:prstClr>
            </a:outerShdw>
          </a:effectLst>
        </p:spPr>
        <p:txBody>
          <a:bodyPr lIns="121914" tIns="60957" rIns="121914" bIns="60957"/>
          <a:lstStyle/>
          <a:p>
            <a:pPr defTabSz="1219140">
              <a:defRPr/>
            </a:pPr>
            <a:endParaRPr lang="zh-CN" altLang="en-US" sz="2400" kern="0">
              <a:solidFill>
                <a:schemeClr val="accent2">
                  <a:lumMod val="50000"/>
                </a:schemeClr>
              </a:solidFill>
            </a:endParaRPr>
          </a:p>
        </p:txBody>
      </p:sp>
      <p:sp>
        <p:nvSpPr>
          <p:cNvPr id="50" name="矩形 1"/>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AE583E53-DD8D-4F97-8181-852B1EEFB787}"/>
              </a:ext>
            </a:extLst>
          </p:cNvPr>
          <p:cNvSpPr/>
          <p:nvPr/>
        </p:nvSpPr>
        <p:spPr>
          <a:xfrm>
            <a:off x="6046978" y="1362481"/>
            <a:ext cx="2825169" cy="1518044"/>
          </a:xfrm>
          <a:prstGeom prst="rect">
            <a:avLst/>
          </a:prstGeom>
        </p:spPr>
        <p:txBody>
          <a:bodyPr wrap="square">
            <a:spAutoFit/>
          </a:bodyPr>
          <a:lstStyle/>
          <a:p>
            <a:pPr>
              <a:lnSpc>
                <a:spcPct val="150000"/>
              </a:lnSpc>
            </a:pPr>
            <a:r>
              <a:rPr lang="zh-CN" altLang="en-US" sz="1050" b="1" dirty="0">
                <a:solidFill>
                  <a:schemeClr val="accent2">
                    <a:lumMod val="50000"/>
                  </a:schemeClr>
                </a:solidFill>
                <a:latin typeface="微软雅黑" pitchFamily="34" charset="-122"/>
                <a:ea typeface="微软雅黑" pitchFamily="34" charset="-122"/>
              </a:rPr>
              <a:t>亦称“情报分析”，是</a:t>
            </a:r>
            <a:r>
              <a:rPr lang="zh-CN" altLang="zh-CN" sz="1050" b="1" dirty="0">
                <a:solidFill>
                  <a:schemeClr val="accent2">
                    <a:lumMod val="50000"/>
                  </a:schemeClr>
                </a:solidFill>
                <a:latin typeface="微软雅黑" pitchFamily="34" charset="-122"/>
                <a:ea typeface="微软雅黑" pitchFamily="34" charset="-122"/>
              </a:rPr>
              <a:t>以</a:t>
            </a:r>
            <a:r>
              <a:rPr lang="zh-CN" altLang="en-US" sz="1050" b="1" dirty="0">
                <a:solidFill>
                  <a:schemeClr val="accent2">
                    <a:lumMod val="50000"/>
                  </a:schemeClr>
                </a:solidFill>
                <a:latin typeface="微软雅黑" pitchFamily="34" charset="-122"/>
                <a:ea typeface="微软雅黑" pitchFamily="34" charset="-122"/>
              </a:rPr>
              <a:t>特定</a:t>
            </a:r>
            <a:r>
              <a:rPr lang="zh-CN" altLang="zh-CN" sz="1050" b="1" dirty="0">
                <a:solidFill>
                  <a:schemeClr val="accent2">
                    <a:lumMod val="50000"/>
                  </a:schemeClr>
                </a:solidFill>
                <a:latin typeface="微软雅黑" pitchFamily="34" charset="-122"/>
                <a:ea typeface="微软雅黑" pitchFamily="34" charset="-122"/>
              </a:rPr>
              <a:t>用户需求为依托，采用定量及定性分析方法对</a:t>
            </a:r>
            <a:r>
              <a:rPr lang="zh-CN" altLang="en-US" sz="1050" b="1" dirty="0">
                <a:solidFill>
                  <a:schemeClr val="accent2">
                    <a:lumMod val="50000"/>
                  </a:schemeClr>
                </a:solidFill>
                <a:latin typeface="微软雅黑" pitchFamily="34" charset="-122"/>
                <a:ea typeface="微软雅黑" pitchFamily="34" charset="-122"/>
              </a:rPr>
              <a:t>各类</a:t>
            </a:r>
            <a:r>
              <a:rPr lang="zh-CN" altLang="zh-CN" sz="1050" b="1" dirty="0">
                <a:solidFill>
                  <a:schemeClr val="accent2">
                    <a:lumMod val="50000"/>
                  </a:schemeClr>
                </a:solidFill>
                <a:latin typeface="微软雅黑" pitchFamily="34" charset="-122"/>
                <a:ea typeface="微软雅黑" pitchFamily="34" charset="-122"/>
              </a:rPr>
              <a:t>信息进行收集、整理、鉴别、评价、分析和综合，从而</a:t>
            </a:r>
            <a:r>
              <a:rPr lang="zh-CN" altLang="en-US" sz="1050" b="1" dirty="0">
                <a:solidFill>
                  <a:schemeClr val="accent2">
                    <a:lumMod val="50000"/>
                  </a:schemeClr>
                </a:solidFill>
                <a:latin typeface="微软雅黑" pitchFamily="34" charset="-122"/>
                <a:ea typeface="微软雅黑" pitchFamily="34" charset="-122"/>
              </a:rPr>
              <a:t>消除在规划、咨询、决策过程中的不确定性，发现并预测情报信息，</a:t>
            </a:r>
            <a:r>
              <a:rPr lang="zh-CN" altLang="zh-CN" sz="1050" b="1" dirty="0">
                <a:solidFill>
                  <a:schemeClr val="accent2">
                    <a:lumMod val="50000"/>
                  </a:schemeClr>
                </a:solidFill>
                <a:latin typeface="微软雅黑" pitchFamily="34" charset="-122"/>
                <a:ea typeface="微软雅黑" pitchFamily="34" charset="-122"/>
              </a:rPr>
              <a:t>帮助和支持人们</a:t>
            </a:r>
            <a:r>
              <a:rPr lang="zh-CN" altLang="en-US" sz="1050" b="1" dirty="0">
                <a:solidFill>
                  <a:schemeClr val="accent2">
                    <a:lumMod val="50000"/>
                  </a:schemeClr>
                </a:solidFill>
                <a:latin typeface="微软雅黑" pitchFamily="34" charset="-122"/>
                <a:ea typeface="微软雅黑" pitchFamily="34" charset="-122"/>
              </a:rPr>
              <a:t>做出</a:t>
            </a:r>
            <a:r>
              <a:rPr lang="zh-CN" altLang="zh-CN" sz="1050" b="1" dirty="0">
                <a:solidFill>
                  <a:schemeClr val="accent2">
                    <a:lumMod val="50000"/>
                  </a:schemeClr>
                </a:solidFill>
                <a:latin typeface="微软雅黑" pitchFamily="34" charset="-122"/>
                <a:ea typeface="微软雅黑" pitchFamily="34" charset="-122"/>
              </a:rPr>
              <a:t>决策的过程</a:t>
            </a:r>
            <a:r>
              <a:rPr lang="zh-CN" altLang="en-US" sz="1050" b="1" dirty="0">
                <a:solidFill>
                  <a:schemeClr val="accent2">
                    <a:lumMod val="50000"/>
                  </a:schemeClr>
                </a:solidFill>
                <a:latin typeface="微软雅黑" pitchFamily="34" charset="-122"/>
                <a:ea typeface="微软雅黑" pitchFamily="34" charset="-122"/>
              </a:rPr>
              <a:t>。</a:t>
            </a:r>
          </a:p>
        </p:txBody>
      </p:sp>
      <p:sp>
        <p:nvSpPr>
          <p:cNvPr id="6" name="矩形 5">
            <a:extLst>
              <a:ext uri="{FF2B5EF4-FFF2-40B4-BE49-F238E27FC236}">
                <a16:creationId xmlns:a16="http://schemas.microsoft.com/office/drawing/2014/main" id="{969CBB63-739E-4934-AABA-9684FD1074D3}"/>
              </a:ext>
            </a:extLst>
          </p:cNvPr>
          <p:cNvSpPr/>
          <p:nvPr/>
        </p:nvSpPr>
        <p:spPr>
          <a:xfrm>
            <a:off x="499168" y="3209375"/>
            <a:ext cx="2601869" cy="900246"/>
          </a:xfrm>
          <a:prstGeom prst="rect">
            <a:avLst/>
          </a:prstGeom>
        </p:spPr>
        <p:txBody>
          <a:bodyPr wrap="square">
            <a:spAutoFit/>
          </a:bodyPr>
          <a:lstStyle/>
          <a:p>
            <a:r>
              <a:rPr lang="zh-CN" altLang="zh-CN" sz="1050" b="1" dirty="0">
                <a:solidFill>
                  <a:schemeClr val="accent2">
                    <a:lumMod val="50000"/>
                  </a:schemeClr>
                </a:solidFill>
                <a:latin typeface="微软雅黑" pitchFamily="34" charset="-122"/>
                <a:ea typeface="微软雅黑" pitchFamily="34" charset="-122"/>
              </a:rPr>
              <a:t>以最可靠、及时和有效的方式为管理人员或同行归纳、编撰、整理、重组和呈现有效的数据或信息，或为解决特定任务而收集、检索、选择、存储、评价及分析大量信息</a:t>
            </a:r>
            <a:r>
              <a:rPr lang="zh-CN" altLang="en-US" sz="1050" b="1" dirty="0">
                <a:solidFill>
                  <a:schemeClr val="accent2">
                    <a:lumMod val="50000"/>
                  </a:schemeClr>
                </a:solidFill>
                <a:latin typeface="微软雅黑" pitchFamily="34" charset="-122"/>
                <a:ea typeface="微软雅黑" pitchFamily="34" charset="-122"/>
              </a:rPr>
              <a:t>的过程。</a:t>
            </a:r>
          </a:p>
        </p:txBody>
      </p:sp>
      <p:sp>
        <p:nvSpPr>
          <p:cNvPr id="7" name="矩形 6">
            <a:extLst>
              <a:ext uri="{FF2B5EF4-FFF2-40B4-BE49-F238E27FC236}">
                <a16:creationId xmlns:a16="http://schemas.microsoft.com/office/drawing/2014/main" id="{65250C43-0B3F-4B92-8563-76CF453E06BA}"/>
              </a:ext>
            </a:extLst>
          </p:cNvPr>
          <p:cNvSpPr/>
          <p:nvPr/>
        </p:nvSpPr>
        <p:spPr>
          <a:xfrm>
            <a:off x="5508104" y="3771245"/>
            <a:ext cx="3498688" cy="954107"/>
          </a:xfrm>
          <a:prstGeom prst="rect">
            <a:avLst/>
          </a:prstGeom>
        </p:spPr>
        <p:txBody>
          <a:bodyPr wrap="square">
            <a:spAutoFit/>
          </a:bodyPr>
          <a:lstStyle/>
          <a:p>
            <a:pPr marL="228600" algn="just">
              <a:spcAft>
                <a:spcPts val="0"/>
              </a:spcAft>
              <a:buFont typeface="+mj-lt"/>
              <a:buAutoNum type="arabicPeriod"/>
            </a:pPr>
            <a:r>
              <a:rPr lang="en-US" altLang="zh-CN" sz="700" dirty="0">
                <a:solidFill>
                  <a:srgbClr val="382850"/>
                </a:solidFill>
                <a:latin typeface="Times New Roman" panose="02020603050405020304" pitchFamily="18" charset="0"/>
                <a:ea typeface="微软雅黑" panose="020B0503020204020204" pitchFamily="34" charset="-122"/>
              </a:rPr>
              <a:t> </a:t>
            </a:r>
            <a:r>
              <a:rPr lang="en-US" altLang="zh-CN" sz="700" dirty="0" err="1">
                <a:solidFill>
                  <a:srgbClr val="382850"/>
                </a:solidFill>
                <a:latin typeface="Times New Roman" panose="02020603050405020304" pitchFamily="18" charset="0"/>
                <a:ea typeface="微软雅黑" panose="020B0503020204020204" pitchFamily="34" charset="-122"/>
              </a:rPr>
              <a:t>查先进</a:t>
            </a:r>
            <a:r>
              <a:rPr lang="en-US" altLang="zh-CN" sz="700" dirty="0">
                <a:solidFill>
                  <a:srgbClr val="382850"/>
                </a:solidFill>
                <a:latin typeface="Times New Roman" panose="02020603050405020304" pitchFamily="18" charset="0"/>
                <a:ea typeface="微软雅黑" panose="020B0503020204020204" pitchFamily="34" charset="-122"/>
              </a:rPr>
              <a:t>. </a:t>
            </a:r>
            <a:r>
              <a:rPr lang="en-US" altLang="zh-CN" sz="700" dirty="0" err="1">
                <a:solidFill>
                  <a:srgbClr val="382850"/>
                </a:solidFill>
                <a:latin typeface="Times New Roman" panose="02020603050405020304" pitchFamily="18" charset="0"/>
                <a:ea typeface="微软雅黑" panose="020B0503020204020204" pitchFamily="34" charset="-122"/>
              </a:rPr>
              <a:t>信息分析与预测</a:t>
            </a:r>
            <a:r>
              <a:rPr lang="en-US" altLang="zh-CN" sz="700" dirty="0">
                <a:solidFill>
                  <a:srgbClr val="382850"/>
                </a:solidFill>
                <a:latin typeface="Times New Roman" panose="02020603050405020304" pitchFamily="18" charset="0"/>
                <a:ea typeface="微软雅黑" panose="020B0503020204020204" pitchFamily="34" charset="-122"/>
              </a:rPr>
              <a:t>[M]. 武汉:武汉大学出版社,2000.</a:t>
            </a:r>
          </a:p>
          <a:p>
            <a:pPr marL="228600" algn="just">
              <a:spcAft>
                <a:spcPts val="0"/>
              </a:spcAft>
              <a:buFont typeface="+mj-lt"/>
              <a:buAutoNum type="arabicPeriod"/>
            </a:pPr>
            <a:r>
              <a:rPr lang="en-US" altLang="zh-CN" sz="700" dirty="0">
                <a:solidFill>
                  <a:srgbClr val="382850"/>
                </a:solidFill>
                <a:latin typeface="Times New Roman" panose="02020603050405020304" pitchFamily="18" charset="0"/>
                <a:ea typeface="微软雅黑" panose="020B0503020204020204" pitchFamily="34" charset="-122"/>
              </a:rPr>
              <a:t> </a:t>
            </a:r>
            <a:r>
              <a:rPr lang="zh-CN" altLang="en-US" sz="700" dirty="0">
                <a:solidFill>
                  <a:srgbClr val="382850"/>
                </a:solidFill>
                <a:latin typeface="Times New Roman" panose="02020603050405020304" pitchFamily="18" charset="0"/>
                <a:ea typeface="微软雅黑" panose="020B0503020204020204" pitchFamily="34" charset="-122"/>
              </a:rPr>
              <a:t>陈鹤阳</a:t>
            </a:r>
            <a:r>
              <a:rPr lang="en-US" altLang="zh-CN" sz="700" dirty="0">
                <a:solidFill>
                  <a:srgbClr val="382850"/>
                </a:solidFill>
                <a:latin typeface="Times New Roman" panose="02020603050405020304" pitchFamily="18" charset="0"/>
                <a:ea typeface="微软雅黑" panose="020B0503020204020204" pitchFamily="34" charset="-122"/>
              </a:rPr>
              <a:t>,</a:t>
            </a:r>
            <a:r>
              <a:rPr lang="zh-CN" altLang="en-US" sz="700" dirty="0">
                <a:solidFill>
                  <a:srgbClr val="382850"/>
                </a:solidFill>
                <a:latin typeface="Times New Roman" panose="02020603050405020304" pitchFamily="18" charset="0"/>
                <a:ea typeface="微软雅黑" panose="020B0503020204020204" pitchFamily="34" charset="-122"/>
              </a:rPr>
              <a:t>朝乐门</a:t>
            </a:r>
            <a:r>
              <a:rPr lang="en-US" altLang="zh-CN" sz="700" dirty="0">
                <a:solidFill>
                  <a:srgbClr val="382850"/>
                </a:solidFill>
                <a:latin typeface="Times New Roman" panose="02020603050405020304" pitchFamily="18" charset="0"/>
                <a:ea typeface="微软雅黑" panose="020B0503020204020204" pitchFamily="34" charset="-122"/>
              </a:rPr>
              <a:t>.</a:t>
            </a:r>
            <a:r>
              <a:rPr lang="zh-CN" altLang="en-US" sz="700" dirty="0">
                <a:solidFill>
                  <a:srgbClr val="382850"/>
                </a:solidFill>
                <a:latin typeface="Times New Roman" panose="02020603050405020304" pitchFamily="18" charset="0"/>
                <a:ea typeface="微软雅黑" panose="020B0503020204020204" pitchFamily="34" charset="-122"/>
              </a:rPr>
              <a:t>信息分析的若干核心问题探讨</a:t>
            </a:r>
            <a:r>
              <a:rPr lang="en-US" altLang="zh-CN" sz="700" dirty="0">
                <a:solidFill>
                  <a:srgbClr val="382850"/>
                </a:solidFill>
                <a:latin typeface="Times New Roman" panose="02020603050405020304" pitchFamily="18" charset="0"/>
                <a:ea typeface="微软雅黑" panose="020B0503020204020204" pitchFamily="34" charset="-122"/>
              </a:rPr>
              <a:t>[J].</a:t>
            </a:r>
            <a:r>
              <a:rPr lang="zh-CN" altLang="en-US" sz="700" dirty="0">
                <a:solidFill>
                  <a:srgbClr val="382850"/>
                </a:solidFill>
                <a:latin typeface="Times New Roman" panose="02020603050405020304" pitchFamily="18" charset="0"/>
                <a:ea typeface="微软雅黑" panose="020B0503020204020204" pitchFamily="34" charset="-122"/>
              </a:rPr>
              <a:t>情报理论与实践</a:t>
            </a:r>
            <a:r>
              <a:rPr lang="en-US" altLang="zh-CN" sz="700" dirty="0">
                <a:solidFill>
                  <a:srgbClr val="382850"/>
                </a:solidFill>
                <a:latin typeface="Times New Roman" panose="02020603050405020304" pitchFamily="18" charset="0"/>
                <a:ea typeface="微软雅黑" panose="020B0503020204020204" pitchFamily="34" charset="-122"/>
              </a:rPr>
              <a:t>,2016,39(02):38-43.</a:t>
            </a:r>
          </a:p>
          <a:p>
            <a:pPr marL="228600" algn="just">
              <a:spcAft>
                <a:spcPts val="0"/>
              </a:spcAft>
              <a:buFont typeface="+mj-lt"/>
              <a:buAutoNum type="arabicPeriod"/>
            </a:pPr>
            <a:r>
              <a:rPr lang="en-US" altLang="zh-CN" sz="700" dirty="0">
                <a:solidFill>
                  <a:srgbClr val="382850"/>
                </a:solidFill>
                <a:latin typeface="Times New Roman" panose="02020603050405020304" pitchFamily="18" charset="0"/>
                <a:ea typeface="微软雅黑" panose="020B0503020204020204" pitchFamily="34" charset="-122"/>
              </a:rPr>
              <a:t> U. S. Federal Council for Science and Technology (Committee on Scientific and Technical Information-COSATI). Panel on Information Analysis Centers. Proceedings of the Forum of Federally Supported Information Analysis Centers.</a:t>
            </a:r>
            <a:endParaRPr lang="zh-CN" altLang="zh-CN" sz="700" dirty="0">
              <a:solidFill>
                <a:srgbClr val="382850"/>
              </a:solidFill>
              <a:latin typeface="Times New Roman" panose="02020603050405020304" pitchFamily="18" charset="0"/>
              <a:ea typeface="微软雅黑" panose="020B0503020204020204" pitchFamily="34" charset="-122"/>
            </a:endParaRPr>
          </a:p>
          <a:p>
            <a:pPr marL="228600" algn="just">
              <a:buFont typeface="+mj-lt"/>
              <a:buAutoNum type="arabicPeriod"/>
            </a:pPr>
            <a:r>
              <a:rPr lang="en-US" altLang="zh-CN" sz="700" dirty="0">
                <a:solidFill>
                  <a:srgbClr val="382850"/>
                </a:solidFill>
                <a:latin typeface="Times New Roman" panose="02020603050405020304" pitchFamily="18" charset="0"/>
                <a:ea typeface="微软雅黑" panose="020B0503020204020204" pitchFamily="34" charset="-122"/>
              </a:rPr>
              <a:t> </a:t>
            </a:r>
            <a:r>
              <a:rPr lang="zh-CN" altLang="zh-CN" sz="700" dirty="0">
                <a:solidFill>
                  <a:srgbClr val="382850"/>
                </a:solidFill>
                <a:latin typeface="Times New Roman" panose="02020603050405020304" pitchFamily="18" charset="0"/>
                <a:ea typeface="微软雅黑" panose="020B0503020204020204" pitchFamily="34" charset="-122"/>
              </a:rPr>
              <a:t>朱庆华</a:t>
            </a:r>
            <a:r>
              <a:rPr lang="en-US" altLang="zh-CN" sz="700" dirty="0">
                <a:solidFill>
                  <a:srgbClr val="382850"/>
                </a:solidFill>
                <a:latin typeface="Times New Roman" panose="02020603050405020304" pitchFamily="18" charset="0"/>
                <a:ea typeface="微软雅黑" panose="020B0503020204020204" pitchFamily="34" charset="-122"/>
              </a:rPr>
              <a:t>.</a:t>
            </a:r>
            <a:r>
              <a:rPr lang="zh-CN" altLang="zh-CN" sz="700" dirty="0">
                <a:solidFill>
                  <a:srgbClr val="382850"/>
                </a:solidFill>
                <a:latin typeface="Times New Roman" panose="02020603050405020304" pitchFamily="18" charset="0"/>
                <a:ea typeface="微软雅黑" panose="020B0503020204020204" pitchFamily="34" charset="-122"/>
              </a:rPr>
              <a:t>信息分析</a:t>
            </a:r>
            <a:r>
              <a:rPr lang="en-US" altLang="zh-CN" sz="700" dirty="0">
                <a:solidFill>
                  <a:srgbClr val="382850"/>
                </a:solidFill>
                <a:latin typeface="Times New Roman" panose="02020603050405020304" pitchFamily="18" charset="0"/>
                <a:ea typeface="微软雅黑" panose="020B0503020204020204" pitchFamily="34" charset="-122"/>
              </a:rPr>
              <a:t>:</a:t>
            </a:r>
            <a:r>
              <a:rPr lang="zh-CN" altLang="zh-CN" sz="700" dirty="0">
                <a:solidFill>
                  <a:srgbClr val="382850"/>
                </a:solidFill>
                <a:latin typeface="Times New Roman" panose="02020603050405020304" pitchFamily="18" charset="0"/>
                <a:ea typeface="微软雅黑" panose="020B0503020204020204" pitchFamily="34" charset="-122"/>
              </a:rPr>
              <a:t>基础、方法及应用</a:t>
            </a:r>
            <a:r>
              <a:rPr lang="en-US" altLang="zh-CN" sz="700" dirty="0">
                <a:solidFill>
                  <a:srgbClr val="382850"/>
                </a:solidFill>
                <a:latin typeface="Times New Roman" panose="02020603050405020304" pitchFamily="18" charset="0"/>
                <a:ea typeface="微软雅黑" panose="020B0503020204020204" pitchFamily="34" charset="-122"/>
              </a:rPr>
              <a:t>[M].</a:t>
            </a:r>
            <a:r>
              <a:rPr lang="zh-CN" altLang="zh-CN" sz="700" dirty="0">
                <a:solidFill>
                  <a:srgbClr val="382850"/>
                </a:solidFill>
                <a:latin typeface="Times New Roman" panose="02020603050405020304" pitchFamily="18" charset="0"/>
                <a:ea typeface="微软雅黑" panose="020B0503020204020204" pitchFamily="34" charset="-122"/>
              </a:rPr>
              <a:t>北京</a:t>
            </a:r>
            <a:r>
              <a:rPr lang="en-US" altLang="zh-CN" sz="700" dirty="0">
                <a:solidFill>
                  <a:srgbClr val="382850"/>
                </a:solidFill>
                <a:latin typeface="Times New Roman" panose="02020603050405020304" pitchFamily="18" charset="0"/>
                <a:ea typeface="微软雅黑" panose="020B0503020204020204" pitchFamily="34" charset="-122"/>
              </a:rPr>
              <a:t>:</a:t>
            </a:r>
            <a:r>
              <a:rPr lang="zh-CN" altLang="zh-CN" sz="700" dirty="0">
                <a:solidFill>
                  <a:srgbClr val="382850"/>
                </a:solidFill>
                <a:latin typeface="Times New Roman" panose="02020603050405020304" pitchFamily="18" charset="0"/>
                <a:ea typeface="微软雅黑" panose="020B0503020204020204" pitchFamily="34" charset="-122"/>
              </a:rPr>
              <a:t>科学出版社</a:t>
            </a:r>
            <a:r>
              <a:rPr lang="en-US" altLang="zh-CN" sz="700" dirty="0">
                <a:solidFill>
                  <a:srgbClr val="382850"/>
                </a:solidFill>
                <a:latin typeface="Times New Roman" panose="02020603050405020304" pitchFamily="18" charset="0"/>
                <a:ea typeface="微软雅黑" panose="020B0503020204020204" pitchFamily="34" charset="-122"/>
              </a:rPr>
              <a:t>, 2004:4.</a:t>
            </a:r>
          </a:p>
          <a:p>
            <a:pPr marL="228600" algn="just">
              <a:buFont typeface="+mj-lt"/>
              <a:buAutoNum type="arabicPeriod"/>
            </a:pPr>
            <a:r>
              <a:rPr lang="en-US" altLang="zh-CN" sz="700" dirty="0">
                <a:solidFill>
                  <a:srgbClr val="382850"/>
                </a:solidFill>
                <a:latin typeface="Times New Roman" panose="02020603050405020304" pitchFamily="18" charset="0"/>
                <a:ea typeface="微软雅黑" panose="020B0503020204020204" pitchFamily="34" charset="-122"/>
              </a:rPr>
              <a:t> </a:t>
            </a:r>
            <a:r>
              <a:rPr lang="zh-CN" altLang="en-US" sz="700" dirty="0">
                <a:solidFill>
                  <a:srgbClr val="382850"/>
                </a:solidFill>
                <a:latin typeface="Times New Roman" panose="02020603050405020304" pitchFamily="18" charset="0"/>
                <a:ea typeface="微软雅黑" panose="020B0503020204020204" pitchFamily="34" charset="-122"/>
              </a:rPr>
              <a:t>卢小宾</a:t>
            </a:r>
            <a:r>
              <a:rPr lang="en-US" altLang="zh-CN" sz="700" dirty="0">
                <a:solidFill>
                  <a:srgbClr val="382850"/>
                </a:solidFill>
                <a:latin typeface="Times New Roman" panose="02020603050405020304" pitchFamily="18" charset="0"/>
                <a:ea typeface="微软雅黑" panose="020B0503020204020204" pitchFamily="34" charset="-122"/>
              </a:rPr>
              <a:t>. </a:t>
            </a:r>
            <a:r>
              <a:rPr lang="zh-CN" altLang="en-US" sz="700" dirty="0">
                <a:solidFill>
                  <a:srgbClr val="382850"/>
                </a:solidFill>
                <a:latin typeface="Times New Roman" panose="02020603050405020304" pitchFamily="18" charset="0"/>
                <a:ea typeface="微软雅黑" panose="020B0503020204020204" pitchFamily="34" charset="-122"/>
              </a:rPr>
              <a:t>信息分析概论</a:t>
            </a:r>
            <a:r>
              <a:rPr lang="en-US" altLang="zh-CN" sz="700" dirty="0">
                <a:solidFill>
                  <a:srgbClr val="382850"/>
                </a:solidFill>
                <a:latin typeface="Times New Roman" panose="02020603050405020304" pitchFamily="18" charset="0"/>
                <a:ea typeface="微软雅黑" panose="020B0503020204020204" pitchFamily="34" charset="-122"/>
              </a:rPr>
              <a:t>[M]. </a:t>
            </a:r>
            <a:r>
              <a:rPr lang="zh-CN" altLang="en-US" sz="700" dirty="0">
                <a:solidFill>
                  <a:srgbClr val="382850"/>
                </a:solidFill>
                <a:latin typeface="Times New Roman" panose="02020603050405020304" pitchFamily="18" charset="0"/>
                <a:ea typeface="微软雅黑" panose="020B0503020204020204" pitchFamily="34" charset="-122"/>
              </a:rPr>
              <a:t>电子工业出版社</a:t>
            </a:r>
            <a:r>
              <a:rPr lang="en-US" altLang="zh-CN" sz="700" dirty="0">
                <a:solidFill>
                  <a:srgbClr val="382850"/>
                </a:solidFill>
                <a:latin typeface="Times New Roman" panose="02020603050405020304" pitchFamily="18" charset="0"/>
                <a:ea typeface="微软雅黑" panose="020B0503020204020204" pitchFamily="34" charset="-122"/>
              </a:rPr>
              <a:t>, 2014.</a:t>
            </a:r>
            <a:endParaRPr lang="zh-CN" altLang="en-US" sz="700" dirty="0">
              <a:solidFill>
                <a:srgbClr val="38285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588965532"/>
      </p:ext>
    </p:extLst>
  </p:cSld>
  <p:clrMapOvr>
    <a:masterClrMapping/>
  </p:clrMapOvr>
  <p:transition>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B1E569-C9E8-43AC-A227-8292CE1CD52E}"/>
              </a:ext>
            </a:extLst>
          </p:cNvPr>
          <p:cNvSpPr>
            <a:spLocks noGrp="1"/>
          </p:cNvSpPr>
          <p:nvPr>
            <p:ph type="sldNum" sz="quarter" idx="12"/>
          </p:nvPr>
        </p:nvSpPr>
        <p:spPr/>
        <p:txBody>
          <a:bodyPr/>
          <a:lstStyle/>
          <a:p>
            <a:pPr>
              <a:defRPr/>
            </a:pPr>
            <a:fld id="{2C69FBB6-E99C-45BC-A8D0-F20B296B0ADB}" type="slidenum">
              <a:rPr lang="zh-CN" altLang="en-US" smtClean="0"/>
              <a:pPr>
                <a:defRPr/>
              </a:pPr>
              <a:t>40</a:t>
            </a:fld>
            <a:endParaRPr lang="zh-CN" altLang="en-US" dirty="0"/>
          </a:p>
        </p:txBody>
      </p:sp>
      <p:sp>
        <p:nvSpPr>
          <p:cNvPr id="3" name="Oval 7">
            <a:extLst>
              <a:ext uri="{FF2B5EF4-FFF2-40B4-BE49-F238E27FC236}">
                <a16:creationId xmlns:a16="http://schemas.microsoft.com/office/drawing/2014/main" id="{AA859253-87E0-493E-98CD-E56C9051FA21}"/>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9B2B1342-62AB-428C-AEFE-5F16A4580DDB}"/>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216F067D-18D6-4867-88C9-045B127962E8}"/>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C40FD379-5BC0-4559-92C8-2069E590287F}"/>
              </a:ext>
            </a:extLst>
          </p:cNvPr>
          <p:cNvSpPr/>
          <p:nvPr/>
        </p:nvSpPr>
        <p:spPr>
          <a:xfrm>
            <a:off x="823206" y="897103"/>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比较法案例</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08831643-70FD-4A69-B17C-0511EEE226A0}"/>
              </a:ext>
            </a:extLst>
          </p:cNvPr>
          <p:cNvSpPr/>
          <p:nvPr/>
        </p:nvSpPr>
        <p:spPr>
          <a:xfrm>
            <a:off x="858309" y="1292539"/>
            <a:ext cx="397011" cy="55075"/>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4AFFE314-188A-4FE1-83FE-E84402BEB9BF}"/>
              </a:ext>
            </a:extLst>
          </p:cNvPr>
          <p:cNvSpPr/>
          <p:nvPr/>
        </p:nvSpPr>
        <p:spPr>
          <a:xfrm>
            <a:off x="1247371" y="1296454"/>
            <a:ext cx="853357" cy="4571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pic>
        <p:nvPicPr>
          <p:cNvPr id="11" name="图片 10">
            <a:extLst>
              <a:ext uri="{FF2B5EF4-FFF2-40B4-BE49-F238E27FC236}">
                <a16:creationId xmlns:a16="http://schemas.microsoft.com/office/drawing/2014/main" id="{2EF28BC4-DA9F-4A76-AD2B-B1F702AD484B}"/>
              </a:ext>
            </a:extLst>
          </p:cNvPr>
          <p:cNvPicPr>
            <a:picLocks noChangeAspect="1"/>
          </p:cNvPicPr>
          <p:nvPr/>
        </p:nvPicPr>
        <p:blipFill>
          <a:blip r:embed="rId2"/>
          <a:stretch>
            <a:fillRect/>
          </a:stretch>
        </p:blipFill>
        <p:spPr>
          <a:xfrm>
            <a:off x="4246202" y="1464048"/>
            <a:ext cx="4750087" cy="2774023"/>
          </a:xfrm>
          <a:prstGeom prst="rect">
            <a:avLst/>
          </a:prstGeom>
        </p:spPr>
      </p:pic>
      <p:sp>
        <p:nvSpPr>
          <p:cNvPr id="12" name="矩形 11">
            <a:extLst>
              <a:ext uri="{FF2B5EF4-FFF2-40B4-BE49-F238E27FC236}">
                <a16:creationId xmlns:a16="http://schemas.microsoft.com/office/drawing/2014/main" id="{0761D859-5DCE-4140-9545-F86F95C09C2D}"/>
              </a:ext>
            </a:extLst>
          </p:cNvPr>
          <p:cNvSpPr/>
          <p:nvPr/>
        </p:nvSpPr>
        <p:spPr>
          <a:xfrm>
            <a:off x="354074" y="1517123"/>
            <a:ext cx="3929894" cy="2820003"/>
          </a:xfrm>
          <a:prstGeom prst="rect">
            <a:avLst/>
          </a:prstGeom>
        </p:spPr>
        <p:txBody>
          <a:bodyPr wrap="square">
            <a:spAutoFit/>
          </a:bodyPr>
          <a:lstStyle/>
          <a:p>
            <a:pPr>
              <a:lnSpc>
                <a:spcPct val="125000"/>
              </a:lnSpc>
            </a:pPr>
            <a:r>
              <a:rPr lang="zh-CN" altLang="en-US" sz="1600" dirty="0">
                <a:solidFill>
                  <a:srgbClr val="000000"/>
                </a:solidFill>
                <a:latin typeface="+mn-ea"/>
              </a:rPr>
              <a:t>步骤：</a:t>
            </a:r>
            <a:endParaRPr lang="en-US" altLang="zh-CN" sz="1600" dirty="0">
              <a:solidFill>
                <a:srgbClr val="000000"/>
              </a:solidFill>
              <a:latin typeface="+mn-ea"/>
            </a:endParaRPr>
          </a:p>
          <a:p>
            <a:pPr>
              <a:lnSpc>
                <a:spcPct val="125000"/>
              </a:lnSpc>
              <a:buFont typeface="+mj-ea"/>
              <a:buAutoNum type="circleNumDbPlain"/>
            </a:pPr>
            <a:r>
              <a:rPr lang="zh-CN" altLang="en-US" sz="1600" b="1" dirty="0">
                <a:solidFill>
                  <a:srgbClr val="000000"/>
                </a:solidFill>
                <a:latin typeface="+mn-ea"/>
              </a:rPr>
              <a:t>比较问题的确定</a:t>
            </a:r>
            <a:r>
              <a:rPr lang="zh-CN" altLang="en-US" sz="1600" dirty="0">
                <a:solidFill>
                  <a:srgbClr val="000000"/>
                </a:solidFill>
                <a:latin typeface="+mn-ea"/>
              </a:rPr>
              <a:t>：中、美对“一带一路”专利合作态势；</a:t>
            </a:r>
            <a:endParaRPr lang="en-US" altLang="zh-CN" sz="1600" dirty="0">
              <a:solidFill>
                <a:srgbClr val="000000"/>
              </a:solidFill>
              <a:latin typeface="+mn-ea"/>
            </a:endParaRPr>
          </a:p>
          <a:p>
            <a:pPr>
              <a:lnSpc>
                <a:spcPct val="125000"/>
              </a:lnSpc>
              <a:buFont typeface="+mj-ea"/>
              <a:buAutoNum type="circleNumDbPlain"/>
            </a:pPr>
            <a:r>
              <a:rPr lang="zh-CN" altLang="en-US" sz="1600" b="1" dirty="0">
                <a:solidFill>
                  <a:srgbClr val="000000"/>
                </a:solidFill>
                <a:latin typeface="+mn-ea"/>
              </a:rPr>
              <a:t>比较指标</a:t>
            </a:r>
            <a:r>
              <a:rPr lang="zh-CN" altLang="en-US" sz="1600" dirty="0">
                <a:solidFill>
                  <a:srgbClr val="000000"/>
                </a:solidFill>
                <a:latin typeface="+mn-ea"/>
              </a:rPr>
              <a:t>：构建专利合作网络，借助社会网络分析和系统科学理论构建量化对比指标如图右；</a:t>
            </a:r>
            <a:endParaRPr lang="en-US" altLang="zh-CN" sz="1600" dirty="0">
              <a:solidFill>
                <a:srgbClr val="000000"/>
              </a:solidFill>
              <a:latin typeface="+mn-ea"/>
            </a:endParaRPr>
          </a:p>
          <a:p>
            <a:pPr>
              <a:lnSpc>
                <a:spcPct val="125000"/>
              </a:lnSpc>
              <a:buFont typeface="+mj-ea"/>
              <a:buAutoNum type="circleNumDbPlain"/>
            </a:pPr>
            <a:r>
              <a:rPr lang="zh-CN" altLang="en-US" sz="1600" b="1" dirty="0">
                <a:solidFill>
                  <a:srgbClr val="000000"/>
                </a:solidFill>
                <a:latin typeface="+mn-ea"/>
              </a:rPr>
              <a:t>收集整理资料</a:t>
            </a:r>
            <a:endParaRPr lang="en-US" altLang="zh-CN" sz="1600" b="1" dirty="0">
              <a:solidFill>
                <a:srgbClr val="000000"/>
              </a:solidFill>
              <a:latin typeface="+mn-ea"/>
            </a:endParaRPr>
          </a:p>
          <a:p>
            <a:pPr>
              <a:lnSpc>
                <a:spcPct val="125000"/>
              </a:lnSpc>
              <a:buFont typeface="+mj-ea"/>
              <a:buAutoNum type="circleNumDbPlain"/>
            </a:pPr>
            <a:r>
              <a:rPr lang="zh-CN" altLang="en-US" sz="1600" b="1" dirty="0">
                <a:solidFill>
                  <a:srgbClr val="000000"/>
                </a:solidFill>
                <a:latin typeface="+mn-ea"/>
              </a:rPr>
              <a:t>分析比较内容</a:t>
            </a:r>
            <a:endParaRPr lang="en-US" altLang="zh-CN" sz="1600" b="1" dirty="0">
              <a:solidFill>
                <a:srgbClr val="000000"/>
              </a:solidFill>
              <a:latin typeface="+mn-ea"/>
            </a:endParaRPr>
          </a:p>
          <a:p>
            <a:pPr>
              <a:lnSpc>
                <a:spcPct val="125000"/>
              </a:lnSpc>
              <a:buFont typeface="+mj-ea"/>
              <a:buAutoNum type="circleNumDbPlain"/>
            </a:pPr>
            <a:r>
              <a:rPr lang="zh-CN" altLang="en-US" sz="1600" b="1" dirty="0">
                <a:solidFill>
                  <a:srgbClr val="000000"/>
                </a:solidFill>
                <a:latin typeface="+mn-ea"/>
              </a:rPr>
              <a:t>得出比较结论</a:t>
            </a:r>
            <a:endParaRPr lang="zh-CN" altLang="en-US" sz="1600" b="1" dirty="0">
              <a:latin typeface="+mn-ea"/>
            </a:endParaRPr>
          </a:p>
        </p:txBody>
      </p:sp>
    </p:spTree>
    <p:extLst>
      <p:ext uri="{BB962C8B-B14F-4D97-AF65-F5344CB8AC3E}">
        <p14:creationId xmlns:p14="http://schemas.microsoft.com/office/powerpoint/2010/main" val="235367915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BA7FD-1EA5-4097-A0AC-08959DCF8E0C}"/>
              </a:ext>
            </a:extLst>
          </p:cNvPr>
          <p:cNvSpPr>
            <a:spLocks noGrp="1"/>
          </p:cNvSpPr>
          <p:nvPr>
            <p:ph type="sldNum" sz="quarter" idx="12"/>
          </p:nvPr>
        </p:nvSpPr>
        <p:spPr/>
        <p:txBody>
          <a:bodyPr/>
          <a:lstStyle/>
          <a:p>
            <a:pPr>
              <a:defRPr/>
            </a:pPr>
            <a:fld id="{2C69FBB6-E99C-45BC-A8D0-F20B296B0ADB}" type="slidenum">
              <a:rPr lang="zh-CN" altLang="en-US" smtClean="0"/>
              <a:pPr>
                <a:defRPr/>
              </a:pPr>
              <a:t>41</a:t>
            </a:fld>
            <a:endParaRPr lang="zh-CN" altLang="en-US" dirty="0"/>
          </a:p>
        </p:txBody>
      </p:sp>
      <p:sp>
        <p:nvSpPr>
          <p:cNvPr id="3" name="Oval 7">
            <a:extLst>
              <a:ext uri="{FF2B5EF4-FFF2-40B4-BE49-F238E27FC236}">
                <a16:creationId xmlns:a16="http://schemas.microsoft.com/office/drawing/2014/main" id="{CBBF7217-CD26-4546-A952-7DDC7C351BDF}"/>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A7428808-C12A-4875-96FD-9CDFED3FFA4B}"/>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CBD75AC8-18C6-4B98-A345-995846A55378}"/>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FC73C0E1-FD57-4997-B26D-4B7E498CF1B1}"/>
              </a:ext>
            </a:extLst>
          </p:cNvPr>
          <p:cNvSpPr/>
          <p:nvPr/>
        </p:nvSpPr>
        <p:spPr>
          <a:xfrm>
            <a:off x="823206" y="897103"/>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比较法案例</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EDD5B332-2499-44ED-B9AC-E453C0C85EA9}"/>
              </a:ext>
            </a:extLst>
          </p:cNvPr>
          <p:cNvSpPr/>
          <p:nvPr/>
        </p:nvSpPr>
        <p:spPr>
          <a:xfrm>
            <a:off x="858309" y="1292539"/>
            <a:ext cx="397011" cy="55075"/>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683134B0-C37D-4EE9-AF91-F996543D5179}"/>
              </a:ext>
            </a:extLst>
          </p:cNvPr>
          <p:cNvSpPr/>
          <p:nvPr/>
        </p:nvSpPr>
        <p:spPr>
          <a:xfrm>
            <a:off x="1247371" y="1296454"/>
            <a:ext cx="853357" cy="4571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pic>
        <p:nvPicPr>
          <p:cNvPr id="11" name="图片 10">
            <a:extLst>
              <a:ext uri="{FF2B5EF4-FFF2-40B4-BE49-F238E27FC236}">
                <a16:creationId xmlns:a16="http://schemas.microsoft.com/office/drawing/2014/main" id="{A9E8F5F3-775F-4940-A119-4B4183640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73" y="1490356"/>
            <a:ext cx="6788298" cy="2129941"/>
          </a:xfrm>
          <a:prstGeom prst="rect">
            <a:avLst/>
          </a:prstGeom>
        </p:spPr>
      </p:pic>
      <p:sp>
        <p:nvSpPr>
          <p:cNvPr id="12" name="矩形 11">
            <a:extLst>
              <a:ext uri="{FF2B5EF4-FFF2-40B4-BE49-F238E27FC236}">
                <a16:creationId xmlns:a16="http://schemas.microsoft.com/office/drawing/2014/main" id="{4F7B4283-44A3-4DBF-9733-76E54492F72B}"/>
              </a:ext>
            </a:extLst>
          </p:cNvPr>
          <p:cNvSpPr/>
          <p:nvPr/>
        </p:nvSpPr>
        <p:spPr>
          <a:xfrm>
            <a:off x="736494" y="3743072"/>
            <a:ext cx="7663842" cy="830997"/>
          </a:xfrm>
          <a:prstGeom prst="rect">
            <a:avLst/>
          </a:prstGeom>
        </p:spPr>
        <p:txBody>
          <a:bodyPr wrap="square">
            <a:spAutoFit/>
          </a:bodyPr>
          <a:lstStyle/>
          <a:p>
            <a:r>
              <a:rPr lang="zh-CN" altLang="en-US" sz="1600" dirty="0">
                <a:latin typeface="+mn-ea"/>
              </a:rPr>
              <a:t>从总体趋势来看，中国合作专利的年平均增长率为</a:t>
            </a:r>
            <a:r>
              <a:rPr lang="en-US" altLang="zh-CN" sz="1600" dirty="0">
                <a:latin typeface="+mn-ea"/>
              </a:rPr>
              <a:t>26.26%</a:t>
            </a:r>
            <a:r>
              <a:rPr lang="zh-CN" altLang="en-US" sz="1600" dirty="0">
                <a:latin typeface="+mn-ea"/>
              </a:rPr>
              <a:t>，美国合作专利年平均增长率为</a:t>
            </a:r>
            <a:r>
              <a:rPr lang="en-US" altLang="zh-CN" sz="1600" dirty="0">
                <a:latin typeface="+mn-ea"/>
              </a:rPr>
              <a:t>9.48%</a:t>
            </a:r>
            <a:r>
              <a:rPr lang="zh-CN" altLang="en-US" sz="1600" dirty="0">
                <a:latin typeface="+mn-ea"/>
              </a:rPr>
              <a:t>，中国在年均增速上超过美国，具有较大的增长潜力。从近两年数据来看，中国合作专利呈直线上升趋势，美国的变化则较为平缓。</a:t>
            </a:r>
          </a:p>
        </p:txBody>
      </p:sp>
      <p:sp>
        <p:nvSpPr>
          <p:cNvPr id="13" name="文本框 12">
            <a:extLst>
              <a:ext uri="{FF2B5EF4-FFF2-40B4-BE49-F238E27FC236}">
                <a16:creationId xmlns:a16="http://schemas.microsoft.com/office/drawing/2014/main" id="{35780A2E-5EEE-4112-BDB2-12E317BC8BAC}"/>
              </a:ext>
            </a:extLst>
          </p:cNvPr>
          <p:cNvSpPr txBox="1"/>
          <p:nvPr/>
        </p:nvSpPr>
        <p:spPr>
          <a:xfrm>
            <a:off x="3275856" y="989261"/>
            <a:ext cx="2736304" cy="353943"/>
          </a:xfrm>
          <a:prstGeom prst="rect">
            <a:avLst/>
          </a:prstGeom>
          <a:noFill/>
        </p:spPr>
        <p:txBody>
          <a:bodyPr wrap="square" rtlCol="0">
            <a:spAutoFit/>
          </a:bodyPr>
          <a:lstStyle/>
          <a:p>
            <a:r>
              <a:rPr lang="zh-CN" altLang="en-US" b="1" dirty="0"/>
              <a:t>对比专利合作时序分布</a:t>
            </a:r>
          </a:p>
        </p:txBody>
      </p:sp>
    </p:spTree>
    <p:extLst>
      <p:ext uri="{BB962C8B-B14F-4D97-AF65-F5344CB8AC3E}">
        <p14:creationId xmlns:p14="http://schemas.microsoft.com/office/powerpoint/2010/main" val="129553727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BA7FD-1EA5-4097-A0AC-08959DCF8E0C}"/>
              </a:ext>
            </a:extLst>
          </p:cNvPr>
          <p:cNvSpPr>
            <a:spLocks noGrp="1"/>
          </p:cNvSpPr>
          <p:nvPr>
            <p:ph type="sldNum" sz="quarter" idx="12"/>
          </p:nvPr>
        </p:nvSpPr>
        <p:spPr/>
        <p:txBody>
          <a:bodyPr/>
          <a:lstStyle/>
          <a:p>
            <a:pPr>
              <a:defRPr/>
            </a:pPr>
            <a:fld id="{2C69FBB6-E99C-45BC-A8D0-F20B296B0ADB}" type="slidenum">
              <a:rPr lang="zh-CN" altLang="en-US" smtClean="0"/>
              <a:pPr>
                <a:defRPr/>
              </a:pPr>
              <a:t>42</a:t>
            </a:fld>
            <a:endParaRPr lang="zh-CN" altLang="en-US" dirty="0"/>
          </a:p>
        </p:txBody>
      </p:sp>
      <p:sp>
        <p:nvSpPr>
          <p:cNvPr id="3" name="Oval 7">
            <a:extLst>
              <a:ext uri="{FF2B5EF4-FFF2-40B4-BE49-F238E27FC236}">
                <a16:creationId xmlns:a16="http://schemas.microsoft.com/office/drawing/2014/main" id="{CBBF7217-CD26-4546-A952-7DDC7C351BDF}"/>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A7428808-C12A-4875-96FD-9CDFED3FFA4B}"/>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CBD75AC8-18C6-4B98-A345-995846A55378}"/>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FC73C0E1-FD57-4997-B26D-4B7E498CF1B1}"/>
              </a:ext>
            </a:extLst>
          </p:cNvPr>
          <p:cNvSpPr/>
          <p:nvPr/>
        </p:nvSpPr>
        <p:spPr>
          <a:xfrm>
            <a:off x="823206" y="897103"/>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比较法案例</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EDD5B332-2499-44ED-B9AC-E453C0C85EA9}"/>
              </a:ext>
            </a:extLst>
          </p:cNvPr>
          <p:cNvSpPr/>
          <p:nvPr/>
        </p:nvSpPr>
        <p:spPr>
          <a:xfrm>
            <a:off x="858309" y="1292539"/>
            <a:ext cx="397011" cy="55075"/>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683134B0-C37D-4EE9-AF91-F996543D5179}"/>
              </a:ext>
            </a:extLst>
          </p:cNvPr>
          <p:cNvSpPr/>
          <p:nvPr/>
        </p:nvSpPr>
        <p:spPr>
          <a:xfrm>
            <a:off x="1247371" y="1296454"/>
            <a:ext cx="853357" cy="4571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3" name="文本框 12">
            <a:extLst>
              <a:ext uri="{FF2B5EF4-FFF2-40B4-BE49-F238E27FC236}">
                <a16:creationId xmlns:a16="http://schemas.microsoft.com/office/drawing/2014/main" id="{406BEAF9-255D-44BF-A0CD-47851809158E}"/>
              </a:ext>
            </a:extLst>
          </p:cNvPr>
          <p:cNvSpPr txBox="1"/>
          <p:nvPr/>
        </p:nvSpPr>
        <p:spPr>
          <a:xfrm>
            <a:off x="3275856" y="989261"/>
            <a:ext cx="2736304" cy="353943"/>
          </a:xfrm>
          <a:prstGeom prst="rect">
            <a:avLst/>
          </a:prstGeom>
          <a:noFill/>
        </p:spPr>
        <p:txBody>
          <a:bodyPr wrap="square" rtlCol="0">
            <a:spAutoFit/>
          </a:bodyPr>
          <a:lstStyle/>
          <a:p>
            <a:r>
              <a:rPr lang="zh-CN" altLang="en-US" b="1" dirty="0"/>
              <a:t>对比专利合作空间分布</a:t>
            </a:r>
          </a:p>
        </p:txBody>
      </p:sp>
      <p:pic>
        <p:nvPicPr>
          <p:cNvPr id="14" name="图片 13">
            <a:extLst>
              <a:ext uri="{FF2B5EF4-FFF2-40B4-BE49-F238E27FC236}">
                <a16:creationId xmlns:a16="http://schemas.microsoft.com/office/drawing/2014/main" id="{8FAB1750-8DC9-4AC7-B56E-9CB80B732D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1455736"/>
            <a:ext cx="2990088" cy="3105912"/>
          </a:xfrm>
          <a:prstGeom prst="rect">
            <a:avLst/>
          </a:prstGeom>
        </p:spPr>
      </p:pic>
      <p:pic>
        <p:nvPicPr>
          <p:cNvPr id="16" name="图片 15">
            <a:extLst>
              <a:ext uri="{FF2B5EF4-FFF2-40B4-BE49-F238E27FC236}">
                <a16:creationId xmlns:a16="http://schemas.microsoft.com/office/drawing/2014/main" id="{9DF439D9-9A56-4E9A-9BC7-EA16DF9713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1339" y="1314336"/>
            <a:ext cx="3186608" cy="3164588"/>
          </a:xfrm>
          <a:prstGeom prst="rect">
            <a:avLst/>
          </a:prstGeom>
        </p:spPr>
      </p:pic>
      <p:sp>
        <p:nvSpPr>
          <p:cNvPr id="17" name="矩形 16">
            <a:extLst>
              <a:ext uri="{FF2B5EF4-FFF2-40B4-BE49-F238E27FC236}">
                <a16:creationId xmlns:a16="http://schemas.microsoft.com/office/drawing/2014/main" id="{AF5161D4-C706-4F38-BA2C-E5C7DC95F21D}"/>
              </a:ext>
            </a:extLst>
          </p:cNvPr>
          <p:cNvSpPr/>
          <p:nvPr/>
        </p:nvSpPr>
        <p:spPr>
          <a:xfrm>
            <a:off x="1484019" y="4349178"/>
            <a:ext cx="1723549" cy="276999"/>
          </a:xfrm>
          <a:prstGeom prst="rect">
            <a:avLst/>
          </a:prstGeom>
        </p:spPr>
        <p:txBody>
          <a:bodyPr wrap="none">
            <a:spAutoFit/>
          </a:bodyPr>
          <a:lstStyle/>
          <a:p>
            <a:r>
              <a:rPr lang="zh-CN" altLang="en-US" sz="1200" dirty="0">
                <a:solidFill>
                  <a:srgbClr val="000000"/>
                </a:solidFill>
                <a:latin typeface="方正黑体_GBK"/>
              </a:rPr>
              <a:t>中国合作专利流向情况</a:t>
            </a:r>
            <a:endParaRPr lang="zh-CN" altLang="en-US" sz="1200" dirty="0"/>
          </a:p>
        </p:txBody>
      </p:sp>
      <p:sp>
        <p:nvSpPr>
          <p:cNvPr id="18" name="矩形 17">
            <a:extLst>
              <a:ext uri="{FF2B5EF4-FFF2-40B4-BE49-F238E27FC236}">
                <a16:creationId xmlns:a16="http://schemas.microsoft.com/office/drawing/2014/main" id="{38325F66-E6C7-4A48-A8A8-B60E289BFA40}"/>
              </a:ext>
            </a:extLst>
          </p:cNvPr>
          <p:cNvSpPr/>
          <p:nvPr/>
        </p:nvSpPr>
        <p:spPr>
          <a:xfrm>
            <a:off x="5482868" y="4349177"/>
            <a:ext cx="1723549" cy="276999"/>
          </a:xfrm>
          <a:prstGeom prst="rect">
            <a:avLst/>
          </a:prstGeom>
        </p:spPr>
        <p:txBody>
          <a:bodyPr wrap="none">
            <a:spAutoFit/>
          </a:bodyPr>
          <a:lstStyle/>
          <a:p>
            <a:r>
              <a:rPr lang="zh-CN" altLang="en-US" sz="1200" dirty="0">
                <a:solidFill>
                  <a:srgbClr val="000000"/>
                </a:solidFill>
                <a:latin typeface="方正黑体_GBK"/>
              </a:rPr>
              <a:t>美国合作专利流向情况</a:t>
            </a:r>
            <a:endParaRPr lang="zh-CN" altLang="en-US" sz="1200" dirty="0"/>
          </a:p>
        </p:txBody>
      </p:sp>
    </p:spTree>
    <p:extLst>
      <p:ext uri="{BB962C8B-B14F-4D97-AF65-F5344CB8AC3E}">
        <p14:creationId xmlns:p14="http://schemas.microsoft.com/office/powerpoint/2010/main" val="64434210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文本框 19">
            <a:extLst>
              <a:ext uri="{FF2B5EF4-FFF2-40B4-BE49-F238E27FC236}">
                <a16:creationId xmlns:a16="http://schemas.microsoft.com/office/drawing/2014/main" id="{05CBCA90-12ED-4EC1-AB44-891C467B8391}"/>
              </a:ext>
            </a:extLst>
          </p:cNvPr>
          <p:cNvSpPr txBox="1"/>
          <p:nvPr/>
        </p:nvSpPr>
        <p:spPr>
          <a:xfrm>
            <a:off x="1331640" y="1851670"/>
            <a:ext cx="6480720" cy="1701748"/>
          </a:xfrm>
          <a:prstGeom prst="rect">
            <a:avLst/>
          </a:prstGeom>
          <a:noFill/>
        </p:spPr>
        <p:txBody>
          <a:bodyPr wrap="square" rtlCol="0">
            <a:spAutoFit/>
          </a:bodyPr>
          <a:lstStyle/>
          <a:p>
            <a:pPr indent="457200">
              <a:lnSpc>
                <a:spcPct val="150000"/>
              </a:lnSpc>
            </a:pPr>
            <a:r>
              <a:rPr lang="zh-CN" altLang="en-US" sz="1800" dirty="0">
                <a:latin typeface="Times New Roman" panose="02020603050405020304" pitchFamily="18" charset="0"/>
                <a:ea typeface="楷体" panose="02010609060101010101" pitchFamily="49" charset="-122"/>
              </a:rPr>
              <a:t>推理是从一个或几个已知的判断得出一个新判断的思维过程。具体来说，就是在</a:t>
            </a:r>
            <a:r>
              <a:rPr lang="zh-CN" altLang="en-US" sz="1800" b="1" dirty="0">
                <a:latin typeface="Times New Roman" panose="02020603050405020304" pitchFamily="18" charset="0"/>
                <a:ea typeface="楷体" panose="02010609060101010101" pitchFamily="49" charset="-122"/>
              </a:rPr>
              <a:t>掌握一定的已知事实、数据或因素相关性的基础</a:t>
            </a:r>
            <a:r>
              <a:rPr lang="zh-CN" altLang="en-US" sz="1800" dirty="0">
                <a:latin typeface="Times New Roman" panose="02020603050405020304" pitchFamily="18" charset="0"/>
                <a:ea typeface="楷体" panose="02010609060101010101" pitchFamily="49" charset="-122"/>
              </a:rPr>
              <a:t>上，通过</a:t>
            </a:r>
            <a:r>
              <a:rPr lang="zh-CN" altLang="en-US" sz="1800" b="1" dirty="0">
                <a:latin typeface="Times New Roman" panose="02020603050405020304" pitchFamily="18" charset="0"/>
                <a:ea typeface="楷体" panose="02010609060101010101" pitchFamily="49" charset="-122"/>
              </a:rPr>
              <a:t>因果关系或其他关系</a:t>
            </a:r>
            <a:r>
              <a:rPr lang="zh-CN" altLang="en-US" sz="1800" dirty="0">
                <a:latin typeface="Times New Roman" panose="02020603050405020304" pitchFamily="18" charset="0"/>
                <a:ea typeface="楷体" panose="02010609060101010101" pitchFamily="49" charset="-122"/>
              </a:rPr>
              <a:t>顺次、逐步地推论，最终得出新结论的一种逻辑思维方法</a:t>
            </a:r>
            <a:r>
              <a:rPr lang="zh-CN" altLang="zh-CN" sz="1800" dirty="0">
                <a:latin typeface="Times New Roman" panose="02020603050405020304" pitchFamily="18" charset="0"/>
                <a:ea typeface="楷体" panose="02010609060101010101" pitchFamily="49" charset="-122"/>
              </a:rPr>
              <a:t>。</a:t>
            </a:r>
            <a:endParaRPr lang="zh-CN" altLang="en-US" sz="1800"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65885669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文本框 19">
            <a:extLst>
              <a:ext uri="{FF2B5EF4-FFF2-40B4-BE49-F238E27FC236}">
                <a16:creationId xmlns:a16="http://schemas.microsoft.com/office/drawing/2014/main" id="{05CBCA90-12ED-4EC1-AB44-891C467B8391}"/>
              </a:ext>
            </a:extLst>
          </p:cNvPr>
          <p:cNvSpPr txBox="1"/>
          <p:nvPr/>
        </p:nvSpPr>
        <p:spPr>
          <a:xfrm>
            <a:off x="1331639" y="1795069"/>
            <a:ext cx="6808859" cy="18805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rPr>
              <a:t>任何推理都由前提和结论两部分组成，都包含三个要素：</a:t>
            </a:r>
          </a:p>
          <a:p>
            <a:pPr marL="725281" lvl="1" indent="-285750">
              <a:lnSpc>
                <a:spcPct val="15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rPr>
              <a:t>一是前提，即推理所依据的一个或几个判断。</a:t>
            </a:r>
          </a:p>
          <a:p>
            <a:pPr marL="725281" lvl="1" indent="-285750">
              <a:lnSpc>
                <a:spcPct val="15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rPr>
              <a:t>二是结论，即由已知判断推出的那个新判断，</a:t>
            </a:r>
          </a:p>
          <a:p>
            <a:pPr marL="725281" lvl="1" indent="-285750">
              <a:lnSpc>
                <a:spcPct val="15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rPr>
              <a:t>三是推理过程，即由前提到结论的逻辑关系形式。</a:t>
            </a:r>
          </a:p>
        </p:txBody>
      </p:sp>
    </p:spTree>
    <p:extLst>
      <p:ext uri="{BB962C8B-B14F-4D97-AF65-F5344CB8AC3E}">
        <p14:creationId xmlns:p14="http://schemas.microsoft.com/office/powerpoint/2010/main" val="243341940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矩形 1">
            <a:extLst>
              <a:ext uri="{FF2B5EF4-FFF2-40B4-BE49-F238E27FC236}">
                <a16:creationId xmlns:a16="http://schemas.microsoft.com/office/drawing/2014/main" id="{E4817285-0BD4-4DAB-A638-E4009A559119}"/>
              </a:ext>
            </a:extLst>
          </p:cNvPr>
          <p:cNvSpPr/>
          <p:nvPr/>
        </p:nvSpPr>
        <p:spPr>
          <a:xfrm>
            <a:off x="611560" y="1492249"/>
            <a:ext cx="7704856" cy="2708434"/>
          </a:xfrm>
          <a:prstGeom prst="rect">
            <a:avLst/>
          </a:prstGeom>
        </p:spPr>
        <p:txBody>
          <a:bodyPr wrap="square">
            <a:spAutoFit/>
          </a:bodyPr>
          <a:lstStyle/>
          <a:p>
            <a:pPr marL="0" lvl="1">
              <a:spcBef>
                <a:spcPts val="600"/>
              </a:spcBef>
              <a:spcAft>
                <a:spcPts val="600"/>
              </a:spcAft>
            </a:pPr>
            <a:r>
              <a:rPr lang="zh-CN" altLang="en-US" sz="2000" dirty="0">
                <a:latin typeface="楷体" panose="02010609060101010101" pitchFamily="49" charset="-122"/>
                <a:ea typeface="楷体" panose="02010609060101010101" pitchFamily="49" charset="-122"/>
              </a:rPr>
              <a:t>推理是一种重要的逻辑方法，在信息分析中有着广泛的应用领域。</a:t>
            </a:r>
          </a:p>
          <a:p>
            <a:pPr marL="879061" lvl="4" indent="-457200">
              <a:spcBef>
                <a:spcPts val="600"/>
              </a:spcBef>
              <a:spcAft>
                <a:spcPts val="60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通过推理，可以把与设想或假说有关的事物联系起来，从而达到证实或证伪设想或假说的目的。</a:t>
            </a:r>
          </a:p>
          <a:p>
            <a:pPr marL="879061" lvl="4" indent="-457200">
              <a:spcBef>
                <a:spcPts val="600"/>
              </a:spcBef>
              <a:spcAft>
                <a:spcPts val="60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通过对某些已知事实或数据及其相关性的严密推理，可以获得一些未知的事实或数据。</a:t>
            </a:r>
          </a:p>
          <a:p>
            <a:pPr marL="879061" lvl="4" indent="-457200">
              <a:spcBef>
                <a:spcPts val="600"/>
              </a:spcBef>
              <a:spcAft>
                <a:spcPts val="60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通过对科技、技术经济、市场等的历史、现状的逐步的推理，可以顺势推测出其未来发展趋势。</a:t>
            </a:r>
          </a:p>
        </p:txBody>
      </p:sp>
    </p:spTree>
    <p:extLst>
      <p:ext uri="{BB962C8B-B14F-4D97-AF65-F5344CB8AC3E}">
        <p14:creationId xmlns:p14="http://schemas.microsoft.com/office/powerpoint/2010/main" val="210410693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文本框 19">
            <a:extLst>
              <a:ext uri="{FF2B5EF4-FFF2-40B4-BE49-F238E27FC236}">
                <a16:creationId xmlns:a16="http://schemas.microsoft.com/office/drawing/2014/main" id="{05CBCA90-12ED-4EC1-AB44-891C467B8391}"/>
              </a:ext>
            </a:extLst>
          </p:cNvPr>
          <p:cNvSpPr txBox="1"/>
          <p:nvPr/>
        </p:nvSpPr>
        <p:spPr>
          <a:xfrm>
            <a:off x="1458488" y="1476821"/>
            <a:ext cx="6480720" cy="14189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rPr>
              <a:t>在推理时，要想获得正确的结论，必须注意两点：</a:t>
            </a:r>
          </a:p>
          <a:p>
            <a:pPr marL="725281" lvl="1" indent="-285750">
              <a:lnSpc>
                <a:spcPct val="15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rPr>
              <a:t>第一，推理的前提必须是准确无误的。</a:t>
            </a:r>
          </a:p>
          <a:p>
            <a:pPr marL="725281" lvl="1" indent="-285750">
              <a:lnSpc>
                <a:spcPct val="15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rPr>
              <a:t>第二，推理的过程必须是合乎逻辑思维规律的。</a:t>
            </a:r>
          </a:p>
        </p:txBody>
      </p:sp>
      <p:sp>
        <p:nvSpPr>
          <p:cNvPr id="2" name="矩形 1">
            <a:extLst>
              <a:ext uri="{FF2B5EF4-FFF2-40B4-BE49-F238E27FC236}">
                <a16:creationId xmlns:a16="http://schemas.microsoft.com/office/drawing/2014/main" id="{E4817285-0BD4-4DAB-A638-E4009A559119}"/>
              </a:ext>
            </a:extLst>
          </p:cNvPr>
          <p:cNvSpPr/>
          <p:nvPr/>
        </p:nvSpPr>
        <p:spPr>
          <a:xfrm>
            <a:off x="979030" y="3169901"/>
            <a:ext cx="7024883" cy="687881"/>
          </a:xfrm>
          <a:prstGeom prst="rect">
            <a:avLst/>
          </a:prstGeom>
        </p:spPr>
        <p:txBody>
          <a:bodyPr wrap="square">
            <a:spAutoFit/>
          </a:bodyPr>
          <a:lstStyle/>
          <a:p>
            <a:pPr marL="0" lvl="1" algn="ctr">
              <a:spcBef>
                <a:spcPct val="15000"/>
              </a:spcBef>
            </a:pPr>
            <a:r>
              <a:rPr lang="zh-CN" altLang="en-US" sz="1800" b="1" dirty="0">
                <a:latin typeface="楷体" panose="02010609060101010101" pitchFamily="49" charset="-122"/>
                <a:ea typeface="楷体" panose="02010609060101010101" pitchFamily="49" charset="-122"/>
              </a:rPr>
              <a:t>根据推理的前提和结论之间联系的性质，一般来说推理可以分为</a:t>
            </a:r>
            <a:endParaRPr lang="en-US" altLang="zh-CN" sz="1800" b="1" dirty="0">
              <a:latin typeface="楷体" panose="02010609060101010101" pitchFamily="49" charset="-122"/>
              <a:ea typeface="楷体" panose="02010609060101010101" pitchFamily="49" charset="-122"/>
            </a:endParaRPr>
          </a:p>
          <a:p>
            <a:pPr marL="0" lvl="1" algn="ctr">
              <a:spcBef>
                <a:spcPct val="15000"/>
              </a:spcBef>
            </a:pPr>
            <a:r>
              <a:rPr lang="zh-CN" altLang="en-US" sz="1800" b="1" dirty="0">
                <a:latin typeface="楷体" panose="02010609060101010101" pitchFamily="49" charset="-122"/>
                <a:ea typeface="楷体" panose="02010609060101010101" pitchFamily="49" charset="-122"/>
              </a:rPr>
              <a:t>演绎</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deduction</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a:latin typeface="楷体" panose="02010609060101010101" pitchFamily="49" charset="-122"/>
                <a:ea typeface="楷体" panose="02010609060101010101" pitchFamily="49" charset="-122"/>
              </a:rPr>
              <a:t>推理和归纳</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induction</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a:latin typeface="楷体" panose="02010609060101010101" pitchFamily="49" charset="-122"/>
                <a:ea typeface="楷体" panose="02010609060101010101" pitchFamily="49" charset="-122"/>
              </a:rPr>
              <a:t>推理</a:t>
            </a:r>
            <a:endParaRPr lang="en-US" altLang="zh-CN" sz="18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3047826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C19B24-9B28-4D0D-ADCC-AA6FADFE8051}"/>
              </a:ext>
            </a:extLst>
          </p:cNvPr>
          <p:cNvSpPr>
            <a:spLocks noGrp="1"/>
          </p:cNvSpPr>
          <p:nvPr>
            <p:ph type="sldNum" sz="quarter" idx="12"/>
          </p:nvPr>
        </p:nvSpPr>
        <p:spPr/>
        <p:txBody>
          <a:bodyPr/>
          <a:lstStyle/>
          <a:p>
            <a:pPr>
              <a:defRPr/>
            </a:pPr>
            <a:fld id="{2C69FBB6-E99C-45BC-A8D0-F20B296B0ADB}" type="slidenum">
              <a:rPr lang="zh-CN" altLang="en-US" smtClean="0"/>
              <a:pPr>
                <a:defRPr/>
              </a:pPr>
              <a:t>47</a:t>
            </a:fld>
            <a:endParaRPr lang="zh-CN" altLang="en-US" dirty="0"/>
          </a:p>
        </p:txBody>
      </p:sp>
      <p:sp>
        <p:nvSpPr>
          <p:cNvPr id="3" name="Oval 7">
            <a:extLst>
              <a:ext uri="{FF2B5EF4-FFF2-40B4-BE49-F238E27FC236}">
                <a16:creationId xmlns:a16="http://schemas.microsoft.com/office/drawing/2014/main" id="{B0E5D33D-618D-4867-BD26-3B306A8F90D5}"/>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A897A08D-6FD5-454F-B0BA-D2ABABDAEB81}"/>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B80FE601-8EF7-4FD2-97F8-DA0EA45C22A8}"/>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01CAD806-0F1E-4579-959A-D89272EB024F}"/>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B25A5FA3-4AC7-4D95-BA36-C4AB2FE98A9E}"/>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9728E081-4EBB-4A06-A183-7F3603C93C7D}"/>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24EFFFEE-B697-489D-B24C-C1EA469C58BC}"/>
              </a:ext>
            </a:extLst>
          </p:cNvPr>
          <p:cNvSpPr/>
          <p:nvPr/>
        </p:nvSpPr>
        <p:spPr>
          <a:xfrm>
            <a:off x="1344166" y="1953368"/>
            <a:ext cx="6573187" cy="2276072"/>
          </a:xfrm>
          <a:prstGeom prst="rect">
            <a:avLst/>
          </a:prstGeom>
        </p:spPr>
        <p:txBody>
          <a:bodyPr wrap="square">
            <a:spAutoFit/>
          </a:bodyPr>
          <a:lstStyle/>
          <a:p>
            <a:pPr indent="457200">
              <a:lnSpc>
                <a:spcPct val="125000"/>
              </a:lnSpc>
              <a:spcBef>
                <a:spcPts val="600"/>
              </a:spcBef>
              <a:spcAft>
                <a:spcPts val="600"/>
              </a:spcAft>
            </a:pPr>
            <a:r>
              <a:rPr lang="zh-CN" altLang="en-US" sz="1800" dirty="0">
                <a:latin typeface="楷体" panose="02010609060101010101" pitchFamily="49" charset="-122"/>
                <a:ea typeface="楷体" panose="02010609060101010101" pitchFamily="49" charset="-122"/>
              </a:rPr>
              <a:t>所谓归纳推理就是以有关某类思维对象个别或部分个体的知识为前提，从中推出关于该类思维对象全体的一般性知识的结论的推理。</a:t>
            </a:r>
          </a:p>
          <a:p>
            <a:pPr indent="457200">
              <a:lnSpc>
                <a:spcPct val="125000"/>
              </a:lnSpc>
              <a:spcBef>
                <a:spcPts val="600"/>
              </a:spcBef>
              <a:spcAft>
                <a:spcPts val="600"/>
              </a:spcAft>
            </a:pPr>
            <a:r>
              <a:rPr lang="zh-CN" altLang="en-US" sz="1800" dirty="0">
                <a:latin typeface="楷体" panose="02010609060101010101" pitchFamily="49" charset="-122"/>
                <a:ea typeface="楷体" panose="02010609060101010101" pitchFamily="49" charset="-122"/>
              </a:rPr>
              <a:t>归纳推理的类型按照其发展的不同阶段可以分为古典和现代两种。根据前提中所考察的事物对象的范围不同，古典归纳逻辑把归纳推理分为</a:t>
            </a:r>
            <a:r>
              <a:rPr lang="zh-CN" altLang="en-US" sz="1800" b="1" dirty="0">
                <a:latin typeface="楷体" panose="02010609060101010101" pitchFamily="49" charset="-122"/>
                <a:ea typeface="楷体" panose="02010609060101010101" pitchFamily="49" charset="-122"/>
              </a:rPr>
              <a:t>完全归纳推理和不完全归纳推理</a:t>
            </a:r>
            <a:r>
              <a:rPr lang="zh-CN" altLang="en-US" sz="1800" dirty="0">
                <a:latin typeface="楷体" panose="02010609060101010101" pitchFamily="49" charset="-122"/>
                <a:ea typeface="楷体" panose="02010609060101010101" pitchFamily="49" charset="-122"/>
              </a:rPr>
              <a:t>。</a:t>
            </a:r>
          </a:p>
        </p:txBody>
      </p:sp>
      <p:sp>
        <p:nvSpPr>
          <p:cNvPr id="10" name="矩形 9">
            <a:extLst>
              <a:ext uri="{FF2B5EF4-FFF2-40B4-BE49-F238E27FC236}">
                <a16:creationId xmlns:a16="http://schemas.microsoft.com/office/drawing/2014/main" id="{24B7DC51-32DD-4089-9159-EFF338AD7001}"/>
              </a:ext>
            </a:extLst>
          </p:cNvPr>
          <p:cNvSpPr/>
          <p:nvPr/>
        </p:nvSpPr>
        <p:spPr>
          <a:xfrm>
            <a:off x="990657" y="1423237"/>
            <a:ext cx="1107996" cy="458715"/>
          </a:xfrm>
          <a:prstGeom prst="rect">
            <a:avLst/>
          </a:prstGeom>
        </p:spPr>
        <p:txBody>
          <a:bodyPr wrap="none">
            <a:spAutoFit/>
          </a:bodyPr>
          <a:lstStyle/>
          <a:p>
            <a:pPr>
              <a:lnSpc>
                <a:spcPct val="150000"/>
              </a:lnSpc>
            </a:pPr>
            <a:r>
              <a:rPr lang="zh-CN" altLang="en-US" sz="1800" dirty="0">
                <a:latin typeface="Times New Roman" panose="02020603050405020304" pitchFamily="18" charset="0"/>
                <a:ea typeface="微软雅黑" panose="020B0503020204020204" pitchFamily="34" charset="-122"/>
              </a:rPr>
              <a:t>归纳推理</a:t>
            </a:r>
            <a:endParaRPr lang="en-US" altLang="zh-CN" sz="1800" dirty="0">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61592605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91600A60-5A6C-465D-92B7-299B34EE0A80}"/>
              </a:ext>
            </a:extLst>
          </p:cNvPr>
          <p:cNvSpPr txBox="1"/>
          <p:nvPr/>
        </p:nvSpPr>
        <p:spPr>
          <a:xfrm>
            <a:off x="1458488" y="1439612"/>
            <a:ext cx="5772901" cy="2117246"/>
          </a:xfrm>
          <a:prstGeom prst="rect">
            <a:avLst/>
          </a:prstGeom>
          <a:noFill/>
        </p:spPr>
        <p:txBody>
          <a:bodyPr wrap="square" rtlCol="0">
            <a:spAutoFit/>
          </a:bodyPr>
          <a:lstStyle/>
          <a:p>
            <a:pPr>
              <a:lnSpc>
                <a:spcPct val="150000"/>
              </a:lnSpc>
            </a:pPr>
            <a:r>
              <a:rPr lang="zh-CN" altLang="en-US" sz="1800" dirty="0">
                <a:latin typeface="Times New Roman" panose="02020603050405020304" pitchFamily="18" charset="0"/>
                <a:ea typeface="微软雅黑" panose="020B0503020204020204" pitchFamily="34" charset="-122"/>
              </a:rPr>
              <a:t>归纳推理</a:t>
            </a:r>
            <a:endParaRPr lang="en-US" altLang="zh-CN" sz="1800" dirty="0">
              <a:latin typeface="Times New Roman" panose="02020603050405020304" pitchFamily="18" charset="0"/>
              <a:ea typeface="微软雅黑" panose="020B0503020204020204" pitchFamily="34" charset="-122"/>
            </a:endParaRPr>
          </a:p>
          <a:p>
            <a:pPr indent="457200">
              <a:lnSpc>
                <a:spcPct val="150000"/>
              </a:lnSpc>
            </a:pPr>
            <a:r>
              <a:rPr lang="zh-CN" altLang="zh-CN" sz="1800" dirty="0">
                <a:latin typeface="Times New Roman" panose="02020603050405020304" pitchFamily="18" charset="0"/>
                <a:ea typeface="楷体" panose="02010609060101010101" pitchFamily="49" charset="-122"/>
              </a:rPr>
              <a:t>在一个平面内，直角三角形内角和是</a:t>
            </a:r>
            <a:r>
              <a:rPr lang="en-US" altLang="zh-CN" sz="1800" dirty="0">
                <a:latin typeface="Times New Roman" panose="02020603050405020304" pitchFamily="18" charset="0"/>
                <a:ea typeface="楷体" panose="02010609060101010101" pitchFamily="49" charset="-122"/>
              </a:rPr>
              <a:t>180</a:t>
            </a:r>
            <a:r>
              <a:rPr lang="zh-CN" altLang="zh-CN" sz="1800" dirty="0">
                <a:latin typeface="Times New Roman" panose="02020603050405020304" pitchFamily="18" charset="0"/>
                <a:ea typeface="楷体" panose="02010609060101010101" pitchFamily="49" charset="-122"/>
              </a:rPr>
              <a:t>度；锐角三角形内角和是</a:t>
            </a:r>
            <a:r>
              <a:rPr lang="en-US" altLang="zh-CN" sz="1800" dirty="0">
                <a:latin typeface="Times New Roman" panose="02020603050405020304" pitchFamily="18" charset="0"/>
                <a:ea typeface="楷体" panose="02010609060101010101" pitchFamily="49" charset="-122"/>
              </a:rPr>
              <a:t>180</a:t>
            </a:r>
            <a:r>
              <a:rPr lang="zh-CN" altLang="zh-CN" sz="1800" dirty="0">
                <a:latin typeface="Times New Roman" panose="02020603050405020304" pitchFamily="18" charset="0"/>
                <a:ea typeface="楷体" panose="02010609060101010101" pitchFamily="49" charset="-122"/>
              </a:rPr>
              <a:t>度；钝角三角形内角和是</a:t>
            </a:r>
            <a:r>
              <a:rPr lang="en-US" altLang="zh-CN" sz="1800" dirty="0">
                <a:latin typeface="Times New Roman" panose="02020603050405020304" pitchFamily="18" charset="0"/>
                <a:ea typeface="楷体" panose="02010609060101010101" pitchFamily="49" charset="-122"/>
              </a:rPr>
              <a:t>180</a:t>
            </a:r>
            <a:r>
              <a:rPr lang="zh-CN" altLang="zh-CN" sz="1800" dirty="0">
                <a:latin typeface="Times New Roman" panose="02020603050405020304" pitchFamily="18" charset="0"/>
                <a:ea typeface="楷体" panose="02010609060101010101" pitchFamily="49" charset="-122"/>
              </a:rPr>
              <a:t>度。而直角三角形、锐角三角形和钝角三角形包含了全部三角形。因此，平面内所有三角形的内角和都是</a:t>
            </a:r>
            <a:r>
              <a:rPr lang="en-US" altLang="zh-CN" sz="1800" dirty="0">
                <a:latin typeface="Times New Roman" panose="02020603050405020304" pitchFamily="18" charset="0"/>
                <a:ea typeface="楷体" panose="02010609060101010101" pitchFamily="49" charset="-122"/>
              </a:rPr>
              <a:t>180</a:t>
            </a:r>
            <a:r>
              <a:rPr lang="zh-CN" altLang="zh-CN" sz="1800" dirty="0">
                <a:latin typeface="Times New Roman" panose="02020603050405020304" pitchFamily="18" charset="0"/>
                <a:ea typeface="楷体" panose="02010609060101010101" pitchFamily="49" charset="-122"/>
              </a:rPr>
              <a:t>度。</a:t>
            </a:r>
            <a:endParaRPr lang="zh-CN" altLang="en-US" sz="1800" dirty="0">
              <a:latin typeface="Times New Roman" panose="02020603050405020304" pitchFamily="18" charset="0"/>
              <a:ea typeface="楷体" panose="02010609060101010101" pitchFamily="49" charset="-122"/>
            </a:endParaRPr>
          </a:p>
        </p:txBody>
      </p:sp>
      <p:sp>
        <p:nvSpPr>
          <p:cNvPr id="4" name="文本框 3">
            <a:extLst>
              <a:ext uri="{FF2B5EF4-FFF2-40B4-BE49-F238E27FC236}">
                <a16:creationId xmlns:a16="http://schemas.microsoft.com/office/drawing/2014/main" id="{3B20AF74-EF69-4A8E-961D-DD3E8C25FDC9}"/>
              </a:ext>
            </a:extLst>
          </p:cNvPr>
          <p:cNvSpPr txBox="1"/>
          <p:nvPr/>
        </p:nvSpPr>
        <p:spPr>
          <a:xfrm>
            <a:off x="2266341" y="3867895"/>
            <a:ext cx="72008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个别</a:t>
            </a:r>
          </a:p>
        </p:txBody>
      </p:sp>
      <p:sp>
        <p:nvSpPr>
          <p:cNvPr id="5" name="箭头: 右 4">
            <a:extLst>
              <a:ext uri="{FF2B5EF4-FFF2-40B4-BE49-F238E27FC236}">
                <a16:creationId xmlns:a16="http://schemas.microsoft.com/office/drawing/2014/main" id="{28C79531-DC8F-4FDB-A5A2-C0695349C618}"/>
              </a:ext>
            </a:extLst>
          </p:cNvPr>
          <p:cNvSpPr/>
          <p:nvPr/>
        </p:nvSpPr>
        <p:spPr>
          <a:xfrm>
            <a:off x="3846103" y="3923933"/>
            <a:ext cx="1090350" cy="288032"/>
          </a:xfrm>
          <a:prstGeom prst="rightArrow">
            <a:avLst/>
          </a:prstGeom>
          <a:solidFill>
            <a:srgbClr val="70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764CD80-53E9-4740-A4D3-2052A80DD0F5}"/>
              </a:ext>
            </a:extLst>
          </p:cNvPr>
          <p:cNvSpPr txBox="1"/>
          <p:nvPr/>
        </p:nvSpPr>
        <p:spPr>
          <a:xfrm>
            <a:off x="5796136" y="3867894"/>
            <a:ext cx="72008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一般</a:t>
            </a:r>
          </a:p>
        </p:txBody>
      </p:sp>
    </p:spTree>
    <p:extLst>
      <p:ext uri="{BB962C8B-B14F-4D97-AF65-F5344CB8AC3E}">
        <p14:creationId xmlns:p14="http://schemas.microsoft.com/office/powerpoint/2010/main" val="219245543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C19B24-9B28-4D0D-ADCC-AA6FADFE8051}"/>
              </a:ext>
            </a:extLst>
          </p:cNvPr>
          <p:cNvSpPr>
            <a:spLocks noGrp="1"/>
          </p:cNvSpPr>
          <p:nvPr>
            <p:ph type="sldNum" sz="quarter" idx="12"/>
          </p:nvPr>
        </p:nvSpPr>
        <p:spPr/>
        <p:txBody>
          <a:bodyPr/>
          <a:lstStyle/>
          <a:p>
            <a:pPr>
              <a:defRPr/>
            </a:pPr>
            <a:fld id="{2C69FBB6-E99C-45BC-A8D0-F20B296B0ADB}" type="slidenum">
              <a:rPr lang="zh-CN" altLang="en-US" smtClean="0"/>
              <a:pPr>
                <a:defRPr/>
              </a:pPr>
              <a:t>49</a:t>
            </a:fld>
            <a:endParaRPr lang="zh-CN" altLang="en-US" dirty="0"/>
          </a:p>
        </p:txBody>
      </p:sp>
      <p:sp>
        <p:nvSpPr>
          <p:cNvPr id="3" name="Oval 7">
            <a:extLst>
              <a:ext uri="{FF2B5EF4-FFF2-40B4-BE49-F238E27FC236}">
                <a16:creationId xmlns:a16="http://schemas.microsoft.com/office/drawing/2014/main" id="{B0E5D33D-618D-4867-BD26-3B306A8F90D5}"/>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A897A08D-6FD5-454F-B0BA-D2ABABDAEB81}"/>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B80FE601-8EF7-4FD2-97F8-DA0EA45C22A8}"/>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01CAD806-0F1E-4579-959A-D89272EB024F}"/>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B25A5FA3-4AC7-4D95-BA36-C4AB2FE98A9E}"/>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9728E081-4EBB-4A06-A183-7F3603C93C7D}"/>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D6551384-3122-453C-8018-DAC9A3B982AB}"/>
              </a:ext>
            </a:extLst>
          </p:cNvPr>
          <p:cNvSpPr/>
          <p:nvPr/>
        </p:nvSpPr>
        <p:spPr>
          <a:xfrm>
            <a:off x="755576" y="2604897"/>
            <a:ext cx="6971264" cy="1846659"/>
          </a:xfrm>
          <a:prstGeom prst="rect">
            <a:avLst/>
          </a:prstGeom>
        </p:spPr>
        <p:txBody>
          <a:bodyPr wrap="square">
            <a:spAutoFit/>
          </a:bodyPr>
          <a:lstStyle/>
          <a:p>
            <a:pPr marL="439530" lvl="2"/>
            <a:r>
              <a:rPr lang="zh-CN" altLang="en-US" sz="1800" dirty="0">
                <a:solidFill>
                  <a:srgbClr val="7050A0"/>
                </a:solidFill>
                <a:latin typeface="楷体" panose="02010609060101010101" pitchFamily="49" charset="-122"/>
                <a:ea typeface="楷体" panose="02010609060101010101" pitchFamily="49" charset="-122"/>
              </a:rPr>
              <a:t>  其逻辑形式可表示为：</a:t>
            </a:r>
          </a:p>
          <a:p>
            <a:pPr marL="1318592" lvl="5"/>
            <a:r>
              <a:rPr lang="en-US" altLang="zh-CN" sz="1600" dirty="0">
                <a:solidFill>
                  <a:srgbClr val="7050A0"/>
                </a:solidFill>
                <a:latin typeface="楷体" panose="02010609060101010101" pitchFamily="49" charset="-122"/>
                <a:ea typeface="楷体" panose="02010609060101010101" pitchFamily="49" charset="-122"/>
              </a:rPr>
              <a:t>S</a:t>
            </a:r>
            <a:r>
              <a:rPr lang="en-US" altLang="zh-CN" sz="1600" baseline="-25000" dirty="0">
                <a:solidFill>
                  <a:srgbClr val="7050A0"/>
                </a:solidFill>
                <a:latin typeface="楷体" panose="02010609060101010101" pitchFamily="49" charset="-122"/>
                <a:ea typeface="楷体" panose="02010609060101010101" pitchFamily="49" charset="-122"/>
              </a:rPr>
              <a:t>1</a:t>
            </a:r>
            <a:r>
              <a:rPr lang="zh-CN" altLang="en-US" sz="1600" dirty="0">
                <a:solidFill>
                  <a:srgbClr val="7050A0"/>
                </a:solidFill>
                <a:latin typeface="楷体" panose="02010609060101010101" pitchFamily="49" charset="-122"/>
                <a:ea typeface="楷体" panose="02010609060101010101" pitchFamily="49" charset="-122"/>
              </a:rPr>
              <a:t>是</a:t>
            </a:r>
            <a:r>
              <a:rPr lang="en-US" altLang="zh-CN" sz="1600" dirty="0">
                <a:solidFill>
                  <a:srgbClr val="7050A0"/>
                </a:solidFill>
                <a:latin typeface="楷体" panose="02010609060101010101" pitchFamily="49" charset="-122"/>
                <a:ea typeface="楷体" panose="02010609060101010101" pitchFamily="49" charset="-122"/>
              </a:rPr>
              <a:t>P</a:t>
            </a:r>
          </a:p>
          <a:p>
            <a:pPr marL="1318592" lvl="5"/>
            <a:r>
              <a:rPr lang="en-US" altLang="zh-CN" sz="1600" dirty="0">
                <a:solidFill>
                  <a:srgbClr val="7050A0"/>
                </a:solidFill>
                <a:latin typeface="楷体" panose="02010609060101010101" pitchFamily="49" charset="-122"/>
                <a:ea typeface="楷体" panose="02010609060101010101" pitchFamily="49" charset="-122"/>
              </a:rPr>
              <a:t>S</a:t>
            </a:r>
            <a:r>
              <a:rPr lang="en-US" altLang="zh-CN" sz="1600" baseline="-25000" dirty="0">
                <a:solidFill>
                  <a:srgbClr val="7050A0"/>
                </a:solidFill>
                <a:latin typeface="楷体" panose="02010609060101010101" pitchFamily="49" charset="-122"/>
                <a:ea typeface="楷体" panose="02010609060101010101" pitchFamily="49" charset="-122"/>
              </a:rPr>
              <a:t>2</a:t>
            </a:r>
            <a:r>
              <a:rPr lang="zh-CN" altLang="en-US" sz="1600" dirty="0">
                <a:solidFill>
                  <a:srgbClr val="7050A0"/>
                </a:solidFill>
                <a:latin typeface="楷体" panose="02010609060101010101" pitchFamily="49" charset="-122"/>
                <a:ea typeface="楷体" panose="02010609060101010101" pitchFamily="49" charset="-122"/>
              </a:rPr>
              <a:t>是</a:t>
            </a:r>
            <a:r>
              <a:rPr lang="en-US" altLang="zh-CN" sz="1600" dirty="0">
                <a:solidFill>
                  <a:srgbClr val="7050A0"/>
                </a:solidFill>
                <a:latin typeface="楷体" panose="02010609060101010101" pitchFamily="49" charset="-122"/>
                <a:ea typeface="楷体" panose="02010609060101010101" pitchFamily="49" charset="-122"/>
              </a:rPr>
              <a:t>P</a:t>
            </a:r>
          </a:p>
          <a:p>
            <a:pPr marL="1318592" lvl="5"/>
            <a:r>
              <a:rPr lang="en-US" altLang="zh-CN" sz="1600" dirty="0">
                <a:solidFill>
                  <a:srgbClr val="7050A0"/>
                </a:solidFill>
                <a:latin typeface="楷体" panose="02010609060101010101" pitchFamily="49" charset="-122"/>
                <a:ea typeface="楷体" panose="02010609060101010101" pitchFamily="49" charset="-122"/>
              </a:rPr>
              <a:t>……</a:t>
            </a:r>
          </a:p>
          <a:p>
            <a:pPr marL="1318592" lvl="5"/>
            <a:r>
              <a:rPr lang="en-US" altLang="zh-CN" sz="1600" dirty="0">
                <a:solidFill>
                  <a:srgbClr val="7050A0"/>
                </a:solidFill>
                <a:latin typeface="楷体" panose="02010609060101010101" pitchFamily="49" charset="-122"/>
                <a:ea typeface="楷体" panose="02010609060101010101" pitchFamily="49" charset="-122"/>
              </a:rPr>
              <a:t>S</a:t>
            </a:r>
            <a:r>
              <a:rPr lang="en-US" altLang="zh-CN" sz="1600" baseline="-25000" dirty="0">
                <a:solidFill>
                  <a:srgbClr val="7050A0"/>
                </a:solidFill>
                <a:latin typeface="楷体" panose="02010609060101010101" pitchFamily="49" charset="-122"/>
                <a:ea typeface="楷体" panose="02010609060101010101" pitchFamily="49" charset="-122"/>
              </a:rPr>
              <a:t>n </a:t>
            </a:r>
            <a:r>
              <a:rPr lang="zh-CN" altLang="en-US" sz="1600" dirty="0">
                <a:solidFill>
                  <a:srgbClr val="7050A0"/>
                </a:solidFill>
                <a:latin typeface="楷体" panose="02010609060101010101" pitchFamily="49" charset="-122"/>
                <a:ea typeface="楷体" panose="02010609060101010101" pitchFamily="49" charset="-122"/>
              </a:rPr>
              <a:t>是</a:t>
            </a:r>
            <a:r>
              <a:rPr lang="en-US" altLang="zh-CN" sz="1600" dirty="0">
                <a:solidFill>
                  <a:srgbClr val="7050A0"/>
                </a:solidFill>
                <a:latin typeface="楷体" panose="02010609060101010101" pitchFamily="49" charset="-122"/>
                <a:ea typeface="楷体" panose="02010609060101010101" pitchFamily="49" charset="-122"/>
              </a:rPr>
              <a:t>P</a:t>
            </a:r>
          </a:p>
          <a:p>
            <a:pPr marL="1318592" lvl="5"/>
            <a:r>
              <a:rPr lang="en-US" altLang="zh-CN" sz="1600" dirty="0">
                <a:solidFill>
                  <a:srgbClr val="7050A0"/>
                </a:solidFill>
                <a:latin typeface="楷体" panose="02010609060101010101" pitchFamily="49" charset="-122"/>
                <a:ea typeface="楷体" panose="02010609060101010101" pitchFamily="49" charset="-122"/>
              </a:rPr>
              <a:t>S</a:t>
            </a:r>
            <a:r>
              <a:rPr lang="en-US" altLang="zh-CN" sz="1600" baseline="-25000" dirty="0">
                <a:solidFill>
                  <a:srgbClr val="7050A0"/>
                </a:solidFill>
                <a:latin typeface="楷体" panose="02010609060101010101" pitchFamily="49" charset="-122"/>
                <a:ea typeface="楷体" panose="02010609060101010101" pitchFamily="49" charset="-122"/>
              </a:rPr>
              <a:t>1</a:t>
            </a:r>
            <a:r>
              <a:rPr lang="en-US" altLang="zh-CN" sz="1600" dirty="0">
                <a:solidFill>
                  <a:srgbClr val="7050A0"/>
                </a:solidFill>
                <a:latin typeface="楷体" panose="02010609060101010101" pitchFamily="49" charset="-122"/>
                <a:ea typeface="楷体" panose="02010609060101010101" pitchFamily="49" charset="-122"/>
              </a:rPr>
              <a:t>,S</a:t>
            </a:r>
            <a:r>
              <a:rPr lang="en-US" altLang="zh-CN" sz="1600" baseline="-25000" dirty="0">
                <a:solidFill>
                  <a:srgbClr val="7050A0"/>
                </a:solidFill>
                <a:latin typeface="楷体" panose="02010609060101010101" pitchFamily="49" charset="-122"/>
                <a:ea typeface="楷体" panose="02010609060101010101" pitchFamily="49" charset="-122"/>
              </a:rPr>
              <a:t>2 </a:t>
            </a:r>
            <a:r>
              <a:rPr lang="en-US" altLang="zh-CN" sz="1600" dirty="0">
                <a:solidFill>
                  <a:srgbClr val="7050A0"/>
                </a:solidFill>
                <a:latin typeface="楷体" panose="02010609060101010101" pitchFamily="49" charset="-122"/>
                <a:ea typeface="楷体" panose="02010609060101010101" pitchFamily="49" charset="-122"/>
              </a:rPr>
              <a:t>,……S</a:t>
            </a:r>
            <a:r>
              <a:rPr lang="en-US" altLang="zh-CN" sz="1600" baseline="-25000" dirty="0">
                <a:solidFill>
                  <a:srgbClr val="7050A0"/>
                </a:solidFill>
                <a:latin typeface="楷体" panose="02010609060101010101" pitchFamily="49" charset="-122"/>
                <a:ea typeface="楷体" panose="02010609060101010101" pitchFamily="49" charset="-122"/>
              </a:rPr>
              <a:t>n</a:t>
            </a:r>
            <a:r>
              <a:rPr lang="en-US" altLang="zh-CN" sz="1600" dirty="0">
                <a:solidFill>
                  <a:srgbClr val="7050A0"/>
                </a:solidFill>
                <a:latin typeface="楷体" panose="02010609060101010101" pitchFamily="49" charset="-122"/>
                <a:ea typeface="楷体" panose="02010609060101010101" pitchFamily="49" charset="-122"/>
              </a:rPr>
              <a:t> </a:t>
            </a:r>
            <a:r>
              <a:rPr lang="zh-CN" altLang="en-US" sz="1600" dirty="0">
                <a:solidFill>
                  <a:srgbClr val="7050A0"/>
                </a:solidFill>
                <a:latin typeface="楷体" panose="02010609060101010101" pitchFamily="49" charset="-122"/>
                <a:ea typeface="楷体" panose="02010609060101010101" pitchFamily="49" charset="-122"/>
              </a:rPr>
              <a:t>是</a:t>
            </a:r>
            <a:r>
              <a:rPr lang="en-US" altLang="zh-CN" sz="1600" dirty="0">
                <a:solidFill>
                  <a:srgbClr val="7050A0"/>
                </a:solidFill>
                <a:latin typeface="楷体" panose="02010609060101010101" pitchFamily="49" charset="-122"/>
                <a:ea typeface="楷体" panose="02010609060101010101" pitchFamily="49" charset="-122"/>
              </a:rPr>
              <a:t>S</a:t>
            </a:r>
            <a:r>
              <a:rPr lang="zh-CN" altLang="en-US" sz="1600" dirty="0">
                <a:solidFill>
                  <a:srgbClr val="7050A0"/>
                </a:solidFill>
                <a:latin typeface="楷体" panose="02010609060101010101" pitchFamily="49" charset="-122"/>
                <a:ea typeface="楷体" panose="02010609060101010101" pitchFamily="49" charset="-122"/>
              </a:rPr>
              <a:t>类的全部对象</a:t>
            </a:r>
            <a:endParaRPr lang="en-US" altLang="zh-CN" sz="1600" dirty="0">
              <a:solidFill>
                <a:srgbClr val="7050A0"/>
              </a:solidFill>
              <a:latin typeface="楷体" panose="02010609060101010101" pitchFamily="49" charset="-122"/>
              <a:ea typeface="楷体" panose="02010609060101010101" pitchFamily="49" charset="-122"/>
            </a:endParaRPr>
          </a:p>
          <a:p>
            <a:pPr marL="1318592" lvl="5"/>
            <a:r>
              <a:rPr lang="zh-CN" altLang="en-US" sz="1600" dirty="0">
                <a:solidFill>
                  <a:srgbClr val="7050A0"/>
                </a:solidFill>
                <a:latin typeface="楷体" panose="02010609060101010101" pitchFamily="49" charset="-122"/>
                <a:ea typeface="楷体" panose="02010609060101010101" pitchFamily="49" charset="-122"/>
              </a:rPr>
              <a:t>所以，所有</a:t>
            </a:r>
            <a:r>
              <a:rPr lang="en-US" altLang="zh-CN" sz="1600" dirty="0">
                <a:solidFill>
                  <a:srgbClr val="7050A0"/>
                </a:solidFill>
                <a:latin typeface="楷体" panose="02010609060101010101" pitchFamily="49" charset="-122"/>
                <a:ea typeface="楷体" panose="02010609060101010101" pitchFamily="49" charset="-122"/>
              </a:rPr>
              <a:t>S</a:t>
            </a:r>
            <a:r>
              <a:rPr lang="zh-CN" altLang="en-US" sz="1600" dirty="0">
                <a:solidFill>
                  <a:srgbClr val="7050A0"/>
                </a:solidFill>
                <a:latin typeface="楷体" panose="02010609060101010101" pitchFamily="49" charset="-122"/>
                <a:ea typeface="楷体" panose="02010609060101010101" pitchFamily="49" charset="-122"/>
              </a:rPr>
              <a:t>都是</a:t>
            </a:r>
            <a:r>
              <a:rPr lang="en-US" altLang="zh-CN" sz="1600" dirty="0">
                <a:solidFill>
                  <a:srgbClr val="7050A0"/>
                </a:solidFill>
                <a:latin typeface="楷体" panose="02010609060101010101" pitchFamily="49" charset="-122"/>
                <a:ea typeface="楷体" panose="02010609060101010101" pitchFamily="49" charset="-122"/>
              </a:rPr>
              <a:t>P</a:t>
            </a:r>
            <a:endParaRPr lang="zh-CN" altLang="en-US" sz="1600" dirty="0">
              <a:solidFill>
                <a:srgbClr val="7050A0"/>
              </a:solidFill>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1744CADD-786D-4DCB-B844-2782FAB78C1E}"/>
              </a:ext>
            </a:extLst>
          </p:cNvPr>
          <p:cNvSpPr/>
          <p:nvPr/>
        </p:nvSpPr>
        <p:spPr>
          <a:xfrm>
            <a:off x="879133" y="1801415"/>
            <a:ext cx="7293267" cy="737189"/>
          </a:xfrm>
          <a:prstGeom prst="rect">
            <a:avLst/>
          </a:prstGeom>
        </p:spPr>
        <p:txBody>
          <a:bodyPr wrap="square">
            <a:spAutoFit/>
          </a:bodyPr>
          <a:lstStyle/>
          <a:p>
            <a:pPr marL="0" lvl="1" indent="457200">
              <a:lnSpc>
                <a:spcPct val="125000"/>
              </a:lnSpc>
              <a:spcBef>
                <a:spcPts val="600"/>
              </a:spcBef>
            </a:pPr>
            <a:r>
              <a:rPr lang="zh-CN" altLang="en-US" sz="1800" dirty="0">
                <a:latin typeface="楷体" panose="02010609060101010101" pitchFamily="49" charset="-122"/>
                <a:ea typeface="楷体" panose="02010609060101010101" pitchFamily="49" charset="-122"/>
              </a:rPr>
              <a:t>是根据某类事物中每一对象都具有某种属性，推出该类对象具有某种属性的推理。</a:t>
            </a:r>
          </a:p>
        </p:txBody>
      </p:sp>
      <p:sp>
        <p:nvSpPr>
          <p:cNvPr id="11" name="矩形 10">
            <a:extLst>
              <a:ext uri="{FF2B5EF4-FFF2-40B4-BE49-F238E27FC236}">
                <a16:creationId xmlns:a16="http://schemas.microsoft.com/office/drawing/2014/main" id="{A4893537-8549-4EC4-8B8A-2E1B89B56B3D}"/>
              </a:ext>
            </a:extLst>
          </p:cNvPr>
          <p:cNvSpPr/>
          <p:nvPr/>
        </p:nvSpPr>
        <p:spPr>
          <a:xfrm>
            <a:off x="755576" y="1486019"/>
            <a:ext cx="1579278" cy="369332"/>
          </a:xfrm>
          <a:prstGeom prst="rect">
            <a:avLst/>
          </a:prstGeom>
        </p:spPr>
        <p:txBody>
          <a:bodyPr wrap="none">
            <a:spAutoFit/>
          </a:bodyPr>
          <a:lstStyle/>
          <a:p>
            <a:r>
              <a:rPr lang="zh-CN" altLang="en-US" sz="1800" b="1" dirty="0">
                <a:latin typeface="黑体" panose="02010609060101010101" pitchFamily="49" charset="-122"/>
                <a:ea typeface="黑体" panose="02010609060101010101" pitchFamily="49" charset="-122"/>
              </a:rPr>
              <a:t>完全归纳推理</a:t>
            </a:r>
            <a:endParaRPr lang="zh-CN" altLang="en-US" sz="1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2363973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2</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信息分析的定义</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50" name="矩形 1"/>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5BC97779-AEE1-4AD5-8ED7-600B09D5BDB1}"/>
              </a:ext>
            </a:extLst>
          </p:cNvPr>
          <p:cNvSpPr txBox="1"/>
          <p:nvPr/>
        </p:nvSpPr>
        <p:spPr>
          <a:xfrm>
            <a:off x="1187624" y="1195796"/>
            <a:ext cx="6512621" cy="2751907"/>
          </a:xfrm>
          <a:prstGeom prst="rect">
            <a:avLst/>
          </a:prstGeom>
          <a:noFill/>
        </p:spPr>
        <p:txBody>
          <a:bodyPr wrap="square">
            <a:spAutoFit/>
          </a:bodyPr>
          <a:lstStyle/>
          <a:p>
            <a:pPr indent="457200" algn="just">
              <a:lnSpc>
                <a:spcPct val="125000"/>
              </a:lnSpc>
            </a:pP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信息分析</a:t>
            </a: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定义主要有</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三</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部分</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25000"/>
              </a:lnSpc>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①</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结合定性及定量分析方法</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25000"/>
              </a:lnSpc>
            </a:pP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②以用户需求为基础进行数据的处理，这里的用户需求不仅仅局限于科技领域，还包括政治、经济、军事等诸多领域</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25000"/>
              </a:lnSpc>
            </a:pP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③将数据处理结果进行深加工以实现信息增益，从而为不同用户群体的战略发展决策提供支持。</a:t>
            </a:r>
            <a:endParaRPr lang="zh-CN" altLang="en-US" sz="1800" dirty="0"/>
          </a:p>
        </p:txBody>
      </p:sp>
    </p:spTree>
    <p:extLst>
      <p:ext uri="{BB962C8B-B14F-4D97-AF65-F5344CB8AC3E}">
        <p14:creationId xmlns:p14="http://schemas.microsoft.com/office/powerpoint/2010/main" val="3027631137"/>
      </p:ext>
    </p:extLst>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C19B24-9B28-4D0D-ADCC-AA6FADFE8051}"/>
              </a:ext>
            </a:extLst>
          </p:cNvPr>
          <p:cNvSpPr>
            <a:spLocks noGrp="1"/>
          </p:cNvSpPr>
          <p:nvPr>
            <p:ph type="sldNum" sz="quarter" idx="12"/>
          </p:nvPr>
        </p:nvSpPr>
        <p:spPr/>
        <p:txBody>
          <a:bodyPr/>
          <a:lstStyle/>
          <a:p>
            <a:pPr>
              <a:defRPr/>
            </a:pPr>
            <a:fld id="{2C69FBB6-E99C-45BC-A8D0-F20B296B0ADB}" type="slidenum">
              <a:rPr lang="zh-CN" altLang="en-US" smtClean="0"/>
              <a:pPr>
                <a:defRPr/>
              </a:pPr>
              <a:t>50</a:t>
            </a:fld>
            <a:endParaRPr lang="zh-CN" altLang="en-US" dirty="0"/>
          </a:p>
        </p:txBody>
      </p:sp>
      <p:sp>
        <p:nvSpPr>
          <p:cNvPr id="3" name="Oval 7">
            <a:extLst>
              <a:ext uri="{FF2B5EF4-FFF2-40B4-BE49-F238E27FC236}">
                <a16:creationId xmlns:a16="http://schemas.microsoft.com/office/drawing/2014/main" id="{B0E5D33D-618D-4867-BD26-3B306A8F90D5}"/>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A897A08D-6FD5-454F-B0BA-D2ABABDAEB81}"/>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B80FE601-8EF7-4FD2-97F8-DA0EA45C22A8}"/>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01CAD806-0F1E-4579-959A-D89272EB024F}"/>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B25A5FA3-4AC7-4D95-BA36-C4AB2FE98A9E}"/>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9728E081-4EBB-4A06-A183-7F3603C93C7D}"/>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6252A9FE-B86B-48D9-9527-2E7F1271883F}"/>
              </a:ext>
            </a:extLst>
          </p:cNvPr>
          <p:cNvSpPr/>
          <p:nvPr/>
        </p:nvSpPr>
        <p:spPr>
          <a:xfrm>
            <a:off x="755576" y="1460732"/>
            <a:ext cx="1579278" cy="369332"/>
          </a:xfrm>
          <a:prstGeom prst="rect">
            <a:avLst/>
          </a:prstGeom>
        </p:spPr>
        <p:txBody>
          <a:bodyPr wrap="none">
            <a:spAutoFit/>
          </a:bodyPr>
          <a:lstStyle/>
          <a:p>
            <a:r>
              <a:rPr lang="zh-CN" altLang="en-US" sz="1800" b="1" dirty="0">
                <a:latin typeface="黑体" panose="02010609060101010101" pitchFamily="49" charset="-122"/>
                <a:ea typeface="黑体" panose="02010609060101010101" pitchFamily="49" charset="-122"/>
              </a:rPr>
              <a:t>完全归纳推理</a:t>
            </a:r>
            <a:endParaRPr lang="zh-CN" altLang="en-US" sz="1800" dirty="0">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D0F3BAD4-A9D1-4E24-B184-2C6779AEEC13}"/>
              </a:ext>
            </a:extLst>
          </p:cNvPr>
          <p:cNvSpPr/>
          <p:nvPr/>
        </p:nvSpPr>
        <p:spPr>
          <a:xfrm>
            <a:off x="879133" y="1842003"/>
            <a:ext cx="6691472" cy="2748188"/>
          </a:xfrm>
          <a:prstGeom prst="rect">
            <a:avLst/>
          </a:prstGeom>
        </p:spPr>
        <p:txBody>
          <a:bodyPr wrap="square">
            <a:spAutoFit/>
          </a:bodyPr>
          <a:lstStyle/>
          <a:p>
            <a:pPr>
              <a:lnSpc>
                <a:spcPct val="114000"/>
              </a:lnSpc>
            </a:pPr>
            <a:r>
              <a:rPr lang="zh-CN" altLang="en-US" dirty="0">
                <a:latin typeface="楷体" panose="02010609060101010101" pitchFamily="49" charset="-122"/>
                <a:ea typeface="楷体" panose="02010609060101010101" pitchFamily="49" charset="-122"/>
              </a:rPr>
              <a:t>完全归纳推理的</a:t>
            </a:r>
            <a:r>
              <a:rPr lang="zh-CN" altLang="en-US" b="1" dirty="0">
                <a:latin typeface="楷体" panose="02010609060101010101" pitchFamily="49" charset="-122"/>
                <a:ea typeface="楷体" panose="02010609060101010101" pitchFamily="49" charset="-122"/>
              </a:rPr>
              <a:t>两个要求</a:t>
            </a:r>
            <a:r>
              <a:rPr lang="zh-CN" altLang="en-US" dirty="0">
                <a:latin typeface="楷体" panose="02010609060101010101" pitchFamily="49" charset="-122"/>
                <a:ea typeface="楷体" panose="02010609060101010101" pitchFamily="49" charset="-122"/>
              </a:rPr>
              <a:t>：</a:t>
            </a:r>
          </a:p>
          <a:p>
            <a:pPr marL="725281" lvl="1" indent="-285750">
              <a:lnSpc>
                <a:spcPct val="114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第一，前提中每个经验命题都必须是真实可靠的；</a:t>
            </a:r>
          </a:p>
          <a:p>
            <a:pPr marL="725281" lvl="1" indent="-285750">
              <a:lnSpc>
                <a:spcPct val="114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第二，前提中必须完全考察一类的事物的全部对象。</a:t>
            </a:r>
          </a:p>
          <a:p>
            <a:pPr>
              <a:lnSpc>
                <a:spcPct val="114000"/>
              </a:lnSpc>
              <a:spcBef>
                <a:spcPts val="1200"/>
              </a:spcBef>
            </a:pPr>
            <a:r>
              <a:rPr lang="zh-CN" altLang="en-US" dirty="0">
                <a:latin typeface="楷体" panose="02010609060101010101" pitchFamily="49" charset="-122"/>
                <a:ea typeface="楷体" panose="02010609060101010101" pitchFamily="49" charset="-122"/>
              </a:rPr>
              <a:t>完全归纳推理的</a:t>
            </a:r>
            <a:r>
              <a:rPr lang="zh-CN" altLang="en-US" b="1" dirty="0">
                <a:latin typeface="楷体" panose="02010609060101010101" pitchFamily="49" charset="-122"/>
                <a:ea typeface="楷体" panose="02010609060101010101" pitchFamily="49" charset="-122"/>
              </a:rPr>
              <a:t>两个作用</a:t>
            </a:r>
            <a:r>
              <a:rPr lang="zh-CN" altLang="en-US" dirty="0">
                <a:latin typeface="楷体" panose="02010609060101010101" pitchFamily="49" charset="-122"/>
                <a:ea typeface="楷体" panose="02010609060101010101" pitchFamily="49" charset="-122"/>
              </a:rPr>
              <a:t>：</a:t>
            </a:r>
          </a:p>
          <a:p>
            <a:pPr marL="725281" lvl="1" indent="-285750">
              <a:lnSpc>
                <a:spcPct val="114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一是具有认识作用</a:t>
            </a:r>
          </a:p>
          <a:p>
            <a:pPr marL="725281" lvl="1" indent="-285750">
              <a:lnSpc>
                <a:spcPct val="114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二是具有论证作用</a:t>
            </a:r>
          </a:p>
          <a:p>
            <a:pPr>
              <a:lnSpc>
                <a:spcPct val="114000"/>
              </a:lnSpc>
              <a:spcBef>
                <a:spcPts val="1200"/>
              </a:spcBef>
            </a:pPr>
            <a:r>
              <a:rPr lang="zh-CN" altLang="en-US" b="1" dirty="0">
                <a:latin typeface="楷体" panose="02010609060101010101" pitchFamily="49" charset="-122"/>
                <a:ea typeface="楷体" panose="02010609060101010101" pitchFamily="49" charset="-122"/>
              </a:rPr>
              <a:t>局限性</a:t>
            </a:r>
            <a:r>
              <a:rPr lang="zh-CN" altLang="en-US" dirty="0">
                <a:latin typeface="楷体" panose="02010609060101010101" pitchFamily="49" charset="-122"/>
                <a:ea typeface="楷体" panose="02010609060101010101" pitchFamily="49" charset="-122"/>
              </a:rPr>
              <a:t>：当所要认识的事物包含对象数量极大，或者数量无限的时候，就很难或根本无法使用完全归纳推理。</a:t>
            </a:r>
          </a:p>
        </p:txBody>
      </p:sp>
    </p:spTree>
    <p:extLst>
      <p:ext uri="{BB962C8B-B14F-4D97-AF65-F5344CB8AC3E}">
        <p14:creationId xmlns:p14="http://schemas.microsoft.com/office/powerpoint/2010/main" val="386834077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C19B24-9B28-4D0D-ADCC-AA6FADFE8051}"/>
              </a:ext>
            </a:extLst>
          </p:cNvPr>
          <p:cNvSpPr>
            <a:spLocks noGrp="1"/>
          </p:cNvSpPr>
          <p:nvPr>
            <p:ph type="sldNum" sz="quarter" idx="12"/>
          </p:nvPr>
        </p:nvSpPr>
        <p:spPr/>
        <p:txBody>
          <a:bodyPr/>
          <a:lstStyle/>
          <a:p>
            <a:pPr>
              <a:defRPr/>
            </a:pPr>
            <a:fld id="{2C69FBB6-E99C-45BC-A8D0-F20B296B0ADB}" type="slidenum">
              <a:rPr lang="zh-CN" altLang="en-US" smtClean="0"/>
              <a:pPr>
                <a:defRPr/>
              </a:pPr>
              <a:t>51</a:t>
            </a:fld>
            <a:endParaRPr lang="zh-CN" altLang="en-US" dirty="0"/>
          </a:p>
        </p:txBody>
      </p:sp>
      <p:sp>
        <p:nvSpPr>
          <p:cNvPr id="3" name="Oval 7">
            <a:extLst>
              <a:ext uri="{FF2B5EF4-FFF2-40B4-BE49-F238E27FC236}">
                <a16:creationId xmlns:a16="http://schemas.microsoft.com/office/drawing/2014/main" id="{B0E5D33D-618D-4867-BD26-3B306A8F90D5}"/>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A897A08D-6FD5-454F-B0BA-D2ABABDAEB81}"/>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B80FE601-8EF7-4FD2-97F8-DA0EA45C22A8}"/>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01CAD806-0F1E-4579-959A-D89272EB024F}"/>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B25A5FA3-4AC7-4D95-BA36-C4AB2FE98A9E}"/>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9728E081-4EBB-4A06-A183-7F3603C93C7D}"/>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60604492-773C-440E-8BB0-26D46604A3C6}"/>
              </a:ext>
            </a:extLst>
          </p:cNvPr>
          <p:cNvSpPr/>
          <p:nvPr/>
        </p:nvSpPr>
        <p:spPr>
          <a:xfrm>
            <a:off x="1187624" y="2004619"/>
            <a:ext cx="6624736" cy="2329612"/>
          </a:xfrm>
          <a:prstGeom prst="rect">
            <a:avLst/>
          </a:prstGeom>
        </p:spPr>
        <p:txBody>
          <a:bodyPr wrap="square">
            <a:spAutoFit/>
          </a:bodyPr>
          <a:lstStyle/>
          <a:p>
            <a:pPr marL="0" lvl="1">
              <a:lnSpc>
                <a:spcPct val="114000"/>
              </a:lnSpc>
              <a:spcBef>
                <a:spcPts val="1200"/>
              </a:spcBef>
            </a:pPr>
            <a:r>
              <a:rPr lang="zh-CN" altLang="en-US" sz="1600" dirty="0">
                <a:latin typeface="楷体" panose="02010609060101010101" pitchFamily="49" charset="-122"/>
                <a:ea typeface="楷体" panose="02010609060101010101" pitchFamily="49" charset="-122"/>
              </a:rPr>
              <a:t>    </a:t>
            </a:r>
            <a:r>
              <a:rPr lang="zh-CN" altLang="en-US" sz="1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含义</a:t>
            </a:r>
            <a:r>
              <a:rPr lang="zh-CN" altLang="en-US" sz="1600" dirty="0">
                <a:latin typeface="楷体" panose="02010609060101010101" pitchFamily="49" charset="-122"/>
                <a:ea typeface="楷体" panose="02010609060101010101" pitchFamily="49" charset="-122"/>
              </a:rPr>
              <a:t>：不完全归纳推理是根据一类事物中的部分对象具有某种属性，推出该类对象都具有某种属性的推理。</a:t>
            </a:r>
          </a:p>
          <a:p>
            <a:pPr marL="0" lvl="1">
              <a:lnSpc>
                <a:spcPct val="114000"/>
              </a:lnSpc>
              <a:spcBef>
                <a:spcPts val="1200"/>
              </a:spcBef>
            </a:pPr>
            <a:r>
              <a:rPr lang="zh-CN" altLang="en-US" sz="1600" dirty="0">
                <a:latin typeface="楷体" panose="02010609060101010101" pitchFamily="49" charset="-122"/>
                <a:ea typeface="楷体" panose="02010609060101010101" pitchFamily="49" charset="-122"/>
              </a:rPr>
              <a:t>    </a:t>
            </a:r>
            <a:r>
              <a:rPr lang="zh-CN" altLang="en-US" sz="1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特点</a:t>
            </a:r>
            <a:r>
              <a:rPr lang="zh-CN" altLang="en-US" sz="1600" dirty="0">
                <a:latin typeface="楷体" panose="02010609060101010101" pitchFamily="49" charset="-122"/>
                <a:ea typeface="楷体" panose="02010609060101010101" pitchFamily="49" charset="-122"/>
              </a:rPr>
              <a:t>：前提中只是断定了一类事物的部分对象具有某种属性，而结论却是断定该类事物的全部对象都有某种属性，结论所断定的知识范围超出了前提的范围。</a:t>
            </a:r>
          </a:p>
          <a:p>
            <a:pPr marL="0" lvl="1">
              <a:lnSpc>
                <a:spcPct val="114000"/>
              </a:lnSpc>
              <a:spcBef>
                <a:spcPts val="1200"/>
              </a:spcBef>
            </a:pPr>
            <a:r>
              <a:rPr lang="zh-CN" altLang="en-US" sz="1600" dirty="0">
                <a:latin typeface="楷体" panose="02010609060101010101" pitchFamily="49" charset="-122"/>
                <a:ea typeface="楷体" panose="02010609060101010101" pitchFamily="49" charset="-122"/>
              </a:rPr>
              <a:t>    </a:t>
            </a:r>
            <a:r>
              <a:rPr lang="zh-CN" altLang="en-US" sz="1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类型</a:t>
            </a:r>
            <a:r>
              <a:rPr lang="zh-CN" altLang="en-US" sz="1600" dirty="0">
                <a:latin typeface="楷体" panose="02010609060101010101" pitchFamily="49" charset="-122"/>
                <a:ea typeface="楷体" panose="02010609060101010101" pitchFamily="49" charset="-122"/>
              </a:rPr>
              <a:t>：可根据前提中是否揭示了事物对象与其属性之间的因果联系，将它分为</a:t>
            </a:r>
            <a:r>
              <a:rPr lang="zh-CN" altLang="en-US" sz="1600" b="1" dirty="0">
                <a:latin typeface="楷体" panose="02010609060101010101" pitchFamily="49" charset="-122"/>
                <a:ea typeface="楷体" panose="02010609060101010101" pitchFamily="49" charset="-122"/>
              </a:rPr>
              <a:t>简单枚举归纳推理和科学归纳推理</a:t>
            </a:r>
            <a:r>
              <a:rPr lang="zh-CN" altLang="en-US" sz="1600" dirty="0">
                <a:latin typeface="楷体" panose="02010609060101010101" pitchFamily="49" charset="-122"/>
                <a:ea typeface="楷体" panose="02010609060101010101" pitchFamily="49" charset="-122"/>
              </a:rPr>
              <a:t>。 </a:t>
            </a:r>
          </a:p>
        </p:txBody>
      </p:sp>
      <p:sp>
        <p:nvSpPr>
          <p:cNvPr id="10" name="矩形 9">
            <a:extLst>
              <a:ext uri="{FF2B5EF4-FFF2-40B4-BE49-F238E27FC236}">
                <a16:creationId xmlns:a16="http://schemas.microsoft.com/office/drawing/2014/main" id="{95585223-7E29-45B2-9C86-BB919CA9B4FD}"/>
              </a:ext>
            </a:extLst>
          </p:cNvPr>
          <p:cNvSpPr/>
          <p:nvPr/>
        </p:nvSpPr>
        <p:spPr>
          <a:xfrm>
            <a:off x="783634" y="1510495"/>
            <a:ext cx="1811714" cy="369332"/>
          </a:xfrm>
          <a:prstGeom prst="rect">
            <a:avLst/>
          </a:prstGeom>
        </p:spPr>
        <p:txBody>
          <a:bodyPr wrap="none">
            <a:spAutoFit/>
          </a:bodyPr>
          <a:lstStyle/>
          <a:p>
            <a:pPr>
              <a:spcBef>
                <a:spcPct val="10000"/>
              </a:spcBef>
            </a:pPr>
            <a:r>
              <a:rPr lang="zh-CN" altLang="en-US" sz="1800" b="1" dirty="0">
                <a:latin typeface="黑体" panose="02010609060101010101" pitchFamily="49" charset="-122"/>
                <a:ea typeface="黑体" panose="02010609060101010101" pitchFamily="49" charset="-122"/>
              </a:rPr>
              <a:t>不完全归纳推理</a:t>
            </a:r>
          </a:p>
        </p:txBody>
      </p:sp>
    </p:spTree>
    <p:extLst>
      <p:ext uri="{BB962C8B-B14F-4D97-AF65-F5344CB8AC3E}">
        <p14:creationId xmlns:p14="http://schemas.microsoft.com/office/powerpoint/2010/main" val="407006672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C19B24-9B28-4D0D-ADCC-AA6FADFE8051}"/>
              </a:ext>
            </a:extLst>
          </p:cNvPr>
          <p:cNvSpPr>
            <a:spLocks noGrp="1"/>
          </p:cNvSpPr>
          <p:nvPr>
            <p:ph type="sldNum" sz="quarter" idx="12"/>
          </p:nvPr>
        </p:nvSpPr>
        <p:spPr/>
        <p:txBody>
          <a:bodyPr/>
          <a:lstStyle/>
          <a:p>
            <a:pPr>
              <a:defRPr/>
            </a:pPr>
            <a:fld id="{2C69FBB6-E99C-45BC-A8D0-F20B296B0ADB}" type="slidenum">
              <a:rPr lang="zh-CN" altLang="en-US" smtClean="0"/>
              <a:pPr>
                <a:defRPr/>
              </a:pPr>
              <a:t>52</a:t>
            </a:fld>
            <a:endParaRPr lang="zh-CN" altLang="en-US" dirty="0"/>
          </a:p>
        </p:txBody>
      </p:sp>
      <p:sp>
        <p:nvSpPr>
          <p:cNvPr id="3" name="Oval 7">
            <a:extLst>
              <a:ext uri="{FF2B5EF4-FFF2-40B4-BE49-F238E27FC236}">
                <a16:creationId xmlns:a16="http://schemas.microsoft.com/office/drawing/2014/main" id="{B0E5D33D-618D-4867-BD26-3B306A8F90D5}"/>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A897A08D-6FD5-454F-B0BA-D2ABABDAEB81}"/>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B80FE601-8EF7-4FD2-97F8-DA0EA45C22A8}"/>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01CAD806-0F1E-4579-959A-D89272EB024F}"/>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B25A5FA3-4AC7-4D95-BA36-C4AB2FE98A9E}"/>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9728E081-4EBB-4A06-A183-7F3603C93C7D}"/>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25AB744E-7169-4236-8D1C-A230B2687C1C}"/>
              </a:ext>
            </a:extLst>
          </p:cNvPr>
          <p:cNvSpPr/>
          <p:nvPr/>
        </p:nvSpPr>
        <p:spPr>
          <a:xfrm>
            <a:off x="1056814" y="1925069"/>
            <a:ext cx="7115586" cy="923330"/>
          </a:xfrm>
          <a:prstGeom prst="rect">
            <a:avLst/>
          </a:prstGeom>
        </p:spPr>
        <p:txBody>
          <a:bodyPr wrap="square">
            <a:spAutoFit/>
          </a:bodyPr>
          <a:lstStyle/>
          <a:p>
            <a:r>
              <a:rPr lang="zh-CN" altLang="en-US" sz="1800" dirty="0">
                <a:latin typeface="楷体" panose="02010609060101010101" pitchFamily="49" charset="-122"/>
                <a:ea typeface="楷体" panose="02010609060101010101" pitchFamily="49" charset="-122"/>
              </a:rPr>
              <a:t>    又叫简单枚举法，以经验知识为主要依据，依据某种属性在部分同类对象中的不断重复而没有遇到反例，从而推出该类的所有对象都具有某种属性的归纳推理。</a:t>
            </a:r>
          </a:p>
        </p:txBody>
      </p:sp>
      <p:sp>
        <p:nvSpPr>
          <p:cNvPr id="11" name="矩形 10">
            <a:extLst>
              <a:ext uri="{FF2B5EF4-FFF2-40B4-BE49-F238E27FC236}">
                <a16:creationId xmlns:a16="http://schemas.microsoft.com/office/drawing/2014/main" id="{EBEDA7C6-B0E9-49BB-9640-B051ED038410}"/>
              </a:ext>
            </a:extLst>
          </p:cNvPr>
          <p:cNvSpPr/>
          <p:nvPr/>
        </p:nvSpPr>
        <p:spPr>
          <a:xfrm>
            <a:off x="833228" y="1458451"/>
            <a:ext cx="2044149" cy="369332"/>
          </a:xfrm>
          <a:prstGeom prst="rect">
            <a:avLst/>
          </a:prstGeom>
        </p:spPr>
        <p:txBody>
          <a:bodyPr wrap="none">
            <a:spAutoFit/>
          </a:bodyPr>
          <a:lstStyle/>
          <a:p>
            <a:r>
              <a:rPr lang="zh-CN" altLang="en-US" sz="1800" b="1" dirty="0">
                <a:latin typeface="黑体" panose="02010609060101010101" pitchFamily="49" charset="-122"/>
                <a:ea typeface="黑体" panose="02010609060101010101" pitchFamily="49" charset="-122"/>
              </a:rPr>
              <a:t>简单枚举归纳推理</a:t>
            </a:r>
            <a:endParaRPr lang="zh-CN" altLang="en-US" dirty="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3DEA6AA3-79EB-489F-A58B-C43D2E5C3625}"/>
              </a:ext>
            </a:extLst>
          </p:cNvPr>
          <p:cNvSpPr/>
          <p:nvPr/>
        </p:nvSpPr>
        <p:spPr>
          <a:xfrm>
            <a:off x="1421850" y="2839998"/>
            <a:ext cx="6804248" cy="1661993"/>
          </a:xfrm>
          <a:prstGeom prst="rect">
            <a:avLst/>
          </a:prstGeom>
        </p:spPr>
        <p:txBody>
          <a:bodyPr wrap="square">
            <a:spAutoFit/>
          </a:bodyPr>
          <a:lstStyle/>
          <a:p>
            <a:r>
              <a:rPr lang="zh-CN" altLang="en-US" sz="1800" dirty="0">
                <a:latin typeface="楷体" panose="02010609060101010101" pitchFamily="49" charset="-122"/>
                <a:ea typeface="楷体" panose="02010609060101010101" pitchFamily="49" charset="-122"/>
              </a:rPr>
              <a:t> </a:t>
            </a:r>
            <a:r>
              <a:rPr lang="zh-CN" altLang="en-US" sz="1400" dirty="0">
                <a:solidFill>
                  <a:srgbClr val="7050A0"/>
                </a:solidFill>
                <a:latin typeface="楷体" panose="02010609060101010101" pitchFamily="49" charset="-122"/>
                <a:ea typeface="楷体" panose="02010609060101010101" pitchFamily="49" charset="-122"/>
              </a:rPr>
              <a:t>其逻辑形式可以表示为：</a:t>
            </a:r>
          </a:p>
          <a:p>
            <a:pPr marL="879061" lvl="5"/>
            <a:r>
              <a:rPr lang="en-US" altLang="zh-CN" sz="1400" dirty="0">
                <a:solidFill>
                  <a:srgbClr val="7050A0"/>
                </a:solidFill>
                <a:latin typeface="楷体" panose="02010609060101010101" pitchFamily="49" charset="-122"/>
                <a:ea typeface="楷体" panose="02010609060101010101" pitchFamily="49" charset="-122"/>
              </a:rPr>
              <a:t>S1</a:t>
            </a:r>
            <a:r>
              <a:rPr lang="zh-CN" altLang="en-US" sz="1400" dirty="0">
                <a:solidFill>
                  <a:srgbClr val="7050A0"/>
                </a:solidFill>
                <a:latin typeface="楷体" panose="02010609060101010101" pitchFamily="49" charset="-122"/>
                <a:ea typeface="楷体" panose="02010609060101010101" pitchFamily="49" charset="-122"/>
              </a:rPr>
              <a:t>是</a:t>
            </a:r>
            <a:r>
              <a:rPr lang="en-US" altLang="zh-CN" sz="1400" dirty="0">
                <a:solidFill>
                  <a:srgbClr val="7050A0"/>
                </a:solidFill>
                <a:latin typeface="楷体" panose="02010609060101010101" pitchFamily="49" charset="-122"/>
                <a:ea typeface="楷体" panose="02010609060101010101" pitchFamily="49" charset="-122"/>
              </a:rPr>
              <a:t>P</a:t>
            </a:r>
          </a:p>
          <a:p>
            <a:pPr marL="879061" lvl="5"/>
            <a:r>
              <a:rPr lang="en-US" altLang="zh-CN" sz="1400" dirty="0">
                <a:solidFill>
                  <a:srgbClr val="7050A0"/>
                </a:solidFill>
                <a:latin typeface="楷体" panose="02010609060101010101" pitchFamily="49" charset="-122"/>
                <a:ea typeface="楷体" panose="02010609060101010101" pitchFamily="49" charset="-122"/>
              </a:rPr>
              <a:t>S2</a:t>
            </a:r>
            <a:r>
              <a:rPr lang="zh-CN" altLang="en-US" sz="1400" dirty="0">
                <a:solidFill>
                  <a:srgbClr val="7050A0"/>
                </a:solidFill>
                <a:latin typeface="楷体" panose="02010609060101010101" pitchFamily="49" charset="-122"/>
                <a:ea typeface="楷体" panose="02010609060101010101" pitchFamily="49" charset="-122"/>
              </a:rPr>
              <a:t>是</a:t>
            </a:r>
            <a:r>
              <a:rPr lang="en-US" altLang="zh-CN" sz="1400" dirty="0">
                <a:solidFill>
                  <a:srgbClr val="7050A0"/>
                </a:solidFill>
                <a:latin typeface="楷体" panose="02010609060101010101" pitchFamily="49" charset="-122"/>
                <a:ea typeface="楷体" panose="02010609060101010101" pitchFamily="49" charset="-122"/>
              </a:rPr>
              <a:t>P</a:t>
            </a:r>
          </a:p>
          <a:p>
            <a:pPr marL="879061" lvl="5"/>
            <a:r>
              <a:rPr lang="en-US" altLang="zh-CN" sz="1400" dirty="0">
                <a:solidFill>
                  <a:srgbClr val="7050A0"/>
                </a:solidFill>
                <a:latin typeface="楷体" panose="02010609060101010101" pitchFamily="49" charset="-122"/>
                <a:ea typeface="楷体" panose="02010609060101010101" pitchFamily="49" charset="-122"/>
              </a:rPr>
              <a:t>……</a:t>
            </a:r>
          </a:p>
          <a:p>
            <a:pPr marL="879061" lvl="5"/>
            <a:r>
              <a:rPr lang="en-US" altLang="zh-CN" sz="1400" dirty="0">
                <a:solidFill>
                  <a:srgbClr val="7050A0"/>
                </a:solidFill>
                <a:latin typeface="楷体" panose="02010609060101010101" pitchFamily="49" charset="-122"/>
                <a:ea typeface="楷体" panose="02010609060101010101" pitchFamily="49" charset="-122"/>
              </a:rPr>
              <a:t>Sn</a:t>
            </a:r>
            <a:r>
              <a:rPr lang="zh-CN" altLang="en-US" sz="1400" dirty="0">
                <a:solidFill>
                  <a:srgbClr val="7050A0"/>
                </a:solidFill>
                <a:latin typeface="楷体" panose="02010609060101010101" pitchFamily="49" charset="-122"/>
                <a:ea typeface="楷体" panose="02010609060101010101" pitchFamily="49" charset="-122"/>
              </a:rPr>
              <a:t>是</a:t>
            </a:r>
            <a:r>
              <a:rPr lang="en-US" altLang="zh-CN" sz="1400" dirty="0">
                <a:solidFill>
                  <a:srgbClr val="7050A0"/>
                </a:solidFill>
                <a:latin typeface="楷体" panose="02010609060101010101" pitchFamily="49" charset="-122"/>
                <a:ea typeface="楷体" panose="02010609060101010101" pitchFamily="49" charset="-122"/>
              </a:rPr>
              <a:t>P</a:t>
            </a:r>
          </a:p>
          <a:p>
            <a:pPr marL="879061" lvl="5"/>
            <a:r>
              <a:rPr lang="en-US" altLang="zh-CN" sz="1400" dirty="0">
                <a:solidFill>
                  <a:srgbClr val="7050A0"/>
                </a:solidFill>
                <a:latin typeface="楷体" panose="02010609060101010101" pitchFamily="49" charset="-122"/>
                <a:ea typeface="楷体" panose="02010609060101010101" pitchFamily="49" charset="-122"/>
              </a:rPr>
              <a:t>S1,S2 ,……Sn </a:t>
            </a:r>
            <a:r>
              <a:rPr lang="zh-CN" altLang="en-US" sz="1400" dirty="0">
                <a:solidFill>
                  <a:srgbClr val="7050A0"/>
                </a:solidFill>
                <a:latin typeface="楷体" panose="02010609060101010101" pitchFamily="49" charset="-122"/>
                <a:ea typeface="楷体" panose="02010609060101010101" pitchFamily="49" charset="-122"/>
              </a:rPr>
              <a:t>是</a:t>
            </a:r>
            <a:r>
              <a:rPr lang="en-US" altLang="zh-CN" sz="1400" dirty="0">
                <a:solidFill>
                  <a:srgbClr val="7050A0"/>
                </a:solidFill>
                <a:latin typeface="楷体" panose="02010609060101010101" pitchFamily="49" charset="-122"/>
                <a:ea typeface="楷体" panose="02010609060101010101" pitchFamily="49" charset="-122"/>
              </a:rPr>
              <a:t>S</a:t>
            </a:r>
            <a:r>
              <a:rPr lang="zh-CN" altLang="en-US" sz="1400" dirty="0">
                <a:solidFill>
                  <a:srgbClr val="7050A0"/>
                </a:solidFill>
                <a:latin typeface="楷体" panose="02010609060101010101" pitchFamily="49" charset="-122"/>
                <a:ea typeface="楷体" panose="02010609060101010101" pitchFamily="49" charset="-122"/>
              </a:rPr>
              <a:t>类的部分对象，并且不存在</a:t>
            </a:r>
            <a:r>
              <a:rPr lang="en-US" altLang="zh-CN" sz="1400" dirty="0">
                <a:solidFill>
                  <a:srgbClr val="7050A0"/>
                </a:solidFill>
                <a:latin typeface="楷体" panose="02010609060101010101" pitchFamily="49" charset="-122"/>
                <a:ea typeface="楷体" panose="02010609060101010101" pitchFamily="49" charset="-122"/>
              </a:rPr>
              <a:t>Si</a:t>
            </a:r>
            <a:r>
              <a:rPr lang="zh-CN" altLang="en-US" sz="1400" dirty="0">
                <a:solidFill>
                  <a:srgbClr val="7050A0"/>
                </a:solidFill>
                <a:latin typeface="楷体" panose="02010609060101010101" pitchFamily="49" charset="-122"/>
                <a:ea typeface="楷体" panose="02010609060101010101" pitchFamily="49" charset="-122"/>
              </a:rPr>
              <a:t>（</a:t>
            </a:r>
            <a:r>
              <a:rPr lang="en-US" altLang="zh-CN" sz="1400" dirty="0" err="1">
                <a:solidFill>
                  <a:srgbClr val="7050A0"/>
                </a:solidFill>
                <a:latin typeface="楷体" panose="02010609060101010101" pitchFamily="49" charset="-122"/>
                <a:ea typeface="楷体" panose="02010609060101010101" pitchFamily="49" charset="-122"/>
              </a:rPr>
              <a:t>i</a:t>
            </a:r>
            <a:r>
              <a:rPr lang="en-US" altLang="zh-CN" sz="1400" dirty="0">
                <a:solidFill>
                  <a:srgbClr val="7050A0"/>
                </a:solidFill>
                <a:latin typeface="楷体" panose="02010609060101010101" pitchFamily="49" charset="-122"/>
                <a:ea typeface="楷体" panose="02010609060101010101" pitchFamily="49" charset="-122"/>
              </a:rPr>
              <a:t>=1,2, ……n</a:t>
            </a:r>
            <a:r>
              <a:rPr lang="zh-CN" altLang="en-US" sz="1400" dirty="0">
                <a:solidFill>
                  <a:srgbClr val="7050A0"/>
                </a:solidFill>
                <a:latin typeface="楷体" panose="02010609060101010101" pitchFamily="49" charset="-122"/>
                <a:ea typeface="楷体" panose="02010609060101010101" pitchFamily="49" charset="-122"/>
              </a:rPr>
              <a:t>）不是</a:t>
            </a:r>
            <a:r>
              <a:rPr lang="en-US" altLang="zh-CN" sz="1400" dirty="0">
                <a:solidFill>
                  <a:srgbClr val="7050A0"/>
                </a:solidFill>
                <a:latin typeface="楷体" panose="02010609060101010101" pitchFamily="49" charset="-122"/>
                <a:ea typeface="楷体" panose="02010609060101010101" pitchFamily="49" charset="-122"/>
              </a:rPr>
              <a:t>P</a:t>
            </a:r>
          </a:p>
          <a:p>
            <a:pPr lvl="2"/>
            <a:r>
              <a:rPr lang="zh-CN" altLang="en-US" sz="1400" dirty="0">
                <a:solidFill>
                  <a:srgbClr val="7050A0"/>
                </a:solidFill>
                <a:latin typeface="楷体" panose="02010609060101010101" pitchFamily="49" charset="-122"/>
                <a:ea typeface="楷体" panose="02010609060101010101" pitchFamily="49" charset="-122"/>
              </a:rPr>
              <a:t>所以，所有</a:t>
            </a:r>
            <a:r>
              <a:rPr lang="en-US" altLang="zh-CN" sz="1400" dirty="0">
                <a:solidFill>
                  <a:srgbClr val="7050A0"/>
                </a:solidFill>
                <a:latin typeface="楷体" panose="02010609060101010101" pitchFamily="49" charset="-122"/>
                <a:ea typeface="楷体" panose="02010609060101010101" pitchFamily="49" charset="-122"/>
              </a:rPr>
              <a:t>S</a:t>
            </a:r>
            <a:r>
              <a:rPr lang="zh-CN" altLang="en-US" sz="1400" dirty="0">
                <a:solidFill>
                  <a:srgbClr val="7050A0"/>
                </a:solidFill>
                <a:latin typeface="楷体" panose="02010609060101010101" pitchFamily="49" charset="-122"/>
                <a:ea typeface="楷体" panose="02010609060101010101" pitchFamily="49" charset="-122"/>
              </a:rPr>
              <a:t>都是</a:t>
            </a:r>
            <a:r>
              <a:rPr lang="en-US" altLang="zh-CN" sz="1400" dirty="0">
                <a:solidFill>
                  <a:srgbClr val="7050A0"/>
                </a:solidFill>
                <a:latin typeface="楷体" panose="02010609060101010101" pitchFamily="49" charset="-122"/>
                <a:ea typeface="楷体" panose="02010609060101010101" pitchFamily="49" charset="-122"/>
              </a:rPr>
              <a:t>P</a:t>
            </a:r>
            <a:r>
              <a:rPr lang="zh-CN" altLang="en-US" sz="1400" dirty="0">
                <a:solidFill>
                  <a:srgbClr val="7050A0"/>
                </a:solidFill>
                <a:latin typeface="楷体" panose="02010609060101010101" pitchFamily="49" charset="-122"/>
                <a:ea typeface="楷体" panose="02010609060101010101" pitchFamily="49" charset="-122"/>
              </a:rPr>
              <a:t>。</a:t>
            </a:r>
            <a:endParaRPr lang="zh-CN" altLang="en-US" dirty="0"/>
          </a:p>
        </p:txBody>
      </p:sp>
    </p:spTree>
    <p:extLst>
      <p:ext uri="{BB962C8B-B14F-4D97-AF65-F5344CB8AC3E}">
        <p14:creationId xmlns:p14="http://schemas.microsoft.com/office/powerpoint/2010/main" val="141334721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C19B24-9B28-4D0D-ADCC-AA6FADFE8051}"/>
              </a:ext>
            </a:extLst>
          </p:cNvPr>
          <p:cNvSpPr>
            <a:spLocks noGrp="1"/>
          </p:cNvSpPr>
          <p:nvPr>
            <p:ph type="sldNum" sz="quarter" idx="12"/>
          </p:nvPr>
        </p:nvSpPr>
        <p:spPr/>
        <p:txBody>
          <a:bodyPr/>
          <a:lstStyle/>
          <a:p>
            <a:pPr>
              <a:defRPr/>
            </a:pPr>
            <a:fld id="{2C69FBB6-E99C-45BC-A8D0-F20B296B0ADB}" type="slidenum">
              <a:rPr lang="zh-CN" altLang="en-US" smtClean="0"/>
              <a:pPr>
                <a:defRPr/>
              </a:pPr>
              <a:t>53</a:t>
            </a:fld>
            <a:endParaRPr lang="zh-CN" altLang="en-US" dirty="0"/>
          </a:p>
        </p:txBody>
      </p:sp>
      <p:sp>
        <p:nvSpPr>
          <p:cNvPr id="3" name="Oval 7">
            <a:extLst>
              <a:ext uri="{FF2B5EF4-FFF2-40B4-BE49-F238E27FC236}">
                <a16:creationId xmlns:a16="http://schemas.microsoft.com/office/drawing/2014/main" id="{B0E5D33D-618D-4867-BD26-3B306A8F90D5}"/>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A897A08D-6FD5-454F-B0BA-D2ABABDAEB81}"/>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B80FE601-8EF7-4FD2-97F8-DA0EA45C22A8}"/>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01CAD806-0F1E-4579-959A-D89272EB024F}"/>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B25A5FA3-4AC7-4D95-BA36-C4AB2FE98A9E}"/>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9728E081-4EBB-4A06-A183-7F3603C93C7D}"/>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25AB744E-7169-4236-8D1C-A230B2687C1C}"/>
              </a:ext>
            </a:extLst>
          </p:cNvPr>
          <p:cNvSpPr/>
          <p:nvPr/>
        </p:nvSpPr>
        <p:spPr>
          <a:xfrm>
            <a:off x="1056814" y="1925069"/>
            <a:ext cx="7115586" cy="923330"/>
          </a:xfrm>
          <a:prstGeom prst="rect">
            <a:avLst/>
          </a:prstGeom>
        </p:spPr>
        <p:txBody>
          <a:bodyPr wrap="square">
            <a:spAutoFit/>
          </a:bodyPr>
          <a:lstStyle/>
          <a:p>
            <a:r>
              <a:rPr lang="zh-CN" altLang="en-US" sz="1800" dirty="0">
                <a:latin typeface="楷体" panose="02010609060101010101" pitchFamily="49" charset="-122"/>
                <a:ea typeface="楷体" panose="02010609060101010101" pitchFamily="49" charset="-122"/>
              </a:rPr>
              <a:t>    科学归纳推理又叫科学归纳法，它是以科学分析为主要依据，依据某类事物中部分对象与其属性之间具有因果联系，推出该类事物的全部对象具有某种属性的归纳推理。</a:t>
            </a:r>
          </a:p>
        </p:txBody>
      </p:sp>
      <p:sp>
        <p:nvSpPr>
          <p:cNvPr id="11" name="矩形 10">
            <a:extLst>
              <a:ext uri="{FF2B5EF4-FFF2-40B4-BE49-F238E27FC236}">
                <a16:creationId xmlns:a16="http://schemas.microsoft.com/office/drawing/2014/main" id="{EBEDA7C6-B0E9-49BB-9640-B051ED038410}"/>
              </a:ext>
            </a:extLst>
          </p:cNvPr>
          <p:cNvSpPr/>
          <p:nvPr/>
        </p:nvSpPr>
        <p:spPr>
          <a:xfrm>
            <a:off x="833228" y="1458451"/>
            <a:ext cx="1579278" cy="369332"/>
          </a:xfrm>
          <a:prstGeom prst="rect">
            <a:avLst/>
          </a:prstGeom>
        </p:spPr>
        <p:txBody>
          <a:bodyPr wrap="none">
            <a:spAutoFit/>
          </a:bodyPr>
          <a:lstStyle/>
          <a:p>
            <a:r>
              <a:rPr lang="zh-CN" altLang="en-US" sz="1800" b="1" dirty="0">
                <a:latin typeface="黑体" panose="02010609060101010101" pitchFamily="49" charset="-122"/>
                <a:ea typeface="黑体" panose="02010609060101010101" pitchFamily="49" charset="-122"/>
              </a:rPr>
              <a:t>科学归纳推理</a:t>
            </a:r>
            <a:endParaRPr lang="zh-CN" altLang="en-US" dirty="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3DEA6AA3-79EB-489F-A58B-C43D2E5C3625}"/>
              </a:ext>
            </a:extLst>
          </p:cNvPr>
          <p:cNvSpPr/>
          <p:nvPr/>
        </p:nvSpPr>
        <p:spPr>
          <a:xfrm>
            <a:off x="1421850" y="2839998"/>
            <a:ext cx="6804248" cy="1661993"/>
          </a:xfrm>
          <a:prstGeom prst="rect">
            <a:avLst/>
          </a:prstGeom>
        </p:spPr>
        <p:txBody>
          <a:bodyPr wrap="square">
            <a:spAutoFit/>
          </a:bodyPr>
          <a:lstStyle/>
          <a:p>
            <a:r>
              <a:rPr lang="zh-CN" altLang="en-US" sz="1800" dirty="0">
                <a:latin typeface="楷体" panose="02010609060101010101" pitchFamily="49" charset="-122"/>
                <a:ea typeface="楷体" panose="02010609060101010101" pitchFamily="49" charset="-122"/>
              </a:rPr>
              <a:t> </a:t>
            </a:r>
            <a:r>
              <a:rPr lang="zh-CN" altLang="en-US" sz="1400" dirty="0">
                <a:solidFill>
                  <a:srgbClr val="7050A0"/>
                </a:solidFill>
                <a:latin typeface="楷体" panose="02010609060101010101" pitchFamily="49" charset="-122"/>
                <a:ea typeface="楷体" panose="02010609060101010101" pitchFamily="49" charset="-122"/>
              </a:rPr>
              <a:t>其逻辑形式可以表示为：</a:t>
            </a:r>
          </a:p>
          <a:p>
            <a:pPr marL="879061" lvl="5"/>
            <a:r>
              <a:rPr lang="en-US" altLang="zh-CN" sz="1400" dirty="0">
                <a:solidFill>
                  <a:srgbClr val="7050A0"/>
                </a:solidFill>
                <a:latin typeface="楷体" panose="02010609060101010101" pitchFamily="49" charset="-122"/>
                <a:ea typeface="楷体" panose="02010609060101010101" pitchFamily="49" charset="-122"/>
              </a:rPr>
              <a:t>S1</a:t>
            </a:r>
            <a:r>
              <a:rPr lang="zh-CN" altLang="en-US" sz="1400" dirty="0">
                <a:solidFill>
                  <a:srgbClr val="7050A0"/>
                </a:solidFill>
                <a:latin typeface="楷体" panose="02010609060101010101" pitchFamily="49" charset="-122"/>
                <a:ea typeface="楷体" panose="02010609060101010101" pitchFamily="49" charset="-122"/>
              </a:rPr>
              <a:t>是</a:t>
            </a:r>
            <a:r>
              <a:rPr lang="en-US" altLang="zh-CN" sz="1400" dirty="0">
                <a:solidFill>
                  <a:srgbClr val="7050A0"/>
                </a:solidFill>
                <a:latin typeface="楷体" panose="02010609060101010101" pitchFamily="49" charset="-122"/>
                <a:ea typeface="楷体" panose="02010609060101010101" pitchFamily="49" charset="-122"/>
              </a:rPr>
              <a:t>P</a:t>
            </a:r>
          </a:p>
          <a:p>
            <a:pPr marL="879061" lvl="5"/>
            <a:r>
              <a:rPr lang="en-US" altLang="zh-CN" sz="1400" dirty="0">
                <a:solidFill>
                  <a:srgbClr val="7050A0"/>
                </a:solidFill>
                <a:latin typeface="楷体" panose="02010609060101010101" pitchFamily="49" charset="-122"/>
                <a:ea typeface="楷体" panose="02010609060101010101" pitchFamily="49" charset="-122"/>
              </a:rPr>
              <a:t>S2</a:t>
            </a:r>
            <a:r>
              <a:rPr lang="zh-CN" altLang="en-US" sz="1400" dirty="0">
                <a:solidFill>
                  <a:srgbClr val="7050A0"/>
                </a:solidFill>
                <a:latin typeface="楷体" panose="02010609060101010101" pitchFamily="49" charset="-122"/>
                <a:ea typeface="楷体" panose="02010609060101010101" pitchFamily="49" charset="-122"/>
              </a:rPr>
              <a:t>是</a:t>
            </a:r>
            <a:r>
              <a:rPr lang="en-US" altLang="zh-CN" sz="1400" dirty="0">
                <a:solidFill>
                  <a:srgbClr val="7050A0"/>
                </a:solidFill>
                <a:latin typeface="楷体" panose="02010609060101010101" pitchFamily="49" charset="-122"/>
                <a:ea typeface="楷体" panose="02010609060101010101" pitchFamily="49" charset="-122"/>
              </a:rPr>
              <a:t>P</a:t>
            </a:r>
          </a:p>
          <a:p>
            <a:pPr marL="879061" lvl="5"/>
            <a:r>
              <a:rPr lang="en-US" altLang="zh-CN" sz="1400" dirty="0">
                <a:solidFill>
                  <a:srgbClr val="7050A0"/>
                </a:solidFill>
                <a:latin typeface="楷体" panose="02010609060101010101" pitchFamily="49" charset="-122"/>
                <a:ea typeface="楷体" panose="02010609060101010101" pitchFamily="49" charset="-122"/>
              </a:rPr>
              <a:t>……</a:t>
            </a:r>
          </a:p>
          <a:p>
            <a:pPr marL="879061" lvl="5"/>
            <a:r>
              <a:rPr lang="en-US" altLang="zh-CN" sz="1400" dirty="0">
                <a:solidFill>
                  <a:srgbClr val="7050A0"/>
                </a:solidFill>
                <a:latin typeface="楷体" panose="02010609060101010101" pitchFamily="49" charset="-122"/>
                <a:ea typeface="楷体" panose="02010609060101010101" pitchFamily="49" charset="-122"/>
              </a:rPr>
              <a:t>Sn </a:t>
            </a:r>
            <a:r>
              <a:rPr lang="zh-CN" altLang="en-US" sz="1400" dirty="0">
                <a:solidFill>
                  <a:srgbClr val="7050A0"/>
                </a:solidFill>
                <a:latin typeface="楷体" panose="02010609060101010101" pitchFamily="49" charset="-122"/>
                <a:ea typeface="楷体" panose="02010609060101010101" pitchFamily="49" charset="-122"/>
              </a:rPr>
              <a:t>是</a:t>
            </a:r>
            <a:r>
              <a:rPr lang="en-US" altLang="zh-CN" sz="1400" dirty="0">
                <a:solidFill>
                  <a:srgbClr val="7050A0"/>
                </a:solidFill>
                <a:latin typeface="楷体" panose="02010609060101010101" pitchFamily="49" charset="-122"/>
                <a:ea typeface="楷体" panose="02010609060101010101" pitchFamily="49" charset="-122"/>
              </a:rPr>
              <a:t>P</a:t>
            </a:r>
          </a:p>
          <a:p>
            <a:pPr marL="879061" lvl="5"/>
            <a:r>
              <a:rPr lang="en-US" altLang="zh-CN" sz="1400" dirty="0">
                <a:solidFill>
                  <a:srgbClr val="7050A0"/>
                </a:solidFill>
                <a:latin typeface="楷体" panose="02010609060101010101" pitchFamily="49" charset="-122"/>
                <a:ea typeface="楷体" panose="02010609060101010101" pitchFamily="49" charset="-122"/>
              </a:rPr>
              <a:t>S1,S2 ,……Sn </a:t>
            </a:r>
            <a:r>
              <a:rPr lang="zh-CN" altLang="en-US" sz="1400" dirty="0">
                <a:solidFill>
                  <a:srgbClr val="7050A0"/>
                </a:solidFill>
                <a:latin typeface="楷体" panose="02010609060101010101" pitchFamily="49" charset="-122"/>
                <a:ea typeface="楷体" panose="02010609060101010101" pitchFamily="49" charset="-122"/>
              </a:rPr>
              <a:t>是</a:t>
            </a:r>
            <a:r>
              <a:rPr lang="en-US" altLang="zh-CN" sz="1400" dirty="0">
                <a:solidFill>
                  <a:srgbClr val="7050A0"/>
                </a:solidFill>
                <a:latin typeface="楷体" panose="02010609060101010101" pitchFamily="49" charset="-122"/>
                <a:ea typeface="楷体" panose="02010609060101010101" pitchFamily="49" charset="-122"/>
              </a:rPr>
              <a:t>S</a:t>
            </a:r>
            <a:r>
              <a:rPr lang="zh-CN" altLang="en-US" sz="1400" dirty="0">
                <a:solidFill>
                  <a:srgbClr val="7050A0"/>
                </a:solidFill>
                <a:latin typeface="楷体" panose="02010609060101010101" pitchFamily="49" charset="-122"/>
                <a:ea typeface="楷体" panose="02010609060101010101" pitchFamily="49" charset="-122"/>
              </a:rPr>
              <a:t>类的部分对象，</a:t>
            </a:r>
            <a:r>
              <a:rPr lang="en-US" altLang="zh-CN" sz="1400" dirty="0">
                <a:solidFill>
                  <a:srgbClr val="7050A0"/>
                </a:solidFill>
                <a:latin typeface="楷体" panose="02010609060101010101" pitchFamily="49" charset="-122"/>
                <a:ea typeface="楷体" panose="02010609060101010101" pitchFamily="49" charset="-122"/>
              </a:rPr>
              <a:t>P</a:t>
            </a:r>
            <a:r>
              <a:rPr lang="zh-CN" altLang="en-US" sz="1400" dirty="0">
                <a:solidFill>
                  <a:srgbClr val="7050A0"/>
                </a:solidFill>
                <a:latin typeface="楷体" panose="02010609060101010101" pitchFamily="49" charset="-122"/>
                <a:ea typeface="楷体" panose="02010609060101010101" pitchFamily="49" charset="-122"/>
              </a:rPr>
              <a:t>与这些对象有必然联系</a:t>
            </a:r>
          </a:p>
          <a:p>
            <a:pPr marL="879061" lvl="5"/>
            <a:r>
              <a:rPr lang="zh-CN" altLang="en-US" sz="1400" dirty="0">
                <a:solidFill>
                  <a:srgbClr val="7050A0"/>
                </a:solidFill>
                <a:latin typeface="楷体" panose="02010609060101010101" pitchFamily="49" charset="-122"/>
                <a:ea typeface="楷体" panose="02010609060101010101" pitchFamily="49" charset="-122"/>
              </a:rPr>
              <a:t>所以，所有</a:t>
            </a:r>
            <a:r>
              <a:rPr lang="en-US" altLang="zh-CN" sz="1400" dirty="0">
                <a:solidFill>
                  <a:srgbClr val="7050A0"/>
                </a:solidFill>
                <a:latin typeface="楷体" panose="02010609060101010101" pitchFamily="49" charset="-122"/>
                <a:ea typeface="楷体" panose="02010609060101010101" pitchFamily="49" charset="-122"/>
              </a:rPr>
              <a:t>S</a:t>
            </a:r>
            <a:r>
              <a:rPr lang="zh-CN" altLang="en-US" sz="1400" dirty="0">
                <a:solidFill>
                  <a:srgbClr val="7050A0"/>
                </a:solidFill>
                <a:latin typeface="楷体" panose="02010609060101010101" pitchFamily="49" charset="-122"/>
                <a:ea typeface="楷体" panose="02010609060101010101" pitchFamily="49" charset="-122"/>
              </a:rPr>
              <a:t>是</a:t>
            </a:r>
            <a:r>
              <a:rPr lang="en-US" altLang="zh-CN" sz="1400" dirty="0">
                <a:solidFill>
                  <a:srgbClr val="7050A0"/>
                </a:solidFill>
                <a:latin typeface="楷体" panose="02010609060101010101" pitchFamily="49" charset="-122"/>
                <a:ea typeface="楷体" panose="02010609060101010101" pitchFamily="49" charset="-122"/>
              </a:rPr>
              <a:t>P</a:t>
            </a:r>
            <a:r>
              <a:rPr lang="zh-CN" altLang="en-US" sz="1400" dirty="0">
                <a:solidFill>
                  <a:srgbClr val="7050A0"/>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2384925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文本框 1">
            <a:extLst>
              <a:ext uri="{FF2B5EF4-FFF2-40B4-BE49-F238E27FC236}">
                <a16:creationId xmlns:a16="http://schemas.microsoft.com/office/drawing/2014/main" id="{8D6DF4D2-CDA7-4949-B944-3478C10A5F2F}"/>
              </a:ext>
            </a:extLst>
          </p:cNvPr>
          <p:cNvSpPr txBox="1"/>
          <p:nvPr/>
        </p:nvSpPr>
        <p:spPr>
          <a:xfrm>
            <a:off x="1691680" y="2283718"/>
            <a:ext cx="1121698"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归纳推理</a:t>
            </a:r>
          </a:p>
        </p:txBody>
      </p:sp>
      <p:sp>
        <p:nvSpPr>
          <p:cNvPr id="6" name="左大括号 5">
            <a:extLst>
              <a:ext uri="{FF2B5EF4-FFF2-40B4-BE49-F238E27FC236}">
                <a16:creationId xmlns:a16="http://schemas.microsoft.com/office/drawing/2014/main" id="{D80A474C-DE1E-4D10-8A5F-CF906B3B96A5}"/>
              </a:ext>
            </a:extLst>
          </p:cNvPr>
          <p:cNvSpPr/>
          <p:nvPr/>
        </p:nvSpPr>
        <p:spPr>
          <a:xfrm>
            <a:off x="2813378" y="1596593"/>
            <a:ext cx="383040" cy="1728192"/>
          </a:xfrm>
          <a:prstGeom prst="leftBrace">
            <a:avLst>
              <a:gd name="adj1" fmla="val 8333"/>
              <a:gd name="adj2" fmla="val 49449"/>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4E2E0D-A895-4DEF-9020-162FC6C8CB81}"/>
              </a:ext>
            </a:extLst>
          </p:cNvPr>
          <p:cNvSpPr txBox="1"/>
          <p:nvPr/>
        </p:nvSpPr>
        <p:spPr>
          <a:xfrm>
            <a:off x="3340434" y="1419622"/>
            <a:ext cx="1584176"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完全归纳推理</a:t>
            </a:r>
          </a:p>
        </p:txBody>
      </p:sp>
      <p:sp>
        <p:nvSpPr>
          <p:cNvPr id="20" name="文本框 19">
            <a:extLst>
              <a:ext uri="{FF2B5EF4-FFF2-40B4-BE49-F238E27FC236}">
                <a16:creationId xmlns:a16="http://schemas.microsoft.com/office/drawing/2014/main" id="{BA8F030A-7864-403D-8AF3-15EC42C964FE}"/>
              </a:ext>
            </a:extLst>
          </p:cNvPr>
          <p:cNvSpPr txBox="1"/>
          <p:nvPr/>
        </p:nvSpPr>
        <p:spPr>
          <a:xfrm>
            <a:off x="3340434" y="3147814"/>
            <a:ext cx="1800200"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不完全归纳推理</a:t>
            </a:r>
          </a:p>
        </p:txBody>
      </p:sp>
      <p:sp>
        <p:nvSpPr>
          <p:cNvPr id="21" name="左大括号 20">
            <a:extLst>
              <a:ext uri="{FF2B5EF4-FFF2-40B4-BE49-F238E27FC236}">
                <a16:creationId xmlns:a16="http://schemas.microsoft.com/office/drawing/2014/main" id="{98D41721-387F-460C-A09E-74B1B9FB6F86}"/>
              </a:ext>
            </a:extLst>
          </p:cNvPr>
          <p:cNvSpPr/>
          <p:nvPr/>
        </p:nvSpPr>
        <p:spPr>
          <a:xfrm>
            <a:off x="5197072" y="2475736"/>
            <a:ext cx="383040" cy="1728192"/>
          </a:xfrm>
          <a:prstGeom prst="leftBrace">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9A5D663-9030-498B-9D49-2212D605D880}"/>
              </a:ext>
            </a:extLst>
          </p:cNvPr>
          <p:cNvSpPr txBox="1"/>
          <p:nvPr/>
        </p:nvSpPr>
        <p:spPr>
          <a:xfrm>
            <a:off x="5610105" y="4026956"/>
            <a:ext cx="2054975"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简单枚举归纳推理</a:t>
            </a:r>
          </a:p>
        </p:txBody>
      </p:sp>
      <p:sp>
        <p:nvSpPr>
          <p:cNvPr id="23" name="文本框 22">
            <a:extLst>
              <a:ext uri="{FF2B5EF4-FFF2-40B4-BE49-F238E27FC236}">
                <a16:creationId xmlns:a16="http://schemas.microsoft.com/office/drawing/2014/main" id="{DCB86E38-EF39-4BC9-A96C-EC86281B9C68}"/>
              </a:ext>
            </a:extLst>
          </p:cNvPr>
          <p:cNvSpPr txBox="1"/>
          <p:nvPr/>
        </p:nvSpPr>
        <p:spPr>
          <a:xfrm>
            <a:off x="5610105" y="2298764"/>
            <a:ext cx="1671941"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科学归纳推理</a:t>
            </a:r>
          </a:p>
        </p:txBody>
      </p:sp>
    </p:spTree>
    <p:extLst>
      <p:ext uri="{BB962C8B-B14F-4D97-AF65-F5344CB8AC3E}">
        <p14:creationId xmlns:p14="http://schemas.microsoft.com/office/powerpoint/2010/main" val="426879256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91600A60-5A6C-465D-92B7-299B34EE0A80}"/>
              </a:ext>
            </a:extLst>
          </p:cNvPr>
          <p:cNvSpPr txBox="1"/>
          <p:nvPr/>
        </p:nvSpPr>
        <p:spPr>
          <a:xfrm>
            <a:off x="1187624" y="1477664"/>
            <a:ext cx="6352256" cy="2117246"/>
          </a:xfrm>
          <a:prstGeom prst="rect">
            <a:avLst/>
          </a:prstGeom>
          <a:noFill/>
        </p:spPr>
        <p:txBody>
          <a:bodyPr wrap="square" rtlCol="0">
            <a:spAutoFit/>
          </a:bodyPr>
          <a:lstStyle/>
          <a:p>
            <a:pPr>
              <a:lnSpc>
                <a:spcPct val="150000"/>
              </a:lnSpc>
            </a:pPr>
            <a:r>
              <a:rPr lang="zh-CN" altLang="en-US" sz="1800" dirty="0">
                <a:latin typeface="Times New Roman" panose="02020603050405020304" pitchFamily="18" charset="0"/>
                <a:ea typeface="微软雅黑" panose="020B0503020204020204" pitchFamily="34" charset="-122"/>
              </a:rPr>
              <a:t>演绎推理</a:t>
            </a:r>
            <a:endParaRPr lang="en-US" altLang="zh-CN" sz="1800" dirty="0">
              <a:latin typeface="Times New Roman" panose="02020603050405020304" pitchFamily="18" charset="0"/>
              <a:ea typeface="微软雅黑" panose="020B0503020204020204" pitchFamily="34" charset="-122"/>
            </a:endParaRPr>
          </a:p>
          <a:p>
            <a:pPr indent="457200">
              <a:lnSpc>
                <a:spcPct val="150000"/>
              </a:lnSpc>
            </a:pPr>
            <a:r>
              <a:rPr lang="zh-CN" altLang="en-US" sz="1800" dirty="0">
                <a:latin typeface="Times New Roman" panose="02020603050405020304" pitchFamily="18" charset="0"/>
                <a:ea typeface="楷体" panose="02010609060101010101" pitchFamily="49" charset="-122"/>
              </a:rPr>
              <a:t>演绎推理是由</a:t>
            </a:r>
            <a:r>
              <a:rPr lang="zh-CN" altLang="en-US" sz="1800" b="1" dirty="0">
                <a:latin typeface="Times New Roman" panose="02020603050405020304" pitchFamily="18" charset="0"/>
                <a:ea typeface="楷体" panose="02010609060101010101" pitchFamily="49" charset="-122"/>
              </a:rPr>
              <a:t>普通性的前提推出特殊性结论的推理</a:t>
            </a:r>
            <a:r>
              <a:rPr lang="zh-CN" altLang="en-US" sz="1800" dirty="0">
                <a:latin typeface="Times New Roman" panose="02020603050405020304" pitchFamily="18" charset="0"/>
                <a:ea typeface="楷体" panose="02010609060101010101" pitchFamily="49" charset="-122"/>
              </a:rPr>
              <a:t>。</a:t>
            </a:r>
          </a:p>
          <a:p>
            <a:pPr indent="457200">
              <a:lnSpc>
                <a:spcPct val="150000"/>
              </a:lnSpc>
            </a:pPr>
            <a:r>
              <a:rPr lang="zh-CN" altLang="en-US" sz="1800" dirty="0">
                <a:latin typeface="Times New Roman" panose="02020603050405020304" pitchFamily="18" charset="0"/>
                <a:ea typeface="楷体" panose="02010609060101010101" pitchFamily="49" charset="-122"/>
              </a:rPr>
              <a:t>按照推理的前提是简单判断还是复合判断，演绎推理又分为：简单判断的推理</a:t>
            </a:r>
            <a:r>
              <a:rPr lang="en-US" altLang="zh-CN" sz="1800" dirty="0">
                <a:latin typeface="Times New Roman" panose="02020603050405020304" pitchFamily="18" charset="0"/>
                <a:ea typeface="楷体" panose="02010609060101010101" pitchFamily="49" charset="-122"/>
              </a:rPr>
              <a:t>——</a:t>
            </a:r>
            <a:r>
              <a:rPr lang="zh-CN" altLang="en-US" sz="1800" dirty="0">
                <a:latin typeface="Times New Roman" panose="02020603050405020304" pitchFamily="18" charset="0"/>
                <a:ea typeface="楷体" panose="02010609060101010101" pitchFamily="49" charset="-122"/>
              </a:rPr>
              <a:t>三段论等；复合判断的推理</a:t>
            </a:r>
            <a:r>
              <a:rPr lang="en-US" altLang="zh-CN" sz="1800" dirty="0">
                <a:latin typeface="Times New Roman" panose="02020603050405020304" pitchFamily="18" charset="0"/>
                <a:ea typeface="楷体" panose="02010609060101010101" pitchFamily="49" charset="-122"/>
              </a:rPr>
              <a:t>——</a:t>
            </a:r>
            <a:r>
              <a:rPr lang="zh-CN" altLang="en-US" sz="1800" dirty="0">
                <a:latin typeface="Times New Roman" panose="02020603050405020304" pitchFamily="18" charset="0"/>
                <a:ea typeface="楷体" panose="02010609060101010101" pitchFamily="49" charset="-122"/>
              </a:rPr>
              <a:t>假言推理、选言推理和二难推理等。</a:t>
            </a:r>
          </a:p>
        </p:txBody>
      </p:sp>
      <p:sp>
        <p:nvSpPr>
          <p:cNvPr id="4" name="文本框 3">
            <a:extLst>
              <a:ext uri="{FF2B5EF4-FFF2-40B4-BE49-F238E27FC236}">
                <a16:creationId xmlns:a16="http://schemas.microsoft.com/office/drawing/2014/main" id="{3B20AF74-EF69-4A8E-961D-DD3E8C25FDC9}"/>
              </a:ext>
            </a:extLst>
          </p:cNvPr>
          <p:cNvSpPr txBox="1"/>
          <p:nvPr/>
        </p:nvSpPr>
        <p:spPr>
          <a:xfrm>
            <a:off x="2266341" y="3867895"/>
            <a:ext cx="7200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一般</a:t>
            </a:r>
          </a:p>
        </p:txBody>
      </p:sp>
      <p:sp>
        <p:nvSpPr>
          <p:cNvPr id="5" name="箭头: 右 4">
            <a:extLst>
              <a:ext uri="{FF2B5EF4-FFF2-40B4-BE49-F238E27FC236}">
                <a16:creationId xmlns:a16="http://schemas.microsoft.com/office/drawing/2014/main" id="{28C79531-DC8F-4FDB-A5A2-C0695349C618}"/>
              </a:ext>
            </a:extLst>
          </p:cNvPr>
          <p:cNvSpPr/>
          <p:nvPr/>
        </p:nvSpPr>
        <p:spPr>
          <a:xfrm>
            <a:off x="3846103" y="3923933"/>
            <a:ext cx="1090350" cy="288032"/>
          </a:xfrm>
          <a:prstGeom prst="rightArrow">
            <a:avLst/>
          </a:prstGeom>
          <a:solidFill>
            <a:srgbClr val="70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764CD80-53E9-4740-A4D3-2052A80DD0F5}"/>
              </a:ext>
            </a:extLst>
          </p:cNvPr>
          <p:cNvSpPr txBox="1"/>
          <p:nvPr/>
        </p:nvSpPr>
        <p:spPr>
          <a:xfrm>
            <a:off x="5796136" y="3867894"/>
            <a:ext cx="7200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个别</a:t>
            </a:r>
          </a:p>
        </p:txBody>
      </p:sp>
    </p:spTree>
    <p:extLst>
      <p:ext uri="{BB962C8B-B14F-4D97-AF65-F5344CB8AC3E}">
        <p14:creationId xmlns:p14="http://schemas.microsoft.com/office/powerpoint/2010/main" val="26667570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91600A60-5A6C-465D-92B7-299B34EE0A80}"/>
              </a:ext>
            </a:extLst>
          </p:cNvPr>
          <p:cNvSpPr txBox="1"/>
          <p:nvPr/>
        </p:nvSpPr>
        <p:spPr>
          <a:xfrm>
            <a:off x="434571" y="1317877"/>
            <a:ext cx="8208912" cy="2935868"/>
          </a:xfrm>
          <a:prstGeom prst="rect">
            <a:avLst/>
          </a:prstGeom>
          <a:noFill/>
        </p:spPr>
        <p:txBody>
          <a:bodyPr wrap="square" rtlCol="0">
            <a:spAutoFit/>
          </a:bodyPr>
          <a:lstStyle/>
          <a:p>
            <a:pPr>
              <a:lnSpc>
                <a:spcPct val="150000"/>
              </a:lnSpc>
            </a:pPr>
            <a:r>
              <a:rPr lang="zh-CN" altLang="en-US" sz="1800" b="1" dirty="0">
                <a:latin typeface="黑体" panose="02010609060101010101" pitchFamily="49" charset="-122"/>
                <a:ea typeface="黑体" panose="02010609060101010101" pitchFamily="49" charset="-122"/>
              </a:rPr>
              <a:t>常规推理</a:t>
            </a:r>
            <a:endParaRPr lang="en-US" altLang="zh-CN" sz="1800" dirty="0">
              <a:latin typeface="黑体" panose="02010609060101010101" pitchFamily="49" charset="-122"/>
              <a:ea typeface="黑体" panose="02010609060101010101" pitchFamily="49" charset="-122"/>
            </a:endParaRPr>
          </a:p>
          <a:p>
            <a:pPr>
              <a:lnSpc>
                <a:spcPct val="150000"/>
              </a:lnSpc>
            </a:pPr>
            <a:r>
              <a:rPr lang="zh-CN" altLang="en-US" sz="1800" dirty="0">
                <a:latin typeface="楷体" panose="02010609060101010101" pitchFamily="49" charset="-122"/>
                <a:ea typeface="楷体" panose="02010609060101010101" pitchFamily="49" charset="-122"/>
              </a:rPr>
              <a:t>    </a:t>
            </a:r>
            <a:r>
              <a:rPr lang="zh-CN" altLang="en-US" sz="1800" b="1" dirty="0">
                <a:latin typeface="楷体" panose="02010609060101010101" pitchFamily="49" charset="-122"/>
                <a:ea typeface="楷体" panose="02010609060101010101" pitchFamily="49" charset="-122"/>
              </a:rPr>
              <a:t>含义</a:t>
            </a:r>
            <a:r>
              <a:rPr lang="zh-CN" altLang="en-US" sz="1800" dirty="0">
                <a:latin typeface="楷体" panose="02010609060101010101" pitchFamily="49" charset="-122"/>
                <a:ea typeface="楷体" panose="02010609060101010101" pitchFamily="49" charset="-122"/>
              </a:rPr>
              <a:t>：又称直言推理或</a:t>
            </a:r>
            <a:r>
              <a:rPr lang="zh-CN" altLang="en-US" sz="1800" b="1" dirty="0">
                <a:latin typeface="楷体" panose="02010609060101010101" pitchFamily="49" charset="-122"/>
                <a:ea typeface="楷体" panose="02010609060101010101" pitchFamily="49" charset="-122"/>
              </a:rPr>
              <a:t>三段论</a:t>
            </a:r>
            <a:r>
              <a:rPr lang="zh-CN" altLang="en-US" sz="1800" dirty="0">
                <a:latin typeface="楷体" panose="02010609060101010101" pitchFamily="49" charset="-122"/>
                <a:ea typeface="楷体" panose="02010609060101010101" pitchFamily="49" charset="-122"/>
              </a:rPr>
              <a:t>，是指由两个简单判断作前提和一个简单判断作结论组成的演绎推理。常以普遍性的事实或数据为前提，通过一定程序的严密推论，最后得出新的、个别的结论。</a:t>
            </a:r>
            <a:endParaRPr lang="en-US" altLang="zh-CN" sz="1800" dirty="0">
              <a:latin typeface="楷体" panose="02010609060101010101" pitchFamily="49" charset="-122"/>
              <a:ea typeface="楷体" panose="02010609060101010101" pitchFamily="49" charset="-122"/>
            </a:endParaRPr>
          </a:p>
          <a:p>
            <a:pPr>
              <a:lnSpc>
                <a:spcPct val="150000"/>
              </a:lnSpc>
            </a:pPr>
            <a:r>
              <a:rPr lang="zh-CN" altLang="en-US" sz="1800" dirty="0">
                <a:latin typeface="楷体" panose="02010609060101010101" pitchFamily="49" charset="-122"/>
                <a:ea typeface="楷体" panose="02010609060101010101" pitchFamily="49" charset="-122"/>
              </a:rPr>
              <a:t>    </a:t>
            </a:r>
            <a:r>
              <a:rPr lang="zh-CN" altLang="en-US" sz="1800" b="1" dirty="0">
                <a:latin typeface="楷体" panose="02010609060101010101" pitchFamily="49" charset="-122"/>
                <a:ea typeface="楷体" panose="02010609060101010101" pitchFamily="49" charset="-122"/>
              </a:rPr>
              <a:t>特征</a:t>
            </a:r>
            <a:r>
              <a:rPr lang="zh-CN" altLang="en-US" sz="1800" dirty="0">
                <a:latin typeface="楷体" panose="02010609060101010101" pitchFamily="49" charset="-122"/>
                <a:ea typeface="楷体" panose="02010609060101010101" pitchFamily="49" charset="-122"/>
              </a:rPr>
              <a:t>：只要前提准确无误，推理过程严格合乎逻辑，常规推理所推出的结论必然是正确、可信的。</a:t>
            </a:r>
            <a:endParaRPr lang="en-US" altLang="zh-CN" sz="1800" dirty="0">
              <a:latin typeface="楷体" panose="02010609060101010101" pitchFamily="49" charset="-122"/>
              <a:ea typeface="楷体" panose="02010609060101010101" pitchFamily="49" charset="-122"/>
            </a:endParaRPr>
          </a:p>
          <a:p>
            <a:pPr>
              <a:lnSpc>
                <a:spcPct val="150000"/>
              </a:lnSpc>
            </a:pPr>
            <a:r>
              <a:rPr lang="zh-CN" altLang="en-US" sz="1800" dirty="0">
                <a:latin typeface="楷体" panose="02010609060101010101" pitchFamily="49" charset="-122"/>
                <a:ea typeface="楷体" panose="02010609060101010101" pitchFamily="49" charset="-122"/>
              </a:rPr>
              <a:t>    </a:t>
            </a:r>
            <a:r>
              <a:rPr lang="zh-CN" altLang="en-US" sz="1800" b="1" dirty="0">
                <a:latin typeface="楷体" panose="02010609060101010101" pitchFamily="49" charset="-122"/>
                <a:ea typeface="楷体" panose="02010609060101010101" pitchFamily="49" charset="-122"/>
              </a:rPr>
              <a:t>结构：</a:t>
            </a:r>
            <a:r>
              <a:rPr lang="zh-CN" altLang="en-US" sz="1800" dirty="0">
                <a:latin typeface="楷体" panose="02010609060101010101" pitchFamily="49" charset="-122"/>
                <a:ea typeface="楷体" panose="02010609060101010101" pitchFamily="49" charset="-122"/>
              </a:rPr>
              <a:t>可以用三段式表示： </a:t>
            </a:r>
          </a:p>
        </p:txBody>
      </p:sp>
      <p:sp>
        <p:nvSpPr>
          <p:cNvPr id="2" name="矩形 1">
            <a:extLst>
              <a:ext uri="{FF2B5EF4-FFF2-40B4-BE49-F238E27FC236}">
                <a16:creationId xmlns:a16="http://schemas.microsoft.com/office/drawing/2014/main" id="{730C8412-C046-4216-8989-24A163F945B4}"/>
              </a:ext>
            </a:extLst>
          </p:cNvPr>
          <p:cNvSpPr/>
          <p:nvPr/>
        </p:nvSpPr>
        <p:spPr>
          <a:xfrm>
            <a:off x="4211960" y="3387051"/>
            <a:ext cx="4572000" cy="1291379"/>
          </a:xfrm>
          <a:prstGeom prst="rect">
            <a:avLst/>
          </a:prstGeom>
        </p:spPr>
        <p:txBody>
          <a:bodyPr>
            <a:spAutoFit/>
          </a:bodyPr>
          <a:lstStyle/>
          <a:p>
            <a:pPr>
              <a:lnSpc>
                <a:spcPct val="150000"/>
              </a:lnSpc>
            </a:pPr>
            <a:r>
              <a:rPr lang="zh-CN" altLang="en-US" sz="1800" dirty="0">
                <a:solidFill>
                  <a:srgbClr val="7050A0"/>
                </a:solidFill>
                <a:latin typeface="楷体" panose="02010609060101010101" pitchFamily="49" charset="-122"/>
                <a:ea typeface="楷体" panose="02010609060101010101" pitchFamily="49" charset="-122"/>
              </a:rPr>
              <a:t>大前提：所有</a:t>
            </a:r>
            <a:r>
              <a:rPr lang="en-US" altLang="zh-CN" sz="1800" dirty="0">
                <a:solidFill>
                  <a:srgbClr val="7050A0"/>
                </a:solidFill>
                <a:latin typeface="楷体" panose="02010609060101010101" pitchFamily="49" charset="-122"/>
                <a:ea typeface="楷体" panose="02010609060101010101" pitchFamily="49" charset="-122"/>
              </a:rPr>
              <a:t>M</a:t>
            </a:r>
            <a:r>
              <a:rPr lang="zh-CN" altLang="en-US" sz="1800" dirty="0">
                <a:solidFill>
                  <a:srgbClr val="7050A0"/>
                </a:solidFill>
                <a:latin typeface="楷体" panose="02010609060101010101" pitchFamily="49" charset="-122"/>
                <a:ea typeface="楷体" panose="02010609060101010101" pitchFamily="49" charset="-122"/>
              </a:rPr>
              <a:t>是</a:t>
            </a:r>
            <a:r>
              <a:rPr lang="en-US" altLang="zh-CN" sz="1800" dirty="0">
                <a:solidFill>
                  <a:srgbClr val="7050A0"/>
                </a:solidFill>
                <a:latin typeface="楷体" panose="02010609060101010101" pitchFamily="49" charset="-122"/>
                <a:ea typeface="楷体" panose="02010609060101010101" pitchFamily="49" charset="-122"/>
              </a:rPr>
              <a:t>P</a:t>
            </a:r>
            <a:r>
              <a:rPr lang="zh-CN" altLang="en-US" sz="1800" dirty="0">
                <a:solidFill>
                  <a:srgbClr val="7050A0"/>
                </a:solidFill>
                <a:latin typeface="楷体" panose="02010609060101010101" pitchFamily="49" charset="-122"/>
                <a:ea typeface="楷体" panose="02010609060101010101" pitchFamily="49" charset="-122"/>
              </a:rPr>
              <a:t>，</a:t>
            </a:r>
          </a:p>
          <a:p>
            <a:pPr>
              <a:lnSpc>
                <a:spcPct val="150000"/>
              </a:lnSpc>
            </a:pPr>
            <a:r>
              <a:rPr lang="zh-CN" altLang="en-US" sz="1800" dirty="0">
                <a:solidFill>
                  <a:srgbClr val="7050A0"/>
                </a:solidFill>
                <a:latin typeface="楷体" panose="02010609060101010101" pitchFamily="49" charset="-122"/>
                <a:ea typeface="楷体" panose="02010609060101010101" pitchFamily="49" charset="-122"/>
              </a:rPr>
              <a:t>小前提：所有</a:t>
            </a:r>
            <a:r>
              <a:rPr lang="en-US" altLang="zh-CN" sz="1800" dirty="0">
                <a:solidFill>
                  <a:srgbClr val="7050A0"/>
                </a:solidFill>
                <a:latin typeface="楷体" panose="02010609060101010101" pitchFamily="49" charset="-122"/>
                <a:ea typeface="楷体" panose="02010609060101010101" pitchFamily="49" charset="-122"/>
              </a:rPr>
              <a:t>S</a:t>
            </a:r>
            <a:r>
              <a:rPr lang="zh-CN" altLang="en-US" sz="1800" dirty="0">
                <a:solidFill>
                  <a:srgbClr val="7050A0"/>
                </a:solidFill>
                <a:latin typeface="楷体" panose="02010609060101010101" pitchFamily="49" charset="-122"/>
                <a:ea typeface="楷体" panose="02010609060101010101" pitchFamily="49" charset="-122"/>
              </a:rPr>
              <a:t>是</a:t>
            </a:r>
            <a:r>
              <a:rPr lang="en-US" altLang="zh-CN" sz="1800" dirty="0">
                <a:solidFill>
                  <a:srgbClr val="7050A0"/>
                </a:solidFill>
                <a:latin typeface="楷体" panose="02010609060101010101" pitchFamily="49" charset="-122"/>
                <a:ea typeface="楷体" panose="02010609060101010101" pitchFamily="49" charset="-122"/>
              </a:rPr>
              <a:t>M</a:t>
            </a:r>
            <a:r>
              <a:rPr lang="zh-CN" altLang="en-US" sz="1800" dirty="0">
                <a:solidFill>
                  <a:srgbClr val="7050A0"/>
                </a:solidFill>
                <a:latin typeface="楷体" panose="02010609060101010101" pitchFamily="49" charset="-122"/>
                <a:ea typeface="楷体" panose="02010609060101010101" pitchFamily="49" charset="-122"/>
              </a:rPr>
              <a:t>，</a:t>
            </a:r>
          </a:p>
          <a:p>
            <a:pPr>
              <a:lnSpc>
                <a:spcPct val="150000"/>
              </a:lnSpc>
            </a:pPr>
            <a:r>
              <a:rPr lang="zh-CN" altLang="en-US" sz="1800" dirty="0">
                <a:solidFill>
                  <a:srgbClr val="7050A0"/>
                </a:solidFill>
                <a:latin typeface="楷体" panose="02010609060101010101" pitchFamily="49" charset="-122"/>
                <a:ea typeface="楷体" panose="02010609060101010101" pitchFamily="49" charset="-122"/>
              </a:rPr>
              <a:t>结  论：所以，所有</a:t>
            </a:r>
            <a:r>
              <a:rPr lang="en-US" altLang="zh-CN" sz="1800" dirty="0">
                <a:solidFill>
                  <a:srgbClr val="7050A0"/>
                </a:solidFill>
                <a:latin typeface="楷体" panose="02010609060101010101" pitchFamily="49" charset="-122"/>
                <a:ea typeface="楷体" panose="02010609060101010101" pitchFamily="49" charset="-122"/>
              </a:rPr>
              <a:t>S</a:t>
            </a:r>
            <a:r>
              <a:rPr lang="zh-CN" altLang="en-US" sz="1800" dirty="0">
                <a:solidFill>
                  <a:srgbClr val="7050A0"/>
                </a:solidFill>
                <a:latin typeface="楷体" panose="02010609060101010101" pitchFamily="49" charset="-122"/>
                <a:ea typeface="楷体" panose="02010609060101010101" pitchFamily="49" charset="-122"/>
              </a:rPr>
              <a:t>是</a:t>
            </a:r>
            <a:r>
              <a:rPr lang="en-US" altLang="zh-CN" sz="1800" dirty="0">
                <a:solidFill>
                  <a:srgbClr val="7050A0"/>
                </a:solidFill>
                <a:latin typeface="楷体" panose="02010609060101010101" pitchFamily="49" charset="-122"/>
                <a:ea typeface="楷体" panose="02010609060101010101" pitchFamily="49" charset="-122"/>
              </a:rPr>
              <a:t>P</a:t>
            </a:r>
            <a:r>
              <a:rPr lang="zh-CN" altLang="en-US" sz="1800" dirty="0">
                <a:solidFill>
                  <a:srgbClr val="7050A0"/>
                </a:solidFill>
                <a:latin typeface="楷体" panose="02010609060101010101" pitchFamily="49" charset="-122"/>
                <a:ea typeface="楷体" panose="02010609060101010101" pitchFamily="49" charset="-122"/>
              </a:rPr>
              <a:t>。</a:t>
            </a:r>
            <a:endParaRPr lang="zh-CN" altLang="en-US" dirty="0">
              <a:solidFill>
                <a:srgbClr val="7050A0"/>
              </a:solidFill>
            </a:endParaRPr>
          </a:p>
        </p:txBody>
      </p:sp>
      <p:sp>
        <p:nvSpPr>
          <p:cNvPr id="20" name="左大括号 19">
            <a:extLst>
              <a:ext uri="{FF2B5EF4-FFF2-40B4-BE49-F238E27FC236}">
                <a16:creationId xmlns:a16="http://schemas.microsoft.com/office/drawing/2014/main" id="{BDC2FED1-EEAC-409B-A842-F769B6FA95CE}"/>
              </a:ext>
            </a:extLst>
          </p:cNvPr>
          <p:cNvSpPr/>
          <p:nvPr/>
        </p:nvSpPr>
        <p:spPr>
          <a:xfrm>
            <a:off x="3828920" y="3544506"/>
            <a:ext cx="383040" cy="1037855"/>
          </a:xfrm>
          <a:prstGeom prst="leftBrace">
            <a:avLst>
              <a:gd name="adj1" fmla="val 8333"/>
              <a:gd name="adj2" fmla="val 49449"/>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13103643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38C0D2-B7EB-48CF-9E41-000F61374D27}"/>
              </a:ext>
            </a:extLst>
          </p:cNvPr>
          <p:cNvSpPr>
            <a:spLocks noGrp="1"/>
          </p:cNvSpPr>
          <p:nvPr>
            <p:ph type="sldNum" sz="quarter" idx="12"/>
          </p:nvPr>
        </p:nvSpPr>
        <p:spPr/>
        <p:txBody>
          <a:bodyPr/>
          <a:lstStyle/>
          <a:p>
            <a:pPr>
              <a:defRPr/>
            </a:pPr>
            <a:fld id="{2C69FBB6-E99C-45BC-A8D0-F20B296B0ADB}" type="slidenum">
              <a:rPr lang="zh-CN" altLang="en-US" smtClean="0"/>
              <a:pPr>
                <a:defRPr/>
              </a:pPr>
              <a:t>57</a:t>
            </a:fld>
            <a:endParaRPr lang="zh-CN" altLang="en-US" dirty="0"/>
          </a:p>
        </p:txBody>
      </p:sp>
      <p:sp>
        <p:nvSpPr>
          <p:cNvPr id="3" name="Oval 7">
            <a:extLst>
              <a:ext uri="{FF2B5EF4-FFF2-40B4-BE49-F238E27FC236}">
                <a16:creationId xmlns:a16="http://schemas.microsoft.com/office/drawing/2014/main" id="{141AF764-8810-4CF9-A83E-8E7443B54D91}"/>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8C1B06DD-6DE3-4823-AC71-D88674B65630}"/>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1C9B9BB8-F5E1-4BD4-866E-2E379FE346DC}"/>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3C227F61-E177-4A32-8814-D26D5D9E651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420EB36D-042E-4602-8AB5-F1AF954F71B3}"/>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2ED364CE-3588-442C-86A3-FA122896524B}"/>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F134DEA0-4402-4C21-A17B-3EFCFD39677B}"/>
              </a:ext>
            </a:extLst>
          </p:cNvPr>
          <p:cNvSpPr/>
          <p:nvPr/>
        </p:nvSpPr>
        <p:spPr>
          <a:xfrm>
            <a:off x="858309" y="1401002"/>
            <a:ext cx="7704856" cy="3354765"/>
          </a:xfrm>
          <a:prstGeom prst="rect">
            <a:avLst/>
          </a:prstGeom>
        </p:spPr>
        <p:txBody>
          <a:bodyPr wrap="square">
            <a:spAutoFit/>
          </a:bodyPr>
          <a:lstStyle/>
          <a:p>
            <a:pPr>
              <a:spcBef>
                <a:spcPts val="600"/>
              </a:spcBef>
              <a:spcAft>
                <a:spcPts val="600"/>
              </a:spcAft>
            </a:pPr>
            <a:r>
              <a:rPr lang="zh-CN" altLang="en-US" dirty="0">
                <a:latin typeface="黑体" panose="02010609060101010101" pitchFamily="49" charset="-122"/>
                <a:ea typeface="黑体" panose="02010609060101010101" pitchFamily="49" charset="-122"/>
              </a:rPr>
              <a:t>假言推理</a:t>
            </a:r>
            <a:r>
              <a:rPr lang="zh-CN" altLang="en-US" dirty="0">
                <a:latin typeface="楷体" panose="02010609060101010101" pitchFamily="49" charset="-122"/>
                <a:ea typeface="楷体" panose="02010609060101010101" pitchFamily="49" charset="-122"/>
              </a:rPr>
              <a:t> </a:t>
            </a:r>
          </a:p>
          <a:p>
            <a:pPr>
              <a:spcBef>
                <a:spcPts val="600"/>
              </a:spcBef>
              <a:spcAft>
                <a:spcPts val="6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楷体" panose="02010609060101010101" pitchFamily="49" charset="-122"/>
                <a:ea typeface="楷体" panose="02010609060101010101" pitchFamily="49" charset="-122"/>
              </a:rPr>
              <a:t>假言命题</a:t>
            </a:r>
          </a:p>
          <a:p>
            <a:pPr indent="457200"/>
            <a:r>
              <a:rPr lang="zh-CN" altLang="en-US" dirty="0">
                <a:latin typeface="楷体" panose="02010609060101010101" pitchFamily="49" charset="-122"/>
                <a:ea typeface="楷体" panose="02010609060101010101" pitchFamily="49" charset="-122"/>
              </a:rPr>
              <a:t>假言命题是对思维对象情况作有条件断定的命题，亦称条件命题。例如：如果他是作案人，那么他一定有作案时间。</a:t>
            </a:r>
            <a:endParaRPr lang="en-US" altLang="zh-CN" dirty="0">
              <a:latin typeface="楷体" panose="02010609060101010101" pitchFamily="49" charset="-122"/>
              <a:ea typeface="楷体" panose="02010609060101010101" pitchFamily="49" charset="-122"/>
            </a:endParaRPr>
          </a:p>
          <a:p>
            <a:pPr indent="457200"/>
            <a:r>
              <a:rPr lang="zh-CN" altLang="en-US" dirty="0">
                <a:latin typeface="楷体" panose="02010609060101010101" pitchFamily="49" charset="-122"/>
                <a:ea typeface="楷体" panose="02010609060101010101" pitchFamily="49" charset="-122"/>
              </a:rPr>
              <a:t>根据思维对象间的条件关系不同，假言命题可分为充分条件假言命题、必要条件假言命题和充分必要条件假言命题三种。</a:t>
            </a:r>
            <a:endParaRPr lang="en-US" altLang="zh-CN" dirty="0">
              <a:latin typeface="楷体" panose="02010609060101010101" pitchFamily="49" charset="-122"/>
              <a:ea typeface="楷体" panose="02010609060101010101" pitchFamily="49" charset="-122"/>
            </a:endParaRPr>
          </a:p>
          <a:p>
            <a:pPr marL="0" lvl="1">
              <a:spcBef>
                <a:spcPts val="600"/>
              </a:spcBef>
              <a:spcAft>
                <a:spcPts val="6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楷体" panose="02010609060101010101" pitchFamily="49" charset="-122"/>
                <a:ea typeface="楷体" panose="02010609060101010101" pitchFamily="49" charset="-122"/>
              </a:rPr>
              <a:t>假言推理是以假言命题为前提，并且根据假言命题的逻辑特性进行的推理。</a:t>
            </a:r>
            <a:r>
              <a:rPr lang="en-US" altLang="zh-CN" dirty="0">
                <a:latin typeface="楷体" panose="02010609060101010101" pitchFamily="49" charset="-122"/>
                <a:ea typeface="楷体" panose="02010609060101010101" pitchFamily="49" charset="-122"/>
              </a:rPr>
              <a:t>		</a:t>
            </a:r>
            <a:r>
              <a:rPr lang="zh-CN" altLang="en-US" sz="1600" dirty="0">
                <a:solidFill>
                  <a:srgbClr val="7050A0"/>
                </a:solidFill>
                <a:latin typeface="楷体" panose="02010609060101010101" pitchFamily="49" charset="-122"/>
                <a:ea typeface="楷体" panose="02010609060101010101" pitchFamily="49" charset="-122"/>
              </a:rPr>
              <a:t>例如：</a:t>
            </a:r>
          </a:p>
          <a:p>
            <a:pPr marL="2197653" lvl="8"/>
            <a:r>
              <a:rPr lang="zh-CN" altLang="en-US" sz="1600" dirty="0">
                <a:solidFill>
                  <a:srgbClr val="7050A0"/>
                </a:solidFill>
                <a:latin typeface="楷体" panose="02010609060101010101" pitchFamily="49" charset="-122"/>
                <a:ea typeface="楷体" panose="02010609060101010101" pitchFamily="49" charset="-122"/>
              </a:rPr>
              <a:t>如果他是作案人，那他一定有作案时间，</a:t>
            </a:r>
          </a:p>
          <a:p>
            <a:pPr marL="2197653" lvl="8"/>
            <a:r>
              <a:rPr lang="zh-CN" altLang="en-US" sz="1600" dirty="0">
                <a:solidFill>
                  <a:srgbClr val="7050A0"/>
                </a:solidFill>
                <a:latin typeface="楷体" panose="02010609060101010101" pitchFamily="49" charset="-122"/>
                <a:ea typeface="楷体" panose="02010609060101010101" pitchFamily="49" charset="-122"/>
              </a:rPr>
              <a:t>现已查明，他没有作案时间；</a:t>
            </a:r>
          </a:p>
          <a:p>
            <a:pPr marL="2197653" lvl="8"/>
            <a:r>
              <a:rPr lang="zh-CN" altLang="en-US" sz="1600" dirty="0">
                <a:solidFill>
                  <a:srgbClr val="7050A0"/>
                </a:solidFill>
                <a:latin typeface="楷体" panose="02010609060101010101" pitchFamily="49" charset="-122"/>
                <a:ea typeface="楷体" panose="02010609060101010101" pitchFamily="49" charset="-122"/>
              </a:rPr>
              <a:t>所以，他一定不是作案人。</a:t>
            </a:r>
          </a:p>
        </p:txBody>
      </p:sp>
    </p:spTree>
    <p:extLst>
      <p:ext uri="{BB962C8B-B14F-4D97-AF65-F5344CB8AC3E}">
        <p14:creationId xmlns:p14="http://schemas.microsoft.com/office/powerpoint/2010/main" val="11024157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38C0D2-B7EB-48CF-9E41-000F61374D27}"/>
              </a:ext>
            </a:extLst>
          </p:cNvPr>
          <p:cNvSpPr>
            <a:spLocks noGrp="1"/>
          </p:cNvSpPr>
          <p:nvPr>
            <p:ph type="sldNum" sz="quarter" idx="12"/>
          </p:nvPr>
        </p:nvSpPr>
        <p:spPr/>
        <p:txBody>
          <a:bodyPr/>
          <a:lstStyle/>
          <a:p>
            <a:pPr>
              <a:defRPr/>
            </a:pPr>
            <a:fld id="{2C69FBB6-E99C-45BC-A8D0-F20B296B0ADB}" type="slidenum">
              <a:rPr lang="zh-CN" altLang="en-US" smtClean="0"/>
              <a:pPr>
                <a:defRPr/>
              </a:pPr>
              <a:t>58</a:t>
            </a:fld>
            <a:endParaRPr lang="zh-CN" altLang="en-US" dirty="0"/>
          </a:p>
        </p:txBody>
      </p:sp>
      <p:sp>
        <p:nvSpPr>
          <p:cNvPr id="3" name="Oval 7">
            <a:extLst>
              <a:ext uri="{FF2B5EF4-FFF2-40B4-BE49-F238E27FC236}">
                <a16:creationId xmlns:a16="http://schemas.microsoft.com/office/drawing/2014/main" id="{141AF764-8810-4CF9-A83E-8E7443B54D91}"/>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8C1B06DD-6DE3-4823-AC71-D88674B65630}"/>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1C9B9BB8-F5E1-4BD4-866E-2E379FE346DC}"/>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3C227F61-E177-4A32-8814-D26D5D9E6514}"/>
              </a:ext>
            </a:extLst>
          </p:cNvPr>
          <p:cNvSpPr/>
          <p:nvPr/>
        </p:nvSpPr>
        <p:spPr>
          <a:xfrm>
            <a:off x="979030" y="9100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420EB36D-042E-4602-8AB5-F1AF954F71B3}"/>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2ED364CE-3588-442C-86A3-FA122896524B}"/>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4FB17F07-65D9-4B4A-B5C8-F350A617FF71}"/>
              </a:ext>
            </a:extLst>
          </p:cNvPr>
          <p:cNvSpPr/>
          <p:nvPr/>
        </p:nvSpPr>
        <p:spPr>
          <a:xfrm>
            <a:off x="611560" y="1508944"/>
            <a:ext cx="8352928" cy="1721690"/>
          </a:xfrm>
          <a:prstGeom prst="rect">
            <a:avLst/>
          </a:prstGeom>
        </p:spPr>
        <p:txBody>
          <a:bodyPr wrap="square">
            <a:spAutoFit/>
          </a:bodyPr>
          <a:lstStyle/>
          <a:p>
            <a:pPr>
              <a:lnSpc>
                <a:spcPct val="120000"/>
              </a:lnSpc>
              <a:spcBef>
                <a:spcPct val="20000"/>
              </a:spcBef>
            </a:pPr>
            <a:r>
              <a:rPr lang="zh-CN" altLang="en-US" b="1" dirty="0">
                <a:latin typeface="黑体" panose="02010609060101010101" pitchFamily="49" charset="-122"/>
                <a:ea typeface="黑体" panose="02010609060101010101" pitchFamily="49" charset="-122"/>
              </a:rPr>
              <a:t>选言推理</a:t>
            </a:r>
          </a:p>
          <a:p>
            <a:pPr>
              <a:lnSpc>
                <a:spcPct val="125000"/>
              </a:lnSpc>
              <a:spcBef>
                <a:spcPct val="20000"/>
              </a:spcBef>
            </a:pP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）选言命题</a:t>
            </a:r>
          </a:p>
          <a:p>
            <a:pPr marL="0" lvl="1" indent="457200">
              <a:lnSpc>
                <a:spcPct val="125000"/>
              </a:lnSpc>
            </a:pPr>
            <a:r>
              <a:rPr lang="zh-CN" altLang="en-US" dirty="0">
                <a:latin typeface="楷体" panose="02010609060101010101" pitchFamily="49" charset="-122"/>
                <a:ea typeface="楷体" panose="02010609060101010101" pitchFamily="49" charset="-122"/>
              </a:rPr>
              <a:t>又称析取命题，是反映事物的若干种情况或性质至少有一种存在的命题。</a:t>
            </a:r>
          </a:p>
          <a:p>
            <a:pPr marL="0" lvl="1" indent="457200">
              <a:lnSpc>
                <a:spcPct val="125000"/>
              </a:lnSpc>
            </a:pPr>
            <a:r>
              <a:rPr lang="zh-CN" altLang="en-US" dirty="0">
                <a:latin typeface="楷体" panose="02010609060101010101" pitchFamily="49" charset="-122"/>
                <a:ea typeface="楷体" panose="02010609060101010101" pitchFamily="49" charset="-122"/>
              </a:rPr>
              <a:t>根据选言命题所断定的若干种可能情况是否能够同时并存，选言命题可分为相容选言命题和不相容选言命题。</a:t>
            </a:r>
          </a:p>
        </p:txBody>
      </p:sp>
      <p:sp>
        <p:nvSpPr>
          <p:cNvPr id="10" name="矩形 9">
            <a:extLst>
              <a:ext uri="{FF2B5EF4-FFF2-40B4-BE49-F238E27FC236}">
                <a16:creationId xmlns:a16="http://schemas.microsoft.com/office/drawing/2014/main" id="{EA79986A-9DA5-401D-A2DB-003BEC422BF9}"/>
              </a:ext>
            </a:extLst>
          </p:cNvPr>
          <p:cNvSpPr/>
          <p:nvPr/>
        </p:nvSpPr>
        <p:spPr>
          <a:xfrm>
            <a:off x="611560" y="3336326"/>
            <a:ext cx="7781173" cy="701410"/>
          </a:xfrm>
          <a:prstGeom prst="rect">
            <a:avLst/>
          </a:prstGeom>
        </p:spPr>
        <p:txBody>
          <a:bodyPr wrap="square">
            <a:spAutoFit/>
          </a:bodyPr>
          <a:lstStyle/>
          <a:p>
            <a:pPr>
              <a:lnSpc>
                <a:spcPct val="125000"/>
              </a:lnSpc>
              <a:spcBef>
                <a:spcPct val="35000"/>
              </a:spcBef>
            </a:pP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）选言推理</a:t>
            </a:r>
          </a:p>
          <a:p>
            <a:pPr marL="0" lvl="1" indent="457200">
              <a:lnSpc>
                <a:spcPct val="125000"/>
              </a:lnSpc>
            </a:pPr>
            <a:r>
              <a:rPr lang="zh-CN" altLang="en-US" dirty="0">
                <a:latin typeface="楷体" panose="02010609060101010101" pitchFamily="49" charset="-122"/>
                <a:ea typeface="楷体" panose="02010609060101010101" pitchFamily="49" charset="-122"/>
              </a:rPr>
              <a:t>选言推理是指以选言命题为前提，并且根据选言命题的逻辑特性进行的推理。</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050140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979030" y="910066"/>
            <a:ext cx="958917"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文本框 1">
            <a:extLst>
              <a:ext uri="{FF2B5EF4-FFF2-40B4-BE49-F238E27FC236}">
                <a16:creationId xmlns:a16="http://schemas.microsoft.com/office/drawing/2014/main" id="{8D6DF4D2-CDA7-4949-B944-3478C10A5F2F}"/>
              </a:ext>
            </a:extLst>
          </p:cNvPr>
          <p:cNvSpPr txBox="1"/>
          <p:nvPr/>
        </p:nvSpPr>
        <p:spPr>
          <a:xfrm>
            <a:off x="615548" y="2778482"/>
            <a:ext cx="1481738"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演绎推理</a:t>
            </a:r>
          </a:p>
        </p:txBody>
      </p:sp>
      <p:sp>
        <p:nvSpPr>
          <p:cNvPr id="6" name="左大括号 5">
            <a:extLst>
              <a:ext uri="{FF2B5EF4-FFF2-40B4-BE49-F238E27FC236}">
                <a16:creationId xmlns:a16="http://schemas.microsoft.com/office/drawing/2014/main" id="{D80A474C-DE1E-4D10-8A5F-CF906B3B96A5}"/>
              </a:ext>
            </a:extLst>
          </p:cNvPr>
          <p:cNvSpPr/>
          <p:nvPr/>
        </p:nvSpPr>
        <p:spPr>
          <a:xfrm>
            <a:off x="2082297" y="1665421"/>
            <a:ext cx="383040" cy="2595453"/>
          </a:xfrm>
          <a:prstGeom prst="leftBrace">
            <a:avLst>
              <a:gd name="adj1" fmla="val 8333"/>
              <a:gd name="adj2" fmla="val 49449"/>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4E2E0D-A895-4DEF-9020-162FC6C8CB81}"/>
              </a:ext>
            </a:extLst>
          </p:cNvPr>
          <p:cNvSpPr txBox="1"/>
          <p:nvPr/>
        </p:nvSpPr>
        <p:spPr>
          <a:xfrm>
            <a:off x="2483768" y="1480755"/>
            <a:ext cx="1008112"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三段论：</a:t>
            </a:r>
          </a:p>
        </p:txBody>
      </p:sp>
      <p:sp>
        <p:nvSpPr>
          <p:cNvPr id="24" name="文本框 23">
            <a:extLst>
              <a:ext uri="{FF2B5EF4-FFF2-40B4-BE49-F238E27FC236}">
                <a16:creationId xmlns:a16="http://schemas.microsoft.com/office/drawing/2014/main" id="{41C2BF41-76CC-42F6-A599-9C87139835B6}"/>
              </a:ext>
            </a:extLst>
          </p:cNvPr>
          <p:cNvSpPr txBox="1"/>
          <p:nvPr/>
        </p:nvSpPr>
        <p:spPr>
          <a:xfrm>
            <a:off x="2483768" y="2778482"/>
            <a:ext cx="1584176"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假言推理：</a:t>
            </a:r>
          </a:p>
        </p:txBody>
      </p:sp>
      <p:sp>
        <p:nvSpPr>
          <p:cNvPr id="25" name="文本框 24">
            <a:extLst>
              <a:ext uri="{FF2B5EF4-FFF2-40B4-BE49-F238E27FC236}">
                <a16:creationId xmlns:a16="http://schemas.microsoft.com/office/drawing/2014/main" id="{94EB464A-331E-46DC-A827-A4AB9CBADED7}"/>
              </a:ext>
            </a:extLst>
          </p:cNvPr>
          <p:cNvSpPr txBox="1"/>
          <p:nvPr/>
        </p:nvSpPr>
        <p:spPr>
          <a:xfrm>
            <a:off x="2483768" y="4076209"/>
            <a:ext cx="1296144"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选言推理：</a:t>
            </a:r>
          </a:p>
        </p:txBody>
      </p:sp>
      <p:sp>
        <p:nvSpPr>
          <p:cNvPr id="4" name="矩形 3">
            <a:extLst>
              <a:ext uri="{FF2B5EF4-FFF2-40B4-BE49-F238E27FC236}">
                <a16:creationId xmlns:a16="http://schemas.microsoft.com/office/drawing/2014/main" id="{6B66E8B0-FDD8-43FF-A28D-681B98A8F4E5}"/>
              </a:ext>
            </a:extLst>
          </p:cNvPr>
          <p:cNvSpPr/>
          <p:nvPr/>
        </p:nvSpPr>
        <p:spPr>
          <a:xfrm>
            <a:off x="3607328" y="1226839"/>
            <a:ext cx="2954655" cy="877163"/>
          </a:xfrm>
          <a:prstGeom prst="rect">
            <a:avLst/>
          </a:prstGeom>
        </p:spPr>
        <p:txBody>
          <a:bodyPr wrap="none">
            <a:spAutoFit/>
          </a:bodyPr>
          <a:lstStyle/>
          <a:p>
            <a:r>
              <a:rPr lang="zh-CN" altLang="zh-CN" sz="1800">
                <a:latin typeface="楷体" panose="02010609060101010101" pitchFamily="49" charset="-122"/>
                <a:ea typeface="楷体" panose="02010609060101010101" pitchFamily="49" charset="-122"/>
                <a:cs typeface="Times New Roman" panose="02020603050405020304" pitchFamily="18" charset="0"/>
              </a:rPr>
              <a:t>商品是用于交换的劳动产品</a:t>
            </a:r>
            <a:endParaRPr lang="en-US" altLang="zh-CN" sz="1800">
              <a:latin typeface="楷体" panose="02010609060101010101" pitchFamily="49" charset="-122"/>
              <a:ea typeface="楷体" panose="02010609060101010101" pitchFamily="49" charset="-122"/>
              <a:cs typeface="Times New Roman" panose="02020603050405020304" pitchFamily="18" charset="0"/>
            </a:endParaRPr>
          </a:p>
          <a:p>
            <a:r>
              <a:rPr lang="zh-CN" altLang="zh-CN" sz="1600">
                <a:latin typeface="楷体" panose="02010609060101010101" pitchFamily="49" charset="-122"/>
                <a:ea typeface="楷体" panose="02010609060101010101" pitchFamily="49" charset="-122"/>
                <a:cs typeface="Times New Roman" panose="02020603050405020304" pitchFamily="18" charset="0"/>
              </a:rPr>
              <a:t>办公用品是商品</a:t>
            </a:r>
            <a:endParaRPr lang="en-US" altLang="zh-CN" sz="1600">
              <a:latin typeface="楷体" panose="02010609060101010101" pitchFamily="49" charset="-122"/>
              <a:ea typeface="楷体" panose="02010609060101010101" pitchFamily="49" charset="-122"/>
              <a:cs typeface="Times New Roman" panose="02020603050405020304" pitchFamily="18" charset="0"/>
            </a:endParaRPr>
          </a:p>
          <a:p>
            <a:r>
              <a:rPr lang="zh-CN" altLang="zh-CN">
                <a:latin typeface="楷体" panose="02010609060101010101" pitchFamily="49" charset="-122"/>
                <a:ea typeface="楷体" panose="02010609060101010101" pitchFamily="49" charset="-122"/>
              </a:rPr>
              <a:t>所以办公用品是劳动产品</a:t>
            </a:r>
            <a:endParaRPr lang="zh-CN" altLang="en-US">
              <a:latin typeface="楷体" panose="02010609060101010101" pitchFamily="49" charset="-122"/>
              <a:ea typeface="楷体" panose="02010609060101010101" pitchFamily="49" charset="-122"/>
            </a:endParaRPr>
          </a:p>
        </p:txBody>
      </p:sp>
      <p:sp>
        <p:nvSpPr>
          <p:cNvPr id="9" name="矩形 8">
            <a:extLst>
              <a:ext uri="{FF2B5EF4-FFF2-40B4-BE49-F238E27FC236}">
                <a16:creationId xmlns:a16="http://schemas.microsoft.com/office/drawing/2014/main" id="{5B2A47C4-0D2D-4443-B2C5-23DCD1B32AF3}"/>
              </a:ext>
            </a:extLst>
          </p:cNvPr>
          <p:cNvSpPr/>
          <p:nvPr/>
        </p:nvSpPr>
        <p:spPr>
          <a:xfrm>
            <a:off x="3661052" y="2532260"/>
            <a:ext cx="5519460" cy="861774"/>
          </a:xfrm>
          <a:prstGeom prst="rect">
            <a:avLst/>
          </a:prstGeom>
        </p:spPr>
        <p:txBody>
          <a:bodyPr wrap="none">
            <a:spAutoFit/>
          </a:bodyPr>
          <a:lstStyle/>
          <a:p>
            <a:r>
              <a:rPr lang="zh-CN" altLang="zh-CN" sz="1600">
                <a:latin typeface="楷体" panose="02010609060101010101" pitchFamily="49" charset="-122"/>
                <a:ea typeface="楷体" panose="02010609060101010101" pitchFamily="49" charset="-122"/>
                <a:cs typeface="Times New Roman" panose="02020603050405020304" pitchFamily="18" charset="0"/>
              </a:rPr>
              <a:t>如果帝国主义存在</a:t>
            </a:r>
            <a:r>
              <a:rPr lang="zh-CN" altLang="en-US" sz="1600">
                <a:latin typeface="楷体" panose="02010609060101010101" pitchFamily="49" charset="-122"/>
                <a:ea typeface="楷体" panose="02010609060101010101" pitchFamily="49" charset="-122"/>
                <a:cs typeface="Times New Roman" panose="02020603050405020304" pitchFamily="18" charset="0"/>
              </a:rPr>
              <a:t>（前件）</a:t>
            </a:r>
            <a:r>
              <a:rPr lang="zh-CN" altLang="zh-CN" sz="1600">
                <a:latin typeface="楷体" panose="02010609060101010101" pitchFamily="49" charset="-122"/>
                <a:ea typeface="楷体" panose="02010609060101010101" pitchFamily="49" charset="-122"/>
                <a:cs typeface="Times New Roman" panose="02020603050405020304" pitchFamily="18" charset="0"/>
              </a:rPr>
              <a:t>，那么战争就不可避免</a:t>
            </a:r>
            <a:r>
              <a:rPr lang="zh-CN" altLang="en-US" sz="1600">
                <a:latin typeface="楷体" panose="02010609060101010101" pitchFamily="49" charset="-122"/>
                <a:ea typeface="楷体" panose="02010609060101010101" pitchFamily="49" charset="-122"/>
                <a:cs typeface="Times New Roman" panose="02020603050405020304" pitchFamily="18" charset="0"/>
              </a:rPr>
              <a:t>（后件）</a:t>
            </a:r>
            <a:endParaRPr lang="en-US" altLang="zh-CN" sz="1600">
              <a:latin typeface="楷体" panose="02010609060101010101" pitchFamily="49" charset="-122"/>
              <a:ea typeface="楷体" panose="02010609060101010101" pitchFamily="49" charset="-122"/>
              <a:cs typeface="Times New Roman" panose="02020603050405020304" pitchFamily="18" charset="0"/>
            </a:endParaRPr>
          </a:p>
          <a:p>
            <a:r>
              <a:rPr lang="zh-CN" altLang="zh-CN" sz="1600">
                <a:latin typeface="楷体" panose="02010609060101010101" pitchFamily="49" charset="-122"/>
                <a:ea typeface="楷体" panose="02010609060101010101" pitchFamily="49" charset="-122"/>
              </a:rPr>
              <a:t>现在帝国主义还存在</a:t>
            </a:r>
            <a:endParaRPr lang="en-US" altLang="zh-CN" sz="1600">
              <a:latin typeface="楷体" panose="02010609060101010101" pitchFamily="49" charset="-122"/>
              <a:ea typeface="楷体" panose="02010609060101010101" pitchFamily="49" charset="-122"/>
            </a:endParaRPr>
          </a:p>
          <a:p>
            <a:r>
              <a:rPr lang="zh-CN" altLang="zh-CN" sz="1600">
                <a:latin typeface="楷体" panose="02010609060101010101" pitchFamily="49" charset="-122"/>
                <a:ea typeface="楷体" panose="02010609060101010101" pitchFamily="49" charset="-122"/>
              </a:rPr>
              <a:t>现在战争依然不可避免</a:t>
            </a:r>
            <a:endParaRPr lang="zh-CN" altLang="en-US" sz="1600">
              <a:latin typeface="楷体" panose="02010609060101010101" pitchFamily="49" charset="-122"/>
              <a:ea typeface="楷体" panose="02010609060101010101" pitchFamily="49" charset="-122"/>
            </a:endParaRPr>
          </a:p>
        </p:txBody>
      </p:sp>
      <p:sp>
        <p:nvSpPr>
          <p:cNvPr id="12" name="矩形 11">
            <a:extLst>
              <a:ext uri="{FF2B5EF4-FFF2-40B4-BE49-F238E27FC236}">
                <a16:creationId xmlns:a16="http://schemas.microsoft.com/office/drawing/2014/main" id="{295EEEC1-5107-4B1F-91B6-5097655F1DD3}"/>
              </a:ext>
            </a:extLst>
          </p:cNvPr>
          <p:cNvSpPr/>
          <p:nvPr/>
        </p:nvSpPr>
        <p:spPr>
          <a:xfrm>
            <a:off x="3372873" y="3845375"/>
            <a:ext cx="4572000" cy="830997"/>
          </a:xfrm>
          <a:prstGeom prst="rect">
            <a:avLst/>
          </a:prstGeom>
        </p:spPr>
        <p:txBody>
          <a:bodyPr>
            <a:spAutoFit/>
          </a:bodyPr>
          <a:lstStyle/>
          <a:p>
            <a:pPr indent="266700" algn="just">
              <a:spcAft>
                <a:spcPts val="0"/>
              </a:spcAft>
            </a:pPr>
            <a:r>
              <a:rPr lang="zh-CN" altLang="zh-CN" sz="1600">
                <a:latin typeface="楷体" panose="02010609060101010101" pitchFamily="49" charset="-122"/>
                <a:ea typeface="楷体" panose="02010609060101010101" pitchFamily="49" charset="-122"/>
                <a:cs typeface="Times New Roman" panose="02020603050405020304" pitchFamily="18" charset="0"/>
              </a:rPr>
              <a:t>电动汽车要么属于机动车，要么属于非机动车</a:t>
            </a:r>
          </a:p>
          <a:p>
            <a:pPr indent="266700" algn="just">
              <a:spcAft>
                <a:spcPts val="0"/>
              </a:spcAft>
            </a:pPr>
            <a:r>
              <a:rPr lang="zh-CN" altLang="zh-CN" sz="1600">
                <a:latin typeface="楷体" panose="02010609060101010101" pitchFamily="49" charset="-122"/>
                <a:ea typeface="楷体" panose="02010609060101010101" pitchFamily="49" charset="-122"/>
                <a:cs typeface="Times New Roman" panose="02020603050405020304" pitchFamily="18" charset="0"/>
              </a:rPr>
              <a:t>国家规定，电动车按机动车管理</a:t>
            </a:r>
          </a:p>
          <a:p>
            <a:pPr indent="266700" algn="just">
              <a:spcAft>
                <a:spcPts val="0"/>
              </a:spcAft>
            </a:pPr>
            <a:r>
              <a:rPr lang="zh-CN" altLang="zh-CN" sz="1600">
                <a:latin typeface="楷体" panose="02010609060101010101" pitchFamily="49" charset="-122"/>
                <a:ea typeface="楷体" panose="02010609060101010101" pitchFamily="49" charset="-122"/>
                <a:cs typeface="Times New Roman" panose="02020603050405020304" pitchFamily="18" charset="0"/>
              </a:rPr>
              <a:t>电动汽车不属于非机动车</a:t>
            </a:r>
          </a:p>
        </p:txBody>
      </p:sp>
    </p:spTree>
    <p:extLst>
      <p:ext uri="{BB962C8B-B14F-4D97-AF65-F5344CB8AC3E}">
        <p14:creationId xmlns:p14="http://schemas.microsoft.com/office/powerpoint/2010/main" val="74384321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2</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203485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信息分析的定义</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57" name="椭圆 54">
            <a:extLst>
              <a:ext uri="{FF2B5EF4-FFF2-40B4-BE49-F238E27FC236}">
                <a16:creationId xmlns:a16="http://schemas.microsoft.com/office/drawing/2014/main" id="{1E0E8F2F-BBEE-4655-BCF4-CCD8BDC5EAB7}"/>
              </a:ext>
            </a:extLst>
          </p:cNvPr>
          <p:cNvSpPr/>
          <p:nvPr/>
        </p:nvSpPr>
        <p:spPr>
          <a:xfrm>
            <a:off x="2908055" y="1959159"/>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 fmla="*/ 0 w 3487467"/>
              <a:gd name="connsiteY0" fmla="*/ 0 h 1719830"/>
              <a:gd name="connsiteX1" fmla="*/ 3439660 w 3487467"/>
              <a:gd name="connsiteY1" fmla="*/ 0 h 1719830"/>
              <a:gd name="connsiteX2" fmla="*/ 1719830 w 3487467"/>
              <a:gd name="connsiteY2" fmla="*/ 1719830 h 1719830"/>
              <a:gd name="connsiteX3" fmla="*/ 0 w 3487467"/>
              <a:gd name="connsiteY3" fmla="*/ 0 h 1719830"/>
              <a:gd name="connsiteX0" fmla="*/ 6132 w 3493599"/>
              <a:gd name="connsiteY0" fmla="*/ 130018 h 1849848"/>
              <a:gd name="connsiteX1" fmla="*/ 3445792 w 3493599"/>
              <a:gd name="connsiteY1" fmla="*/ 130018 h 1849848"/>
              <a:gd name="connsiteX2" fmla="*/ 1725962 w 3493599"/>
              <a:gd name="connsiteY2" fmla="*/ 1849848 h 1849848"/>
              <a:gd name="connsiteX3" fmla="*/ 6132 w 3493599"/>
              <a:gd name="connsiteY3" fmla="*/ 130018 h 1849848"/>
              <a:gd name="connsiteX0" fmla="*/ 6132 w 3493599"/>
              <a:gd name="connsiteY0" fmla="*/ 35412 h 1755242"/>
              <a:gd name="connsiteX1" fmla="*/ 3445792 w 3493599"/>
              <a:gd name="connsiteY1" fmla="*/ 35412 h 1755242"/>
              <a:gd name="connsiteX2" fmla="*/ 1725962 w 3493599"/>
              <a:gd name="connsiteY2" fmla="*/ 1755242 h 1755242"/>
              <a:gd name="connsiteX3" fmla="*/ 6132 w 3493599"/>
              <a:gd name="connsiteY3" fmla="*/ 35412 h 1755242"/>
              <a:gd name="connsiteX0" fmla="*/ 4377 w 3488420"/>
              <a:gd name="connsiteY0" fmla="*/ 11795 h 1772900"/>
              <a:gd name="connsiteX1" fmla="*/ 3450912 w 3488420"/>
              <a:gd name="connsiteY1" fmla="*/ 53046 h 1772900"/>
              <a:gd name="connsiteX2" fmla="*/ 1731082 w 3488420"/>
              <a:gd name="connsiteY2" fmla="*/ 1772876 h 1772900"/>
              <a:gd name="connsiteX3" fmla="*/ 4377 w 3488420"/>
              <a:gd name="connsiteY3" fmla="*/ 11795 h 1772900"/>
              <a:gd name="connsiteX0" fmla="*/ 39013 w 3522446"/>
              <a:gd name="connsiteY0" fmla="*/ 134148 h 1909003"/>
              <a:gd name="connsiteX1" fmla="*/ 3485548 w 3522446"/>
              <a:gd name="connsiteY1" fmla="*/ 175399 h 1909003"/>
              <a:gd name="connsiteX2" fmla="*/ 1738217 w 3522446"/>
              <a:gd name="connsiteY2" fmla="*/ 1908979 h 1909003"/>
              <a:gd name="connsiteX3" fmla="*/ 39013 w 3522446"/>
              <a:gd name="connsiteY3" fmla="*/ 134148 h 1909003"/>
              <a:gd name="connsiteX0" fmla="*/ 55067 w 3553265"/>
              <a:gd name="connsiteY0" fmla="*/ 134148 h 1909002"/>
              <a:gd name="connsiteX1" fmla="*/ 3501602 w 3553265"/>
              <a:gd name="connsiteY1" fmla="*/ 175399 h 1909002"/>
              <a:gd name="connsiteX2" fmla="*/ 1754271 w 3553265"/>
              <a:gd name="connsiteY2" fmla="*/ 1908979 h 1909002"/>
              <a:gd name="connsiteX3" fmla="*/ 55067 w 3553265"/>
              <a:gd name="connsiteY3" fmla="*/ 134148 h 1909002"/>
              <a:gd name="connsiteX0" fmla="*/ 39426 w 3502160"/>
              <a:gd name="connsiteY0" fmla="*/ 134148 h 1909003"/>
              <a:gd name="connsiteX1" fmla="*/ 3465335 w 3502160"/>
              <a:gd name="connsiteY1" fmla="*/ 175399 h 1909003"/>
              <a:gd name="connsiteX2" fmla="*/ 1718004 w 3502160"/>
              <a:gd name="connsiteY2" fmla="*/ 1908979 h 1909003"/>
              <a:gd name="connsiteX3" fmla="*/ 39426 w 3502160"/>
              <a:gd name="connsiteY3" fmla="*/ 134148 h 1909003"/>
              <a:gd name="connsiteX0" fmla="*/ 8999 w 3471733"/>
              <a:gd name="connsiteY0" fmla="*/ 21578 h 1796433"/>
              <a:gd name="connsiteX1" fmla="*/ 3434908 w 3471733"/>
              <a:gd name="connsiteY1" fmla="*/ 62829 h 1796433"/>
              <a:gd name="connsiteX2" fmla="*/ 1687577 w 3471733"/>
              <a:gd name="connsiteY2" fmla="*/ 1796409 h 1796433"/>
              <a:gd name="connsiteX3" fmla="*/ 8999 w 3471733"/>
              <a:gd name="connsiteY3" fmla="*/ 21578 h 1796433"/>
              <a:gd name="connsiteX0" fmla="*/ 39425 w 3502159"/>
              <a:gd name="connsiteY0" fmla="*/ 135675 h 1931154"/>
              <a:gd name="connsiteX1" fmla="*/ 3465334 w 3502159"/>
              <a:gd name="connsiteY1" fmla="*/ 176926 h 1931154"/>
              <a:gd name="connsiteX2" fmla="*/ 1718003 w 3502159"/>
              <a:gd name="connsiteY2" fmla="*/ 1931131 h 1931154"/>
              <a:gd name="connsiteX3" fmla="*/ 39425 w 3502159"/>
              <a:gd name="connsiteY3" fmla="*/ 135675 h 1931154"/>
              <a:gd name="connsiteX0" fmla="*/ 7276 w 3470010"/>
              <a:gd name="connsiteY0" fmla="*/ 26065 h 1821544"/>
              <a:gd name="connsiteX1" fmla="*/ 3433185 w 3470010"/>
              <a:gd name="connsiteY1" fmla="*/ 67316 h 1821544"/>
              <a:gd name="connsiteX2" fmla="*/ 1685854 w 3470010"/>
              <a:gd name="connsiteY2" fmla="*/ 1821521 h 1821544"/>
              <a:gd name="connsiteX3" fmla="*/ 7276 w 3470010"/>
              <a:gd name="connsiteY3" fmla="*/ 26065 h 1821544"/>
              <a:gd name="connsiteX0" fmla="*/ 12669 w 3492943"/>
              <a:gd name="connsiteY0" fmla="*/ 26065 h 1822469"/>
              <a:gd name="connsiteX1" fmla="*/ 3438578 w 3492943"/>
              <a:gd name="connsiteY1" fmla="*/ 67316 h 1822469"/>
              <a:gd name="connsiteX2" fmla="*/ 1691247 w 3492943"/>
              <a:gd name="connsiteY2" fmla="*/ 1821521 h 1822469"/>
              <a:gd name="connsiteX3" fmla="*/ 12669 w 3492943"/>
              <a:gd name="connsiteY3" fmla="*/ 26065 h 1822469"/>
              <a:gd name="connsiteX0" fmla="*/ 48756 w 3529030"/>
              <a:gd name="connsiteY0" fmla="*/ 3139 h 1799516"/>
              <a:gd name="connsiteX1" fmla="*/ 3474665 w 3529030"/>
              <a:gd name="connsiteY1" fmla="*/ 44390 h 1799516"/>
              <a:gd name="connsiteX2" fmla="*/ 1727334 w 3529030"/>
              <a:gd name="connsiteY2" fmla="*/ 1798595 h 1799516"/>
              <a:gd name="connsiteX3" fmla="*/ 48756 w 3529030"/>
              <a:gd name="connsiteY3" fmla="*/ 3139 h 1799516"/>
              <a:gd name="connsiteX0" fmla="*/ 48756 w 3529030"/>
              <a:gd name="connsiteY0" fmla="*/ 5796 h 1802173"/>
              <a:gd name="connsiteX1" fmla="*/ 3474665 w 3529030"/>
              <a:gd name="connsiteY1" fmla="*/ 47047 h 1802173"/>
              <a:gd name="connsiteX2" fmla="*/ 1727334 w 3529030"/>
              <a:gd name="connsiteY2" fmla="*/ 1801252 h 1802173"/>
              <a:gd name="connsiteX3" fmla="*/ 48756 w 3529030"/>
              <a:gd name="connsiteY3" fmla="*/ 5796 h 1802173"/>
              <a:gd name="connsiteX0" fmla="*/ 48756 w 3477652"/>
              <a:gd name="connsiteY0" fmla="*/ 5796 h 1802173"/>
              <a:gd name="connsiteX1" fmla="*/ 3474665 w 3477652"/>
              <a:gd name="connsiteY1" fmla="*/ 47047 h 1802173"/>
              <a:gd name="connsiteX2" fmla="*/ 1727334 w 3477652"/>
              <a:gd name="connsiteY2" fmla="*/ 1801252 h 1802173"/>
              <a:gd name="connsiteX3" fmla="*/ 48756 w 3477652"/>
              <a:gd name="connsiteY3" fmla="*/ 5796 h 1802173"/>
            </a:gdLst>
            <a:ahLst/>
            <a:cxnLst>
              <a:cxn ang="0">
                <a:pos x="connsiteX0" y="connsiteY0"/>
              </a:cxn>
              <a:cxn ang="0">
                <a:pos x="connsiteX1" y="connsiteY1"/>
              </a:cxn>
              <a:cxn ang="0">
                <a:pos x="connsiteX2" y="connsiteY2"/>
              </a:cxn>
              <a:cxn ang="0">
                <a:pos x="connsiteX3" y="connsiteY3"/>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8" name="直接连接符 4">
            <a:extLst>
              <a:ext uri="{FF2B5EF4-FFF2-40B4-BE49-F238E27FC236}">
                <a16:creationId xmlns:a16="http://schemas.microsoft.com/office/drawing/2014/main" id="{2931069E-A98B-4442-B121-19FCF8C7C441}"/>
              </a:ext>
            </a:extLst>
          </p:cNvPr>
          <p:cNvCxnSpPr/>
          <p:nvPr/>
        </p:nvCxnSpPr>
        <p:spPr>
          <a:xfrm flipV="1">
            <a:off x="2711031" y="1955178"/>
            <a:ext cx="1913927" cy="21230"/>
          </a:xfrm>
          <a:prstGeom prst="line">
            <a:avLst/>
          </a:prstGeom>
          <a:ln w="76200">
            <a:solidFill>
              <a:srgbClr val="5B2783"/>
            </a:solidFill>
          </a:ln>
        </p:spPr>
        <p:style>
          <a:lnRef idx="1">
            <a:schemeClr val="accent1"/>
          </a:lnRef>
          <a:fillRef idx="0">
            <a:schemeClr val="accent1"/>
          </a:fillRef>
          <a:effectRef idx="0">
            <a:schemeClr val="accent1"/>
          </a:effectRef>
          <a:fontRef idx="minor">
            <a:schemeClr val="tx1"/>
          </a:fontRef>
        </p:style>
      </p:cxnSp>
      <p:cxnSp>
        <p:nvCxnSpPr>
          <p:cNvPr id="59" name="直接连接符 5">
            <a:extLst>
              <a:ext uri="{FF2B5EF4-FFF2-40B4-BE49-F238E27FC236}">
                <a16:creationId xmlns:a16="http://schemas.microsoft.com/office/drawing/2014/main" id="{B2FAC4B7-2E3C-45DA-8EC5-1C7C67F3DAA5}"/>
              </a:ext>
            </a:extLst>
          </p:cNvPr>
          <p:cNvCxnSpPr/>
          <p:nvPr/>
        </p:nvCxnSpPr>
        <p:spPr>
          <a:xfrm flipV="1">
            <a:off x="3263797" y="2105243"/>
            <a:ext cx="1499148" cy="1054342"/>
          </a:xfrm>
          <a:prstGeom prst="line">
            <a:avLst/>
          </a:prstGeom>
          <a:ln w="76200">
            <a:solidFill>
              <a:srgbClr val="7943A2"/>
            </a:solidFill>
          </a:ln>
        </p:spPr>
        <p:style>
          <a:lnRef idx="1">
            <a:schemeClr val="accent1"/>
          </a:lnRef>
          <a:fillRef idx="0">
            <a:schemeClr val="accent1"/>
          </a:fillRef>
          <a:effectRef idx="0">
            <a:schemeClr val="accent1"/>
          </a:effectRef>
          <a:fontRef idx="minor">
            <a:schemeClr val="tx1"/>
          </a:fontRef>
        </p:style>
      </p:cxnSp>
      <p:cxnSp>
        <p:nvCxnSpPr>
          <p:cNvPr id="60" name="直接连接符 7">
            <a:extLst>
              <a:ext uri="{FF2B5EF4-FFF2-40B4-BE49-F238E27FC236}">
                <a16:creationId xmlns:a16="http://schemas.microsoft.com/office/drawing/2014/main" id="{C71B5EF1-79BA-4FC0-84E7-03208F0D9939}"/>
              </a:ext>
            </a:extLst>
          </p:cNvPr>
          <p:cNvCxnSpPr>
            <a:cxnSpLocks/>
          </p:cNvCxnSpPr>
          <p:nvPr/>
        </p:nvCxnSpPr>
        <p:spPr>
          <a:xfrm flipH="1" flipV="1">
            <a:off x="4710306" y="1919969"/>
            <a:ext cx="33669" cy="1841363"/>
          </a:xfrm>
          <a:prstGeom prst="line">
            <a:avLst/>
          </a:prstGeom>
          <a:ln w="76200">
            <a:solidFill>
              <a:srgbClr val="7943A2"/>
            </a:solidFill>
          </a:ln>
        </p:spPr>
        <p:style>
          <a:lnRef idx="1">
            <a:schemeClr val="accent1"/>
          </a:lnRef>
          <a:fillRef idx="0">
            <a:schemeClr val="accent1"/>
          </a:fillRef>
          <a:effectRef idx="0">
            <a:schemeClr val="accent1"/>
          </a:effectRef>
          <a:fontRef idx="minor">
            <a:schemeClr val="tx1"/>
          </a:fontRef>
        </p:style>
      </p:cxnSp>
      <p:cxnSp>
        <p:nvCxnSpPr>
          <p:cNvPr id="61" name="直接连接符 8">
            <a:extLst>
              <a:ext uri="{FF2B5EF4-FFF2-40B4-BE49-F238E27FC236}">
                <a16:creationId xmlns:a16="http://schemas.microsoft.com/office/drawing/2014/main" id="{F334FE3B-F075-4EDB-A8FF-2A94B6A022A4}"/>
              </a:ext>
            </a:extLst>
          </p:cNvPr>
          <p:cNvCxnSpPr>
            <a:cxnSpLocks/>
          </p:cNvCxnSpPr>
          <p:nvPr/>
        </p:nvCxnSpPr>
        <p:spPr>
          <a:xfrm flipH="1" flipV="1">
            <a:off x="4624958" y="1955179"/>
            <a:ext cx="1271571" cy="1146021"/>
          </a:xfrm>
          <a:prstGeom prst="line">
            <a:avLst/>
          </a:prstGeom>
          <a:ln w="76200">
            <a:solidFill>
              <a:srgbClr val="5B2783"/>
            </a:solidFill>
          </a:ln>
        </p:spPr>
        <p:style>
          <a:lnRef idx="1">
            <a:schemeClr val="accent1"/>
          </a:lnRef>
          <a:fillRef idx="0">
            <a:schemeClr val="accent1"/>
          </a:fillRef>
          <a:effectRef idx="0">
            <a:schemeClr val="accent1"/>
          </a:effectRef>
          <a:fontRef idx="minor">
            <a:schemeClr val="tx1"/>
          </a:fontRef>
        </p:style>
      </p:cxnSp>
      <p:cxnSp>
        <p:nvCxnSpPr>
          <p:cNvPr id="62" name="直接连接符 9">
            <a:extLst>
              <a:ext uri="{FF2B5EF4-FFF2-40B4-BE49-F238E27FC236}">
                <a16:creationId xmlns:a16="http://schemas.microsoft.com/office/drawing/2014/main" id="{0F2153FB-AA46-40B7-A637-11B8254CA6B7}"/>
              </a:ext>
            </a:extLst>
          </p:cNvPr>
          <p:cNvCxnSpPr/>
          <p:nvPr/>
        </p:nvCxnSpPr>
        <p:spPr>
          <a:xfrm>
            <a:off x="4624958" y="1955177"/>
            <a:ext cx="1861284" cy="13806"/>
          </a:xfrm>
          <a:prstGeom prst="line">
            <a:avLst/>
          </a:prstGeom>
          <a:ln w="76200">
            <a:solidFill>
              <a:srgbClr val="7943A2"/>
            </a:solidFill>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9F956274-7F4B-4E39-BCBD-29C64A0E251C}"/>
              </a:ext>
            </a:extLst>
          </p:cNvPr>
          <p:cNvSpPr/>
          <p:nvPr/>
        </p:nvSpPr>
        <p:spPr>
          <a:xfrm>
            <a:off x="3065571" y="2811913"/>
            <a:ext cx="660132" cy="660132"/>
          </a:xfrm>
          <a:prstGeom prst="ellipse">
            <a:avLst/>
          </a:prstGeom>
          <a:solidFill>
            <a:srgbClr val="7A43A3"/>
          </a:solidFill>
          <a:ln>
            <a:solidFill>
              <a:srgbClr val="7943A2"/>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椭圆 63">
            <a:extLst>
              <a:ext uri="{FF2B5EF4-FFF2-40B4-BE49-F238E27FC236}">
                <a16:creationId xmlns:a16="http://schemas.microsoft.com/office/drawing/2014/main" id="{62E2A8B9-6332-4202-89F2-514D0465AB0B}"/>
              </a:ext>
            </a:extLst>
          </p:cNvPr>
          <p:cNvSpPr/>
          <p:nvPr/>
        </p:nvSpPr>
        <p:spPr>
          <a:xfrm>
            <a:off x="4400591" y="3338053"/>
            <a:ext cx="660132" cy="660132"/>
          </a:xfrm>
          <a:prstGeom prst="ellipse">
            <a:avLst/>
          </a:prstGeom>
          <a:solidFill>
            <a:srgbClr val="7A43A3"/>
          </a:solidFill>
          <a:ln>
            <a:solidFill>
              <a:srgbClr val="7943A2"/>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970317A8-3912-4B0A-A2BF-3E3D22736BD2}"/>
              </a:ext>
            </a:extLst>
          </p:cNvPr>
          <p:cNvSpPr/>
          <p:nvPr/>
        </p:nvSpPr>
        <p:spPr>
          <a:xfrm>
            <a:off x="5643600" y="2677921"/>
            <a:ext cx="660132" cy="660132"/>
          </a:xfrm>
          <a:prstGeom prst="ellipse">
            <a:avLst/>
          </a:prstGeom>
          <a:solidFill>
            <a:srgbClr val="5A2680"/>
          </a:solidFill>
          <a:ln>
            <a:solidFill>
              <a:srgbClr val="5B2783"/>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椭圆 65">
            <a:extLst>
              <a:ext uri="{FF2B5EF4-FFF2-40B4-BE49-F238E27FC236}">
                <a16:creationId xmlns:a16="http://schemas.microsoft.com/office/drawing/2014/main" id="{B342ED05-1E05-4BD8-87E1-EC64FFD737C6}"/>
              </a:ext>
            </a:extLst>
          </p:cNvPr>
          <p:cNvSpPr/>
          <p:nvPr/>
        </p:nvSpPr>
        <p:spPr>
          <a:xfrm>
            <a:off x="6012160" y="1647130"/>
            <a:ext cx="660132" cy="660132"/>
          </a:xfrm>
          <a:prstGeom prst="ellipse">
            <a:avLst/>
          </a:prstGeom>
          <a:solidFill>
            <a:srgbClr val="7A43A3"/>
          </a:solidFill>
          <a:ln>
            <a:solidFill>
              <a:srgbClr val="7943A2"/>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椭圆 66">
            <a:extLst>
              <a:ext uri="{FF2B5EF4-FFF2-40B4-BE49-F238E27FC236}">
                <a16:creationId xmlns:a16="http://schemas.microsoft.com/office/drawing/2014/main" id="{C01AA5B1-8E70-4B6E-B55D-C3824234C396}"/>
              </a:ext>
            </a:extLst>
          </p:cNvPr>
          <p:cNvSpPr/>
          <p:nvPr/>
        </p:nvSpPr>
        <p:spPr>
          <a:xfrm>
            <a:off x="2645698" y="1635727"/>
            <a:ext cx="660132" cy="660132"/>
          </a:xfrm>
          <a:prstGeom prst="ellipse">
            <a:avLst/>
          </a:prstGeom>
          <a:solidFill>
            <a:srgbClr val="5A2680"/>
          </a:solidFill>
          <a:ln>
            <a:solidFill>
              <a:srgbClr val="5B2783"/>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椭圆 67">
            <a:extLst>
              <a:ext uri="{FF2B5EF4-FFF2-40B4-BE49-F238E27FC236}">
                <a16:creationId xmlns:a16="http://schemas.microsoft.com/office/drawing/2014/main" id="{41F1453F-9B81-400B-BDE7-75F30CF6F214}"/>
              </a:ext>
            </a:extLst>
          </p:cNvPr>
          <p:cNvSpPr/>
          <p:nvPr/>
        </p:nvSpPr>
        <p:spPr>
          <a:xfrm>
            <a:off x="4039735" y="1249397"/>
            <a:ext cx="1341144" cy="134114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29">
            <a:extLst>
              <a:ext uri="{FF2B5EF4-FFF2-40B4-BE49-F238E27FC236}">
                <a16:creationId xmlns:a16="http://schemas.microsoft.com/office/drawing/2014/main" id="{7F53C761-1213-4642-9F74-7B7E8CDA3400}"/>
              </a:ext>
            </a:extLst>
          </p:cNvPr>
          <p:cNvSpPr txBox="1"/>
          <p:nvPr/>
        </p:nvSpPr>
        <p:spPr>
          <a:xfrm>
            <a:off x="4359890" y="1542851"/>
            <a:ext cx="700833" cy="707886"/>
          </a:xfrm>
          <a:prstGeom prst="rect">
            <a:avLst/>
          </a:prstGeom>
          <a:noFill/>
        </p:spPr>
        <p:txBody>
          <a:bodyPr wrap="none" rtlCol="0">
            <a:spAutoFit/>
          </a:bodyPr>
          <a:lstStyle/>
          <a:p>
            <a:pPr algn="ctr" fontAlgn="auto">
              <a:spcBef>
                <a:spcPts val="0"/>
              </a:spcBef>
              <a:spcAft>
                <a:spcPts val="0"/>
              </a:spcAft>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发展</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趋势</a:t>
            </a:r>
            <a:endPar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E98FACDD-F6D7-417E-A779-0C61AB867130}"/>
              </a:ext>
            </a:extLst>
          </p:cNvPr>
          <p:cNvSpPr/>
          <p:nvPr/>
        </p:nvSpPr>
        <p:spPr>
          <a:xfrm>
            <a:off x="1733680" y="3245177"/>
            <a:ext cx="1274708" cy="353943"/>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rPr>
              <a:t>2. </a:t>
            </a:r>
            <a:r>
              <a:rPr lang="zh-CN" altLang="en-US" b="1" dirty="0">
                <a:latin typeface="Times New Roman" panose="02020603050405020304" pitchFamily="18" charset="0"/>
                <a:ea typeface="微软雅黑" panose="020B0503020204020204" pitchFamily="34" charset="-122"/>
              </a:rPr>
              <a:t>政治领域</a:t>
            </a:r>
            <a:endParaRPr lang="zh-CN" altLang="zh-CN" dirty="0">
              <a:latin typeface="Times New Roman" panose="02020603050405020304" pitchFamily="18" charset="0"/>
              <a:ea typeface="微软雅黑" panose="020B0503020204020204" pitchFamily="34" charset="-122"/>
            </a:endParaRPr>
          </a:p>
        </p:txBody>
      </p:sp>
      <p:sp>
        <p:nvSpPr>
          <p:cNvPr id="71" name="矩形 70">
            <a:extLst>
              <a:ext uri="{FF2B5EF4-FFF2-40B4-BE49-F238E27FC236}">
                <a16:creationId xmlns:a16="http://schemas.microsoft.com/office/drawing/2014/main" id="{B776B025-BC56-4308-9042-18264E59CD43}"/>
              </a:ext>
            </a:extLst>
          </p:cNvPr>
          <p:cNvSpPr/>
          <p:nvPr/>
        </p:nvSpPr>
        <p:spPr>
          <a:xfrm>
            <a:off x="894566" y="1800404"/>
            <a:ext cx="1609415" cy="369332"/>
          </a:xfrm>
          <a:prstGeom prst="rect">
            <a:avLst/>
          </a:prstGeom>
        </p:spPr>
        <p:txBody>
          <a:bodyPr wrap="none">
            <a:spAutoFit/>
          </a:bodyPr>
          <a:lstStyle/>
          <a:p>
            <a:pPr indent="267970" algn="just">
              <a:spcAft>
                <a:spcPts val="0"/>
              </a:spcAft>
            </a:pPr>
            <a:r>
              <a:rPr lang="en-US" altLang="zh-CN" sz="1800" b="1" kern="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1800" b="1" kern="100" dirty="0">
                <a:latin typeface="Times New Roman" panose="02020603050405020304" pitchFamily="18" charset="0"/>
                <a:ea typeface="微软雅黑" panose="020B0503020204020204" pitchFamily="34" charset="-122"/>
                <a:cs typeface="Times New Roman" panose="02020603050405020304" pitchFamily="18" charset="0"/>
              </a:rPr>
              <a:t>军事领域</a:t>
            </a:r>
            <a:endParaRPr lang="zh-CN" altLang="zh-CN" sz="18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323D17E1-A175-4B79-958E-CB97BB8E4742}"/>
              </a:ext>
            </a:extLst>
          </p:cNvPr>
          <p:cNvSpPr/>
          <p:nvPr/>
        </p:nvSpPr>
        <p:spPr>
          <a:xfrm>
            <a:off x="3771464" y="4122462"/>
            <a:ext cx="1609415" cy="369332"/>
          </a:xfrm>
          <a:prstGeom prst="rect">
            <a:avLst/>
          </a:prstGeom>
        </p:spPr>
        <p:txBody>
          <a:bodyPr wrap="none">
            <a:spAutoFit/>
          </a:bodyPr>
          <a:lstStyle/>
          <a:p>
            <a:pPr indent="267970" algn="just">
              <a:spcAft>
                <a:spcPts val="0"/>
              </a:spcAft>
            </a:pPr>
            <a:r>
              <a:rPr lang="en-US" altLang="zh-CN" sz="1800" b="1" kern="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1800" b="1" kern="100" dirty="0">
                <a:latin typeface="Times New Roman" panose="02020603050405020304" pitchFamily="18" charset="0"/>
                <a:ea typeface="微软雅黑" panose="020B0503020204020204" pitchFamily="34" charset="-122"/>
                <a:cs typeface="Times New Roman" panose="02020603050405020304" pitchFamily="18" charset="0"/>
              </a:rPr>
              <a:t>经济领域</a:t>
            </a:r>
            <a:endParaRPr lang="zh-CN" altLang="zh-CN" sz="18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3BD38CA9-86BB-40C7-842F-088D34DB4005}"/>
              </a:ext>
            </a:extLst>
          </p:cNvPr>
          <p:cNvSpPr/>
          <p:nvPr/>
        </p:nvSpPr>
        <p:spPr>
          <a:xfrm>
            <a:off x="5872438" y="3265632"/>
            <a:ext cx="1609415" cy="369332"/>
          </a:xfrm>
          <a:prstGeom prst="rect">
            <a:avLst/>
          </a:prstGeom>
        </p:spPr>
        <p:txBody>
          <a:bodyPr wrap="square">
            <a:spAutoFit/>
          </a:bodyPr>
          <a:lstStyle/>
          <a:p>
            <a:pPr indent="267970" algn="just">
              <a:spcAft>
                <a:spcPts val="0"/>
              </a:spcAft>
            </a:pPr>
            <a:r>
              <a:rPr lang="en-US" altLang="zh-CN" sz="1800" b="1" kern="100"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1800" b="1" kern="100" dirty="0">
                <a:latin typeface="Times New Roman" panose="02020603050405020304" pitchFamily="18" charset="0"/>
                <a:ea typeface="微软雅黑" panose="020B0503020204020204" pitchFamily="34" charset="-122"/>
                <a:cs typeface="Times New Roman" panose="02020603050405020304" pitchFamily="18" charset="0"/>
              </a:rPr>
              <a:t>科学领域</a:t>
            </a:r>
            <a:endParaRPr lang="zh-CN" altLang="zh-CN" sz="18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矩形 73">
            <a:extLst>
              <a:ext uri="{FF2B5EF4-FFF2-40B4-BE49-F238E27FC236}">
                <a16:creationId xmlns:a16="http://schemas.microsoft.com/office/drawing/2014/main" id="{4D67ADDD-C3D1-4869-AE6A-821CC231E020}"/>
              </a:ext>
            </a:extLst>
          </p:cNvPr>
          <p:cNvSpPr/>
          <p:nvPr/>
        </p:nvSpPr>
        <p:spPr>
          <a:xfrm>
            <a:off x="6640019" y="1792396"/>
            <a:ext cx="1609415" cy="369332"/>
          </a:xfrm>
          <a:prstGeom prst="rect">
            <a:avLst/>
          </a:prstGeom>
        </p:spPr>
        <p:txBody>
          <a:bodyPr wrap="none">
            <a:spAutoFit/>
          </a:bodyPr>
          <a:lstStyle/>
          <a:p>
            <a:pPr indent="267970" algn="just">
              <a:spcAft>
                <a:spcPts val="0"/>
              </a:spcAft>
            </a:pPr>
            <a:r>
              <a:rPr lang="en-US" altLang="zh-CN" sz="1800" b="1" kern="100"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1800" b="1" kern="100" dirty="0">
                <a:latin typeface="Times New Roman" panose="02020603050405020304" pitchFamily="18" charset="0"/>
                <a:ea typeface="微软雅黑" panose="020B0503020204020204" pitchFamily="34" charset="-122"/>
                <a:cs typeface="Times New Roman" panose="02020603050405020304" pitchFamily="18" charset="0"/>
              </a:rPr>
              <a:t>技术领域</a:t>
            </a:r>
            <a:endParaRPr lang="zh-CN" altLang="zh-CN" sz="18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5" name="Group 34">
            <a:extLst>
              <a:ext uri="{FF2B5EF4-FFF2-40B4-BE49-F238E27FC236}">
                <a16:creationId xmlns:a16="http://schemas.microsoft.com/office/drawing/2014/main" id="{486F2B0B-782B-4741-9E88-846F870DC0BB}"/>
              </a:ext>
            </a:extLst>
          </p:cNvPr>
          <p:cNvGrpSpPr/>
          <p:nvPr/>
        </p:nvGrpSpPr>
        <p:grpSpPr>
          <a:xfrm>
            <a:off x="8393905" y="1233958"/>
            <a:ext cx="299494" cy="243706"/>
            <a:chOff x="1550139" y="1314466"/>
            <a:chExt cx="509139" cy="414300"/>
          </a:xfrm>
          <a:solidFill>
            <a:schemeClr val="bg1"/>
          </a:solidFill>
        </p:grpSpPr>
        <p:sp>
          <p:nvSpPr>
            <p:cNvPr id="76" name="Freeform 5">
              <a:extLst>
                <a:ext uri="{FF2B5EF4-FFF2-40B4-BE49-F238E27FC236}">
                  <a16:creationId xmlns:a16="http://schemas.microsoft.com/office/drawing/2014/main" id="{51799E90-A048-4272-8988-35484D3BF138}"/>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
              <a:extLst>
                <a:ext uri="{FF2B5EF4-FFF2-40B4-BE49-F238E27FC236}">
                  <a16:creationId xmlns:a16="http://schemas.microsoft.com/office/drawing/2014/main" id="{78EE972D-2F53-47D7-B14F-CC5C761D4593}"/>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7">
              <a:extLst>
                <a:ext uri="{FF2B5EF4-FFF2-40B4-BE49-F238E27FC236}">
                  <a16:creationId xmlns:a16="http://schemas.microsoft.com/office/drawing/2014/main" id="{2C999794-C2E0-4BDC-8EBB-91457866D328}"/>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20">
            <a:extLst>
              <a:ext uri="{FF2B5EF4-FFF2-40B4-BE49-F238E27FC236}">
                <a16:creationId xmlns:a16="http://schemas.microsoft.com/office/drawing/2014/main" id="{0F1F43EB-BF73-47A5-91AC-8EC111D523E7}"/>
              </a:ext>
            </a:extLst>
          </p:cNvPr>
          <p:cNvGrpSpPr/>
          <p:nvPr/>
        </p:nvGrpSpPr>
        <p:grpSpPr>
          <a:xfrm>
            <a:off x="7662888" y="2783847"/>
            <a:ext cx="309413" cy="214312"/>
            <a:chOff x="7416800" y="1122363"/>
            <a:chExt cx="366713" cy="254000"/>
          </a:xfrm>
          <a:solidFill>
            <a:schemeClr val="bg1"/>
          </a:solidFill>
        </p:grpSpPr>
        <p:sp>
          <p:nvSpPr>
            <p:cNvPr id="80" name="Freeform 48">
              <a:extLst>
                <a:ext uri="{FF2B5EF4-FFF2-40B4-BE49-F238E27FC236}">
                  <a16:creationId xmlns:a16="http://schemas.microsoft.com/office/drawing/2014/main" id="{B247043D-8BDC-4D68-8D50-C25BF2B58B61}"/>
                </a:ext>
              </a:extLst>
            </p:cNvPr>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81" name="Freeform 49">
              <a:extLst>
                <a:ext uri="{FF2B5EF4-FFF2-40B4-BE49-F238E27FC236}">
                  <a16:creationId xmlns:a16="http://schemas.microsoft.com/office/drawing/2014/main" id="{1591D698-04EF-4C32-A76D-E9FF6485A0EF}"/>
                </a:ext>
              </a:extLst>
            </p:cNvPr>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grpSp>
        <p:nvGrpSpPr>
          <p:cNvPr id="82" name="Group 23">
            <a:extLst>
              <a:ext uri="{FF2B5EF4-FFF2-40B4-BE49-F238E27FC236}">
                <a16:creationId xmlns:a16="http://schemas.microsoft.com/office/drawing/2014/main" id="{265E58F0-C99B-4B36-A961-083F960E8FE3}"/>
              </a:ext>
            </a:extLst>
          </p:cNvPr>
          <p:cNvGrpSpPr/>
          <p:nvPr/>
        </p:nvGrpSpPr>
        <p:grpSpPr>
          <a:xfrm>
            <a:off x="7715356" y="3997553"/>
            <a:ext cx="256945" cy="224003"/>
            <a:chOff x="7540014" y="4306907"/>
            <a:chExt cx="389342" cy="339426"/>
          </a:xfrm>
          <a:solidFill>
            <a:schemeClr val="bg1"/>
          </a:solidFill>
        </p:grpSpPr>
        <p:sp>
          <p:nvSpPr>
            <p:cNvPr id="83" name="Freeform 110">
              <a:extLst>
                <a:ext uri="{FF2B5EF4-FFF2-40B4-BE49-F238E27FC236}">
                  <a16:creationId xmlns:a16="http://schemas.microsoft.com/office/drawing/2014/main" id="{B188EBF0-6A7C-49B1-9872-0FB54409781C}"/>
                </a:ext>
              </a:extLst>
            </p:cNvPr>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84" name="Freeform 111">
              <a:extLst>
                <a:ext uri="{FF2B5EF4-FFF2-40B4-BE49-F238E27FC236}">
                  <a16:creationId xmlns:a16="http://schemas.microsoft.com/office/drawing/2014/main" id="{04DCDCB1-4A9F-4B75-A415-E105910065B0}"/>
                </a:ext>
              </a:extLst>
            </p:cNvPr>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85" name="Freeform 112">
              <a:extLst>
                <a:ext uri="{FF2B5EF4-FFF2-40B4-BE49-F238E27FC236}">
                  <a16:creationId xmlns:a16="http://schemas.microsoft.com/office/drawing/2014/main" id="{D0FF320E-1C72-4C1E-B18B-5C1976F710F7}"/>
                </a:ext>
              </a:extLst>
            </p:cNvPr>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86" name="Freeform 113">
              <a:extLst>
                <a:ext uri="{FF2B5EF4-FFF2-40B4-BE49-F238E27FC236}">
                  <a16:creationId xmlns:a16="http://schemas.microsoft.com/office/drawing/2014/main" id="{15C19810-E949-42FB-A98C-E399ACF441F1}"/>
                </a:ext>
              </a:extLst>
            </p:cNvPr>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87" name="Freeform 114">
              <a:extLst>
                <a:ext uri="{FF2B5EF4-FFF2-40B4-BE49-F238E27FC236}">
                  <a16:creationId xmlns:a16="http://schemas.microsoft.com/office/drawing/2014/main" id="{ED8F09F5-F19F-43BF-97A1-ECA7B72350FB}"/>
                </a:ext>
              </a:extLst>
            </p:cNvPr>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88" name="Freeform 115">
              <a:extLst>
                <a:ext uri="{FF2B5EF4-FFF2-40B4-BE49-F238E27FC236}">
                  <a16:creationId xmlns:a16="http://schemas.microsoft.com/office/drawing/2014/main" id="{F9B37872-B6E9-4F40-8752-615BD53C5DF8}"/>
                </a:ext>
              </a:extLst>
            </p:cNvPr>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89" name="Freeform 116">
              <a:extLst>
                <a:ext uri="{FF2B5EF4-FFF2-40B4-BE49-F238E27FC236}">
                  <a16:creationId xmlns:a16="http://schemas.microsoft.com/office/drawing/2014/main" id="{7E5D26AE-956D-47E3-8E83-4D1CC4D1DAC6}"/>
                </a:ext>
              </a:extLst>
            </p:cNvPr>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90" name="Rectangle 117">
              <a:extLst>
                <a:ext uri="{FF2B5EF4-FFF2-40B4-BE49-F238E27FC236}">
                  <a16:creationId xmlns:a16="http://schemas.microsoft.com/office/drawing/2014/main" id="{40807596-7995-4064-B769-C1927351666D}"/>
                </a:ext>
              </a:extLst>
            </p:cNvPr>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91" name="Rectangle 118">
              <a:extLst>
                <a:ext uri="{FF2B5EF4-FFF2-40B4-BE49-F238E27FC236}">
                  <a16:creationId xmlns:a16="http://schemas.microsoft.com/office/drawing/2014/main" id="{CE4FAB5C-6E42-4BF0-AD56-894E04B385CE}"/>
                </a:ext>
              </a:extLst>
            </p:cNvPr>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92" name="Rectangle 119">
              <a:extLst>
                <a:ext uri="{FF2B5EF4-FFF2-40B4-BE49-F238E27FC236}">
                  <a16:creationId xmlns:a16="http://schemas.microsoft.com/office/drawing/2014/main" id="{C0660C7D-39BC-4E70-AF8F-28B76C159627}"/>
                </a:ext>
              </a:extLst>
            </p:cNvPr>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93" name="Rectangle 120">
              <a:extLst>
                <a:ext uri="{FF2B5EF4-FFF2-40B4-BE49-F238E27FC236}">
                  <a16:creationId xmlns:a16="http://schemas.microsoft.com/office/drawing/2014/main" id="{AE134D86-6DBC-48F5-8B8B-C62A1DB1ED53}"/>
                </a:ext>
              </a:extLst>
            </p:cNvPr>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87346192"/>
      </p:ext>
    </p:extLst>
  </p:cSld>
  <p:clrMapOvr>
    <a:masterClrMapping/>
  </p:clrMapOvr>
  <p:transition>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7DA033C-C256-4706-8C46-829CD1BD53BA}"/>
              </a:ext>
            </a:extLst>
          </p:cNvPr>
          <p:cNvSpPr>
            <a:spLocks noGrp="1"/>
          </p:cNvSpPr>
          <p:nvPr>
            <p:ph type="sldNum" sz="quarter" idx="12"/>
          </p:nvPr>
        </p:nvSpPr>
        <p:spPr/>
        <p:txBody>
          <a:bodyPr/>
          <a:lstStyle/>
          <a:p>
            <a:pPr>
              <a:defRPr/>
            </a:pPr>
            <a:fld id="{2C69FBB6-E99C-45BC-A8D0-F20B296B0ADB}" type="slidenum">
              <a:rPr lang="zh-CN" altLang="en-US" smtClean="0"/>
              <a:pPr>
                <a:defRPr/>
              </a:pPr>
              <a:t>60</a:t>
            </a:fld>
            <a:endParaRPr lang="zh-CN" altLang="en-US" dirty="0"/>
          </a:p>
        </p:txBody>
      </p:sp>
      <p:sp>
        <p:nvSpPr>
          <p:cNvPr id="3" name="Oval 7">
            <a:extLst>
              <a:ext uri="{FF2B5EF4-FFF2-40B4-BE49-F238E27FC236}">
                <a16:creationId xmlns:a16="http://schemas.microsoft.com/office/drawing/2014/main" id="{9B3166D3-ADD7-44CF-A85D-C44AE25092E4}"/>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3BD121EB-EB07-44AB-8CA5-D745EE997321}"/>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2676C076-25BD-42D6-A124-7834B8BB3FD2}"/>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15F7C1D7-4D45-4C25-965A-CE237E1F3721}"/>
              </a:ext>
            </a:extLst>
          </p:cNvPr>
          <p:cNvSpPr/>
          <p:nvPr/>
        </p:nvSpPr>
        <p:spPr>
          <a:xfrm>
            <a:off x="979030" y="910066"/>
            <a:ext cx="958917"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推理法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580E001B-DD2A-4EB4-9E68-FA2E80987AAC}"/>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9DFA86DE-F606-4773-8226-7A4AE1A116C8}"/>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5FEE3AF2-5A7D-45D0-9EB5-8B4F5AE072E0}"/>
              </a:ext>
            </a:extLst>
          </p:cNvPr>
          <p:cNvSpPr/>
          <p:nvPr/>
        </p:nvSpPr>
        <p:spPr>
          <a:xfrm>
            <a:off x="683568" y="1462232"/>
            <a:ext cx="3018775" cy="353943"/>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归纳推理与演绎推理的区别：</a:t>
            </a:r>
          </a:p>
        </p:txBody>
      </p:sp>
      <p:sp>
        <p:nvSpPr>
          <p:cNvPr id="10" name="矩形 9">
            <a:extLst>
              <a:ext uri="{FF2B5EF4-FFF2-40B4-BE49-F238E27FC236}">
                <a16:creationId xmlns:a16="http://schemas.microsoft.com/office/drawing/2014/main" id="{DBB558EA-BF09-4CA0-8F08-E5A28F384448}"/>
              </a:ext>
            </a:extLst>
          </p:cNvPr>
          <p:cNvSpPr/>
          <p:nvPr/>
        </p:nvSpPr>
        <p:spPr>
          <a:xfrm>
            <a:off x="939311" y="1954319"/>
            <a:ext cx="7265378" cy="2339102"/>
          </a:xfrm>
          <a:prstGeom prst="rect">
            <a:avLst/>
          </a:prstGeom>
        </p:spPr>
        <p:txBody>
          <a:bodyPr wrap="square">
            <a:spAutoFit/>
          </a:bodyPr>
          <a:lstStyle/>
          <a:p>
            <a:pPr marL="285750" indent="-285750">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思维进程不同</a:t>
            </a:r>
          </a:p>
          <a:p>
            <a:r>
              <a:rPr lang="zh-CN" altLang="en-US" dirty="0">
                <a:latin typeface="楷体" panose="02010609060101010101" pitchFamily="49" charset="-122"/>
                <a:ea typeface="楷体" panose="02010609060101010101" pitchFamily="49" charset="-122"/>
              </a:rPr>
              <a:t>   演绎推理通常是由一般到特殊：而归纳推理则是由特殊到一般。</a:t>
            </a:r>
            <a:endParaRPr lang="en-US" altLang="zh-CN" dirty="0">
              <a:latin typeface="楷体" panose="02010609060101010101" pitchFamily="49" charset="-122"/>
              <a:ea typeface="楷体" panose="02010609060101010101" pitchFamily="49" charset="-122"/>
            </a:endParaRPr>
          </a:p>
          <a:p>
            <a:pPr marL="285750" indent="-285750">
              <a:spcBef>
                <a:spcPts val="600"/>
              </a:spcBef>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结论所断定的范围不同</a:t>
            </a:r>
          </a:p>
          <a:p>
            <a:r>
              <a:rPr lang="zh-CN" altLang="en-US" dirty="0">
                <a:latin typeface="楷体" panose="02010609060101010101" pitchFamily="49" charset="-122"/>
                <a:ea typeface="楷体" panose="02010609060101010101" pitchFamily="49" charset="-122"/>
              </a:rPr>
              <a:t>    演绎推理的结论没有超出前提所断定的范围；而归纳推理的结论一般都超出了前提所断定的范围</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完全归纳推理除外）。</a:t>
            </a:r>
          </a:p>
          <a:p>
            <a:pPr marL="285750" indent="-285750">
              <a:spcBef>
                <a:spcPts val="600"/>
              </a:spcBef>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前提与结论的联系不同</a:t>
            </a:r>
          </a:p>
          <a:p>
            <a:r>
              <a:rPr lang="zh-CN" altLang="en-US" dirty="0">
                <a:latin typeface="楷体" panose="02010609060101010101" pitchFamily="49" charset="-122"/>
                <a:ea typeface="楷体" panose="02010609060101010101" pitchFamily="49" charset="-122"/>
              </a:rPr>
              <a:t>    演绎推理的前提与结论之间有蕴涵关系，结论是必然的，归纳推理前提与结论之间不具有蕴涵关系，它的结论是或然的</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完全归纳推理除外）。</a:t>
            </a:r>
          </a:p>
        </p:txBody>
      </p:sp>
    </p:spTree>
    <p:extLst>
      <p:ext uri="{BB962C8B-B14F-4D97-AF65-F5344CB8AC3E}">
        <p14:creationId xmlns:p14="http://schemas.microsoft.com/office/powerpoint/2010/main" val="72272668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2336AB-8D10-4F8F-B933-2ADA6FFA77E8}"/>
              </a:ext>
            </a:extLst>
          </p:cNvPr>
          <p:cNvSpPr>
            <a:spLocks noGrp="1"/>
          </p:cNvSpPr>
          <p:nvPr>
            <p:ph type="sldNum" sz="quarter" idx="12"/>
          </p:nvPr>
        </p:nvSpPr>
        <p:spPr/>
        <p:txBody>
          <a:bodyPr/>
          <a:lstStyle/>
          <a:p>
            <a:pPr>
              <a:defRPr/>
            </a:pPr>
            <a:fld id="{2C69FBB6-E99C-45BC-A8D0-F20B296B0ADB}" type="slidenum">
              <a:rPr lang="zh-CN" altLang="en-US" smtClean="0"/>
              <a:pPr>
                <a:defRPr/>
              </a:pPr>
              <a:t>61</a:t>
            </a:fld>
            <a:endParaRPr lang="zh-CN" altLang="en-US" dirty="0"/>
          </a:p>
        </p:txBody>
      </p:sp>
      <p:sp>
        <p:nvSpPr>
          <p:cNvPr id="3" name="Oval 7">
            <a:extLst>
              <a:ext uri="{FF2B5EF4-FFF2-40B4-BE49-F238E27FC236}">
                <a16:creationId xmlns:a16="http://schemas.microsoft.com/office/drawing/2014/main" id="{9C6D7BF6-049D-462D-8A2B-835B750A6FB9}"/>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22C2B431-7E6E-4C13-9061-6A61AEE37752}"/>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CB35A60A-7AF0-4E62-A685-FD6388429585}"/>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4C27355E-147A-4AE4-BADE-24D4C684D783}"/>
              </a:ext>
            </a:extLst>
          </p:cNvPr>
          <p:cNvSpPr/>
          <p:nvPr/>
        </p:nvSpPr>
        <p:spPr>
          <a:xfrm>
            <a:off x="792660" y="915566"/>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E494F8E5-F244-4301-9A38-955C0FDC9106}"/>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3CB7A088-8C88-43A8-B291-9E15B9D551DD}"/>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文本框 8">
            <a:extLst>
              <a:ext uri="{FF2B5EF4-FFF2-40B4-BE49-F238E27FC236}">
                <a16:creationId xmlns:a16="http://schemas.microsoft.com/office/drawing/2014/main" id="{DA6BE58F-4EDC-47A1-AD38-47D9BA461C29}"/>
              </a:ext>
            </a:extLst>
          </p:cNvPr>
          <p:cNvSpPr txBox="1"/>
          <p:nvPr/>
        </p:nvSpPr>
        <p:spPr>
          <a:xfrm>
            <a:off x="1511660" y="1696564"/>
            <a:ext cx="6120680" cy="1522917"/>
          </a:xfrm>
          <a:prstGeom prst="rect">
            <a:avLst/>
          </a:prstGeom>
          <a:noFill/>
          <a:ln>
            <a:solidFill>
              <a:schemeClr val="tx1"/>
            </a:solidFill>
            <a:prstDash val="lgDash"/>
          </a:ln>
        </p:spPr>
        <p:txBody>
          <a:bodyPr wrap="square" rtlCol="0">
            <a:spAutoFit/>
          </a:bodyPr>
          <a:lstStyle/>
          <a:p>
            <a:pPr indent="457200">
              <a:lnSpc>
                <a:spcPct val="150000"/>
              </a:lnSpc>
            </a:pPr>
            <a:r>
              <a:rPr lang="zh-CN" altLang="en-US" sz="1600" dirty="0">
                <a:latin typeface="Times New Roman" panose="02020603050405020304" pitchFamily="18" charset="0"/>
                <a:ea typeface="楷体" panose="02010609060101010101" pitchFamily="49" charset="-122"/>
              </a:rPr>
              <a:t>分析与综合是揭示个别与一般、现象与本质的内在联系的逻辑思维方法，是科学抽象的主要手段，是各种认识活动的基础，主要解决部分和整体的问题。通过对事物原因或结果的周密分析，从而证明论点的正确性、合理性的论证方法。</a:t>
            </a:r>
          </a:p>
        </p:txBody>
      </p:sp>
      <p:sp>
        <p:nvSpPr>
          <p:cNvPr id="14" name="矩形 13">
            <a:extLst>
              <a:ext uri="{FF2B5EF4-FFF2-40B4-BE49-F238E27FC236}">
                <a16:creationId xmlns:a16="http://schemas.microsoft.com/office/drawing/2014/main" id="{252DA802-853D-4A34-9D41-CE4C1BAB9999}"/>
              </a:ext>
            </a:extLst>
          </p:cNvPr>
          <p:cNvSpPr/>
          <p:nvPr/>
        </p:nvSpPr>
        <p:spPr>
          <a:xfrm>
            <a:off x="1518066" y="3648082"/>
            <a:ext cx="6120680" cy="784254"/>
          </a:xfrm>
          <a:prstGeom prst="rect">
            <a:avLst/>
          </a:prstGeom>
          <a:ln>
            <a:solidFill>
              <a:schemeClr val="tx1"/>
            </a:solidFill>
            <a:prstDash val="lgDash"/>
          </a:ln>
        </p:spPr>
        <p:txBody>
          <a:bodyPr wrap="square">
            <a:spAutoFit/>
          </a:bodyPr>
          <a:lstStyle/>
          <a:p>
            <a:pPr indent="457200">
              <a:lnSpc>
                <a:spcPct val="150000"/>
              </a:lnSpc>
            </a:pPr>
            <a:r>
              <a:rPr lang="zh-CN" altLang="en-US" sz="1600" dirty="0">
                <a:latin typeface="Times New Roman" panose="02020603050405020304" pitchFamily="18" charset="0"/>
                <a:ea typeface="楷体" panose="02010609060101010101" pitchFamily="49" charset="-122"/>
              </a:rPr>
              <a:t>是加工信息的基本方法，是揭示事物本质和规律的基本手段，是形成观点和模型的主要工具，也是构成各种逻辑方法的重要基础。 </a:t>
            </a:r>
          </a:p>
        </p:txBody>
      </p:sp>
      <p:sp>
        <p:nvSpPr>
          <p:cNvPr id="15" name="矩形: 圆角 14">
            <a:extLst>
              <a:ext uri="{FF2B5EF4-FFF2-40B4-BE49-F238E27FC236}">
                <a16:creationId xmlns:a16="http://schemas.microsoft.com/office/drawing/2014/main" id="{2850FC25-F180-4EC3-A16C-95BDE8769299}"/>
              </a:ext>
            </a:extLst>
          </p:cNvPr>
          <p:cNvSpPr/>
          <p:nvPr/>
        </p:nvSpPr>
        <p:spPr>
          <a:xfrm>
            <a:off x="1249605" y="1457903"/>
            <a:ext cx="1388611" cy="343145"/>
          </a:xfrm>
          <a:prstGeom prst="roundRect">
            <a:avLst/>
          </a:prstGeom>
          <a:solidFill>
            <a:srgbClr val="A993C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DA7F62AE-6493-41B9-9522-71976332CB23}"/>
              </a:ext>
            </a:extLst>
          </p:cNvPr>
          <p:cNvSpPr/>
          <p:nvPr/>
        </p:nvSpPr>
        <p:spPr>
          <a:xfrm>
            <a:off x="1256011" y="3418633"/>
            <a:ext cx="1388611" cy="343145"/>
          </a:xfrm>
          <a:prstGeom prst="roundRect">
            <a:avLst/>
          </a:prstGeom>
          <a:solidFill>
            <a:srgbClr val="A993C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C9E0535-F5F7-4621-97AC-216F6A8709F8}"/>
              </a:ext>
            </a:extLst>
          </p:cNvPr>
          <p:cNvSpPr txBox="1"/>
          <p:nvPr/>
        </p:nvSpPr>
        <p:spPr>
          <a:xfrm>
            <a:off x="1367846" y="1430541"/>
            <a:ext cx="1152128" cy="365013"/>
          </a:xfrm>
          <a:prstGeom prst="rect">
            <a:avLst/>
          </a:prstGeom>
          <a:noFill/>
        </p:spPr>
        <p:txBody>
          <a:bodyPr wrap="square" rtlCol="0">
            <a:spAutoFit/>
          </a:bodyPr>
          <a:lstStyle/>
          <a:p>
            <a:pPr algn="ctr"/>
            <a:r>
              <a:rPr lang="zh-CN" altLang="en-US" dirty="0">
                <a:solidFill>
                  <a:schemeClr val="bg1"/>
                </a:solidFill>
                <a:latin typeface="楷体" panose="02010609060101010101" pitchFamily="49" charset="-122"/>
                <a:ea typeface="楷体" panose="02010609060101010101" pitchFamily="49" charset="-122"/>
              </a:rPr>
              <a:t>含 义</a:t>
            </a:r>
          </a:p>
        </p:txBody>
      </p:sp>
      <p:sp>
        <p:nvSpPr>
          <p:cNvPr id="18" name="文本框 17">
            <a:extLst>
              <a:ext uri="{FF2B5EF4-FFF2-40B4-BE49-F238E27FC236}">
                <a16:creationId xmlns:a16="http://schemas.microsoft.com/office/drawing/2014/main" id="{07F1F14C-AC41-4022-BAE9-32AD363051FF}"/>
              </a:ext>
            </a:extLst>
          </p:cNvPr>
          <p:cNvSpPr txBox="1"/>
          <p:nvPr/>
        </p:nvSpPr>
        <p:spPr>
          <a:xfrm>
            <a:off x="1367846" y="3420912"/>
            <a:ext cx="1152128" cy="365013"/>
          </a:xfrm>
          <a:prstGeom prst="rect">
            <a:avLst/>
          </a:prstGeom>
          <a:noFill/>
        </p:spPr>
        <p:txBody>
          <a:bodyPr wrap="square" rtlCol="0">
            <a:spAutoFit/>
          </a:bodyPr>
          <a:lstStyle/>
          <a:p>
            <a:pPr algn="ctr"/>
            <a:r>
              <a:rPr lang="zh-CN" altLang="en-US" dirty="0">
                <a:solidFill>
                  <a:schemeClr val="bg1"/>
                </a:solidFill>
                <a:latin typeface="楷体" panose="02010609060101010101" pitchFamily="49" charset="-122"/>
                <a:ea typeface="楷体" panose="02010609060101010101" pitchFamily="49" charset="-122"/>
              </a:rPr>
              <a:t>作 用</a:t>
            </a:r>
          </a:p>
        </p:txBody>
      </p:sp>
    </p:spTree>
    <p:extLst>
      <p:ext uri="{BB962C8B-B14F-4D97-AF65-F5344CB8AC3E}">
        <p14:creationId xmlns:p14="http://schemas.microsoft.com/office/powerpoint/2010/main" val="427901831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41171" y="1385551"/>
            <a:ext cx="1415143" cy="369332"/>
          </a:xfrm>
          <a:prstGeom prst="rect">
            <a:avLst/>
          </a:prstGeom>
          <a:noFill/>
        </p:spPr>
        <p:txBody>
          <a:bodyPr wrap="square" rtlCol="0">
            <a:spAutoFit/>
          </a:bodyPr>
          <a:lstStyle/>
          <a:p>
            <a:pPr marL="342900" indent="-342900">
              <a:buAutoNum type="arabicPeriod"/>
            </a:pPr>
            <a:r>
              <a:rPr lang="zh-CN" altLang="en-US" sz="1800">
                <a:latin typeface="Times New Roman" panose="02020603050405020304" pitchFamily="18" charset="0"/>
                <a:ea typeface="微软雅黑" panose="020B0503020204020204" pitchFamily="34" charset="-122"/>
              </a:rPr>
              <a:t>分析法</a:t>
            </a:r>
            <a:endParaRPr lang="en-US" altLang="zh-CN" sz="1800">
              <a:latin typeface="Times New Roman" panose="02020603050405020304" pitchFamily="18" charset="0"/>
              <a:ea typeface="微软雅黑" panose="020B0503020204020204" pitchFamily="34" charset="-122"/>
            </a:endParaRPr>
          </a:p>
        </p:txBody>
      </p:sp>
      <p:cxnSp>
        <p:nvCxnSpPr>
          <p:cNvPr id="22" name="直接连接符 21">
            <a:extLst>
              <a:ext uri="{FF2B5EF4-FFF2-40B4-BE49-F238E27FC236}">
                <a16:creationId xmlns:a16="http://schemas.microsoft.com/office/drawing/2014/main" id="{3643107F-0B35-42D2-AF1D-AEB7FED41FC7}"/>
              </a:ext>
            </a:extLst>
          </p:cNvPr>
          <p:cNvCxnSpPr/>
          <p:nvPr/>
        </p:nvCxnSpPr>
        <p:spPr>
          <a:xfrm>
            <a:off x="2339752" y="2700044"/>
            <a:ext cx="0" cy="680275"/>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183D060-4829-404D-8CD8-DAD3D23E18F0}"/>
              </a:ext>
            </a:extLst>
          </p:cNvPr>
          <p:cNvCxnSpPr/>
          <p:nvPr/>
        </p:nvCxnSpPr>
        <p:spPr>
          <a:xfrm>
            <a:off x="4614778" y="2012167"/>
            <a:ext cx="664" cy="618196"/>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C9CF19A-09DF-406E-A911-D79A174B2411}"/>
              </a:ext>
            </a:extLst>
          </p:cNvPr>
          <p:cNvCxnSpPr>
            <a:cxnSpLocks/>
          </p:cNvCxnSpPr>
          <p:nvPr/>
        </p:nvCxnSpPr>
        <p:spPr>
          <a:xfrm>
            <a:off x="7236296" y="2829609"/>
            <a:ext cx="0" cy="543646"/>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AFB3058-D01C-453F-A89E-93EE80396E63}"/>
              </a:ext>
            </a:extLst>
          </p:cNvPr>
          <p:cNvCxnSpPr/>
          <p:nvPr/>
        </p:nvCxnSpPr>
        <p:spPr>
          <a:xfrm>
            <a:off x="728194" y="2706334"/>
            <a:ext cx="8164286" cy="0"/>
          </a:xfrm>
          <a:prstGeom prst="straightConnector1">
            <a:avLst/>
          </a:prstGeom>
          <a:ln>
            <a:solidFill>
              <a:srgbClr val="6964A0"/>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78DBBE14-751C-400E-BD1F-21E04A6A8016}"/>
              </a:ext>
            </a:extLst>
          </p:cNvPr>
          <p:cNvSpPr/>
          <p:nvPr/>
        </p:nvSpPr>
        <p:spPr>
          <a:xfrm>
            <a:off x="2142840" y="2504787"/>
            <a:ext cx="390517" cy="390517"/>
          </a:xfrm>
          <a:prstGeom prst="ellipse">
            <a:avLst/>
          </a:prstGeom>
          <a:solidFill>
            <a:schemeClr val="accent1">
              <a:lumMod val="75000"/>
            </a:schemeClr>
          </a:soli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Times New Roman" panose="02020603050405020304" pitchFamily="18" charset="0"/>
                <a:ea typeface="微软雅黑" panose="020B0503020204020204" pitchFamily="34" charset="-122"/>
              </a:rPr>
              <a:t>1</a:t>
            </a:r>
            <a:endParaRPr lang="zh-CN" altLang="en-US" sz="1200">
              <a:solidFill>
                <a:prstClr val="white"/>
              </a:solidFill>
              <a:latin typeface="Times New Roman" panose="02020603050405020304" pitchFamily="18" charset="0"/>
              <a:ea typeface="微软雅黑" panose="020B0503020204020204" pitchFamily="34" charset="-122"/>
            </a:endParaRPr>
          </a:p>
        </p:txBody>
      </p:sp>
      <p:sp>
        <p:nvSpPr>
          <p:cNvPr id="29" name="椭圆 28">
            <a:extLst>
              <a:ext uri="{FF2B5EF4-FFF2-40B4-BE49-F238E27FC236}">
                <a16:creationId xmlns:a16="http://schemas.microsoft.com/office/drawing/2014/main" id="{1476FE80-2D71-4AE8-AC65-AE5DA3C52349}"/>
              </a:ext>
            </a:extLst>
          </p:cNvPr>
          <p:cNvSpPr/>
          <p:nvPr/>
        </p:nvSpPr>
        <p:spPr>
          <a:xfrm>
            <a:off x="4420184" y="2504786"/>
            <a:ext cx="390517" cy="390517"/>
          </a:xfrm>
          <a:prstGeom prst="ellipse">
            <a:avLst/>
          </a:prstGeom>
          <a:solidFill>
            <a:schemeClr val="accent1">
              <a:lumMod val="75000"/>
            </a:schemeClr>
          </a:soli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Times New Roman" panose="02020603050405020304" pitchFamily="18" charset="0"/>
                <a:ea typeface="微软雅黑" panose="020B0503020204020204" pitchFamily="34" charset="-122"/>
              </a:rPr>
              <a:t>2</a:t>
            </a:r>
            <a:endParaRPr lang="zh-CN" altLang="en-US" sz="1200">
              <a:solidFill>
                <a:prstClr val="white"/>
              </a:solidFill>
              <a:latin typeface="Times New Roman" panose="02020603050405020304" pitchFamily="18" charset="0"/>
              <a:ea typeface="微软雅黑" panose="020B0503020204020204" pitchFamily="34" charset="-122"/>
            </a:endParaRPr>
          </a:p>
        </p:txBody>
      </p:sp>
      <p:sp>
        <p:nvSpPr>
          <p:cNvPr id="30" name="椭圆 29">
            <a:extLst>
              <a:ext uri="{FF2B5EF4-FFF2-40B4-BE49-F238E27FC236}">
                <a16:creationId xmlns:a16="http://schemas.microsoft.com/office/drawing/2014/main" id="{8EF38C32-55A9-4D1F-8F8D-66422C5AB3C2}"/>
              </a:ext>
            </a:extLst>
          </p:cNvPr>
          <p:cNvSpPr/>
          <p:nvPr/>
        </p:nvSpPr>
        <p:spPr>
          <a:xfrm>
            <a:off x="7057738" y="2504786"/>
            <a:ext cx="390517" cy="390517"/>
          </a:xfrm>
          <a:prstGeom prst="ellipse">
            <a:avLst/>
          </a:prstGeom>
          <a:solidFill>
            <a:schemeClr val="accent1">
              <a:lumMod val="75000"/>
            </a:schemeClr>
          </a:soli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latin typeface="Times New Roman" panose="02020603050405020304" pitchFamily="18" charset="0"/>
                <a:ea typeface="微软雅黑" panose="020B0503020204020204" pitchFamily="34" charset="-122"/>
              </a:rPr>
              <a:t>3</a:t>
            </a:r>
            <a:endParaRPr lang="zh-CN" altLang="en-US" sz="1200" dirty="0">
              <a:solidFill>
                <a:prstClr val="white"/>
              </a:solidFill>
              <a:latin typeface="Times New Roman" panose="02020603050405020304" pitchFamily="18" charset="0"/>
              <a:ea typeface="微软雅黑" panose="020B0503020204020204" pitchFamily="34" charset="-122"/>
            </a:endParaRPr>
          </a:p>
        </p:txBody>
      </p:sp>
      <p:sp>
        <p:nvSpPr>
          <p:cNvPr id="31" name="矩形 30"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EE0EDBE9-E7A0-4474-A42D-2312EBF99C1A}"/>
              </a:ext>
            </a:extLst>
          </p:cNvPr>
          <p:cNvSpPr/>
          <p:nvPr/>
        </p:nvSpPr>
        <p:spPr>
          <a:xfrm>
            <a:off x="1089826" y="1883710"/>
            <a:ext cx="2532976" cy="463588"/>
          </a:xfrm>
          <a:prstGeom prst="rect">
            <a:avLst/>
          </a:prstGeom>
        </p:spPr>
        <p:txBody>
          <a:bodyPr wrap="square">
            <a:spAutoFit/>
          </a:bodyPr>
          <a:lstStyle/>
          <a:p>
            <a:pPr algn="ctr" defTabSz="914400">
              <a:lnSpc>
                <a:spcPct val="150000"/>
              </a:lnSpc>
              <a:defRPr/>
            </a:pPr>
            <a:r>
              <a:rPr lang="zh-CN" altLang="en-US" sz="1800" b="1" kern="0">
                <a:solidFill>
                  <a:prstClr val="black">
                    <a:lumMod val="85000"/>
                    <a:lumOff val="15000"/>
                  </a:prstClr>
                </a:solidFill>
                <a:latin typeface="Times New Roman" panose="02020603050405020304" pitchFamily="18" charset="0"/>
                <a:ea typeface="微软雅黑" panose="020B0503020204020204" pitchFamily="34" charset="-122"/>
                <a:cs typeface="Arial" panose="020B0604020202020204" pitchFamily="34" charset="0"/>
                <a:sym typeface="Arial" panose="020B0604020202020204" pitchFamily="34" charset="0"/>
              </a:rPr>
              <a:t>确定分析目标</a:t>
            </a:r>
          </a:p>
        </p:txBody>
      </p:sp>
      <p:sp>
        <p:nvSpPr>
          <p:cNvPr id="37" name="椭圆 36">
            <a:extLst>
              <a:ext uri="{FF2B5EF4-FFF2-40B4-BE49-F238E27FC236}">
                <a16:creationId xmlns:a16="http://schemas.microsoft.com/office/drawing/2014/main" id="{48F44D1A-5D1A-4BD5-97A0-056495B5A772}"/>
              </a:ext>
            </a:extLst>
          </p:cNvPr>
          <p:cNvSpPr/>
          <p:nvPr/>
        </p:nvSpPr>
        <p:spPr>
          <a:xfrm>
            <a:off x="2035239" y="3507854"/>
            <a:ext cx="592545" cy="59254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Group 85">
            <a:extLst>
              <a:ext uri="{FF2B5EF4-FFF2-40B4-BE49-F238E27FC236}">
                <a16:creationId xmlns:a16="http://schemas.microsoft.com/office/drawing/2014/main" id="{A2AD4DD0-5EAE-4705-816C-F3D4408FA2F1}"/>
              </a:ext>
            </a:extLst>
          </p:cNvPr>
          <p:cNvGrpSpPr/>
          <p:nvPr/>
        </p:nvGrpSpPr>
        <p:grpSpPr>
          <a:xfrm>
            <a:off x="7067244" y="3553848"/>
            <a:ext cx="371503" cy="371503"/>
            <a:chOff x="1200150" y="3768725"/>
            <a:chExt cx="446088" cy="446088"/>
          </a:xfrm>
          <a:solidFill>
            <a:schemeClr val="accent1"/>
          </a:solidFill>
        </p:grpSpPr>
        <p:sp>
          <p:nvSpPr>
            <p:cNvPr id="45" name="Freeform 78">
              <a:extLst>
                <a:ext uri="{FF2B5EF4-FFF2-40B4-BE49-F238E27FC236}">
                  <a16:creationId xmlns:a16="http://schemas.microsoft.com/office/drawing/2014/main" id="{136BE6C3-F1A3-4399-9870-9880FF8ADBD1}"/>
                </a:ext>
              </a:extLst>
            </p:cNvPr>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46" name="Freeform 79">
              <a:extLst>
                <a:ext uri="{FF2B5EF4-FFF2-40B4-BE49-F238E27FC236}">
                  <a16:creationId xmlns:a16="http://schemas.microsoft.com/office/drawing/2014/main" id="{6D465EE5-5CB1-41CD-BFC0-B3050EDD8A41}"/>
                </a:ext>
              </a:extLst>
            </p:cNvPr>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47" name="Freeform 80">
              <a:extLst>
                <a:ext uri="{FF2B5EF4-FFF2-40B4-BE49-F238E27FC236}">
                  <a16:creationId xmlns:a16="http://schemas.microsoft.com/office/drawing/2014/main" id="{3F3F403E-88F8-478A-84B2-B2A2096B1395}"/>
                </a:ext>
              </a:extLst>
            </p:cNvPr>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grpSp>
        <p:nvGrpSpPr>
          <p:cNvPr id="48" name="Group 231">
            <a:extLst>
              <a:ext uri="{FF2B5EF4-FFF2-40B4-BE49-F238E27FC236}">
                <a16:creationId xmlns:a16="http://schemas.microsoft.com/office/drawing/2014/main" id="{671D6D42-37EB-43A1-B61C-E0962FD6EAC0}"/>
              </a:ext>
            </a:extLst>
          </p:cNvPr>
          <p:cNvGrpSpPr/>
          <p:nvPr/>
        </p:nvGrpSpPr>
        <p:grpSpPr>
          <a:xfrm>
            <a:off x="2161158" y="3602270"/>
            <a:ext cx="350350" cy="392656"/>
            <a:chOff x="4608513" y="6291263"/>
            <a:chExt cx="420688" cy="471488"/>
          </a:xfrm>
          <a:solidFill>
            <a:schemeClr val="accent1"/>
          </a:solidFill>
        </p:grpSpPr>
        <p:sp>
          <p:nvSpPr>
            <p:cNvPr id="49" name="Freeform 218">
              <a:extLst>
                <a:ext uri="{FF2B5EF4-FFF2-40B4-BE49-F238E27FC236}">
                  <a16:creationId xmlns:a16="http://schemas.microsoft.com/office/drawing/2014/main" id="{FE71747A-B7E5-4B53-A093-645FFC8B55A9}"/>
                </a:ext>
              </a:extLst>
            </p:cNvPr>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50" name="Freeform 219">
              <a:extLst>
                <a:ext uri="{FF2B5EF4-FFF2-40B4-BE49-F238E27FC236}">
                  <a16:creationId xmlns:a16="http://schemas.microsoft.com/office/drawing/2014/main" id="{A69783D2-C268-4F56-9413-09577E952A0B}"/>
                </a:ext>
              </a:extLst>
            </p:cNvPr>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51" name="Freeform 220">
              <a:extLst>
                <a:ext uri="{FF2B5EF4-FFF2-40B4-BE49-F238E27FC236}">
                  <a16:creationId xmlns:a16="http://schemas.microsoft.com/office/drawing/2014/main" id="{EF969E23-606B-41E6-96EA-DD1F733E32D1}"/>
                </a:ext>
              </a:extLst>
            </p:cNvPr>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grpSp>
        <p:nvGrpSpPr>
          <p:cNvPr id="52" name="Group 268">
            <a:extLst>
              <a:ext uri="{FF2B5EF4-FFF2-40B4-BE49-F238E27FC236}">
                <a16:creationId xmlns:a16="http://schemas.microsoft.com/office/drawing/2014/main" id="{F5A9BD70-DCFF-4156-B759-6556A0370DF2}"/>
              </a:ext>
            </a:extLst>
          </p:cNvPr>
          <p:cNvGrpSpPr/>
          <p:nvPr/>
        </p:nvGrpSpPr>
        <p:grpSpPr>
          <a:xfrm>
            <a:off x="4487200" y="1460953"/>
            <a:ext cx="256482" cy="407198"/>
            <a:chOff x="3824288" y="5486400"/>
            <a:chExt cx="307975" cy="488950"/>
          </a:xfrm>
          <a:solidFill>
            <a:schemeClr val="accent1"/>
          </a:solidFill>
        </p:grpSpPr>
        <p:sp>
          <p:nvSpPr>
            <p:cNvPr id="53" name="Freeform 248">
              <a:extLst>
                <a:ext uri="{FF2B5EF4-FFF2-40B4-BE49-F238E27FC236}">
                  <a16:creationId xmlns:a16="http://schemas.microsoft.com/office/drawing/2014/main" id="{2E63A5C8-CE75-44D5-B2E0-17DCFEB22658}"/>
                </a:ext>
              </a:extLst>
            </p:cNvPr>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54" name="Freeform 249">
              <a:extLst>
                <a:ext uri="{FF2B5EF4-FFF2-40B4-BE49-F238E27FC236}">
                  <a16:creationId xmlns:a16="http://schemas.microsoft.com/office/drawing/2014/main" id="{3FF7D828-451C-48B8-B048-CEA6263A90C5}"/>
                </a:ext>
              </a:extLst>
            </p:cNvPr>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55" name="Freeform 250">
              <a:extLst>
                <a:ext uri="{FF2B5EF4-FFF2-40B4-BE49-F238E27FC236}">
                  <a16:creationId xmlns:a16="http://schemas.microsoft.com/office/drawing/2014/main" id="{61CE0A25-210C-4693-AECB-F8273C8F0E56}"/>
                </a:ext>
              </a:extLst>
            </p:cNvPr>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56" name="Freeform 251">
              <a:extLst>
                <a:ext uri="{FF2B5EF4-FFF2-40B4-BE49-F238E27FC236}">
                  <a16:creationId xmlns:a16="http://schemas.microsoft.com/office/drawing/2014/main" id="{9C7D5708-966F-4222-8C71-837E5AC7CD3E}"/>
                </a:ext>
              </a:extLst>
            </p:cNvPr>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57" name="Freeform 252">
              <a:extLst>
                <a:ext uri="{FF2B5EF4-FFF2-40B4-BE49-F238E27FC236}">
                  <a16:creationId xmlns:a16="http://schemas.microsoft.com/office/drawing/2014/main" id="{11B9B381-D80D-4636-83AF-4CBD26C614C8}"/>
                </a:ext>
              </a:extLst>
            </p:cNvPr>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sp>
        <p:nvSpPr>
          <p:cNvPr id="58" name="椭圆 57">
            <a:extLst>
              <a:ext uri="{FF2B5EF4-FFF2-40B4-BE49-F238E27FC236}">
                <a16:creationId xmlns:a16="http://schemas.microsoft.com/office/drawing/2014/main" id="{4B374666-D39E-4DE3-8F24-53ED279BBE1B}"/>
              </a:ext>
            </a:extLst>
          </p:cNvPr>
          <p:cNvSpPr/>
          <p:nvPr/>
        </p:nvSpPr>
        <p:spPr>
          <a:xfrm>
            <a:off x="4318507" y="1347614"/>
            <a:ext cx="592545" cy="59254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E64B3B4D-221F-4B5E-961A-81D7E5A7D22A}"/>
              </a:ext>
            </a:extLst>
          </p:cNvPr>
          <p:cNvSpPr/>
          <p:nvPr/>
        </p:nvSpPr>
        <p:spPr>
          <a:xfrm>
            <a:off x="6956722" y="3422250"/>
            <a:ext cx="592545" cy="59254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6F0E93F4-DEB2-4E3A-B04B-BE51AE3F7B81}"/>
              </a:ext>
            </a:extLst>
          </p:cNvPr>
          <p:cNvSpPr/>
          <p:nvPr/>
        </p:nvSpPr>
        <p:spPr>
          <a:xfrm>
            <a:off x="3376717" y="2998116"/>
            <a:ext cx="2532976" cy="463588"/>
          </a:xfrm>
          <a:prstGeom prst="rect">
            <a:avLst/>
          </a:prstGeom>
        </p:spPr>
        <p:txBody>
          <a:bodyPr wrap="square">
            <a:spAutoFit/>
          </a:bodyPr>
          <a:lstStyle/>
          <a:p>
            <a:pPr algn="ctr" defTabSz="914400">
              <a:lnSpc>
                <a:spcPct val="150000"/>
              </a:lnSpc>
              <a:defRPr/>
            </a:pPr>
            <a:r>
              <a:rPr lang="zh-CN" altLang="en-US" sz="1800" b="1" kern="0">
                <a:solidFill>
                  <a:prstClr val="black">
                    <a:lumMod val="85000"/>
                    <a:lumOff val="15000"/>
                  </a:prstClr>
                </a:solidFill>
                <a:latin typeface="Times New Roman" panose="02020603050405020304" pitchFamily="18" charset="0"/>
                <a:ea typeface="微软雅黑" panose="020B0503020204020204" pitchFamily="34" charset="-122"/>
                <a:cs typeface="Arial" panose="020B0604020202020204" pitchFamily="34" charset="0"/>
                <a:sym typeface="Arial" panose="020B0604020202020204" pitchFamily="34" charset="0"/>
              </a:rPr>
              <a:t>分解独立要素</a:t>
            </a:r>
          </a:p>
        </p:txBody>
      </p:sp>
      <p:sp>
        <p:nvSpPr>
          <p:cNvPr id="62" name="矩形 6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2EF44D9D-EB19-4BAD-8CF6-BC891E3F061A}"/>
              </a:ext>
            </a:extLst>
          </p:cNvPr>
          <p:cNvSpPr/>
          <p:nvPr/>
        </p:nvSpPr>
        <p:spPr>
          <a:xfrm>
            <a:off x="5940152" y="1874618"/>
            <a:ext cx="2532976" cy="463588"/>
          </a:xfrm>
          <a:prstGeom prst="rect">
            <a:avLst/>
          </a:prstGeom>
        </p:spPr>
        <p:txBody>
          <a:bodyPr wrap="square">
            <a:spAutoFit/>
          </a:bodyPr>
          <a:lstStyle/>
          <a:p>
            <a:pPr algn="ctr" defTabSz="914400">
              <a:lnSpc>
                <a:spcPct val="150000"/>
              </a:lnSpc>
              <a:defRPr/>
            </a:pPr>
            <a:r>
              <a:rPr lang="zh-CN" altLang="en-US" sz="1800" b="1" kern="0">
                <a:solidFill>
                  <a:prstClr val="black">
                    <a:lumMod val="85000"/>
                    <a:lumOff val="15000"/>
                  </a:prstClr>
                </a:solidFill>
                <a:latin typeface="Times New Roman" panose="02020603050405020304" pitchFamily="18" charset="0"/>
                <a:ea typeface="微软雅黑" panose="020B0503020204020204" pitchFamily="34" charset="-122"/>
                <a:cs typeface="Arial" panose="020B0604020202020204" pitchFamily="34" charset="0"/>
                <a:sym typeface="Arial" panose="020B0604020202020204" pitchFamily="34" charset="0"/>
              </a:rPr>
              <a:t>获取分析结论</a:t>
            </a:r>
          </a:p>
        </p:txBody>
      </p:sp>
      <p:sp>
        <p:nvSpPr>
          <p:cNvPr id="63" name="文本框 62">
            <a:extLst>
              <a:ext uri="{FF2B5EF4-FFF2-40B4-BE49-F238E27FC236}">
                <a16:creationId xmlns:a16="http://schemas.microsoft.com/office/drawing/2014/main" id="{1FCC1B94-406E-4E87-8776-2928ED080648}"/>
              </a:ext>
            </a:extLst>
          </p:cNvPr>
          <p:cNvSpPr txBox="1"/>
          <p:nvPr/>
        </p:nvSpPr>
        <p:spPr>
          <a:xfrm>
            <a:off x="5182729" y="4223353"/>
            <a:ext cx="1802877" cy="400110"/>
          </a:xfrm>
          <a:prstGeom prst="rect">
            <a:avLst/>
          </a:prstGeom>
          <a:noFill/>
        </p:spPr>
        <p:txBody>
          <a:bodyPr wrap="square" rtlCol="0">
            <a:spAutoFit/>
          </a:bodyPr>
          <a:lstStyle/>
          <a:p>
            <a:r>
              <a:rPr lang="zh-CN" altLang="en-US" sz="2000" b="1">
                <a:latin typeface="Times New Roman" panose="02020603050405020304" pitchFamily="18" charset="0"/>
                <a:ea typeface="微软雅黑" panose="020B0503020204020204" pitchFamily="34" charset="-122"/>
              </a:rPr>
              <a:t>部分、抽象</a:t>
            </a:r>
          </a:p>
        </p:txBody>
      </p:sp>
      <p:sp>
        <p:nvSpPr>
          <p:cNvPr id="64" name="箭头: 右 63">
            <a:extLst>
              <a:ext uri="{FF2B5EF4-FFF2-40B4-BE49-F238E27FC236}">
                <a16:creationId xmlns:a16="http://schemas.microsoft.com/office/drawing/2014/main" id="{C776E0C2-1391-4BAB-BB9F-F8A6AFB86A9F}"/>
              </a:ext>
            </a:extLst>
          </p:cNvPr>
          <p:cNvSpPr/>
          <p:nvPr/>
        </p:nvSpPr>
        <p:spPr>
          <a:xfrm>
            <a:off x="4415868" y="4288332"/>
            <a:ext cx="660188" cy="288032"/>
          </a:xfrm>
          <a:prstGeom prst="rightArrow">
            <a:avLst/>
          </a:prstGeom>
          <a:solidFill>
            <a:srgbClr val="70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E70EC4BB-5A66-41D4-AE66-D8EE7634D421}"/>
              </a:ext>
            </a:extLst>
          </p:cNvPr>
          <p:cNvSpPr txBox="1"/>
          <p:nvPr/>
        </p:nvSpPr>
        <p:spPr>
          <a:xfrm>
            <a:off x="2843808" y="4227934"/>
            <a:ext cx="1531151" cy="400110"/>
          </a:xfrm>
          <a:prstGeom prst="rect">
            <a:avLst/>
          </a:prstGeom>
          <a:noFill/>
        </p:spPr>
        <p:txBody>
          <a:bodyPr wrap="square" rtlCol="0">
            <a:spAutoFit/>
          </a:bodyPr>
          <a:lstStyle/>
          <a:p>
            <a:r>
              <a:rPr lang="zh-CN" altLang="en-US" sz="2000" b="1">
                <a:latin typeface="Times New Roman" panose="02020603050405020304" pitchFamily="18" charset="0"/>
                <a:ea typeface="微软雅黑" panose="020B0503020204020204" pitchFamily="34" charset="-122"/>
              </a:rPr>
              <a:t>整体、具体</a:t>
            </a:r>
          </a:p>
        </p:txBody>
      </p:sp>
    </p:spTree>
    <p:extLst>
      <p:ext uri="{BB962C8B-B14F-4D97-AF65-F5344CB8AC3E}">
        <p14:creationId xmlns:p14="http://schemas.microsoft.com/office/powerpoint/2010/main" val="345011021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文本框 40">
            <a:extLst>
              <a:ext uri="{FF2B5EF4-FFF2-40B4-BE49-F238E27FC236}">
                <a16:creationId xmlns:a16="http://schemas.microsoft.com/office/drawing/2014/main" id="{16E4BB3E-E35E-41F6-A111-DBBF459C08D4}"/>
              </a:ext>
            </a:extLst>
          </p:cNvPr>
          <p:cNvSpPr txBox="1"/>
          <p:nvPr/>
        </p:nvSpPr>
        <p:spPr>
          <a:xfrm>
            <a:off x="1835696" y="3101851"/>
            <a:ext cx="1121698"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分析法</a:t>
            </a:r>
          </a:p>
        </p:txBody>
      </p:sp>
      <p:sp>
        <p:nvSpPr>
          <p:cNvPr id="61" name="左大括号 60">
            <a:extLst>
              <a:ext uri="{FF2B5EF4-FFF2-40B4-BE49-F238E27FC236}">
                <a16:creationId xmlns:a16="http://schemas.microsoft.com/office/drawing/2014/main" id="{804B2E6D-8925-4157-9751-D64814EFCEB4}"/>
              </a:ext>
            </a:extLst>
          </p:cNvPr>
          <p:cNvSpPr/>
          <p:nvPr/>
        </p:nvSpPr>
        <p:spPr>
          <a:xfrm>
            <a:off x="2885712" y="2129076"/>
            <a:ext cx="383040" cy="2314882"/>
          </a:xfrm>
          <a:prstGeom prst="leftBrace">
            <a:avLst>
              <a:gd name="adj1" fmla="val 8333"/>
              <a:gd name="adj2" fmla="val 49449"/>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32048856-3A11-4BDD-B7BE-B6605BC14B43}"/>
              </a:ext>
            </a:extLst>
          </p:cNvPr>
          <p:cNvSpPr txBox="1"/>
          <p:nvPr/>
        </p:nvSpPr>
        <p:spPr>
          <a:xfrm>
            <a:off x="3339200" y="1944410"/>
            <a:ext cx="1584176"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因果分析</a:t>
            </a:r>
          </a:p>
        </p:txBody>
      </p:sp>
      <p:sp>
        <p:nvSpPr>
          <p:cNvPr id="64" name="文本框 63">
            <a:extLst>
              <a:ext uri="{FF2B5EF4-FFF2-40B4-BE49-F238E27FC236}">
                <a16:creationId xmlns:a16="http://schemas.microsoft.com/office/drawing/2014/main" id="{E7CC8939-255A-48E1-82C9-CA56C43D19F9}"/>
              </a:ext>
            </a:extLst>
          </p:cNvPr>
          <p:cNvSpPr txBox="1"/>
          <p:nvPr/>
        </p:nvSpPr>
        <p:spPr>
          <a:xfrm>
            <a:off x="3364724" y="4259292"/>
            <a:ext cx="1800200"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相关分析</a:t>
            </a:r>
          </a:p>
        </p:txBody>
      </p:sp>
      <p:sp>
        <p:nvSpPr>
          <p:cNvPr id="65" name="左大括号 64">
            <a:extLst>
              <a:ext uri="{FF2B5EF4-FFF2-40B4-BE49-F238E27FC236}">
                <a16:creationId xmlns:a16="http://schemas.microsoft.com/office/drawing/2014/main" id="{8F361CE3-352C-43CA-ADAD-BA76F303ABEC}"/>
              </a:ext>
            </a:extLst>
          </p:cNvPr>
          <p:cNvSpPr/>
          <p:nvPr/>
        </p:nvSpPr>
        <p:spPr>
          <a:xfrm>
            <a:off x="4888622" y="1461058"/>
            <a:ext cx="383040" cy="1326717"/>
          </a:xfrm>
          <a:prstGeom prst="leftBrace">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029490DA-EA9D-4411-B5CB-81E77B01D8EB}"/>
              </a:ext>
            </a:extLst>
          </p:cNvPr>
          <p:cNvSpPr txBox="1"/>
          <p:nvPr/>
        </p:nvSpPr>
        <p:spPr>
          <a:xfrm>
            <a:off x="5436096" y="1277714"/>
            <a:ext cx="1671941"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求同法</a:t>
            </a:r>
          </a:p>
        </p:txBody>
      </p:sp>
      <p:sp>
        <p:nvSpPr>
          <p:cNvPr id="68" name="文本框 67">
            <a:extLst>
              <a:ext uri="{FF2B5EF4-FFF2-40B4-BE49-F238E27FC236}">
                <a16:creationId xmlns:a16="http://schemas.microsoft.com/office/drawing/2014/main" id="{3B969CC4-D93A-4C44-AECD-7259AEB5D225}"/>
              </a:ext>
            </a:extLst>
          </p:cNvPr>
          <p:cNvSpPr txBox="1"/>
          <p:nvPr/>
        </p:nvSpPr>
        <p:spPr>
          <a:xfrm>
            <a:off x="3339200" y="3096024"/>
            <a:ext cx="1800200" cy="369332"/>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表象和本质分析</a:t>
            </a:r>
          </a:p>
        </p:txBody>
      </p:sp>
      <p:sp>
        <p:nvSpPr>
          <p:cNvPr id="69" name="文本框 68">
            <a:extLst>
              <a:ext uri="{FF2B5EF4-FFF2-40B4-BE49-F238E27FC236}">
                <a16:creationId xmlns:a16="http://schemas.microsoft.com/office/drawing/2014/main" id="{E5DE0297-DFC1-4FBD-A5DF-DB5E4E40A8CB}"/>
              </a:ext>
            </a:extLst>
          </p:cNvPr>
          <p:cNvSpPr txBox="1"/>
          <p:nvPr/>
        </p:nvSpPr>
        <p:spPr>
          <a:xfrm>
            <a:off x="5436096" y="1944410"/>
            <a:ext cx="1671941"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求异法</a:t>
            </a:r>
          </a:p>
        </p:txBody>
      </p:sp>
      <p:sp>
        <p:nvSpPr>
          <p:cNvPr id="70" name="文本框 69">
            <a:extLst>
              <a:ext uri="{FF2B5EF4-FFF2-40B4-BE49-F238E27FC236}">
                <a16:creationId xmlns:a16="http://schemas.microsoft.com/office/drawing/2014/main" id="{A05909C1-2566-49DA-9183-F8D060F004D3}"/>
              </a:ext>
            </a:extLst>
          </p:cNvPr>
          <p:cNvSpPr txBox="1"/>
          <p:nvPr/>
        </p:nvSpPr>
        <p:spPr>
          <a:xfrm>
            <a:off x="5445043" y="2603109"/>
            <a:ext cx="1671941"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共变法</a:t>
            </a:r>
          </a:p>
        </p:txBody>
      </p:sp>
    </p:spTree>
    <p:extLst>
      <p:ext uri="{BB962C8B-B14F-4D97-AF65-F5344CB8AC3E}">
        <p14:creationId xmlns:p14="http://schemas.microsoft.com/office/powerpoint/2010/main" val="4475838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文本框 21">
            <a:extLst>
              <a:ext uri="{FF2B5EF4-FFF2-40B4-BE49-F238E27FC236}">
                <a16:creationId xmlns:a16="http://schemas.microsoft.com/office/drawing/2014/main" id="{EA604A62-AE49-40B4-BE5F-25C03AA1323A}"/>
              </a:ext>
            </a:extLst>
          </p:cNvPr>
          <p:cNvSpPr txBox="1"/>
          <p:nvPr/>
        </p:nvSpPr>
        <p:spPr>
          <a:xfrm>
            <a:off x="467544" y="1994085"/>
            <a:ext cx="8280920" cy="2117246"/>
          </a:xfrm>
          <a:prstGeom prst="rect">
            <a:avLst/>
          </a:prstGeom>
          <a:noFill/>
          <a:ln>
            <a:noFill/>
            <a:prstDash val="lgDash"/>
          </a:ln>
        </p:spPr>
        <p:txBody>
          <a:bodyPr wrap="square" rtlCol="0">
            <a:spAutoFit/>
          </a:bodyPr>
          <a:lstStyle/>
          <a:p>
            <a:pPr indent="457200">
              <a:lnSpc>
                <a:spcPct val="150000"/>
              </a:lnSpc>
            </a:pPr>
            <a:r>
              <a:rPr lang="zh-CN" altLang="en-US" sz="1800" dirty="0">
                <a:latin typeface="Times New Roman" panose="02020603050405020304" pitchFamily="18" charset="0"/>
                <a:ea typeface="楷体" panose="02010609060101010101" pitchFamily="49" charset="-122"/>
              </a:rPr>
              <a:t>因果分析是客观事物各种现象之间的一种普遍的联系形式。</a:t>
            </a:r>
          </a:p>
          <a:p>
            <a:pPr marL="285750" indent="-285750">
              <a:lnSpc>
                <a:spcPct val="150000"/>
              </a:lnSpc>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rPr>
              <a:t>任何现象都有它产生的原因，任何原因也都必然引起一定的结果。</a:t>
            </a:r>
          </a:p>
          <a:p>
            <a:pPr marL="285750" indent="-285750">
              <a:lnSpc>
                <a:spcPct val="150000"/>
              </a:lnSpc>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rPr>
              <a:t>引起某种现象出现的现象就是原因，由原因的作用而产生的现象就是结果。 </a:t>
            </a:r>
          </a:p>
          <a:p>
            <a:pPr marL="285750" indent="-285750">
              <a:lnSpc>
                <a:spcPct val="150000"/>
              </a:lnSpc>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rPr>
              <a:t>只要当某一现象出现时，另一现象必定会接着出现，就可认为这两个现象具备因果关系。</a:t>
            </a:r>
          </a:p>
        </p:txBody>
      </p:sp>
      <p:sp>
        <p:nvSpPr>
          <p:cNvPr id="2" name="矩形 1">
            <a:extLst>
              <a:ext uri="{FF2B5EF4-FFF2-40B4-BE49-F238E27FC236}">
                <a16:creationId xmlns:a16="http://schemas.microsoft.com/office/drawing/2014/main" id="{3CAADCFE-92FB-4F99-997A-687C3E45A008}"/>
              </a:ext>
            </a:extLst>
          </p:cNvPr>
          <p:cNvSpPr/>
          <p:nvPr/>
        </p:nvSpPr>
        <p:spPr>
          <a:xfrm>
            <a:off x="788381" y="1483845"/>
            <a:ext cx="1107996" cy="369332"/>
          </a:xfrm>
          <a:prstGeom prst="rect">
            <a:avLst/>
          </a:prstGeom>
        </p:spPr>
        <p:txBody>
          <a:bodyPr wrap="none">
            <a:spAutoFit/>
          </a:bodyPr>
          <a:lstStyle/>
          <a:p>
            <a:r>
              <a:rPr lang="zh-CN" altLang="en-US" sz="1800" dirty="0">
                <a:latin typeface="黑体" panose="02010609060101010101" pitchFamily="49" charset="-122"/>
                <a:ea typeface="黑体" panose="02010609060101010101" pitchFamily="49" charset="-122"/>
              </a:rPr>
              <a:t>因果关系</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9803824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1380455" y="1566554"/>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矩形 1">
            <a:extLst>
              <a:ext uri="{FF2B5EF4-FFF2-40B4-BE49-F238E27FC236}">
                <a16:creationId xmlns:a16="http://schemas.microsoft.com/office/drawing/2014/main" id="{3CAADCFE-92FB-4F99-997A-687C3E45A008}"/>
              </a:ext>
            </a:extLst>
          </p:cNvPr>
          <p:cNvSpPr/>
          <p:nvPr/>
        </p:nvSpPr>
        <p:spPr>
          <a:xfrm>
            <a:off x="788381" y="1483845"/>
            <a:ext cx="2262158" cy="369332"/>
          </a:xfrm>
          <a:prstGeom prst="rect">
            <a:avLst/>
          </a:prstGeom>
        </p:spPr>
        <p:txBody>
          <a:bodyPr wrap="none">
            <a:spAutoFit/>
          </a:bodyPr>
          <a:lstStyle/>
          <a:p>
            <a:r>
              <a:rPr lang="zh-CN" altLang="en-US" sz="1800" dirty="0">
                <a:latin typeface="黑体" panose="02010609060101010101" pitchFamily="49" charset="-122"/>
                <a:ea typeface="黑体" panose="02010609060101010101" pitchFamily="49" charset="-122"/>
              </a:rPr>
              <a:t>因果关系的三种形式</a:t>
            </a:r>
            <a:endParaRPr lang="zh-CN" altLang="en-US" dirty="0">
              <a:latin typeface="黑体" panose="02010609060101010101" pitchFamily="49" charset="-122"/>
              <a:ea typeface="黑体" panose="02010609060101010101" pitchFamily="49" charset="-122"/>
            </a:endParaRPr>
          </a:p>
        </p:txBody>
      </p:sp>
      <p:grpSp>
        <p:nvGrpSpPr>
          <p:cNvPr id="3" name="组合 2">
            <a:extLst>
              <a:ext uri="{FF2B5EF4-FFF2-40B4-BE49-F238E27FC236}">
                <a16:creationId xmlns:a16="http://schemas.microsoft.com/office/drawing/2014/main" id="{5AB6564B-0816-4EB8-955F-5E530C04FD54}"/>
              </a:ext>
            </a:extLst>
          </p:cNvPr>
          <p:cNvGrpSpPr/>
          <p:nvPr/>
        </p:nvGrpSpPr>
        <p:grpSpPr>
          <a:xfrm>
            <a:off x="6944278" y="2640014"/>
            <a:ext cx="964359" cy="1024632"/>
            <a:chOff x="3961595" y="2487777"/>
            <a:chExt cx="1075598" cy="1142824"/>
          </a:xfrm>
        </p:grpSpPr>
        <p:sp>
          <p:nvSpPr>
            <p:cNvPr id="16" name="六边形 15">
              <a:extLst>
                <a:ext uri="{FF2B5EF4-FFF2-40B4-BE49-F238E27FC236}">
                  <a16:creationId xmlns:a16="http://schemas.microsoft.com/office/drawing/2014/main" id="{C055252C-9B45-4AFF-85DE-3B67C6BFDE1B}"/>
                </a:ext>
              </a:extLst>
            </p:cNvPr>
            <p:cNvSpPr/>
            <p:nvPr/>
          </p:nvSpPr>
          <p:spPr>
            <a:xfrm rot="16200000">
              <a:off x="3927982" y="2521390"/>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pic>
          <p:nvPicPr>
            <p:cNvPr id="18" name="图片 17">
              <a:extLst>
                <a:ext uri="{FF2B5EF4-FFF2-40B4-BE49-F238E27FC236}">
                  <a16:creationId xmlns:a16="http://schemas.microsoft.com/office/drawing/2014/main" id="{5707649F-7273-4649-8FFE-7EFDB5926C14}"/>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279741" y="2821483"/>
              <a:ext cx="452586" cy="452586"/>
            </a:xfrm>
            <a:prstGeom prst="rect">
              <a:avLst/>
            </a:prstGeom>
            <a:solidFill>
              <a:schemeClr val="accent2">
                <a:lumMod val="50000"/>
              </a:schemeClr>
            </a:solidFill>
          </p:spPr>
        </p:pic>
      </p:grpSp>
      <p:grpSp>
        <p:nvGrpSpPr>
          <p:cNvPr id="4" name="组合 3">
            <a:extLst>
              <a:ext uri="{FF2B5EF4-FFF2-40B4-BE49-F238E27FC236}">
                <a16:creationId xmlns:a16="http://schemas.microsoft.com/office/drawing/2014/main" id="{988C52F7-9437-402D-91A9-705702546599}"/>
              </a:ext>
            </a:extLst>
          </p:cNvPr>
          <p:cNvGrpSpPr/>
          <p:nvPr/>
        </p:nvGrpSpPr>
        <p:grpSpPr>
          <a:xfrm>
            <a:off x="7441800" y="1796328"/>
            <a:ext cx="964359" cy="1024632"/>
            <a:chOff x="5774193" y="3155196"/>
            <a:chExt cx="1075598" cy="1142824"/>
          </a:xfrm>
        </p:grpSpPr>
        <p:sp>
          <p:nvSpPr>
            <p:cNvPr id="26" name="六边形 25">
              <a:extLst>
                <a:ext uri="{FF2B5EF4-FFF2-40B4-BE49-F238E27FC236}">
                  <a16:creationId xmlns:a16="http://schemas.microsoft.com/office/drawing/2014/main" id="{C680F756-F2A3-4695-9CEE-66F39C680AFF}"/>
                </a:ext>
              </a:extLst>
            </p:cNvPr>
            <p:cNvSpPr/>
            <p:nvPr/>
          </p:nvSpPr>
          <p:spPr>
            <a:xfrm rot="16200000">
              <a:off x="5740580" y="3188809"/>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grpSp>
          <p:nvGrpSpPr>
            <p:cNvPr id="20" name="组合 19">
              <a:extLst>
                <a:ext uri="{FF2B5EF4-FFF2-40B4-BE49-F238E27FC236}">
                  <a16:creationId xmlns:a16="http://schemas.microsoft.com/office/drawing/2014/main" id="{D5E7A1E6-4A9E-438A-9635-2AA58D459833}"/>
                </a:ext>
              </a:extLst>
            </p:cNvPr>
            <p:cNvGrpSpPr/>
            <p:nvPr/>
          </p:nvGrpSpPr>
          <p:grpSpPr>
            <a:xfrm>
              <a:off x="6048224" y="3507854"/>
              <a:ext cx="540000" cy="495055"/>
              <a:chOff x="1117998" y="5336394"/>
              <a:chExt cx="666746" cy="572985"/>
            </a:xfrm>
            <a:solidFill>
              <a:srgbClr val="FFFFFF"/>
            </a:solidFill>
          </p:grpSpPr>
          <p:sp>
            <p:nvSpPr>
              <p:cNvPr id="21" name="Freeform 94">
                <a:extLst>
                  <a:ext uri="{FF2B5EF4-FFF2-40B4-BE49-F238E27FC236}">
                    <a16:creationId xmlns:a16="http://schemas.microsoft.com/office/drawing/2014/main" id="{C94353A9-0877-4D9B-BA80-96B3301B23F7}"/>
                  </a:ext>
                </a:extLst>
              </p:cNvPr>
              <p:cNvSpPr>
                <a:spLocks/>
              </p:cNvSpPr>
              <p:nvPr/>
            </p:nvSpPr>
            <p:spPr bwMode="auto">
              <a:xfrm>
                <a:off x="1305520" y="5336394"/>
                <a:ext cx="479224" cy="526104"/>
              </a:xfrm>
              <a:custGeom>
                <a:avLst/>
                <a:gdLst>
                  <a:gd name="T0" fmla="*/ 109 w 111"/>
                  <a:gd name="T1" fmla="*/ 42 h 122"/>
                  <a:gd name="T2" fmla="*/ 22 w 111"/>
                  <a:gd name="T3" fmla="*/ 0 h 122"/>
                  <a:gd name="T4" fmla="*/ 19 w 111"/>
                  <a:gd name="T5" fmla="*/ 1 h 122"/>
                  <a:gd name="T6" fmla="*/ 0 w 111"/>
                  <a:gd name="T7" fmla="*/ 41 h 122"/>
                  <a:gd name="T8" fmla="*/ 11 w 111"/>
                  <a:gd name="T9" fmla="*/ 41 h 122"/>
                  <a:gd name="T10" fmla="*/ 25 w 111"/>
                  <a:gd name="T11" fmla="*/ 12 h 122"/>
                  <a:gd name="T12" fmla="*/ 100 w 111"/>
                  <a:gd name="T13" fmla="*/ 48 h 122"/>
                  <a:gd name="T14" fmla="*/ 77 w 111"/>
                  <a:gd name="T15" fmla="*/ 97 h 122"/>
                  <a:gd name="T16" fmla="*/ 63 w 111"/>
                  <a:gd name="T17" fmla="*/ 91 h 122"/>
                  <a:gd name="T18" fmla="*/ 63 w 111"/>
                  <a:gd name="T19" fmla="*/ 117 h 122"/>
                  <a:gd name="T20" fmla="*/ 71 w 111"/>
                  <a:gd name="T21" fmla="*/ 121 h 122"/>
                  <a:gd name="T22" fmla="*/ 74 w 111"/>
                  <a:gd name="T23" fmla="*/ 120 h 122"/>
                  <a:gd name="T24" fmla="*/ 110 w 111"/>
                  <a:gd name="T25" fmla="*/ 45 h 122"/>
                  <a:gd name="T26" fmla="*/ 109 w 111"/>
                  <a:gd name="T27"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2">
                    <a:moveTo>
                      <a:pt x="109" y="42"/>
                    </a:moveTo>
                    <a:cubicBezTo>
                      <a:pt x="22" y="0"/>
                      <a:pt x="22" y="0"/>
                      <a:pt x="22" y="0"/>
                    </a:cubicBezTo>
                    <a:cubicBezTo>
                      <a:pt x="21" y="0"/>
                      <a:pt x="20" y="0"/>
                      <a:pt x="19" y="1"/>
                    </a:cubicBezTo>
                    <a:cubicBezTo>
                      <a:pt x="0" y="41"/>
                      <a:pt x="0" y="41"/>
                      <a:pt x="0" y="41"/>
                    </a:cubicBezTo>
                    <a:cubicBezTo>
                      <a:pt x="11" y="41"/>
                      <a:pt x="11" y="41"/>
                      <a:pt x="11" y="41"/>
                    </a:cubicBezTo>
                    <a:cubicBezTo>
                      <a:pt x="25" y="12"/>
                      <a:pt x="25" y="12"/>
                      <a:pt x="25" y="12"/>
                    </a:cubicBezTo>
                    <a:cubicBezTo>
                      <a:pt x="100" y="48"/>
                      <a:pt x="100" y="48"/>
                      <a:pt x="100" y="48"/>
                    </a:cubicBezTo>
                    <a:cubicBezTo>
                      <a:pt x="77" y="97"/>
                      <a:pt x="77" y="97"/>
                      <a:pt x="77" y="97"/>
                    </a:cubicBezTo>
                    <a:cubicBezTo>
                      <a:pt x="63" y="91"/>
                      <a:pt x="63" y="91"/>
                      <a:pt x="63" y="91"/>
                    </a:cubicBezTo>
                    <a:cubicBezTo>
                      <a:pt x="63" y="117"/>
                      <a:pt x="63" y="117"/>
                      <a:pt x="63" y="117"/>
                    </a:cubicBezTo>
                    <a:cubicBezTo>
                      <a:pt x="71" y="121"/>
                      <a:pt x="71" y="121"/>
                      <a:pt x="71" y="121"/>
                    </a:cubicBezTo>
                    <a:cubicBezTo>
                      <a:pt x="72" y="122"/>
                      <a:pt x="74" y="121"/>
                      <a:pt x="74" y="120"/>
                    </a:cubicBezTo>
                    <a:cubicBezTo>
                      <a:pt x="110" y="45"/>
                      <a:pt x="110" y="45"/>
                      <a:pt x="110" y="45"/>
                    </a:cubicBezTo>
                    <a:cubicBezTo>
                      <a:pt x="111" y="44"/>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prstClr val="black"/>
                  </a:solidFill>
                  <a:latin typeface="等线" panose="020F0502020204030204"/>
                  <a:ea typeface="+mn-ea"/>
                </a:endParaRPr>
              </a:p>
            </p:txBody>
          </p:sp>
          <p:sp>
            <p:nvSpPr>
              <p:cNvPr id="23" name="Freeform 95">
                <a:extLst>
                  <a:ext uri="{FF2B5EF4-FFF2-40B4-BE49-F238E27FC236}">
                    <a16:creationId xmlns:a16="http://schemas.microsoft.com/office/drawing/2014/main" id="{9F8BC8C8-BFCA-4DBC-B109-76B7CA30BEA8}"/>
                  </a:ext>
                </a:extLst>
              </p:cNvPr>
              <p:cNvSpPr>
                <a:spLocks noEditPoints="1"/>
              </p:cNvSpPr>
              <p:nvPr/>
            </p:nvSpPr>
            <p:spPr bwMode="auto">
              <a:xfrm>
                <a:off x="1117998" y="5534334"/>
                <a:ext cx="432343" cy="375045"/>
              </a:xfrm>
              <a:custGeom>
                <a:avLst/>
                <a:gdLst>
                  <a:gd name="T0" fmla="*/ 99 w 101"/>
                  <a:gd name="T1" fmla="*/ 0 h 87"/>
                  <a:gd name="T2" fmla="*/ 2 w 101"/>
                  <a:gd name="T3" fmla="*/ 0 h 87"/>
                  <a:gd name="T4" fmla="*/ 0 w 101"/>
                  <a:gd name="T5" fmla="*/ 2 h 87"/>
                  <a:gd name="T6" fmla="*/ 0 w 101"/>
                  <a:gd name="T7" fmla="*/ 85 h 87"/>
                  <a:gd name="T8" fmla="*/ 2 w 101"/>
                  <a:gd name="T9" fmla="*/ 87 h 87"/>
                  <a:gd name="T10" fmla="*/ 99 w 101"/>
                  <a:gd name="T11" fmla="*/ 87 h 87"/>
                  <a:gd name="T12" fmla="*/ 101 w 101"/>
                  <a:gd name="T13" fmla="*/ 85 h 87"/>
                  <a:gd name="T14" fmla="*/ 101 w 101"/>
                  <a:gd name="T15" fmla="*/ 2 h 87"/>
                  <a:gd name="T16" fmla="*/ 99 w 101"/>
                  <a:gd name="T17" fmla="*/ 0 h 87"/>
                  <a:gd name="T18" fmla="*/ 94 w 101"/>
                  <a:gd name="T19" fmla="*/ 64 h 87"/>
                  <a:gd name="T20" fmla="*/ 10 w 101"/>
                  <a:gd name="T21" fmla="*/ 64 h 87"/>
                  <a:gd name="T22" fmla="*/ 10 w 101"/>
                  <a:gd name="T23" fmla="*/ 9 h 87"/>
                  <a:gd name="T24" fmla="*/ 94 w 101"/>
                  <a:gd name="T25" fmla="*/ 9 h 87"/>
                  <a:gd name="T26" fmla="*/ 94 w 101"/>
                  <a:gd name="T27"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7">
                    <a:moveTo>
                      <a:pt x="99" y="0"/>
                    </a:moveTo>
                    <a:cubicBezTo>
                      <a:pt x="2" y="0"/>
                      <a:pt x="2" y="0"/>
                      <a:pt x="2" y="0"/>
                    </a:cubicBezTo>
                    <a:cubicBezTo>
                      <a:pt x="1" y="0"/>
                      <a:pt x="0" y="1"/>
                      <a:pt x="0" y="2"/>
                    </a:cubicBezTo>
                    <a:cubicBezTo>
                      <a:pt x="0" y="85"/>
                      <a:pt x="0" y="85"/>
                      <a:pt x="0" y="85"/>
                    </a:cubicBezTo>
                    <a:cubicBezTo>
                      <a:pt x="0" y="86"/>
                      <a:pt x="1" y="87"/>
                      <a:pt x="2" y="87"/>
                    </a:cubicBezTo>
                    <a:cubicBezTo>
                      <a:pt x="99" y="87"/>
                      <a:pt x="99" y="87"/>
                      <a:pt x="99" y="87"/>
                    </a:cubicBezTo>
                    <a:cubicBezTo>
                      <a:pt x="100" y="87"/>
                      <a:pt x="101" y="86"/>
                      <a:pt x="101" y="85"/>
                    </a:cubicBezTo>
                    <a:cubicBezTo>
                      <a:pt x="101" y="2"/>
                      <a:pt x="101" y="2"/>
                      <a:pt x="101" y="2"/>
                    </a:cubicBezTo>
                    <a:cubicBezTo>
                      <a:pt x="101" y="1"/>
                      <a:pt x="100" y="0"/>
                      <a:pt x="99" y="0"/>
                    </a:cubicBezTo>
                    <a:close/>
                    <a:moveTo>
                      <a:pt x="94" y="64"/>
                    </a:moveTo>
                    <a:cubicBezTo>
                      <a:pt x="10" y="64"/>
                      <a:pt x="10" y="64"/>
                      <a:pt x="10" y="64"/>
                    </a:cubicBezTo>
                    <a:cubicBezTo>
                      <a:pt x="10" y="9"/>
                      <a:pt x="10" y="9"/>
                      <a:pt x="10" y="9"/>
                    </a:cubicBezTo>
                    <a:cubicBezTo>
                      <a:pt x="94" y="9"/>
                      <a:pt x="94" y="9"/>
                      <a:pt x="94" y="9"/>
                    </a:cubicBezTo>
                    <a:lnTo>
                      <a:pt x="9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prstClr val="black"/>
                  </a:solidFill>
                  <a:latin typeface="等线" panose="020F0502020204030204"/>
                  <a:ea typeface="+mn-ea"/>
                </a:endParaRPr>
              </a:p>
            </p:txBody>
          </p:sp>
        </p:grpSp>
      </p:grpSp>
      <p:grpSp>
        <p:nvGrpSpPr>
          <p:cNvPr id="5" name="组合 4">
            <a:extLst>
              <a:ext uri="{FF2B5EF4-FFF2-40B4-BE49-F238E27FC236}">
                <a16:creationId xmlns:a16="http://schemas.microsoft.com/office/drawing/2014/main" id="{3603645F-DEAC-4716-93C1-2C209BE01BB9}"/>
              </a:ext>
            </a:extLst>
          </p:cNvPr>
          <p:cNvGrpSpPr/>
          <p:nvPr/>
        </p:nvGrpSpPr>
        <p:grpSpPr>
          <a:xfrm>
            <a:off x="7437082" y="3492136"/>
            <a:ext cx="964359" cy="1024632"/>
            <a:chOff x="4825740" y="1499444"/>
            <a:chExt cx="1075598" cy="1142824"/>
          </a:xfrm>
        </p:grpSpPr>
        <p:sp>
          <p:nvSpPr>
            <p:cNvPr id="25" name="六边形 24">
              <a:extLst>
                <a:ext uri="{FF2B5EF4-FFF2-40B4-BE49-F238E27FC236}">
                  <a16:creationId xmlns:a16="http://schemas.microsoft.com/office/drawing/2014/main" id="{9F3FA6FD-A662-4BB6-8A24-617C1152091B}"/>
                </a:ext>
              </a:extLst>
            </p:cNvPr>
            <p:cNvSpPr/>
            <p:nvPr/>
          </p:nvSpPr>
          <p:spPr>
            <a:xfrm rot="16200000">
              <a:off x="4792127" y="1533057"/>
              <a:ext cx="1142824" cy="1075598"/>
            </a:xfrm>
            <a:prstGeom prst="hexagon">
              <a:avLst/>
            </a:prstGeom>
            <a:solidFill>
              <a:schemeClr val="accent2">
                <a:lumMod val="5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sp>
          <p:nvSpPr>
            <p:cNvPr id="24" name="Shape 2550">
              <a:extLst>
                <a:ext uri="{FF2B5EF4-FFF2-40B4-BE49-F238E27FC236}">
                  <a16:creationId xmlns:a16="http://schemas.microsoft.com/office/drawing/2014/main" id="{1C7CD5CE-D200-4FA5-94C6-E409393E4330}"/>
                </a:ext>
              </a:extLst>
            </p:cNvPr>
            <p:cNvSpPr/>
            <p:nvPr/>
          </p:nvSpPr>
          <p:spPr>
            <a:xfrm>
              <a:off x="5164945" y="1857994"/>
              <a:ext cx="415168" cy="425724"/>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FFFFFF"/>
            </a:solidFill>
            <a:ln w="12700">
              <a:miter lim="400000"/>
            </a:ln>
          </p:spPr>
          <p:txBody>
            <a:bodyPr lIns="38090" tIns="38090" rIns="38090" bIns="38090" anchor="ctr"/>
            <a:lstStyle/>
            <a:p>
              <a:pPr marL="0" marR="0" lvl="0" indent="0" defTabSz="457063"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99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6" name="矩形 5">
            <a:extLst>
              <a:ext uri="{FF2B5EF4-FFF2-40B4-BE49-F238E27FC236}">
                <a16:creationId xmlns:a16="http://schemas.microsoft.com/office/drawing/2014/main" id="{8665DA31-67E4-440D-9FB4-A6A658212FE0}"/>
              </a:ext>
            </a:extLst>
          </p:cNvPr>
          <p:cNvSpPr/>
          <p:nvPr/>
        </p:nvSpPr>
        <p:spPr>
          <a:xfrm>
            <a:off x="977198" y="1900774"/>
            <a:ext cx="6376281" cy="830997"/>
          </a:xfrm>
          <a:prstGeom prst="rect">
            <a:avLst/>
          </a:prstGeom>
        </p:spPr>
        <p:txBody>
          <a:bodyPr wrap="square">
            <a:spAutoFit/>
          </a:bodyPr>
          <a:lstStyle/>
          <a:p>
            <a:pPr marL="285750" indent="-285750">
              <a:buFont typeface="Wingdings" panose="05000000000000000000" pitchFamily="2" charset="2"/>
              <a:buChar char="Ø"/>
            </a:pPr>
            <a:r>
              <a:rPr lang="zh-CN" altLang="en-US" sz="1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求同法</a:t>
            </a:r>
            <a:r>
              <a:rPr lang="zh-CN" altLang="en-US" sz="1600" dirty="0">
                <a:latin typeface="楷体" panose="02010609060101010101" pitchFamily="49" charset="-122"/>
                <a:ea typeface="楷体" panose="02010609060101010101" pitchFamily="49" charset="-122"/>
              </a:rPr>
              <a:t>：在不同的场合观察到相同的现象，这些不同的场合各有若干原因，其中有一个原因相同，则可初步确定该原因就是产生该现象的共同原因。</a:t>
            </a:r>
          </a:p>
        </p:txBody>
      </p:sp>
      <p:sp>
        <p:nvSpPr>
          <p:cNvPr id="28" name="矩形 27">
            <a:extLst>
              <a:ext uri="{FF2B5EF4-FFF2-40B4-BE49-F238E27FC236}">
                <a16:creationId xmlns:a16="http://schemas.microsoft.com/office/drawing/2014/main" id="{99D8DE56-9A3B-4799-BDBF-21A65EDD4CC4}"/>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9" name="矩形 28">
            <a:extLst>
              <a:ext uri="{FF2B5EF4-FFF2-40B4-BE49-F238E27FC236}">
                <a16:creationId xmlns:a16="http://schemas.microsoft.com/office/drawing/2014/main" id="{20477604-EBAB-4789-A565-7590A475CB1F}"/>
              </a:ext>
            </a:extLst>
          </p:cNvPr>
          <p:cNvSpPr/>
          <p:nvPr/>
        </p:nvSpPr>
        <p:spPr>
          <a:xfrm>
            <a:off x="272140" y="2807257"/>
            <a:ext cx="6376281" cy="830997"/>
          </a:xfrm>
          <a:prstGeom prst="rect">
            <a:avLst/>
          </a:prstGeom>
        </p:spPr>
        <p:txBody>
          <a:bodyPr wrap="square">
            <a:spAutoFit/>
          </a:bodyPr>
          <a:lstStyle/>
          <a:p>
            <a:pPr marL="285750" indent="-285750">
              <a:buFont typeface="Wingdings" panose="05000000000000000000" pitchFamily="2" charset="2"/>
              <a:buChar char="Ø"/>
            </a:pPr>
            <a:r>
              <a:rPr lang="zh-CN" altLang="en-US" sz="1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求异法</a:t>
            </a:r>
            <a:r>
              <a:rPr lang="zh-CN" altLang="en-US" sz="1600" dirty="0">
                <a:latin typeface="楷体" panose="02010609060101010101" pitchFamily="49" charset="-122"/>
                <a:ea typeface="楷体" panose="02010609060101010101" pitchFamily="49" charset="-122"/>
              </a:rPr>
              <a:t>：所观察现象在第一种场合出现，在第二种场合不出现，而这两种场合只有一个原因不同，则可初步确定该原因为引发此种现象的原因。</a:t>
            </a:r>
          </a:p>
        </p:txBody>
      </p:sp>
      <p:sp>
        <p:nvSpPr>
          <p:cNvPr id="30" name="矩形 29">
            <a:extLst>
              <a:ext uri="{FF2B5EF4-FFF2-40B4-BE49-F238E27FC236}">
                <a16:creationId xmlns:a16="http://schemas.microsoft.com/office/drawing/2014/main" id="{A2F4BB38-2438-4BD4-BF2D-7E8ABF1853E4}"/>
              </a:ext>
            </a:extLst>
          </p:cNvPr>
          <p:cNvSpPr/>
          <p:nvPr/>
        </p:nvSpPr>
        <p:spPr>
          <a:xfrm>
            <a:off x="736697" y="3757608"/>
            <a:ext cx="6376281" cy="830997"/>
          </a:xfrm>
          <a:prstGeom prst="rect">
            <a:avLst/>
          </a:prstGeom>
        </p:spPr>
        <p:txBody>
          <a:bodyPr wrap="square">
            <a:spAutoFit/>
          </a:bodyPr>
          <a:lstStyle/>
          <a:p>
            <a:pPr marL="285750" indent="-285750">
              <a:buFont typeface="Wingdings" panose="05000000000000000000" pitchFamily="2" charset="2"/>
              <a:buChar char="Ø"/>
            </a:pPr>
            <a:r>
              <a:rPr lang="zh-CN" altLang="en-US" sz="1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共变法</a:t>
            </a:r>
            <a:r>
              <a:rPr lang="zh-CN" altLang="en-US" sz="1600" dirty="0">
                <a:latin typeface="楷体" panose="02010609060101010101" pitchFamily="49" charset="-122"/>
                <a:ea typeface="楷体" panose="02010609060101010101" pitchFamily="49" charset="-122"/>
              </a:rPr>
              <a:t>：所观察现象发生变化的各种场合里，其他原因保持不变，有一个原因发生了变化，则可初步确定该原因是使所观察的现象发生变化的原因。</a:t>
            </a:r>
          </a:p>
        </p:txBody>
      </p:sp>
    </p:spTree>
    <p:extLst>
      <p:ext uri="{BB962C8B-B14F-4D97-AF65-F5344CB8AC3E}">
        <p14:creationId xmlns:p14="http://schemas.microsoft.com/office/powerpoint/2010/main" val="209378743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750"/>
                                        <p:tgtEl>
                                          <p:spTgt spid="44"/>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1380455" y="1566554"/>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矩形 1">
            <a:extLst>
              <a:ext uri="{FF2B5EF4-FFF2-40B4-BE49-F238E27FC236}">
                <a16:creationId xmlns:a16="http://schemas.microsoft.com/office/drawing/2014/main" id="{3CAADCFE-92FB-4F99-997A-687C3E45A008}"/>
              </a:ext>
            </a:extLst>
          </p:cNvPr>
          <p:cNvSpPr/>
          <p:nvPr/>
        </p:nvSpPr>
        <p:spPr>
          <a:xfrm>
            <a:off x="788381" y="1483845"/>
            <a:ext cx="1800493" cy="369332"/>
          </a:xfrm>
          <a:prstGeom prst="rect">
            <a:avLst/>
          </a:prstGeom>
        </p:spPr>
        <p:txBody>
          <a:bodyPr wrap="none">
            <a:spAutoFit/>
          </a:bodyPr>
          <a:lstStyle/>
          <a:p>
            <a:r>
              <a:rPr lang="zh-CN" altLang="en-US" sz="1800" dirty="0">
                <a:latin typeface="黑体" panose="02010609060101010101" pitchFamily="49" charset="-122"/>
                <a:ea typeface="黑体" panose="02010609060101010101" pitchFamily="49" charset="-122"/>
              </a:rPr>
              <a:t>表象和本质分析</a:t>
            </a:r>
          </a:p>
        </p:txBody>
      </p:sp>
      <p:sp>
        <p:nvSpPr>
          <p:cNvPr id="6" name="矩形 5">
            <a:extLst>
              <a:ext uri="{FF2B5EF4-FFF2-40B4-BE49-F238E27FC236}">
                <a16:creationId xmlns:a16="http://schemas.microsoft.com/office/drawing/2014/main" id="{8665DA31-67E4-440D-9FB4-A6A658212FE0}"/>
              </a:ext>
            </a:extLst>
          </p:cNvPr>
          <p:cNvSpPr/>
          <p:nvPr/>
        </p:nvSpPr>
        <p:spPr>
          <a:xfrm>
            <a:off x="395536" y="2037293"/>
            <a:ext cx="6327757" cy="2104872"/>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表象和本质是揭示客观事物的外部表现和内部联系之间相互关系的一对范畴。</a:t>
            </a:r>
          </a:p>
          <a:p>
            <a:pPr marL="725281" lvl="1" indent="-285750">
              <a:lnSpc>
                <a:spcPct val="15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表象是事物的表面特征以及这些特征之间的外部联系。</a:t>
            </a:r>
          </a:p>
          <a:p>
            <a:pPr marL="725281" lvl="1" indent="-285750">
              <a:lnSpc>
                <a:spcPct val="15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本质是事物的根本性质，是构成一事物的各种必不可少的要素的内在联系。</a:t>
            </a:r>
          </a:p>
        </p:txBody>
      </p:sp>
      <p:sp>
        <p:nvSpPr>
          <p:cNvPr id="28" name="矩形 27">
            <a:extLst>
              <a:ext uri="{FF2B5EF4-FFF2-40B4-BE49-F238E27FC236}">
                <a16:creationId xmlns:a16="http://schemas.microsoft.com/office/drawing/2014/main" id="{99D8DE56-9A3B-4799-BDBF-21A65EDD4CC4}"/>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pic>
        <p:nvPicPr>
          <p:cNvPr id="7" name="图片 6">
            <a:extLst>
              <a:ext uri="{FF2B5EF4-FFF2-40B4-BE49-F238E27FC236}">
                <a16:creationId xmlns:a16="http://schemas.microsoft.com/office/drawing/2014/main" id="{EBDFE247-875F-4C43-9244-9F3167563A98}"/>
              </a:ext>
            </a:extLst>
          </p:cNvPr>
          <p:cNvPicPr>
            <a:picLocks noChangeAspect="1"/>
          </p:cNvPicPr>
          <p:nvPr/>
        </p:nvPicPr>
        <p:blipFill>
          <a:blip r:embed="rId4"/>
          <a:stretch>
            <a:fillRect/>
          </a:stretch>
        </p:blipFill>
        <p:spPr>
          <a:xfrm>
            <a:off x="7164288" y="1597384"/>
            <a:ext cx="1675549" cy="2157905"/>
          </a:xfrm>
          <a:prstGeom prst="rect">
            <a:avLst/>
          </a:prstGeom>
          <a:effectLst>
            <a:outerShdw blurRad="787400" dist="50800" dir="5400000" algn="ctr" rotWithShape="0">
              <a:schemeClr val="bg1">
                <a:alpha val="0"/>
              </a:schemeClr>
            </a:outerShdw>
          </a:effectLst>
        </p:spPr>
      </p:pic>
    </p:spTree>
    <p:extLst>
      <p:ext uri="{BB962C8B-B14F-4D97-AF65-F5344CB8AC3E}">
        <p14:creationId xmlns:p14="http://schemas.microsoft.com/office/powerpoint/2010/main" val="40090610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750"/>
                                        <p:tgtEl>
                                          <p:spTgt spid="44"/>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1380455" y="1566554"/>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矩形 1">
            <a:extLst>
              <a:ext uri="{FF2B5EF4-FFF2-40B4-BE49-F238E27FC236}">
                <a16:creationId xmlns:a16="http://schemas.microsoft.com/office/drawing/2014/main" id="{3CAADCFE-92FB-4F99-997A-687C3E45A008}"/>
              </a:ext>
            </a:extLst>
          </p:cNvPr>
          <p:cNvSpPr/>
          <p:nvPr/>
        </p:nvSpPr>
        <p:spPr>
          <a:xfrm>
            <a:off x="897214" y="1440928"/>
            <a:ext cx="1107996" cy="369332"/>
          </a:xfrm>
          <a:prstGeom prst="rect">
            <a:avLst/>
          </a:prstGeom>
        </p:spPr>
        <p:txBody>
          <a:bodyPr wrap="none">
            <a:spAutoFit/>
          </a:bodyPr>
          <a:lstStyle/>
          <a:p>
            <a:r>
              <a:rPr lang="zh-CN" altLang="en-US" sz="1800" dirty="0">
                <a:latin typeface="黑体" panose="02010609060101010101" pitchFamily="49" charset="-122"/>
                <a:ea typeface="黑体" panose="02010609060101010101" pitchFamily="49" charset="-122"/>
              </a:rPr>
              <a:t>相关分析</a:t>
            </a:r>
          </a:p>
        </p:txBody>
      </p:sp>
      <p:sp>
        <p:nvSpPr>
          <p:cNvPr id="6" name="矩形 5">
            <a:extLst>
              <a:ext uri="{FF2B5EF4-FFF2-40B4-BE49-F238E27FC236}">
                <a16:creationId xmlns:a16="http://schemas.microsoft.com/office/drawing/2014/main" id="{8665DA31-67E4-440D-9FB4-A6A658212FE0}"/>
              </a:ext>
            </a:extLst>
          </p:cNvPr>
          <p:cNvSpPr/>
          <p:nvPr/>
        </p:nvSpPr>
        <p:spPr>
          <a:xfrm>
            <a:off x="1214631" y="1914006"/>
            <a:ext cx="7042207" cy="999697"/>
          </a:xfrm>
          <a:prstGeom prst="rect">
            <a:avLst/>
          </a:prstGeom>
        </p:spPr>
        <p:txBody>
          <a:bodyPr wrap="square">
            <a:spAutoFit/>
          </a:bodyPr>
          <a:lstStyle/>
          <a:p>
            <a:pPr>
              <a:lnSpc>
                <a:spcPct val="114000"/>
              </a:lnSpc>
            </a:pPr>
            <a:r>
              <a:rPr lang="zh-CN" altLang="en-US" sz="1600" dirty="0">
                <a:latin typeface="楷体" panose="02010609060101010101" pitchFamily="49" charset="-122"/>
                <a:ea typeface="楷体" panose="02010609060101010101" pitchFamily="49" charset="-122"/>
              </a:rPr>
              <a:t>    </a:t>
            </a:r>
            <a:r>
              <a:rPr lang="zh-CN" altLang="en-US" sz="1800" b="1" dirty="0">
                <a:latin typeface="楷体" panose="02010609060101010101" pitchFamily="49" charset="-122"/>
                <a:ea typeface="楷体" panose="02010609060101010101" pitchFamily="49" charset="-122"/>
              </a:rPr>
              <a:t>相关分析是指以一种或几种已知事物来判断或推知未知事物的方法。</a:t>
            </a:r>
            <a:r>
              <a:rPr lang="zh-CN" altLang="en-US" sz="1800" dirty="0">
                <a:latin typeface="楷体" panose="02010609060101010101" pitchFamily="49" charset="-122"/>
                <a:ea typeface="楷体" panose="02010609060101010101" pitchFamily="49" charset="-122"/>
              </a:rPr>
              <a:t>例如“山雨欲来风满楼”、“瑞雪兆丰年”等生活经验，就是利用事物发生和发展的相互关联，采取由此及彼的方法。</a:t>
            </a:r>
            <a:endParaRPr lang="zh-CN" altLang="en-US" sz="1600" dirty="0">
              <a:latin typeface="楷体" panose="02010609060101010101" pitchFamily="49" charset="-122"/>
              <a:ea typeface="楷体" panose="02010609060101010101" pitchFamily="49" charset="-122"/>
            </a:endParaRPr>
          </a:p>
        </p:txBody>
      </p:sp>
      <p:sp>
        <p:nvSpPr>
          <p:cNvPr id="28" name="矩形 27">
            <a:extLst>
              <a:ext uri="{FF2B5EF4-FFF2-40B4-BE49-F238E27FC236}">
                <a16:creationId xmlns:a16="http://schemas.microsoft.com/office/drawing/2014/main" id="{99D8DE56-9A3B-4799-BDBF-21A65EDD4CC4}"/>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3" name="矩形 2">
            <a:extLst>
              <a:ext uri="{FF2B5EF4-FFF2-40B4-BE49-F238E27FC236}">
                <a16:creationId xmlns:a16="http://schemas.microsoft.com/office/drawing/2014/main" id="{936E7661-E836-4773-9426-9BB06BA178F5}"/>
              </a:ext>
            </a:extLst>
          </p:cNvPr>
          <p:cNvSpPr/>
          <p:nvPr/>
        </p:nvSpPr>
        <p:spPr>
          <a:xfrm>
            <a:off x="1703845" y="3386689"/>
            <a:ext cx="2280631" cy="369332"/>
          </a:xfrm>
          <a:prstGeom prst="rect">
            <a:avLst/>
          </a:prstGeom>
        </p:spPr>
        <p:txBody>
          <a:bodyPr wrap="square">
            <a:spAutoFit/>
          </a:bodyPr>
          <a:lstStyle/>
          <a:p>
            <a:r>
              <a:rPr lang="zh-CN" altLang="en-US" sz="1800" dirty="0">
                <a:latin typeface="楷体" panose="02010609060101010101" pitchFamily="49" charset="-122"/>
                <a:ea typeface="楷体" panose="02010609060101010101" pitchFamily="49" charset="-122"/>
              </a:rPr>
              <a:t>相关分析的特点：</a:t>
            </a:r>
          </a:p>
        </p:txBody>
      </p:sp>
      <p:sp>
        <p:nvSpPr>
          <p:cNvPr id="4" name="矩形 3">
            <a:extLst>
              <a:ext uri="{FF2B5EF4-FFF2-40B4-BE49-F238E27FC236}">
                <a16:creationId xmlns:a16="http://schemas.microsoft.com/office/drawing/2014/main" id="{1FC354EF-FFF0-45FD-8346-00A8797078F1}"/>
              </a:ext>
            </a:extLst>
          </p:cNvPr>
          <p:cNvSpPr/>
          <p:nvPr/>
        </p:nvSpPr>
        <p:spPr>
          <a:xfrm>
            <a:off x="3884956" y="3017449"/>
            <a:ext cx="1374087" cy="115813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间接性</a:t>
            </a:r>
          </a:p>
          <a:p>
            <a:pPr marL="285750" indent="-285750">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层次性</a:t>
            </a:r>
          </a:p>
          <a:p>
            <a:pPr marL="285750" indent="-285750">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经验性</a:t>
            </a:r>
            <a:endParaRPr lang="zh-CN" altLang="en-US" dirty="0"/>
          </a:p>
        </p:txBody>
      </p:sp>
    </p:spTree>
    <p:extLst>
      <p:ext uri="{BB962C8B-B14F-4D97-AF65-F5344CB8AC3E}">
        <p14:creationId xmlns:p14="http://schemas.microsoft.com/office/powerpoint/2010/main" val="15157396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750"/>
                                        <p:tgtEl>
                                          <p:spTgt spid="44"/>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文本框 47">
            <a:extLst>
              <a:ext uri="{FF2B5EF4-FFF2-40B4-BE49-F238E27FC236}">
                <a16:creationId xmlns:a16="http://schemas.microsoft.com/office/drawing/2014/main" id="{C100A653-E17D-4920-9E6E-9566FC482B1C}"/>
              </a:ext>
            </a:extLst>
          </p:cNvPr>
          <p:cNvSpPr txBox="1"/>
          <p:nvPr/>
        </p:nvSpPr>
        <p:spPr>
          <a:xfrm>
            <a:off x="887792" y="1539051"/>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综合法</a:t>
            </a:r>
            <a:endParaRPr lang="en-US" altLang="zh-CN" sz="1800" dirty="0">
              <a:latin typeface="Times New Roman" panose="02020603050405020304" pitchFamily="18" charset="0"/>
              <a:ea typeface="微软雅黑" panose="020B0503020204020204" pitchFamily="34" charset="-122"/>
            </a:endParaRPr>
          </a:p>
        </p:txBody>
      </p:sp>
      <p:sp>
        <p:nvSpPr>
          <p:cNvPr id="2" name="矩形 1">
            <a:extLst>
              <a:ext uri="{FF2B5EF4-FFF2-40B4-BE49-F238E27FC236}">
                <a16:creationId xmlns:a16="http://schemas.microsoft.com/office/drawing/2014/main" id="{76FC9890-3D16-4F71-A99B-F3F2BB8343C8}"/>
              </a:ext>
            </a:extLst>
          </p:cNvPr>
          <p:cNvSpPr/>
          <p:nvPr/>
        </p:nvSpPr>
        <p:spPr>
          <a:xfrm>
            <a:off x="395536" y="2153835"/>
            <a:ext cx="6338403" cy="2104872"/>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综合（</a:t>
            </a:r>
            <a:r>
              <a:rPr lang="en-US" altLang="zh-CN" sz="1800" dirty="0">
                <a:latin typeface="楷体" panose="02010609060101010101" pitchFamily="49" charset="-122"/>
                <a:ea typeface="楷体" panose="02010609060101010101" pitchFamily="49" charset="-122"/>
              </a:rPr>
              <a:t>synthesis</a:t>
            </a:r>
            <a:r>
              <a:rPr lang="zh-CN" altLang="en-US" sz="1800" dirty="0">
                <a:latin typeface="楷体" panose="02010609060101010101" pitchFamily="49" charset="-122"/>
                <a:ea typeface="楷体" panose="02010609060101010101" pitchFamily="49" charset="-122"/>
              </a:rPr>
              <a:t>）是将与研究对象有关的分散、片面的各部分和要素整合起来，从整体的角度对事物的本质和规律进行把握，从而获得新结论、新认识的逻辑思维方法。综合的过程，是从部分到整体，从理性的抽象到理性的具体的逻辑分析过程。</a:t>
            </a:r>
          </a:p>
        </p:txBody>
      </p:sp>
      <p:graphicFrame>
        <p:nvGraphicFramePr>
          <p:cNvPr id="6" name="图示 5">
            <a:extLst>
              <a:ext uri="{FF2B5EF4-FFF2-40B4-BE49-F238E27FC236}">
                <a16:creationId xmlns:a16="http://schemas.microsoft.com/office/drawing/2014/main" id="{97A102A9-AE91-4C2C-9AF8-93A7D350FA1D}"/>
              </a:ext>
            </a:extLst>
          </p:cNvPr>
          <p:cNvGraphicFramePr/>
          <p:nvPr/>
        </p:nvGraphicFramePr>
        <p:xfrm>
          <a:off x="6084168" y="1554876"/>
          <a:ext cx="3445503" cy="2239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3" name="组合 52">
            <a:extLst>
              <a:ext uri="{FF2B5EF4-FFF2-40B4-BE49-F238E27FC236}">
                <a16:creationId xmlns:a16="http://schemas.microsoft.com/office/drawing/2014/main" id="{6348C05E-FF64-41F9-A20B-2C544A0AE28E}"/>
              </a:ext>
            </a:extLst>
          </p:cNvPr>
          <p:cNvGrpSpPr/>
          <p:nvPr/>
        </p:nvGrpSpPr>
        <p:grpSpPr>
          <a:xfrm>
            <a:off x="8117169" y="2902173"/>
            <a:ext cx="511633" cy="506487"/>
            <a:chOff x="6218743" y="889867"/>
            <a:chExt cx="1111250" cy="969962"/>
          </a:xfrm>
          <a:solidFill>
            <a:schemeClr val="bg1"/>
          </a:solidFill>
        </p:grpSpPr>
        <p:sp>
          <p:nvSpPr>
            <p:cNvPr id="54" name="Freeform 34">
              <a:extLst>
                <a:ext uri="{FF2B5EF4-FFF2-40B4-BE49-F238E27FC236}">
                  <a16:creationId xmlns:a16="http://schemas.microsoft.com/office/drawing/2014/main" id="{08364623-1CB4-41E5-B658-8F22C4AB6CDE}"/>
                </a:ext>
              </a:extLst>
            </p:cNvPr>
            <p:cNvSpPr>
              <a:spLocks noEditPoints="1"/>
            </p:cNvSpPr>
            <p:nvPr/>
          </p:nvSpPr>
          <p:spPr bwMode="auto">
            <a:xfrm>
              <a:off x="6218743" y="1393104"/>
              <a:ext cx="679450" cy="466725"/>
            </a:xfrm>
            <a:custGeom>
              <a:avLst/>
              <a:gdLst>
                <a:gd name="T0" fmla="*/ 398 w 428"/>
                <a:gd name="T1" fmla="*/ 206 h 294"/>
                <a:gd name="T2" fmla="*/ 310 w 428"/>
                <a:gd name="T3" fmla="*/ 249 h 294"/>
                <a:gd name="T4" fmla="*/ 310 w 428"/>
                <a:gd name="T5" fmla="*/ 57 h 294"/>
                <a:gd name="T6" fmla="*/ 320 w 428"/>
                <a:gd name="T7" fmla="*/ 52 h 294"/>
                <a:gd name="T8" fmla="*/ 320 w 428"/>
                <a:gd name="T9" fmla="*/ 0 h 294"/>
                <a:gd name="T10" fmla="*/ 282 w 428"/>
                <a:gd name="T11" fmla="*/ 17 h 294"/>
                <a:gd name="T12" fmla="*/ 43 w 428"/>
                <a:gd name="T13" fmla="*/ 17 h 294"/>
                <a:gd name="T14" fmla="*/ 0 w 428"/>
                <a:gd name="T15" fmla="*/ 38 h 294"/>
                <a:gd name="T16" fmla="*/ 0 w 428"/>
                <a:gd name="T17" fmla="*/ 294 h 294"/>
                <a:gd name="T18" fmla="*/ 279 w 428"/>
                <a:gd name="T19" fmla="*/ 294 h 294"/>
                <a:gd name="T20" fmla="*/ 428 w 428"/>
                <a:gd name="T21" fmla="*/ 225 h 294"/>
                <a:gd name="T22" fmla="*/ 428 w 428"/>
                <a:gd name="T23" fmla="*/ 140 h 294"/>
                <a:gd name="T24" fmla="*/ 398 w 428"/>
                <a:gd name="T25" fmla="*/ 140 h 294"/>
                <a:gd name="T26" fmla="*/ 398 w 428"/>
                <a:gd name="T27" fmla="*/ 206 h 294"/>
                <a:gd name="T28" fmla="*/ 251 w 428"/>
                <a:gd name="T29" fmla="*/ 266 h 294"/>
                <a:gd name="T30" fmla="*/ 29 w 428"/>
                <a:gd name="T31" fmla="*/ 266 h 294"/>
                <a:gd name="T32" fmla="*/ 29 w 428"/>
                <a:gd name="T33" fmla="*/ 69 h 294"/>
                <a:gd name="T34" fmla="*/ 251 w 428"/>
                <a:gd name="T35" fmla="*/ 69 h 294"/>
                <a:gd name="T36" fmla="*/ 251 w 428"/>
                <a:gd name="T37" fmla="*/ 26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8" h="294">
                  <a:moveTo>
                    <a:pt x="398" y="206"/>
                  </a:moveTo>
                  <a:lnTo>
                    <a:pt x="310" y="249"/>
                  </a:lnTo>
                  <a:lnTo>
                    <a:pt x="310" y="57"/>
                  </a:lnTo>
                  <a:lnTo>
                    <a:pt x="320" y="52"/>
                  </a:lnTo>
                  <a:lnTo>
                    <a:pt x="320" y="0"/>
                  </a:lnTo>
                  <a:lnTo>
                    <a:pt x="282" y="17"/>
                  </a:lnTo>
                  <a:lnTo>
                    <a:pt x="43" y="17"/>
                  </a:lnTo>
                  <a:lnTo>
                    <a:pt x="0" y="38"/>
                  </a:lnTo>
                  <a:lnTo>
                    <a:pt x="0" y="294"/>
                  </a:lnTo>
                  <a:lnTo>
                    <a:pt x="279" y="294"/>
                  </a:lnTo>
                  <a:lnTo>
                    <a:pt x="428" y="225"/>
                  </a:lnTo>
                  <a:lnTo>
                    <a:pt x="428" y="140"/>
                  </a:lnTo>
                  <a:lnTo>
                    <a:pt x="398" y="140"/>
                  </a:lnTo>
                  <a:lnTo>
                    <a:pt x="398" y="206"/>
                  </a:lnTo>
                  <a:close/>
                  <a:moveTo>
                    <a:pt x="251" y="266"/>
                  </a:moveTo>
                  <a:lnTo>
                    <a:pt x="29" y="266"/>
                  </a:lnTo>
                  <a:lnTo>
                    <a:pt x="29" y="69"/>
                  </a:lnTo>
                  <a:lnTo>
                    <a:pt x="251" y="69"/>
                  </a:lnTo>
                  <a:lnTo>
                    <a:pt x="251" y="266"/>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sp>
          <p:nvSpPr>
            <p:cNvPr id="55" name="Freeform 35">
              <a:extLst>
                <a:ext uri="{FF2B5EF4-FFF2-40B4-BE49-F238E27FC236}">
                  <a16:creationId xmlns:a16="http://schemas.microsoft.com/office/drawing/2014/main" id="{820AF0B3-DA4E-447A-A1B3-ED8BA3A5FD1E}"/>
                </a:ext>
              </a:extLst>
            </p:cNvPr>
            <p:cNvSpPr>
              <a:spLocks noEditPoints="1"/>
            </p:cNvSpPr>
            <p:nvPr/>
          </p:nvSpPr>
          <p:spPr bwMode="auto">
            <a:xfrm>
              <a:off x="6218743" y="889867"/>
              <a:ext cx="679450" cy="519113"/>
            </a:xfrm>
            <a:custGeom>
              <a:avLst/>
              <a:gdLst>
                <a:gd name="T0" fmla="*/ 320 w 428"/>
                <a:gd name="T1" fmla="*/ 308 h 327"/>
                <a:gd name="T2" fmla="*/ 320 w 428"/>
                <a:gd name="T3" fmla="*/ 275 h 327"/>
                <a:gd name="T4" fmla="*/ 310 w 428"/>
                <a:gd name="T5" fmla="*/ 279 h 327"/>
                <a:gd name="T6" fmla="*/ 310 w 428"/>
                <a:gd name="T7" fmla="*/ 88 h 327"/>
                <a:gd name="T8" fmla="*/ 398 w 428"/>
                <a:gd name="T9" fmla="*/ 47 h 327"/>
                <a:gd name="T10" fmla="*/ 398 w 428"/>
                <a:gd name="T11" fmla="*/ 182 h 327"/>
                <a:gd name="T12" fmla="*/ 428 w 428"/>
                <a:gd name="T13" fmla="*/ 168 h 327"/>
                <a:gd name="T14" fmla="*/ 428 w 428"/>
                <a:gd name="T15" fmla="*/ 0 h 327"/>
                <a:gd name="T16" fmla="*/ 147 w 428"/>
                <a:gd name="T17" fmla="*/ 0 h 327"/>
                <a:gd name="T18" fmla="*/ 0 w 428"/>
                <a:gd name="T19" fmla="*/ 71 h 327"/>
                <a:gd name="T20" fmla="*/ 0 w 428"/>
                <a:gd name="T21" fmla="*/ 327 h 327"/>
                <a:gd name="T22" fmla="*/ 279 w 428"/>
                <a:gd name="T23" fmla="*/ 327 h 327"/>
                <a:gd name="T24" fmla="*/ 320 w 428"/>
                <a:gd name="T25" fmla="*/ 308 h 327"/>
                <a:gd name="T26" fmla="*/ 251 w 428"/>
                <a:gd name="T27" fmla="*/ 296 h 327"/>
                <a:gd name="T28" fmla="*/ 29 w 428"/>
                <a:gd name="T29" fmla="*/ 296 h 327"/>
                <a:gd name="T30" fmla="*/ 29 w 428"/>
                <a:gd name="T31" fmla="*/ 99 h 327"/>
                <a:gd name="T32" fmla="*/ 251 w 428"/>
                <a:gd name="T33" fmla="*/ 99 h 327"/>
                <a:gd name="T34" fmla="*/ 251 w 428"/>
                <a:gd name="T35" fmla="*/ 29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327">
                  <a:moveTo>
                    <a:pt x="320" y="308"/>
                  </a:moveTo>
                  <a:lnTo>
                    <a:pt x="320" y="275"/>
                  </a:lnTo>
                  <a:lnTo>
                    <a:pt x="310" y="279"/>
                  </a:lnTo>
                  <a:lnTo>
                    <a:pt x="310" y="88"/>
                  </a:lnTo>
                  <a:lnTo>
                    <a:pt x="398" y="47"/>
                  </a:lnTo>
                  <a:lnTo>
                    <a:pt x="398" y="182"/>
                  </a:lnTo>
                  <a:lnTo>
                    <a:pt x="428" y="168"/>
                  </a:lnTo>
                  <a:lnTo>
                    <a:pt x="428" y="0"/>
                  </a:lnTo>
                  <a:lnTo>
                    <a:pt x="147" y="0"/>
                  </a:lnTo>
                  <a:lnTo>
                    <a:pt x="0" y="71"/>
                  </a:lnTo>
                  <a:lnTo>
                    <a:pt x="0" y="327"/>
                  </a:lnTo>
                  <a:lnTo>
                    <a:pt x="279" y="327"/>
                  </a:lnTo>
                  <a:lnTo>
                    <a:pt x="320" y="308"/>
                  </a:lnTo>
                  <a:close/>
                  <a:moveTo>
                    <a:pt x="251" y="296"/>
                  </a:moveTo>
                  <a:lnTo>
                    <a:pt x="29" y="296"/>
                  </a:lnTo>
                  <a:lnTo>
                    <a:pt x="29" y="99"/>
                  </a:lnTo>
                  <a:lnTo>
                    <a:pt x="251" y="99"/>
                  </a:lnTo>
                  <a:lnTo>
                    <a:pt x="251" y="296"/>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sp>
          <p:nvSpPr>
            <p:cNvPr id="56" name="Freeform 36">
              <a:extLst>
                <a:ext uri="{FF2B5EF4-FFF2-40B4-BE49-F238E27FC236}">
                  <a16:creationId xmlns:a16="http://schemas.microsoft.com/office/drawing/2014/main" id="{B77EB237-21DC-4E29-8C9A-6920236B5EC2}"/>
                </a:ext>
              </a:extLst>
            </p:cNvPr>
            <p:cNvSpPr>
              <a:spLocks noEditPoints="1"/>
            </p:cNvSpPr>
            <p:nvPr/>
          </p:nvSpPr>
          <p:spPr bwMode="auto">
            <a:xfrm>
              <a:off x="6741030" y="1148629"/>
              <a:ext cx="588963" cy="452438"/>
            </a:xfrm>
            <a:custGeom>
              <a:avLst/>
              <a:gdLst>
                <a:gd name="T0" fmla="*/ 128 w 371"/>
                <a:gd name="T1" fmla="*/ 0 h 285"/>
                <a:gd name="T2" fmla="*/ 0 w 371"/>
                <a:gd name="T3" fmla="*/ 62 h 285"/>
                <a:gd name="T4" fmla="*/ 0 w 371"/>
                <a:gd name="T5" fmla="*/ 285 h 285"/>
                <a:gd name="T6" fmla="*/ 244 w 371"/>
                <a:gd name="T7" fmla="*/ 285 h 285"/>
                <a:gd name="T8" fmla="*/ 371 w 371"/>
                <a:gd name="T9" fmla="*/ 223 h 285"/>
                <a:gd name="T10" fmla="*/ 371 w 371"/>
                <a:gd name="T11" fmla="*/ 0 h 285"/>
                <a:gd name="T12" fmla="*/ 128 w 371"/>
                <a:gd name="T13" fmla="*/ 0 h 285"/>
                <a:gd name="T14" fmla="*/ 218 w 371"/>
                <a:gd name="T15" fmla="*/ 259 h 285"/>
                <a:gd name="T16" fmla="*/ 26 w 371"/>
                <a:gd name="T17" fmla="*/ 259 h 285"/>
                <a:gd name="T18" fmla="*/ 26 w 371"/>
                <a:gd name="T19" fmla="*/ 88 h 285"/>
                <a:gd name="T20" fmla="*/ 218 w 371"/>
                <a:gd name="T21" fmla="*/ 88 h 285"/>
                <a:gd name="T22" fmla="*/ 218 w 371"/>
                <a:gd name="T23" fmla="*/ 259 h 285"/>
                <a:gd name="T24" fmla="*/ 345 w 371"/>
                <a:gd name="T25" fmla="*/ 206 h 285"/>
                <a:gd name="T26" fmla="*/ 270 w 371"/>
                <a:gd name="T27" fmla="*/ 244 h 285"/>
                <a:gd name="T28" fmla="*/ 270 w 371"/>
                <a:gd name="T29" fmla="*/ 79 h 285"/>
                <a:gd name="T30" fmla="*/ 345 w 371"/>
                <a:gd name="T31" fmla="*/ 43 h 285"/>
                <a:gd name="T32" fmla="*/ 345 w 371"/>
                <a:gd name="T33" fmla="*/ 20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1" h="285">
                  <a:moveTo>
                    <a:pt x="128" y="0"/>
                  </a:moveTo>
                  <a:lnTo>
                    <a:pt x="0" y="62"/>
                  </a:lnTo>
                  <a:lnTo>
                    <a:pt x="0" y="285"/>
                  </a:lnTo>
                  <a:lnTo>
                    <a:pt x="244" y="285"/>
                  </a:lnTo>
                  <a:lnTo>
                    <a:pt x="371" y="223"/>
                  </a:lnTo>
                  <a:lnTo>
                    <a:pt x="371" y="0"/>
                  </a:lnTo>
                  <a:lnTo>
                    <a:pt x="128" y="0"/>
                  </a:lnTo>
                  <a:close/>
                  <a:moveTo>
                    <a:pt x="218" y="259"/>
                  </a:moveTo>
                  <a:lnTo>
                    <a:pt x="26" y="259"/>
                  </a:lnTo>
                  <a:lnTo>
                    <a:pt x="26" y="88"/>
                  </a:lnTo>
                  <a:lnTo>
                    <a:pt x="218" y="88"/>
                  </a:lnTo>
                  <a:lnTo>
                    <a:pt x="218" y="259"/>
                  </a:lnTo>
                  <a:close/>
                  <a:moveTo>
                    <a:pt x="345" y="206"/>
                  </a:moveTo>
                  <a:lnTo>
                    <a:pt x="270" y="244"/>
                  </a:lnTo>
                  <a:lnTo>
                    <a:pt x="270" y="79"/>
                  </a:lnTo>
                  <a:lnTo>
                    <a:pt x="345" y="43"/>
                  </a:lnTo>
                  <a:lnTo>
                    <a:pt x="345" y="206"/>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sp>
          <p:nvSpPr>
            <p:cNvPr id="57" name="Freeform 37">
              <a:extLst>
                <a:ext uri="{FF2B5EF4-FFF2-40B4-BE49-F238E27FC236}">
                  <a16:creationId xmlns:a16="http://schemas.microsoft.com/office/drawing/2014/main" id="{48CF3366-4705-4BE6-A7C9-E0050353CE7F}"/>
                </a:ext>
              </a:extLst>
            </p:cNvPr>
            <p:cNvSpPr>
              <a:spLocks noEditPoints="1"/>
            </p:cNvSpPr>
            <p:nvPr/>
          </p:nvSpPr>
          <p:spPr bwMode="auto">
            <a:xfrm>
              <a:off x="6342568" y="1551854"/>
              <a:ext cx="214313" cy="233363"/>
            </a:xfrm>
            <a:custGeom>
              <a:avLst/>
              <a:gdLst>
                <a:gd name="T0" fmla="*/ 19 w 57"/>
                <a:gd name="T1" fmla="*/ 46 h 62"/>
                <a:gd name="T2" fmla="*/ 37 w 57"/>
                <a:gd name="T3" fmla="*/ 46 h 62"/>
                <a:gd name="T4" fmla="*/ 42 w 57"/>
                <a:gd name="T5" fmla="*/ 62 h 62"/>
                <a:gd name="T6" fmla="*/ 57 w 57"/>
                <a:gd name="T7" fmla="*/ 62 h 62"/>
                <a:gd name="T8" fmla="*/ 38 w 57"/>
                <a:gd name="T9" fmla="*/ 0 h 62"/>
                <a:gd name="T10" fmla="*/ 19 w 57"/>
                <a:gd name="T11" fmla="*/ 0 h 62"/>
                <a:gd name="T12" fmla="*/ 0 w 57"/>
                <a:gd name="T13" fmla="*/ 62 h 62"/>
                <a:gd name="T14" fmla="*/ 14 w 57"/>
                <a:gd name="T15" fmla="*/ 62 h 62"/>
                <a:gd name="T16" fmla="*/ 19 w 57"/>
                <a:gd name="T17" fmla="*/ 46 h 62"/>
                <a:gd name="T18" fmla="*/ 25 w 57"/>
                <a:gd name="T19" fmla="*/ 22 h 62"/>
                <a:gd name="T20" fmla="*/ 28 w 57"/>
                <a:gd name="T21" fmla="*/ 10 h 62"/>
                <a:gd name="T22" fmla="*/ 28 w 57"/>
                <a:gd name="T23" fmla="*/ 10 h 62"/>
                <a:gd name="T24" fmla="*/ 31 w 57"/>
                <a:gd name="T25" fmla="*/ 22 h 62"/>
                <a:gd name="T26" fmla="*/ 35 w 57"/>
                <a:gd name="T27" fmla="*/ 36 h 62"/>
                <a:gd name="T28" fmla="*/ 21 w 57"/>
                <a:gd name="T29" fmla="*/ 36 h 62"/>
                <a:gd name="T30" fmla="*/ 25 w 57"/>
                <a:gd name="T31" fmla="*/ 2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62">
                  <a:moveTo>
                    <a:pt x="19" y="46"/>
                  </a:moveTo>
                  <a:cubicBezTo>
                    <a:pt x="37" y="46"/>
                    <a:pt x="37" y="46"/>
                    <a:pt x="37" y="46"/>
                  </a:cubicBezTo>
                  <a:cubicBezTo>
                    <a:pt x="42" y="62"/>
                    <a:pt x="42" y="62"/>
                    <a:pt x="42" y="62"/>
                  </a:cubicBezTo>
                  <a:cubicBezTo>
                    <a:pt x="57" y="62"/>
                    <a:pt x="57" y="62"/>
                    <a:pt x="57" y="62"/>
                  </a:cubicBezTo>
                  <a:cubicBezTo>
                    <a:pt x="38" y="0"/>
                    <a:pt x="38" y="0"/>
                    <a:pt x="38" y="0"/>
                  </a:cubicBezTo>
                  <a:cubicBezTo>
                    <a:pt x="19" y="0"/>
                    <a:pt x="19" y="0"/>
                    <a:pt x="19" y="0"/>
                  </a:cubicBezTo>
                  <a:cubicBezTo>
                    <a:pt x="0" y="62"/>
                    <a:pt x="0" y="62"/>
                    <a:pt x="0" y="62"/>
                  </a:cubicBezTo>
                  <a:cubicBezTo>
                    <a:pt x="14" y="62"/>
                    <a:pt x="14" y="62"/>
                    <a:pt x="14" y="62"/>
                  </a:cubicBezTo>
                  <a:lnTo>
                    <a:pt x="19" y="46"/>
                  </a:lnTo>
                  <a:close/>
                  <a:moveTo>
                    <a:pt x="25" y="22"/>
                  </a:moveTo>
                  <a:cubicBezTo>
                    <a:pt x="26" y="19"/>
                    <a:pt x="27" y="14"/>
                    <a:pt x="28" y="10"/>
                  </a:cubicBezTo>
                  <a:cubicBezTo>
                    <a:pt x="28" y="10"/>
                    <a:pt x="28" y="10"/>
                    <a:pt x="28" y="10"/>
                  </a:cubicBezTo>
                  <a:cubicBezTo>
                    <a:pt x="29" y="14"/>
                    <a:pt x="30" y="19"/>
                    <a:pt x="31" y="22"/>
                  </a:cubicBezTo>
                  <a:cubicBezTo>
                    <a:pt x="35" y="36"/>
                    <a:pt x="35" y="36"/>
                    <a:pt x="35" y="36"/>
                  </a:cubicBezTo>
                  <a:cubicBezTo>
                    <a:pt x="21" y="36"/>
                    <a:pt x="21" y="36"/>
                    <a:pt x="21" y="36"/>
                  </a:cubicBezTo>
                  <a:lnTo>
                    <a:pt x="25" y="22"/>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sp>
          <p:nvSpPr>
            <p:cNvPr id="58" name="Freeform 38">
              <a:extLst>
                <a:ext uri="{FF2B5EF4-FFF2-40B4-BE49-F238E27FC236}">
                  <a16:creationId xmlns:a16="http://schemas.microsoft.com/office/drawing/2014/main" id="{5D4CC2C6-2621-4758-98ED-5C085FEF535B}"/>
                </a:ext>
              </a:extLst>
            </p:cNvPr>
            <p:cNvSpPr>
              <a:spLocks noEditPoints="1"/>
            </p:cNvSpPr>
            <p:nvPr/>
          </p:nvSpPr>
          <p:spPr bwMode="auto">
            <a:xfrm>
              <a:off x="6361618" y="1088304"/>
              <a:ext cx="176213" cy="241300"/>
            </a:xfrm>
            <a:custGeom>
              <a:avLst/>
              <a:gdLst>
                <a:gd name="T0" fmla="*/ 40 w 47"/>
                <a:gd name="T1" fmla="*/ 58 h 64"/>
                <a:gd name="T2" fmla="*/ 47 w 47"/>
                <a:gd name="T3" fmla="*/ 45 h 64"/>
                <a:gd name="T4" fmla="*/ 34 w 47"/>
                <a:gd name="T5" fmla="*/ 30 h 64"/>
                <a:gd name="T6" fmla="*/ 34 w 47"/>
                <a:gd name="T7" fmla="*/ 29 h 64"/>
                <a:gd name="T8" fmla="*/ 45 w 47"/>
                <a:gd name="T9" fmla="*/ 16 h 64"/>
                <a:gd name="T10" fmla="*/ 37 w 47"/>
                <a:gd name="T11" fmla="*/ 4 h 64"/>
                <a:gd name="T12" fmla="*/ 19 w 47"/>
                <a:gd name="T13" fmla="*/ 0 h 64"/>
                <a:gd name="T14" fmla="*/ 0 w 47"/>
                <a:gd name="T15" fmla="*/ 1 h 64"/>
                <a:gd name="T16" fmla="*/ 0 w 47"/>
                <a:gd name="T17" fmla="*/ 63 h 64"/>
                <a:gd name="T18" fmla="*/ 16 w 47"/>
                <a:gd name="T19" fmla="*/ 64 h 64"/>
                <a:gd name="T20" fmla="*/ 40 w 47"/>
                <a:gd name="T21" fmla="*/ 58 h 64"/>
                <a:gd name="T22" fmla="*/ 14 w 47"/>
                <a:gd name="T23" fmla="*/ 11 h 64"/>
                <a:gd name="T24" fmla="*/ 20 w 47"/>
                <a:gd name="T25" fmla="*/ 10 h 64"/>
                <a:gd name="T26" fmla="*/ 30 w 47"/>
                <a:gd name="T27" fmla="*/ 18 h 64"/>
                <a:gd name="T28" fmla="*/ 19 w 47"/>
                <a:gd name="T29" fmla="*/ 25 h 64"/>
                <a:gd name="T30" fmla="*/ 14 w 47"/>
                <a:gd name="T31" fmla="*/ 25 h 64"/>
                <a:gd name="T32" fmla="*/ 14 w 47"/>
                <a:gd name="T33" fmla="*/ 11 h 64"/>
                <a:gd name="T34" fmla="*/ 14 w 47"/>
                <a:gd name="T35" fmla="*/ 36 h 64"/>
                <a:gd name="T36" fmla="*/ 19 w 47"/>
                <a:gd name="T37" fmla="*/ 36 h 64"/>
                <a:gd name="T38" fmla="*/ 32 w 47"/>
                <a:gd name="T39" fmla="*/ 44 h 64"/>
                <a:gd name="T40" fmla="*/ 20 w 47"/>
                <a:gd name="T41" fmla="*/ 53 h 64"/>
                <a:gd name="T42" fmla="*/ 14 w 47"/>
                <a:gd name="T43" fmla="*/ 53 h 64"/>
                <a:gd name="T44" fmla="*/ 14 w 47"/>
                <a:gd name="T4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64">
                  <a:moveTo>
                    <a:pt x="40" y="58"/>
                  </a:moveTo>
                  <a:cubicBezTo>
                    <a:pt x="44" y="55"/>
                    <a:pt x="47" y="51"/>
                    <a:pt x="47" y="45"/>
                  </a:cubicBezTo>
                  <a:cubicBezTo>
                    <a:pt x="47" y="37"/>
                    <a:pt x="41" y="31"/>
                    <a:pt x="34" y="30"/>
                  </a:cubicBezTo>
                  <a:cubicBezTo>
                    <a:pt x="34" y="29"/>
                    <a:pt x="34" y="29"/>
                    <a:pt x="34" y="29"/>
                  </a:cubicBezTo>
                  <a:cubicBezTo>
                    <a:pt x="41" y="27"/>
                    <a:pt x="45" y="22"/>
                    <a:pt x="45" y="16"/>
                  </a:cubicBezTo>
                  <a:cubicBezTo>
                    <a:pt x="45" y="10"/>
                    <a:pt x="41" y="6"/>
                    <a:pt x="37" y="4"/>
                  </a:cubicBezTo>
                  <a:cubicBezTo>
                    <a:pt x="32" y="1"/>
                    <a:pt x="27" y="0"/>
                    <a:pt x="19" y="0"/>
                  </a:cubicBezTo>
                  <a:cubicBezTo>
                    <a:pt x="11" y="0"/>
                    <a:pt x="4" y="1"/>
                    <a:pt x="0" y="1"/>
                  </a:cubicBezTo>
                  <a:cubicBezTo>
                    <a:pt x="0" y="63"/>
                    <a:pt x="0" y="63"/>
                    <a:pt x="0" y="63"/>
                  </a:cubicBezTo>
                  <a:cubicBezTo>
                    <a:pt x="3" y="64"/>
                    <a:pt x="9" y="64"/>
                    <a:pt x="16" y="64"/>
                  </a:cubicBezTo>
                  <a:cubicBezTo>
                    <a:pt x="28" y="64"/>
                    <a:pt x="36" y="62"/>
                    <a:pt x="40" y="58"/>
                  </a:cubicBezTo>
                  <a:close/>
                  <a:moveTo>
                    <a:pt x="14" y="11"/>
                  </a:moveTo>
                  <a:cubicBezTo>
                    <a:pt x="15" y="11"/>
                    <a:pt x="17" y="10"/>
                    <a:pt x="20" y="10"/>
                  </a:cubicBezTo>
                  <a:cubicBezTo>
                    <a:pt x="27" y="10"/>
                    <a:pt x="30" y="13"/>
                    <a:pt x="30" y="18"/>
                  </a:cubicBezTo>
                  <a:cubicBezTo>
                    <a:pt x="30" y="22"/>
                    <a:pt x="26" y="25"/>
                    <a:pt x="19" y="25"/>
                  </a:cubicBezTo>
                  <a:cubicBezTo>
                    <a:pt x="14" y="25"/>
                    <a:pt x="14" y="25"/>
                    <a:pt x="14" y="25"/>
                  </a:cubicBezTo>
                  <a:lnTo>
                    <a:pt x="14" y="11"/>
                  </a:lnTo>
                  <a:close/>
                  <a:moveTo>
                    <a:pt x="14" y="36"/>
                  </a:moveTo>
                  <a:cubicBezTo>
                    <a:pt x="19" y="36"/>
                    <a:pt x="19" y="36"/>
                    <a:pt x="19" y="36"/>
                  </a:cubicBezTo>
                  <a:cubicBezTo>
                    <a:pt x="26" y="36"/>
                    <a:pt x="32" y="38"/>
                    <a:pt x="32" y="44"/>
                  </a:cubicBezTo>
                  <a:cubicBezTo>
                    <a:pt x="32" y="51"/>
                    <a:pt x="26" y="53"/>
                    <a:pt x="20" y="53"/>
                  </a:cubicBezTo>
                  <a:cubicBezTo>
                    <a:pt x="17" y="53"/>
                    <a:pt x="16" y="53"/>
                    <a:pt x="14" y="53"/>
                  </a:cubicBezTo>
                  <a:lnTo>
                    <a:pt x="14" y="36"/>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sp>
          <p:nvSpPr>
            <p:cNvPr id="59" name="Freeform 39">
              <a:extLst>
                <a:ext uri="{FF2B5EF4-FFF2-40B4-BE49-F238E27FC236}">
                  <a16:creationId xmlns:a16="http://schemas.microsoft.com/office/drawing/2014/main" id="{80C832B6-DE02-42BC-9AB9-E4AD9282DD4B}"/>
                </a:ext>
              </a:extLst>
            </p:cNvPr>
            <p:cNvSpPr>
              <a:spLocks/>
            </p:cNvSpPr>
            <p:nvPr/>
          </p:nvSpPr>
          <p:spPr bwMode="auto">
            <a:xfrm>
              <a:off x="6842630" y="1307379"/>
              <a:ext cx="173038" cy="222250"/>
            </a:xfrm>
            <a:custGeom>
              <a:avLst/>
              <a:gdLst>
                <a:gd name="T0" fmla="*/ 30 w 46"/>
                <a:gd name="T1" fmla="*/ 59 h 59"/>
                <a:gd name="T2" fmla="*/ 45 w 46"/>
                <a:gd name="T3" fmla="*/ 57 h 59"/>
                <a:gd name="T4" fmla="*/ 43 w 46"/>
                <a:gd name="T5" fmla="*/ 46 h 59"/>
                <a:gd name="T6" fmla="*/ 32 w 46"/>
                <a:gd name="T7" fmla="*/ 48 h 59"/>
                <a:gd name="T8" fmla="*/ 14 w 46"/>
                <a:gd name="T9" fmla="*/ 30 h 59"/>
                <a:gd name="T10" fmla="*/ 32 w 46"/>
                <a:gd name="T11" fmla="*/ 11 h 59"/>
                <a:gd name="T12" fmla="*/ 43 w 46"/>
                <a:gd name="T13" fmla="*/ 13 h 59"/>
                <a:gd name="T14" fmla="*/ 46 w 46"/>
                <a:gd name="T15" fmla="*/ 3 h 59"/>
                <a:gd name="T16" fmla="*/ 31 w 46"/>
                <a:gd name="T17" fmla="*/ 0 h 59"/>
                <a:gd name="T18" fmla="*/ 0 w 46"/>
                <a:gd name="T19" fmla="*/ 30 h 59"/>
                <a:gd name="T20" fmla="*/ 30 w 46"/>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59">
                  <a:moveTo>
                    <a:pt x="30" y="59"/>
                  </a:moveTo>
                  <a:cubicBezTo>
                    <a:pt x="37" y="59"/>
                    <a:pt x="43" y="58"/>
                    <a:pt x="45" y="57"/>
                  </a:cubicBezTo>
                  <a:cubicBezTo>
                    <a:pt x="43" y="46"/>
                    <a:pt x="43" y="46"/>
                    <a:pt x="43" y="46"/>
                  </a:cubicBezTo>
                  <a:cubicBezTo>
                    <a:pt x="40" y="48"/>
                    <a:pt x="36" y="48"/>
                    <a:pt x="32" y="48"/>
                  </a:cubicBezTo>
                  <a:cubicBezTo>
                    <a:pt x="21" y="48"/>
                    <a:pt x="14" y="41"/>
                    <a:pt x="14" y="30"/>
                  </a:cubicBezTo>
                  <a:cubicBezTo>
                    <a:pt x="14" y="17"/>
                    <a:pt x="22" y="11"/>
                    <a:pt x="32" y="11"/>
                  </a:cubicBezTo>
                  <a:cubicBezTo>
                    <a:pt x="37" y="11"/>
                    <a:pt x="40" y="12"/>
                    <a:pt x="43" y="13"/>
                  </a:cubicBezTo>
                  <a:cubicBezTo>
                    <a:pt x="46" y="3"/>
                    <a:pt x="46" y="3"/>
                    <a:pt x="46" y="3"/>
                  </a:cubicBezTo>
                  <a:cubicBezTo>
                    <a:pt x="43" y="1"/>
                    <a:pt x="38" y="0"/>
                    <a:pt x="31" y="0"/>
                  </a:cubicBezTo>
                  <a:cubicBezTo>
                    <a:pt x="14" y="0"/>
                    <a:pt x="0" y="11"/>
                    <a:pt x="0" y="30"/>
                  </a:cubicBezTo>
                  <a:cubicBezTo>
                    <a:pt x="0" y="47"/>
                    <a:pt x="10" y="59"/>
                    <a:pt x="30" y="59"/>
                  </a:cubicBez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grpSp>
      <p:sp>
        <p:nvSpPr>
          <p:cNvPr id="60" name="Shape 3742">
            <a:extLst>
              <a:ext uri="{FF2B5EF4-FFF2-40B4-BE49-F238E27FC236}">
                <a16:creationId xmlns:a16="http://schemas.microsoft.com/office/drawing/2014/main" id="{792AE3B1-5B7F-4F0A-92DC-0662BE85FD8A}"/>
              </a:ext>
            </a:extLst>
          </p:cNvPr>
          <p:cNvSpPr/>
          <p:nvPr/>
        </p:nvSpPr>
        <p:spPr>
          <a:xfrm>
            <a:off x="7768052" y="1962876"/>
            <a:ext cx="274432" cy="190959"/>
          </a:xfrm>
          <a:custGeom>
            <a:avLst/>
            <a:gdLst/>
            <a:ahLst/>
            <a:cxnLst/>
            <a:rect l="0" t="0" r="0" b="0"/>
            <a:pathLst>
              <a:path w="120000" h="120000" extrusionOk="0">
                <a:moveTo>
                  <a:pt x="119802" y="115764"/>
                </a:moveTo>
                <a:lnTo>
                  <a:pt x="119802" y="115764"/>
                </a:lnTo>
                <a:cubicBezTo>
                  <a:pt x="119802" y="117741"/>
                  <a:pt x="117039" y="119717"/>
                  <a:pt x="115657" y="119717"/>
                </a:cubicBezTo>
                <a:cubicBezTo>
                  <a:pt x="87828" y="119717"/>
                  <a:pt x="87828" y="119717"/>
                  <a:pt x="87828" y="119717"/>
                </a:cubicBezTo>
                <a:cubicBezTo>
                  <a:pt x="90592" y="119717"/>
                  <a:pt x="91973" y="117741"/>
                  <a:pt x="91973" y="113788"/>
                </a:cubicBezTo>
                <a:cubicBezTo>
                  <a:pt x="91973" y="113788"/>
                  <a:pt x="91973" y="89788"/>
                  <a:pt x="79539" y="81882"/>
                </a:cubicBezTo>
                <a:cubicBezTo>
                  <a:pt x="73815" y="77929"/>
                  <a:pt x="73815" y="77929"/>
                  <a:pt x="71052" y="77929"/>
                </a:cubicBezTo>
                <a:cubicBezTo>
                  <a:pt x="71052" y="68047"/>
                  <a:pt x="71052" y="68047"/>
                  <a:pt x="71052" y="68047"/>
                </a:cubicBezTo>
                <a:cubicBezTo>
                  <a:pt x="71052" y="68047"/>
                  <a:pt x="68289" y="63811"/>
                  <a:pt x="66907" y="53929"/>
                </a:cubicBezTo>
                <a:cubicBezTo>
                  <a:pt x="65526" y="53929"/>
                  <a:pt x="65526" y="51952"/>
                  <a:pt x="65526" y="48000"/>
                </a:cubicBezTo>
                <a:cubicBezTo>
                  <a:pt x="65526" y="46023"/>
                  <a:pt x="64144" y="39811"/>
                  <a:pt x="65526" y="39811"/>
                </a:cubicBezTo>
                <a:cubicBezTo>
                  <a:pt x="65526" y="35858"/>
                  <a:pt x="65526" y="29929"/>
                  <a:pt x="65526" y="27952"/>
                </a:cubicBezTo>
                <a:cubicBezTo>
                  <a:pt x="65526" y="20047"/>
                  <a:pt x="71052" y="12141"/>
                  <a:pt x="79539" y="12141"/>
                </a:cubicBezTo>
                <a:cubicBezTo>
                  <a:pt x="89210" y="12141"/>
                  <a:pt x="93355" y="20047"/>
                  <a:pt x="94736" y="27952"/>
                </a:cubicBezTo>
                <a:cubicBezTo>
                  <a:pt x="94736" y="29929"/>
                  <a:pt x="93355" y="35858"/>
                  <a:pt x="93355" y="39811"/>
                </a:cubicBezTo>
                <a:cubicBezTo>
                  <a:pt x="96118" y="39811"/>
                  <a:pt x="94736" y="46023"/>
                  <a:pt x="94736" y="48000"/>
                </a:cubicBezTo>
                <a:cubicBezTo>
                  <a:pt x="94736" y="51952"/>
                  <a:pt x="93355" y="53929"/>
                  <a:pt x="91973" y="53929"/>
                </a:cubicBezTo>
                <a:cubicBezTo>
                  <a:pt x="90592" y="63811"/>
                  <a:pt x="87828" y="68047"/>
                  <a:pt x="87828" y="68047"/>
                </a:cubicBezTo>
                <a:cubicBezTo>
                  <a:pt x="87828" y="77929"/>
                  <a:pt x="87828" y="77929"/>
                  <a:pt x="87828" y="77929"/>
                </a:cubicBezTo>
                <a:cubicBezTo>
                  <a:pt x="87828" y="77929"/>
                  <a:pt x="90592" y="77929"/>
                  <a:pt x="97500" y="83858"/>
                </a:cubicBezTo>
                <a:cubicBezTo>
                  <a:pt x="105986" y="87811"/>
                  <a:pt x="103223" y="83858"/>
                  <a:pt x="108750" y="89788"/>
                </a:cubicBezTo>
                <a:cubicBezTo>
                  <a:pt x="119802" y="95717"/>
                  <a:pt x="119802" y="115764"/>
                  <a:pt x="119802" y="115764"/>
                </a:cubicBezTo>
                <a:close/>
                <a:moveTo>
                  <a:pt x="64144" y="79905"/>
                </a:moveTo>
                <a:lnTo>
                  <a:pt x="64144" y="79905"/>
                </a:lnTo>
                <a:cubicBezTo>
                  <a:pt x="72434" y="83858"/>
                  <a:pt x="69671" y="81882"/>
                  <a:pt x="76578" y="85835"/>
                </a:cubicBezTo>
                <a:cubicBezTo>
                  <a:pt x="87828" y="93741"/>
                  <a:pt x="87828" y="113788"/>
                  <a:pt x="87828" y="113788"/>
                </a:cubicBezTo>
                <a:cubicBezTo>
                  <a:pt x="87828" y="117741"/>
                  <a:pt x="85065" y="119717"/>
                  <a:pt x="83684" y="119717"/>
                </a:cubicBezTo>
                <a:cubicBezTo>
                  <a:pt x="4144" y="119717"/>
                  <a:pt x="4144" y="119717"/>
                  <a:pt x="4144" y="119717"/>
                </a:cubicBezTo>
                <a:cubicBezTo>
                  <a:pt x="2763" y="119717"/>
                  <a:pt x="0" y="117741"/>
                  <a:pt x="0" y="113788"/>
                </a:cubicBezTo>
                <a:cubicBezTo>
                  <a:pt x="0" y="113788"/>
                  <a:pt x="0" y="93741"/>
                  <a:pt x="11052" y="85835"/>
                </a:cubicBezTo>
                <a:cubicBezTo>
                  <a:pt x="18157" y="81882"/>
                  <a:pt x="15197" y="85835"/>
                  <a:pt x="23684" y="79905"/>
                </a:cubicBezTo>
                <a:cubicBezTo>
                  <a:pt x="31973" y="75952"/>
                  <a:pt x="34736" y="73976"/>
                  <a:pt x="34736" y="73976"/>
                </a:cubicBezTo>
                <a:cubicBezTo>
                  <a:pt x="34736" y="61835"/>
                  <a:pt x="34736" y="61835"/>
                  <a:pt x="34736" y="61835"/>
                </a:cubicBezTo>
                <a:cubicBezTo>
                  <a:pt x="34736" y="61835"/>
                  <a:pt x="30592" y="57882"/>
                  <a:pt x="30592" y="48000"/>
                </a:cubicBezTo>
                <a:cubicBezTo>
                  <a:pt x="27828" y="48000"/>
                  <a:pt x="27828" y="44047"/>
                  <a:pt x="27828" y="42070"/>
                </a:cubicBezTo>
                <a:cubicBezTo>
                  <a:pt x="27828" y="39811"/>
                  <a:pt x="26447" y="31905"/>
                  <a:pt x="29210" y="31905"/>
                </a:cubicBezTo>
                <a:cubicBezTo>
                  <a:pt x="27828" y="25976"/>
                  <a:pt x="27828" y="22023"/>
                  <a:pt x="27828" y="20047"/>
                </a:cubicBezTo>
                <a:cubicBezTo>
                  <a:pt x="29210" y="9882"/>
                  <a:pt x="34736" y="1976"/>
                  <a:pt x="43223" y="0"/>
                </a:cubicBezTo>
                <a:cubicBezTo>
                  <a:pt x="54276" y="1976"/>
                  <a:pt x="58618" y="9882"/>
                  <a:pt x="60000" y="20047"/>
                </a:cubicBezTo>
                <a:cubicBezTo>
                  <a:pt x="60000" y="22023"/>
                  <a:pt x="60000" y="25976"/>
                  <a:pt x="58618" y="31905"/>
                </a:cubicBezTo>
                <a:cubicBezTo>
                  <a:pt x="61381" y="31905"/>
                  <a:pt x="60000" y="39811"/>
                  <a:pt x="60000" y="42070"/>
                </a:cubicBezTo>
                <a:cubicBezTo>
                  <a:pt x="60000" y="44047"/>
                  <a:pt x="60000" y="48000"/>
                  <a:pt x="57236" y="48000"/>
                </a:cubicBezTo>
                <a:cubicBezTo>
                  <a:pt x="55657" y="57882"/>
                  <a:pt x="52894" y="61835"/>
                  <a:pt x="52894" y="61835"/>
                </a:cubicBezTo>
                <a:cubicBezTo>
                  <a:pt x="52894" y="73976"/>
                  <a:pt x="52894" y="73976"/>
                  <a:pt x="52894" y="73976"/>
                </a:cubicBezTo>
                <a:cubicBezTo>
                  <a:pt x="52894" y="73976"/>
                  <a:pt x="55657" y="73976"/>
                  <a:pt x="64144" y="79905"/>
                </a:cubicBezTo>
                <a:close/>
              </a:path>
            </a:pathLst>
          </a:custGeom>
          <a:solidFill>
            <a:sysClr val="window" lastClr="FFFFFF"/>
          </a:solidFill>
          <a:ln>
            <a:noFill/>
          </a:ln>
        </p:spPr>
        <p:txBody>
          <a:bodyPr lIns="45713" tIns="22850" rIns="45713" bIns="2285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Lato"/>
              <a:ea typeface="Lato"/>
              <a:cs typeface="Lato"/>
              <a:sym typeface="Lato"/>
            </a:endParaRPr>
          </a:p>
        </p:txBody>
      </p:sp>
      <p:pic>
        <p:nvPicPr>
          <p:cNvPr id="5" name="图形 4" descr="原子">
            <a:extLst>
              <a:ext uri="{FF2B5EF4-FFF2-40B4-BE49-F238E27FC236}">
                <a16:creationId xmlns:a16="http://schemas.microsoft.com/office/drawing/2014/main" id="{1F435EB3-29A1-4FE8-B10B-5F619617E19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236296" y="2499742"/>
            <a:ext cx="374377" cy="374377"/>
          </a:xfrm>
          <a:prstGeom prst="rect">
            <a:avLst/>
          </a:prstGeom>
          <a:effectLst>
            <a:outerShdw blurRad="101600" dist="50800" dir="1800000" sx="101000" sy="101000" algn="tl" rotWithShape="0">
              <a:prstClr val="black">
                <a:alpha val="40000"/>
              </a:prstClr>
            </a:outerShdw>
          </a:effectLst>
        </p:spPr>
      </p:pic>
    </p:spTree>
    <p:extLst>
      <p:ext uri="{BB962C8B-B14F-4D97-AF65-F5344CB8AC3E}">
        <p14:creationId xmlns:p14="http://schemas.microsoft.com/office/powerpoint/2010/main" val="308988568"/>
      </p:ext>
    </p:extLst>
  </p:cSld>
  <p:clrMapOvr>
    <a:masterClrMapping/>
  </p:clrMapOvr>
  <p:transition>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41171" y="1385551"/>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综合法</a:t>
            </a:r>
            <a:endParaRPr lang="en-US" altLang="zh-CN" sz="1800" dirty="0">
              <a:latin typeface="Times New Roman" panose="02020603050405020304" pitchFamily="18" charset="0"/>
              <a:ea typeface="微软雅黑" panose="020B0503020204020204" pitchFamily="34" charset="-122"/>
            </a:endParaRPr>
          </a:p>
        </p:txBody>
      </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65" name="直接连接符 64">
            <a:extLst>
              <a:ext uri="{FF2B5EF4-FFF2-40B4-BE49-F238E27FC236}">
                <a16:creationId xmlns:a16="http://schemas.microsoft.com/office/drawing/2014/main" id="{EEE596A5-B94F-4521-8C31-7EF01321AA82}"/>
              </a:ext>
            </a:extLst>
          </p:cNvPr>
          <p:cNvCxnSpPr/>
          <p:nvPr/>
        </p:nvCxnSpPr>
        <p:spPr>
          <a:xfrm>
            <a:off x="2339752" y="2700044"/>
            <a:ext cx="0" cy="680275"/>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73580001-BE7B-4601-9D5F-83B7BEA37A61}"/>
              </a:ext>
            </a:extLst>
          </p:cNvPr>
          <p:cNvCxnSpPr/>
          <p:nvPr/>
        </p:nvCxnSpPr>
        <p:spPr>
          <a:xfrm>
            <a:off x="4614778" y="2012167"/>
            <a:ext cx="664" cy="618196"/>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35EDCAE-0CB4-45D2-8685-54C1E6563485}"/>
              </a:ext>
            </a:extLst>
          </p:cNvPr>
          <p:cNvCxnSpPr>
            <a:cxnSpLocks/>
          </p:cNvCxnSpPr>
          <p:nvPr/>
        </p:nvCxnSpPr>
        <p:spPr>
          <a:xfrm>
            <a:off x="7236296" y="2829609"/>
            <a:ext cx="0" cy="543646"/>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90086DFB-5DD4-4BC3-82BE-CD2CC3B6A43E}"/>
              </a:ext>
            </a:extLst>
          </p:cNvPr>
          <p:cNvCxnSpPr/>
          <p:nvPr/>
        </p:nvCxnSpPr>
        <p:spPr>
          <a:xfrm>
            <a:off x="728194" y="2706334"/>
            <a:ext cx="8164286" cy="0"/>
          </a:xfrm>
          <a:prstGeom prst="straightConnector1">
            <a:avLst/>
          </a:prstGeom>
          <a:ln>
            <a:solidFill>
              <a:srgbClr val="6964A0"/>
            </a:solidFill>
            <a:tailEnd type="triangle"/>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5887093E-20A4-4D9A-B33A-E7D02532BE0B}"/>
              </a:ext>
            </a:extLst>
          </p:cNvPr>
          <p:cNvSpPr/>
          <p:nvPr/>
        </p:nvSpPr>
        <p:spPr>
          <a:xfrm>
            <a:off x="2142840" y="2504787"/>
            <a:ext cx="390517" cy="390517"/>
          </a:xfrm>
          <a:prstGeom prst="ellipse">
            <a:avLst/>
          </a:prstGeom>
          <a:solidFill>
            <a:schemeClr val="accent1">
              <a:lumMod val="75000"/>
            </a:schemeClr>
          </a:soli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Times New Roman" panose="02020603050405020304" pitchFamily="18" charset="0"/>
                <a:ea typeface="微软雅黑" panose="020B0503020204020204" pitchFamily="34" charset="-122"/>
              </a:rPr>
              <a:t>1</a:t>
            </a:r>
            <a:endParaRPr lang="zh-CN" altLang="en-US" sz="1200">
              <a:solidFill>
                <a:prstClr val="white"/>
              </a:solidFill>
              <a:latin typeface="Times New Roman" panose="02020603050405020304" pitchFamily="18" charset="0"/>
              <a:ea typeface="微软雅黑" panose="020B0503020204020204" pitchFamily="34" charset="-122"/>
            </a:endParaRPr>
          </a:p>
        </p:txBody>
      </p:sp>
      <p:sp>
        <p:nvSpPr>
          <p:cNvPr id="70" name="椭圆 69">
            <a:extLst>
              <a:ext uri="{FF2B5EF4-FFF2-40B4-BE49-F238E27FC236}">
                <a16:creationId xmlns:a16="http://schemas.microsoft.com/office/drawing/2014/main" id="{12BA94AE-17A9-4447-A096-E9AD0B12545E}"/>
              </a:ext>
            </a:extLst>
          </p:cNvPr>
          <p:cNvSpPr/>
          <p:nvPr/>
        </p:nvSpPr>
        <p:spPr>
          <a:xfrm>
            <a:off x="4420184" y="2504786"/>
            <a:ext cx="390517" cy="390517"/>
          </a:xfrm>
          <a:prstGeom prst="ellipse">
            <a:avLst/>
          </a:prstGeom>
          <a:solidFill>
            <a:schemeClr val="accent1">
              <a:lumMod val="75000"/>
            </a:schemeClr>
          </a:soli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Times New Roman" panose="02020603050405020304" pitchFamily="18" charset="0"/>
                <a:ea typeface="微软雅黑" panose="020B0503020204020204" pitchFamily="34" charset="-122"/>
              </a:rPr>
              <a:t>2</a:t>
            </a:r>
            <a:endParaRPr lang="zh-CN" altLang="en-US" sz="1200">
              <a:solidFill>
                <a:prstClr val="white"/>
              </a:solidFill>
              <a:latin typeface="Times New Roman" panose="02020603050405020304" pitchFamily="18" charset="0"/>
              <a:ea typeface="微软雅黑" panose="020B0503020204020204" pitchFamily="34" charset="-122"/>
            </a:endParaRPr>
          </a:p>
        </p:txBody>
      </p:sp>
      <p:sp>
        <p:nvSpPr>
          <p:cNvPr id="71" name="椭圆 70">
            <a:extLst>
              <a:ext uri="{FF2B5EF4-FFF2-40B4-BE49-F238E27FC236}">
                <a16:creationId xmlns:a16="http://schemas.microsoft.com/office/drawing/2014/main" id="{727719F1-3737-4330-9796-4B6B1B592AFF}"/>
              </a:ext>
            </a:extLst>
          </p:cNvPr>
          <p:cNvSpPr/>
          <p:nvPr/>
        </p:nvSpPr>
        <p:spPr>
          <a:xfrm>
            <a:off x="7057738" y="2504786"/>
            <a:ext cx="390517" cy="390517"/>
          </a:xfrm>
          <a:prstGeom prst="ellipse">
            <a:avLst/>
          </a:prstGeom>
          <a:solidFill>
            <a:schemeClr val="accent1">
              <a:lumMod val="75000"/>
            </a:schemeClr>
          </a:soli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latin typeface="Times New Roman" panose="02020603050405020304" pitchFamily="18" charset="0"/>
                <a:ea typeface="微软雅黑" panose="020B0503020204020204" pitchFamily="34" charset="-122"/>
              </a:rPr>
              <a:t>3</a:t>
            </a:r>
            <a:endParaRPr lang="zh-CN" altLang="en-US" sz="1200" dirty="0">
              <a:solidFill>
                <a:prstClr val="white"/>
              </a:solidFill>
              <a:latin typeface="Times New Roman" panose="02020603050405020304" pitchFamily="18" charset="0"/>
              <a:ea typeface="微软雅黑" panose="020B0503020204020204" pitchFamily="34" charset="-122"/>
            </a:endParaRPr>
          </a:p>
        </p:txBody>
      </p:sp>
      <p:sp>
        <p:nvSpPr>
          <p:cNvPr id="72" name="矩形 7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0D7E2CFB-D0B5-43F4-8D54-F712B09F8F8A}"/>
              </a:ext>
            </a:extLst>
          </p:cNvPr>
          <p:cNvSpPr/>
          <p:nvPr/>
        </p:nvSpPr>
        <p:spPr>
          <a:xfrm>
            <a:off x="1089826" y="1883710"/>
            <a:ext cx="2532976" cy="463588"/>
          </a:xfrm>
          <a:prstGeom prst="rect">
            <a:avLst/>
          </a:prstGeom>
        </p:spPr>
        <p:txBody>
          <a:bodyPr wrap="square">
            <a:spAutoFit/>
          </a:bodyPr>
          <a:lstStyle/>
          <a:p>
            <a:pPr algn="ctr" defTabSz="914400">
              <a:lnSpc>
                <a:spcPct val="150000"/>
              </a:lnSpc>
              <a:defRPr/>
            </a:pPr>
            <a:r>
              <a:rPr lang="zh-CN" altLang="en-US" sz="1800" b="1" kern="0">
                <a:solidFill>
                  <a:prstClr val="black">
                    <a:lumMod val="85000"/>
                    <a:lumOff val="15000"/>
                  </a:prstClr>
                </a:solidFill>
                <a:latin typeface="Times New Roman" panose="02020603050405020304" pitchFamily="18" charset="0"/>
                <a:ea typeface="微软雅黑" panose="020B0503020204020204" pitchFamily="34" charset="-122"/>
                <a:cs typeface="Arial" panose="020B0604020202020204" pitchFamily="34" charset="0"/>
                <a:sym typeface="Arial" panose="020B0604020202020204" pitchFamily="34" charset="0"/>
              </a:rPr>
              <a:t>确定综合目标</a:t>
            </a:r>
          </a:p>
        </p:txBody>
      </p:sp>
      <p:sp>
        <p:nvSpPr>
          <p:cNvPr id="73" name="椭圆 72">
            <a:extLst>
              <a:ext uri="{FF2B5EF4-FFF2-40B4-BE49-F238E27FC236}">
                <a16:creationId xmlns:a16="http://schemas.microsoft.com/office/drawing/2014/main" id="{B6FBA70A-92D7-4C12-BFCF-D6E52432A256}"/>
              </a:ext>
            </a:extLst>
          </p:cNvPr>
          <p:cNvSpPr/>
          <p:nvPr/>
        </p:nvSpPr>
        <p:spPr>
          <a:xfrm>
            <a:off x="2035239" y="3507854"/>
            <a:ext cx="592545" cy="59254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Group 85">
            <a:extLst>
              <a:ext uri="{FF2B5EF4-FFF2-40B4-BE49-F238E27FC236}">
                <a16:creationId xmlns:a16="http://schemas.microsoft.com/office/drawing/2014/main" id="{7E7DA678-2EBB-4509-87D6-C2620D424EC4}"/>
              </a:ext>
            </a:extLst>
          </p:cNvPr>
          <p:cNvGrpSpPr/>
          <p:nvPr/>
        </p:nvGrpSpPr>
        <p:grpSpPr>
          <a:xfrm>
            <a:off x="7067244" y="3553848"/>
            <a:ext cx="371503" cy="371503"/>
            <a:chOff x="1200150" y="3768725"/>
            <a:chExt cx="446088" cy="446088"/>
          </a:xfrm>
          <a:solidFill>
            <a:schemeClr val="accent1"/>
          </a:solidFill>
        </p:grpSpPr>
        <p:sp>
          <p:nvSpPr>
            <p:cNvPr id="75" name="Freeform 78">
              <a:extLst>
                <a:ext uri="{FF2B5EF4-FFF2-40B4-BE49-F238E27FC236}">
                  <a16:creationId xmlns:a16="http://schemas.microsoft.com/office/drawing/2014/main" id="{A0BC1060-8620-48FC-A1CF-95706DB3D68F}"/>
                </a:ext>
              </a:extLst>
            </p:cNvPr>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76" name="Freeform 79">
              <a:extLst>
                <a:ext uri="{FF2B5EF4-FFF2-40B4-BE49-F238E27FC236}">
                  <a16:creationId xmlns:a16="http://schemas.microsoft.com/office/drawing/2014/main" id="{533368B6-274F-4252-9D1C-C1B65DA01EBF}"/>
                </a:ext>
              </a:extLst>
            </p:cNvPr>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77" name="Freeform 80">
              <a:extLst>
                <a:ext uri="{FF2B5EF4-FFF2-40B4-BE49-F238E27FC236}">
                  <a16:creationId xmlns:a16="http://schemas.microsoft.com/office/drawing/2014/main" id="{46228DEE-7ACE-493A-B818-9C37E7C0E6FB}"/>
                </a:ext>
              </a:extLst>
            </p:cNvPr>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grpSp>
        <p:nvGrpSpPr>
          <p:cNvPr id="78" name="Group 231">
            <a:extLst>
              <a:ext uri="{FF2B5EF4-FFF2-40B4-BE49-F238E27FC236}">
                <a16:creationId xmlns:a16="http://schemas.microsoft.com/office/drawing/2014/main" id="{1FD990C8-6BDA-492E-A21A-E659F83527BC}"/>
              </a:ext>
            </a:extLst>
          </p:cNvPr>
          <p:cNvGrpSpPr/>
          <p:nvPr/>
        </p:nvGrpSpPr>
        <p:grpSpPr>
          <a:xfrm>
            <a:off x="2161158" y="3602270"/>
            <a:ext cx="350350" cy="392656"/>
            <a:chOff x="4608513" y="6291263"/>
            <a:chExt cx="420688" cy="471488"/>
          </a:xfrm>
          <a:solidFill>
            <a:schemeClr val="accent1"/>
          </a:solidFill>
        </p:grpSpPr>
        <p:sp>
          <p:nvSpPr>
            <p:cNvPr id="79" name="Freeform 218">
              <a:extLst>
                <a:ext uri="{FF2B5EF4-FFF2-40B4-BE49-F238E27FC236}">
                  <a16:creationId xmlns:a16="http://schemas.microsoft.com/office/drawing/2014/main" id="{02AF4462-4104-4DB6-96A7-6671C5B460D8}"/>
                </a:ext>
              </a:extLst>
            </p:cNvPr>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80" name="Freeform 219">
              <a:extLst>
                <a:ext uri="{FF2B5EF4-FFF2-40B4-BE49-F238E27FC236}">
                  <a16:creationId xmlns:a16="http://schemas.microsoft.com/office/drawing/2014/main" id="{F0C6366A-7C6B-45B3-82D2-B42C75314C67}"/>
                </a:ext>
              </a:extLst>
            </p:cNvPr>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81" name="Freeform 220">
              <a:extLst>
                <a:ext uri="{FF2B5EF4-FFF2-40B4-BE49-F238E27FC236}">
                  <a16:creationId xmlns:a16="http://schemas.microsoft.com/office/drawing/2014/main" id="{25B27BA3-65EF-4CDD-ACFA-068D7DCA0679}"/>
                </a:ext>
              </a:extLst>
            </p:cNvPr>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grpSp>
        <p:nvGrpSpPr>
          <p:cNvPr id="82" name="Group 268">
            <a:extLst>
              <a:ext uri="{FF2B5EF4-FFF2-40B4-BE49-F238E27FC236}">
                <a16:creationId xmlns:a16="http://schemas.microsoft.com/office/drawing/2014/main" id="{5F7B48F2-EBC5-429B-94AB-BEFF276228B1}"/>
              </a:ext>
            </a:extLst>
          </p:cNvPr>
          <p:cNvGrpSpPr/>
          <p:nvPr/>
        </p:nvGrpSpPr>
        <p:grpSpPr>
          <a:xfrm>
            <a:off x="4487200" y="1460953"/>
            <a:ext cx="256482" cy="407198"/>
            <a:chOff x="3824288" y="5486400"/>
            <a:chExt cx="307975" cy="488950"/>
          </a:xfrm>
          <a:solidFill>
            <a:schemeClr val="accent1"/>
          </a:solidFill>
        </p:grpSpPr>
        <p:sp>
          <p:nvSpPr>
            <p:cNvPr id="87" name="Freeform 248">
              <a:extLst>
                <a:ext uri="{FF2B5EF4-FFF2-40B4-BE49-F238E27FC236}">
                  <a16:creationId xmlns:a16="http://schemas.microsoft.com/office/drawing/2014/main" id="{44197F0D-B492-419D-A119-E332063825D7}"/>
                </a:ext>
              </a:extLst>
            </p:cNvPr>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88" name="Freeform 249">
              <a:extLst>
                <a:ext uri="{FF2B5EF4-FFF2-40B4-BE49-F238E27FC236}">
                  <a16:creationId xmlns:a16="http://schemas.microsoft.com/office/drawing/2014/main" id="{AC2B2923-9EF2-4D24-AF63-9D2B263A1213}"/>
                </a:ext>
              </a:extLst>
            </p:cNvPr>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89" name="Freeform 250">
              <a:extLst>
                <a:ext uri="{FF2B5EF4-FFF2-40B4-BE49-F238E27FC236}">
                  <a16:creationId xmlns:a16="http://schemas.microsoft.com/office/drawing/2014/main" id="{97245DE9-A8BD-499E-B49B-9DEB02B418EC}"/>
                </a:ext>
              </a:extLst>
            </p:cNvPr>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90" name="Freeform 251">
              <a:extLst>
                <a:ext uri="{FF2B5EF4-FFF2-40B4-BE49-F238E27FC236}">
                  <a16:creationId xmlns:a16="http://schemas.microsoft.com/office/drawing/2014/main" id="{F885F565-8EA2-4AAB-BF6C-C8DCC3DC661C}"/>
                </a:ext>
              </a:extLst>
            </p:cNvPr>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91" name="Freeform 252">
              <a:extLst>
                <a:ext uri="{FF2B5EF4-FFF2-40B4-BE49-F238E27FC236}">
                  <a16:creationId xmlns:a16="http://schemas.microsoft.com/office/drawing/2014/main" id="{C1E35606-3FF4-4D29-B6E4-D5D052C8D3FD}"/>
                </a:ext>
              </a:extLst>
            </p:cNvPr>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sp>
        <p:nvSpPr>
          <p:cNvPr id="92" name="椭圆 91">
            <a:extLst>
              <a:ext uri="{FF2B5EF4-FFF2-40B4-BE49-F238E27FC236}">
                <a16:creationId xmlns:a16="http://schemas.microsoft.com/office/drawing/2014/main" id="{6146ED6D-62CC-4829-92A0-CE194226130F}"/>
              </a:ext>
            </a:extLst>
          </p:cNvPr>
          <p:cNvSpPr/>
          <p:nvPr/>
        </p:nvSpPr>
        <p:spPr>
          <a:xfrm>
            <a:off x="4318507" y="1347614"/>
            <a:ext cx="592545" cy="59254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A8C913A-EA7D-456D-8575-2553857DE5AD}"/>
              </a:ext>
            </a:extLst>
          </p:cNvPr>
          <p:cNvSpPr/>
          <p:nvPr/>
        </p:nvSpPr>
        <p:spPr>
          <a:xfrm>
            <a:off x="6956722" y="3422250"/>
            <a:ext cx="592545" cy="59254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B4A4643A-A221-4CD9-A981-C7906E9F6FFE}"/>
              </a:ext>
            </a:extLst>
          </p:cNvPr>
          <p:cNvSpPr/>
          <p:nvPr/>
        </p:nvSpPr>
        <p:spPr>
          <a:xfrm>
            <a:off x="3376717" y="2998116"/>
            <a:ext cx="2532976" cy="463588"/>
          </a:xfrm>
          <a:prstGeom prst="rect">
            <a:avLst/>
          </a:prstGeom>
        </p:spPr>
        <p:txBody>
          <a:bodyPr wrap="square">
            <a:spAutoFit/>
          </a:bodyPr>
          <a:lstStyle/>
          <a:p>
            <a:pPr algn="ctr" defTabSz="914400">
              <a:lnSpc>
                <a:spcPct val="150000"/>
              </a:lnSpc>
              <a:defRPr/>
            </a:pPr>
            <a:r>
              <a:rPr lang="zh-CN" altLang="en-US" sz="1800" b="1" kern="0">
                <a:solidFill>
                  <a:prstClr val="black">
                    <a:lumMod val="85000"/>
                    <a:lumOff val="15000"/>
                  </a:prstClr>
                </a:solidFill>
                <a:latin typeface="Times New Roman" panose="02020603050405020304" pitchFamily="18" charset="0"/>
                <a:ea typeface="微软雅黑" panose="020B0503020204020204" pitchFamily="34" charset="-122"/>
                <a:cs typeface="Arial" panose="020B0604020202020204" pitchFamily="34" charset="0"/>
                <a:sym typeface="Arial" panose="020B0604020202020204" pitchFamily="34" charset="0"/>
              </a:rPr>
              <a:t>确定联系形式</a:t>
            </a:r>
          </a:p>
        </p:txBody>
      </p:sp>
      <p:sp>
        <p:nvSpPr>
          <p:cNvPr id="95" name="矩形 94"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AFE6ED47-E0CF-44DF-9382-23656FDDD2E5}"/>
              </a:ext>
            </a:extLst>
          </p:cNvPr>
          <p:cNvSpPr/>
          <p:nvPr/>
        </p:nvSpPr>
        <p:spPr>
          <a:xfrm>
            <a:off x="5940152" y="1874618"/>
            <a:ext cx="2532976" cy="463588"/>
          </a:xfrm>
          <a:prstGeom prst="rect">
            <a:avLst/>
          </a:prstGeom>
        </p:spPr>
        <p:txBody>
          <a:bodyPr wrap="square">
            <a:spAutoFit/>
          </a:bodyPr>
          <a:lstStyle/>
          <a:p>
            <a:pPr algn="ctr" defTabSz="914400">
              <a:lnSpc>
                <a:spcPct val="150000"/>
              </a:lnSpc>
              <a:defRPr/>
            </a:pPr>
            <a:r>
              <a:rPr lang="zh-CN" altLang="en-US" sz="1800" b="1" kern="0">
                <a:solidFill>
                  <a:prstClr val="black">
                    <a:lumMod val="85000"/>
                    <a:lumOff val="15000"/>
                  </a:prstClr>
                </a:solidFill>
                <a:latin typeface="Times New Roman" panose="02020603050405020304" pitchFamily="18" charset="0"/>
                <a:ea typeface="微软雅黑" panose="020B0503020204020204" pitchFamily="34" charset="-122"/>
                <a:cs typeface="Arial" panose="020B0604020202020204" pitchFamily="34" charset="0"/>
                <a:sym typeface="Arial" panose="020B0604020202020204" pitchFamily="34" charset="0"/>
              </a:rPr>
              <a:t>获取综合结论</a:t>
            </a:r>
          </a:p>
        </p:txBody>
      </p:sp>
      <p:sp>
        <p:nvSpPr>
          <p:cNvPr id="96" name="文本框 95">
            <a:extLst>
              <a:ext uri="{FF2B5EF4-FFF2-40B4-BE49-F238E27FC236}">
                <a16:creationId xmlns:a16="http://schemas.microsoft.com/office/drawing/2014/main" id="{0038E402-35A6-43B2-8513-064211B5DE43}"/>
              </a:ext>
            </a:extLst>
          </p:cNvPr>
          <p:cNvSpPr txBox="1"/>
          <p:nvPr/>
        </p:nvSpPr>
        <p:spPr>
          <a:xfrm>
            <a:off x="2721363" y="4200982"/>
            <a:ext cx="1802877" cy="400110"/>
          </a:xfrm>
          <a:prstGeom prst="rect">
            <a:avLst/>
          </a:prstGeom>
          <a:noFill/>
        </p:spPr>
        <p:txBody>
          <a:bodyPr wrap="square" rtlCol="0">
            <a:spAutoFit/>
          </a:bodyPr>
          <a:lstStyle/>
          <a:p>
            <a:r>
              <a:rPr lang="zh-CN" altLang="en-US" sz="2000" b="1">
                <a:latin typeface="Times New Roman" panose="02020603050405020304" pitchFamily="18" charset="0"/>
                <a:ea typeface="微软雅黑" panose="020B0503020204020204" pitchFamily="34" charset="-122"/>
              </a:rPr>
              <a:t>部分、抽象</a:t>
            </a:r>
          </a:p>
        </p:txBody>
      </p:sp>
      <p:sp>
        <p:nvSpPr>
          <p:cNvPr id="97" name="箭头: 右 96">
            <a:extLst>
              <a:ext uri="{FF2B5EF4-FFF2-40B4-BE49-F238E27FC236}">
                <a16:creationId xmlns:a16="http://schemas.microsoft.com/office/drawing/2014/main" id="{AE44434B-83C7-48AE-AD55-6A89B41DD3C5}"/>
              </a:ext>
            </a:extLst>
          </p:cNvPr>
          <p:cNvSpPr/>
          <p:nvPr/>
        </p:nvSpPr>
        <p:spPr>
          <a:xfrm>
            <a:off x="4415868" y="4288332"/>
            <a:ext cx="660188" cy="288032"/>
          </a:xfrm>
          <a:prstGeom prst="rightArrow">
            <a:avLst/>
          </a:prstGeom>
          <a:solidFill>
            <a:srgbClr val="70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9EEFB420-8BDC-47FF-A056-A94A6B043535}"/>
              </a:ext>
            </a:extLst>
          </p:cNvPr>
          <p:cNvSpPr txBox="1"/>
          <p:nvPr/>
        </p:nvSpPr>
        <p:spPr>
          <a:xfrm>
            <a:off x="5318592" y="4200982"/>
            <a:ext cx="1531151" cy="400110"/>
          </a:xfrm>
          <a:prstGeom prst="rect">
            <a:avLst/>
          </a:prstGeom>
          <a:noFill/>
        </p:spPr>
        <p:txBody>
          <a:bodyPr wrap="square" rtlCol="0">
            <a:spAutoFit/>
          </a:bodyPr>
          <a:lstStyle/>
          <a:p>
            <a:r>
              <a:rPr lang="zh-CN" altLang="en-US" sz="2000" b="1">
                <a:latin typeface="Times New Roman" panose="02020603050405020304" pitchFamily="18" charset="0"/>
                <a:ea typeface="微软雅黑" panose="020B0503020204020204" pitchFamily="34" charset="-122"/>
              </a:rPr>
              <a:t>整体、具体</a:t>
            </a:r>
          </a:p>
        </p:txBody>
      </p:sp>
    </p:spTree>
    <p:extLst>
      <p:ext uri="{BB962C8B-B14F-4D97-AF65-F5344CB8AC3E}">
        <p14:creationId xmlns:p14="http://schemas.microsoft.com/office/powerpoint/2010/main" val="93632563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284757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信息分析的类型与特点</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50" name="矩形 1"/>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E2B65DEF-14DB-4DF8-A56F-7FD91535FFD9}"/>
              </a:ext>
            </a:extLst>
          </p:cNvPr>
          <p:cNvSpPr txBox="1"/>
          <p:nvPr/>
        </p:nvSpPr>
        <p:spPr>
          <a:xfrm>
            <a:off x="647564" y="1563638"/>
            <a:ext cx="8045385" cy="286225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800" b="1" dirty="0">
                <a:latin typeface="微软雅黑" panose="020B0503020204020204" pitchFamily="34" charset="-122"/>
                <a:ea typeface="微软雅黑" panose="020B0503020204020204" pitchFamily="34" charset="-122"/>
              </a:rPr>
              <a:t>按照所属领域划分：</a:t>
            </a:r>
            <a:endParaRPr lang="en-US" altLang="zh-CN" sz="1800" b="1" dirty="0">
              <a:latin typeface="微软雅黑" panose="020B0503020204020204" pitchFamily="34" charset="-122"/>
              <a:ea typeface="微软雅黑" panose="020B0503020204020204" pitchFamily="34" charset="-122"/>
            </a:endParaRPr>
          </a:p>
          <a:p>
            <a:pPr indent="457200">
              <a:lnSpc>
                <a:spcPct val="150000"/>
              </a:lnSpc>
            </a:pPr>
            <a:r>
              <a:rPr lang="zh-CN" altLang="zh-CN" dirty="0">
                <a:latin typeface="微软雅黑" panose="020B0503020204020204" pitchFamily="34" charset="-122"/>
                <a:ea typeface="微软雅黑" panose="020B0503020204020204" pitchFamily="34" charset="-122"/>
              </a:rPr>
              <a:t>按照信息所属的不同领域，可将信息分析分为政治信息分析、经济信息分析</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社会信息分析</a:t>
            </a:r>
            <a:r>
              <a:rPr lang="zh-CN" altLang="en-US" dirty="0">
                <a:latin typeface="微软雅黑" panose="020B0503020204020204" pitchFamily="34" charset="-122"/>
                <a:ea typeface="微软雅黑" panose="020B0503020204020204" pitchFamily="34" charset="-122"/>
              </a:rPr>
              <a:t>、科学技术信息分析等</a:t>
            </a:r>
            <a:r>
              <a:rPr lang="zh-CN" altLang="zh-CN"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800" b="1" dirty="0">
                <a:latin typeface="微软雅黑" panose="020B0503020204020204" pitchFamily="34" charset="-122"/>
                <a:ea typeface="微软雅黑" panose="020B0503020204020204" pitchFamily="34" charset="-122"/>
              </a:rPr>
              <a:t>按照分析方法划分：</a:t>
            </a:r>
            <a:endParaRPr lang="en-US" altLang="zh-CN" sz="1800" b="1" dirty="0">
              <a:latin typeface="微软雅黑" panose="020B0503020204020204" pitchFamily="34" charset="-122"/>
              <a:ea typeface="微软雅黑" panose="020B0503020204020204" pitchFamily="34" charset="-122"/>
            </a:endParaRPr>
          </a:p>
          <a:p>
            <a:pPr indent="457200">
              <a:lnSpc>
                <a:spcPct val="150000"/>
              </a:lnSpc>
              <a:buClr>
                <a:srgbClr val="92D050"/>
              </a:buClr>
            </a:pPr>
            <a:r>
              <a:rPr lang="zh-CN" altLang="zh-CN" dirty="0">
                <a:latin typeface="微软雅黑" panose="020B0503020204020204" pitchFamily="34" charset="-122"/>
                <a:ea typeface="微软雅黑" panose="020B0503020204020204" pitchFamily="34" charset="-122"/>
              </a:rPr>
              <a:t>基于方法性质，信息分析的方法可以划归为定性分析和定量分析方法两大类。</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l"/>
            </a:pPr>
            <a:r>
              <a:rPr lang="zh-CN" altLang="en-US" sz="1800" b="1" dirty="0">
                <a:latin typeface="微软雅黑" panose="020B0503020204020204" pitchFamily="34" charset="-122"/>
                <a:ea typeface="微软雅黑" panose="020B0503020204020204" pitchFamily="34" charset="-122"/>
              </a:rPr>
              <a:t>按照分析内容划分：</a:t>
            </a:r>
            <a:endParaRPr lang="en-US" altLang="zh-CN" sz="1800" b="1" dirty="0">
              <a:latin typeface="微软雅黑" panose="020B0503020204020204" pitchFamily="34" charset="-122"/>
              <a:ea typeface="微软雅黑" panose="020B0503020204020204" pitchFamily="34" charset="-122"/>
            </a:endParaRPr>
          </a:p>
          <a:p>
            <a:pPr indent="457200">
              <a:lnSpc>
                <a:spcPct val="150000"/>
              </a:lnSpc>
              <a:buClr>
                <a:schemeClr val="tx1"/>
              </a:buClr>
            </a:pPr>
            <a:r>
              <a:rPr lang="zh-CN" altLang="zh-CN" dirty="0">
                <a:latin typeface="微软雅黑" panose="020B0503020204020204" pitchFamily="34" charset="-122"/>
                <a:ea typeface="微软雅黑" panose="020B0503020204020204" pitchFamily="34" charset="-122"/>
              </a:rPr>
              <a:t>按不同的信息分析内容，可划分为评价</a:t>
            </a:r>
            <a:r>
              <a:rPr lang="zh-CN" altLang="en-US" dirty="0">
                <a:latin typeface="微软雅黑" panose="020B0503020204020204" pitchFamily="34" charset="-122"/>
                <a:ea typeface="微软雅黑" panose="020B0503020204020204" pitchFamily="34" charset="-122"/>
              </a:rPr>
              <a:t>型</a:t>
            </a:r>
            <a:r>
              <a:rPr lang="zh-CN" altLang="zh-CN" dirty="0">
                <a:latin typeface="微软雅黑" panose="020B0503020204020204" pitchFamily="34" charset="-122"/>
                <a:ea typeface="微软雅黑" panose="020B0503020204020204" pitchFamily="34" charset="-122"/>
              </a:rPr>
              <a:t>、比较</a:t>
            </a:r>
            <a:r>
              <a:rPr lang="zh-CN" altLang="en-US" dirty="0">
                <a:latin typeface="微软雅黑" panose="020B0503020204020204" pitchFamily="34" charset="-122"/>
                <a:ea typeface="微软雅黑" panose="020B0503020204020204" pitchFamily="34" charset="-122"/>
              </a:rPr>
              <a:t>型</a:t>
            </a:r>
            <a:r>
              <a:rPr lang="zh-CN" altLang="zh-CN" dirty="0">
                <a:latin typeface="微软雅黑" panose="020B0503020204020204" pitchFamily="34" charset="-122"/>
                <a:ea typeface="微软雅黑" panose="020B0503020204020204" pitchFamily="34" charset="-122"/>
              </a:rPr>
              <a:t>、跟踪</a:t>
            </a:r>
            <a:r>
              <a:rPr lang="zh-CN" altLang="en-US" dirty="0">
                <a:latin typeface="微软雅黑" panose="020B0503020204020204" pitchFamily="34" charset="-122"/>
                <a:ea typeface="微软雅黑" panose="020B0503020204020204" pitchFamily="34" charset="-122"/>
              </a:rPr>
              <a:t>型</a:t>
            </a:r>
            <a:r>
              <a:rPr lang="zh-CN" altLang="zh-CN" dirty="0">
                <a:latin typeface="微软雅黑" panose="020B0503020204020204" pitchFamily="34" charset="-122"/>
                <a:ea typeface="微软雅黑" panose="020B0503020204020204" pitchFamily="34" charset="-122"/>
              </a:rPr>
              <a:t>和预测</a:t>
            </a:r>
            <a:r>
              <a:rPr lang="zh-CN" altLang="en-US" dirty="0">
                <a:latin typeface="微软雅黑" panose="020B0503020204020204" pitchFamily="34" charset="-122"/>
                <a:ea typeface="微软雅黑" panose="020B0503020204020204" pitchFamily="34" charset="-122"/>
              </a:rPr>
              <a:t>型</a:t>
            </a:r>
            <a:r>
              <a:rPr lang="zh-CN" altLang="zh-CN" dirty="0">
                <a:latin typeface="微软雅黑" panose="020B0503020204020204" pitchFamily="34" charset="-122"/>
                <a:ea typeface="微软雅黑" panose="020B0503020204020204" pitchFamily="34" charset="-122"/>
              </a:rPr>
              <a:t>四种类型。</a:t>
            </a:r>
            <a:endParaRPr lang="en-US" altLang="zh-CN" sz="1800"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D1B8C3A-93AE-420D-9CC8-71342D440BE5}"/>
              </a:ext>
            </a:extLst>
          </p:cNvPr>
          <p:cNvSpPr/>
          <p:nvPr/>
        </p:nvSpPr>
        <p:spPr>
          <a:xfrm>
            <a:off x="914770" y="916493"/>
            <a:ext cx="700833"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类型</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FF51F4BC-D93B-4F45-A8F6-660F053732C7}"/>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2" name="矩形 11">
            <a:extLst>
              <a:ext uri="{FF2B5EF4-FFF2-40B4-BE49-F238E27FC236}">
                <a16:creationId xmlns:a16="http://schemas.microsoft.com/office/drawing/2014/main" id="{3BFC06B6-7966-4D5F-8AF7-544FF84363B3}"/>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182859400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71600" y="1457610"/>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综合法</a:t>
            </a:r>
            <a:endParaRPr lang="en-US" altLang="zh-CN" sz="1800" dirty="0">
              <a:latin typeface="Times New Roman" panose="02020603050405020304" pitchFamily="18" charset="0"/>
              <a:ea typeface="微软雅黑" panose="020B0503020204020204" pitchFamily="34" charset="-122"/>
            </a:endParaRPr>
          </a:p>
        </p:txBody>
      </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矩形 47">
            <a:extLst>
              <a:ext uri="{FF2B5EF4-FFF2-40B4-BE49-F238E27FC236}">
                <a16:creationId xmlns:a16="http://schemas.microsoft.com/office/drawing/2014/main" id="{BE920ED7-70BC-4611-A255-D95D8A531527}"/>
              </a:ext>
            </a:extLst>
          </p:cNvPr>
          <p:cNvSpPr/>
          <p:nvPr/>
        </p:nvSpPr>
        <p:spPr>
          <a:xfrm>
            <a:off x="929923" y="2610500"/>
            <a:ext cx="7463982" cy="151195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从</a:t>
            </a:r>
            <a:r>
              <a:rPr lang="zh-CN" altLang="en-US" sz="1600" b="1" dirty="0">
                <a:latin typeface="楷体" panose="02010609060101010101" pitchFamily="49" charset="-122"/>
                <a:ea typeface="楷体" panose="02010609060101010101" pitchFamily="49" charset="-122"/>
              </a:rPr>
              <a:t>纵的方面</a:t>
            </a:r>
            <a:r>
              <a:rPr lang="zh-CN" altLang="en-US" sz="1600" dirty="0">
                <a:latin typeface="楷体" panose="02010609060101010101" pitchFamily="49" charset="-122"/>
                <a:ea typeface="楷体" panose="02010609060101010101" pitchFamily="49" charset="-122"/>
              </a:rPr>
              <a:t>，可以将与某一主题有关的历史、现状与趋势结合起来，其内容可以是有关的科学学科、技术领域、政策、产业或企业等。</a:t>
            </a:r>
          </a:p>
          <a:p>
            <a:pPr marL="285750" indent="-285750">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从</a:t>
            </a:r>
            <a:r>
              <a:rPr lang="zh-CN" altLang="en-US" sz="1600" b="1" dirty="0">
                <a:latin typeface="楷体" panose="02010609060101010101" pitchFamily="49" charset="-122"/>
                <a:ea typeface="楷体" panose="02010609060101010101" pitchFamily="49" charset="-122"/>
              </a:rPr>
              <a:t>横的方面</a:t>
            </a:r>
            <a:r>
              <a:rPr lang="zh-CN" altLang="en-US" sz="1600" dirty="0">
                <a:latin typeface="楷体" panose="02010609060101010101" pitchFamily="49" charset="-122"/>
                <a:ea typeface="楷体" panose="02010609060101010101" pitchFamily="49" charset="-122"/>
              </a:rPr>
              <a:t>，可以将与某一研究主题的有关方针、政策、生产经营与产品的市场销售等情况进行综合。</a:t>
            </a:r>
          </a:p>
        </p:txBody>
      </p:sp>
      <p:sp>
        <p:nvSpPr>
          <p:cNvPr id="2" name="矩形 1">
            <a:extLst>
              <a:ext uri="{FF2B5EF4-FFF2-40B4-BE49-F238E27FC236}">
                <a16:creationId xmlns:a16="http://schemas.microsoft.com/office/drawing/2014/main" id="{65C68010-B7F8-4C37-8D45-FFE6607C0E61}"/>
              </a:ext>
            </a:extLst>
          </p:cNvPr>
          <p:cNvSpPr/>
          <p:nvPr/>
        </p:nvSpPr>
        <p:spPr>
          <a:xfrm>
            <a:off x="1266617" y="2050684"/>
            <a:ext cx="7411887" cy="369332"/>
          </a:xfrm>
          <a:prstGeom prst="rect">
            <a:avLst/>
          </a:prstGeom>
        </p:spPr>
        <p:txBody>
          <a:bodyPr wrap="square">
            <a:spAutoFit/>
          </a:bodyPr>
          <a:lstStyle/>
          <a:p>
            <a:r>
              <a:rPr lang="zh-CN" altLang="en-US" sz="1800" dirty="0">
                <a:latin typeface="楷体" panose="02010609060101010101" pitchFamily="49" charset="-122"/>
                <a:ea typeface="楷体" panose="02010609060101010101" pitchFamily="49" charset="-122"/>
              </a:rPr>
              <a:t> 综合的内容范围很广，存在横向综合和纵向综合，也将两者结合。</a:t>
            </a:r>
            <a:endParaRPr lang="zh-CN" altLang="en-US" sz="1800" dirty="0"/>
          </a:p>
        </p:txBody>
      </p:sp>
    </p:spTree>
    <p:extLst>
      <p:ext uri="{BB962C8B-B14F-4D97-AF65-F5344CB8AC3E}">
        <p14:creationId xmlns:p14="http://schemas.microsoft.com/office/powerpoint/2010/main" val="8182142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71600" y="1457610"/>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简单综合</a:t>
            </a:r>
          </a:p>
        </p:txBody>
      </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矩形 47">
            <a:extLst>
              <a:ext uri="{FF2B5EF4-FFF2-40B4-BE49-F238E27FC236}">
                <a16:creationId xmlns:a16="http://schemas.microsoft.com/office/drawing/2014/main" id="{BE920ED7-70BC-4611-A255-D95D8A531527}"/>
              </a:ext>
            </a:extLst>
          </p:cNvPr>
          <p:cNvSpPr/>
          <p:nvPr/>
        </p:nvSpPr>
        <p:spPr>
          <a:xfrm>
            <a:off x="1043608" y="1959946"/>
            <a:ext cx="6887918" cy="2104872"/>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简单综合是对与研究课题有关的信息</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情况、数据、素材等</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进行汇集、归纳和整理。简单综合的一个必要条件就是注意从细微之处点点滴滴地积累材料，并要具有对有关信息的高度敏感性。</a:t>
            </a:r>
          </a:p>
          <a:p>
            <a:pPr>
              <a:lnSpc>
                <a:spcPct val="150000"/>
              </a:lnSpc>
            </a:pPr>
            <a:r>
              <a:rPr lang="zh-CN" altLang="en-US" sz="1800" dirty="0">
                <a:latin typeface="楷体" panose="02010609060101010101" pitchFamily="49" charset="-122"/>
                <a:ea typeface="楷体" panose="02010609060101010101" pitchFamily="49" charset="-122"/>
              </a:rPr>
              <a:t>    </a:t>
            </a:r>
            <a:r>
              <a:rPr lang="zh-CN" altLang="en-US" sz="1800" dirty="0">
                <a:solidFill>
                  <a:srgbClr val="7A43A3"/>
                </a:solidFill>
                <a:latin typeface="楷体" panose="02010609060101010101" pitchFamily="49" charset="-122"/>
                <a:ea typeface="楷体" panose="02010609060101010101" pitchFamily="49" charset="-122"/>
              </a:rPr>
              <a:t>例如，二战前的英国记者雅各布利用公开信息分析得到德军信息的事例。</a:t>
            </a:r>
          </a:p>
        </p:txBody>
      </p:sp>
    </p:spTree>
    <p:extLst>
      <p:ext uri="{BB962C8B-B14F-4D97-AF65-F5344CB8AC3E}">
        <p14:creationId xmlns:p14="http://schemas.microsoft.com/office/powerpoint/2010/main" val="243944976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71600" y="1457610"/>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分析综合</a:t>
            </a:r>
          </a:p>
        </p:txBody>
      </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矩形 47">
            <a:extLst>
              <a:ext uri="{FF2B5EF4-FFF2-40B4-BE49-F238E27FC236}">
                <a16:creationId xmlns:a16="http://schemas.microsoft.com/office/drawing/2014/main" id="{BE920ED7-70BC-4611-A255-D95D8A531527}"/>
              </a:ext>
            </a:extLst>
          </p:cNvPr>
          <p:cNvSpPr/>
          <p:nvPr/>
        </p:nvSpPr>
        <p:spPr>
          <a:xfrm>
            <a:off x="683568" y="1748483"/>
            <a:ext cx="7945234" cy="1273875"/>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分析综合是对所搜集到的与特定事物（课题）有关的信息（情况、数据、素材等），在进行对比、分析和推理的基础上进行综合，以认识事物（课题）的本质、全貌和动向，获得新的知识和结论。</a:t>
            </a:r>
            <a:endParaRPr lang="en-US" altLang="zh-CN" sz="1800" dirty="0">
              <a:latin typeface="楷体" panose="02010609060101010101" pitchFamily="49" charset="-122"/>
              <a:ea typeface="楷体" panose="02010609060101010101" pitchFamily="49" charset="-122"/>
            </a:endParaRPr>
          </a:p>
        </p:txBody>
      </p:sp>
      <p:sp>
        <p:nvSpPr>
          <p:cNvPr id="2" name="矩形 1">
            <a:extLst>
              <a:ext uri="{FF2B5EF4-FFF2-40B4-BE49-F238E27FC236}">
                <a16:creationId xmlns:a16="http://schemas.microsoft.com/office/drawing/2014/main" id="{5AB21E21-2B80-4DE6-AB4A-7D1C06FF1770}"/>
              </a:ext>
            </a:extLst>
          </p:cNvPr>
          <p:cNvSpPr/>
          <p:nvPr/>
        </p:nvSpPr>
        <p:spPr>
          <a:xfrm>
            <a:off x="971601" y="2937007"/>
            <a:ext cx="7422304" cy="1881284"/>
          </a:xfrm>
          <a:prstGeom prst="rect">
            <a:avLst/>
          </a:prstGeom>
        </p:spPr>
        <p:txBody>
          <a:bodyPr wrap="square">
            <a:spAutoFit/>
          </a:bodyPr>
          <a:lstStyle/>
          <a:p>
            <a:pPr>
              <a:lnSpc>
                <a:spcPct val="150000"/>
              </a:lnSpc>
            </a:pPr>
            <a:r>
              <a:rPr lang="zh-CN" altLang="en-US" sz="1600" dirty="0">
                <a:solidFill>
                  <a:srgbClr val="7A43A3"/>
                </a:solidFill>
                <a:latin typeface="楷体" panose="02010609060101010101" pitchFamily="49" charset="-122"/>
                <a:ea typeface="楷体" panose="02010609060101010101" pitchFamily="49" charset="-122"/>
              </a:rPr>
              <a:t>具体分析综合方法：</a:t>
            </a:r>
            <a:endParaRPr lang="en-US" altLang="zh-CN" sz="1600" dirty="0">
              <a:solidFill>
                <a:srgbClr val="7A43A3"/>
              </a:solidFill>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zh-CN" altLang="en-US" sz="1600" dirty="0">
                <a:solidFill>
                  <a:srgbClr val="7A43A3"/>
                </a:solidFill>
                <a:latin typeface="楷体" panose="02010609060101010101" pitchFamily="49" charset="-122"/>
                <a:ea typeface="楷体" panose="02010609060101010101" pitchFamily="49" charset="-122"/>
              </a:rPr>
              <a:t>存优：将各种信息进行对比分析，去伪存真，去粗取精，然后将“真”、“精”等优质内容综合起来。</a:t>
            </a:r>
          </a:p>
          <a:p>
            <a:pPr marL="285750" indent="-285750">
              <a:lnSpc>
                <a:spcPct val="150000"/>
              </a:lnSpc>
              <a:buFont typeface="Wingdings" panose="05000000000000000000" pitchFamily="2" charset="2"/>
              <a:buChar char="Ø"/>
            </a:pPr>
            <a:r>
              <a:rPr lang="zh-CN" altLang="en-US" sz="1600" dirty="0">
                <a:solidFill>
                  <a:srgbClr val="7A43A3"/>
                </a:solidFill>
                <a:latin typeface="楷体" panose="02010609060101010101" pitchFamily="49" charset="-122"/>
                <a:ea typeface="楷体" panose="02010609060101010101" pitchFamily="49" charset="-122"/>
              </a:rPr>
              <a:t>浓缩或化合：借用化学上的名字，表示在思维活动中将各种信息进行浓缩或化合形成新的知识或结论。</a:t>
            </a:r>
          </a:p>
        </p:txBody>
      </p:sp>
    </p:spTree>
    <p:extLst>
      <p:ext uri="{BB962C8B-B14F-4D97-AF65-F5344CB8AC3E}">
        <p14:creationId xmlns:p14="http://schemas.microsoft.com/office/powerpoint/2010/main" val="12906883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475084" cy="400110"/>
          </a:xfrm>
          <a:prstGeom prst="rect">
            <a:avLst/>
          </a:prstGeom>
        </p:spPr>
        <p:txBody>
          <a:bodyPr wrap="none">
            <a:spAutoFit/>
          </a:bodyPr>
          <a:lstStyle/>
          <a:p>
            <a:r>
              <a:rPr lang="zh-CN" altLang="en-US" sz="2000" b="1">
                <a:solidFill>
                  <a:srgbClr val="6964A0"/>
                </a:solidFill>
                <a:latin typeface="黑体" panose="02010609060101010101" pitchFamily="49" charset="-122"/>
                <a:ea typeface="黑体" panose="02010609060101010101" pitchFamily="49" charset="-122"/>
                <a:cs typeface="Segoe UI" panose="020B0502040204020203" pitchFamily="34" charset="0"/>
              </a:rPr>
              <a:t>分析与综合</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71600" y="1457610"/>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系统综合</a:t>
            </a:r>
          </a:p>
        </p:txBody>
      </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矩形 47">
            <a:extLst>
              <a:ext uri="{FF2B5EF4-FFF2-40B4-BE49-F238E27FC236}">
                <a16:creationId xmlns:a16="http://schemas.microsoft.com/office/drawing/2014/main" id="{BE920ED7-70BC-4611-A255-D95D8A531527}"/>
              </a:ext>
            </a:extLst>
          </p:cNvPr>
          <p:cNvSpPr/>
          <p:nvPr/>
        </p:nvSpPr>
        <p:spPr>
          <a:xfrm>
            <a:off x="1307021" y="1852094"/>
            <a:ext cx="6529958" cy="1866858"/>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系统综合是从系统论的观点出发，对与研究课题有关的大量信息进行时间与空间、纵向与横向等方面的综合研究。</a:t>
            </a:r>
          </a:p>
          <a:p>
            <a:pPr>
              <a:lnSpc>
                <a:spcPct val="150000"/>
              </a:lnSpc>
            </a:pPr>
            <a:r>
              <a:rPr lang="zh-CN" altLang="en-US" sz="2000" dirty="0">
                <a:latin typeface="楷体" panose="02010609060101010101" pitchFamily="49" charset="-122"/>
                <a:ea typeface="楷体" panose="02010609060101010101" pitchFamily="49" charset="-122"/>
              </a:rPr>
              <a:t>    系统综合是一个创造性的深入认识研究课题的过程。</a:t>
            </a:r>
          </a:p>
        </p:txBody>
      </p:sp>
      <p:sp>
        <p:nvSpPr>
          <p:cNvPr id="4" name="矩形 3">
            <a:extLst>
              <a:ext uri="{FF2B5EF4-FFF2-40B4-BE49-F238E27FC236}">
                <a16:creationId xmlns:a16="http://schemas.microsoft.com/office/drawing/2014/main" id="{85487196-631D-43D0-B1D6-A5D2233457D6}"/>
              </a:ext>
            </a:extLst>
          </p:cNvPr>
          <p:cNvSpPr/>
          <p:nvPr/>
        </p:nvSpPr>
        <p:spPr>
          <a:xfrm>
            <a:off x="1191149" y="3894952"/>
            <a:ext cx="7024883" cy="403957"/>
          </a:xfrm>
          <a:prstGeom prst="rect">
            <a:avLst/>
          </a:prstGeom>
        </p:spPr>
        <p:txBody>
          <a:bodyPr wrap="square">
            <a:spAutoFit/>
          </a:bodyPr>
          <a:lstStyle/>
          <a:p>
            <a:pPr>
              <a:lnSpc>
                <a:spcPct val="150000"/>
              </a:lnSpc>
            </a:pPr>
            <a:r>
              <a:rPr lang="zh-CN" altLang="en-US" sz="1600" dirty="0">
                <a:solidFill>
                  <a:srgbClr val="7A43A3"/>
                </a:solidFill>
                <a:latin typeface="楷体" panose="02010609060101010101" pitchFamily="49" charset="-122"/>
                <a:ea typeface="楷体" panose="02010609060101010101" pitchFamily="49" charset="-122"/>
              </a:rPr>
              <a:t>案例：未来学家约翰</a:t>
            </a:r>
            <a:r>
              <a:rPr lang="en-US" altLang="zh-CN" sz="1600" dirty="0">
                <a:solidFill>
                  <a:srgbClr val="7A43A3"/>
                </a:solidFill>
                <a:latin typeface="楷体" panose="02010609060101010101" pitchFamily="49" charset="-122"/>
                <a:ea typeface="楷体" panose="02010609060101010101" pitchFamily="49" charset="-122"/>
              </a:rPr>
              <a:t>·</a:t>
            </a:r>
            <a:r>
              <a:rPr lang="zh-CN" altLang="en-US" sz="1600" dirty="0">
                <a:solidFill>
                  <a:srgbClr val="7A43A3"/>
                </a:solidFill>
                <a:latin typeface="楷体" panose="02010609060101010101" pitchFamily="49" charset="-122"/>
                <a:ea typeface="楷体" panose="02010609060101010101" pitchFamily="49" charset="-122"/>
              </a:rPr>
              <a:t>奈斯比特的</a:t>
            </a:r>
            <a:r>
              <a:rPr lang="en-US" altLang="zh-CN" sz="1600" dirty="0">
                <a:solidFill>
                  <a:srgbClr val="7A43A3"/>
                </a:solidFill>
                <a:latin typeface="楷体" panose="02010609060101010101" pitchFamily="49" charset="-122"/>
                <a:ea typeface="楷体" panose="02010609060101010101" pitchFamily="49" charset="-122"/>
              </a:rPr>
              <a:t>《</a:t>
            </a:r>
            <a:r>
              <a:rPr lang="zh-CN" altLang="en-US" sz="1600" dirty="0">
                <a:solidFill>
                  <a:srgbClr val="7A43A3"/>
                </a:solidFill>
                <a:latin typeface="楷体" panose="02010609060101010101" pitchFamily="49" charset="-122"/>
                <a:ea typeface="楷体" panose="02010609060101010101" pitchFamily="49" charset="-122"/>
              </a:rPr>
              <a:t>大趋势</a:t>
            </a:r>
            <a:r>
              <a:rPr lang="en-US" altLang="zh-CN" sz="1600" dirty="0">
                <a:solidFill>
                  <a:srgbClr val="7A43A3"/>
                </a:solidFill>
                <a:latin typeface="楷体" panose="02010609060101010101" pitchFamily="49" charset="-122"/>
                <a:ea typeface="楷体" panose="02010609060101010101" pitchFamily="49" charset="-122"/>
              </a:rPr>
              <a:t>——</a:t>
            </a:r>
            <a:r>
              <a:rPr lang="zh-CN" altLang="en-US" sz="1600" dirty="0">
                <a:solidFill>
                  <a:srgbClr val="7A43A3"/>
                </a:solidFill>
                <a:latin typeface="楷体" panose="02010609060101010101" pitchFamily="49" charset="-122"/>
                <a:ea typeface="楷体" panose="02010609060101010101" pitchFamily="49" charset="-122"/>
              </a:rPr>
              <a:t>改变我们生活的</a:t>
            </a:r>
            <a:r>
              <a:rPr lang="en-US" altLang="zh-CN" sz="1600" dirty="0">
                <a:solidFill>
                  <a:srgbClr val="7A43A3"/>
                </a:solidFill>
                <a:latin typeface="楷体" panose="02010609060101010101" pitchFamily="49" charset="-122"/>
                <a:ea typeface="楷体" panose="02010609060101010101" pitchFamily="49" charset="-122"/>
              </a:rPr>
              <a:t>10</a:t>
            </a:r>
            <a:r>
              <a:rPr lang="zh-CN" altLang="en-US" sz="1600" dirty="0">
                <a:solidFill>
                  <a:srgbClr val="7A43A3"/>
                </a:solidFill>
                <a:latin typeface="楷体" panose="02010609060101010101" pitchFamily="49" charset="-122"/>
                <a:ea typeface="楷体" panose="02010609060101010101" pitchFamily="49" charset="-122"/>
              </a:rPr>
              <a:t>个新方向</a:t>
            </a:r>
            <a:r>
              <a:rPr lang="en-US" altLang="zh-CN" sz="1600" dirty="0">
                <a:solidFill>
                  <a:srgbClr val="7A43A3"/>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77582094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F32BB6-3424-439D-AFFC-8B70170BC974}"/>
              </a:ext>
            </a:extLst>
          </p:cNvPr>
          <p:cNvSpPr>
            <a:spLocks noGrp="1"/>
          </p:cNvSpPr>
          <p:nvPr>
            <p:ph type="sldNum" sz="quarter" idx="12"/>
          </p:nvPr>
        </p:nvSpPr>
        <p:spPr/>
        <p:txBody>
          <a:bodyPr/>
          <a:lstStyle/>
          <a:p>
            <a:pPr>
              <a:defRPr/>
            </a:pPr>
            <a:fld id="{2C69FBB6-E99C-45BC-A8D0-F20B296B0ADB}" type="slidenum">
              <a:rPr lang="zh-CN" altLang="en-US" smtClean="0"/>
              <a:pPr>
                <a:defRPr/>
              </a:pPr>
              <a:t>74</a:t>
            </a:fld>
            <a:endParaRPr lang="zh-CN" altLang="en-US" dirty="0"/>
          </a:p>
        </p:txBody>
      </p:sp>
      <p:sp>
        <p:nvSpPr>
          <p:cNvPr id="3" name="Oval 7">
            <a:extLst>
              <a:ext uri="{FF2B5EF4-FFF2-40B4-BE49-F238E27FC236}">
                <a16:creationId xmlns:a16="http://schemas.microsoft.com/office/drawing/2014/main" id="{324CC70B-9EE3-438A-8F2B-E4A090E48645}"/>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2</a:t>
            </a:r>
          </a:p>
        </p:txBody>
      </p:sp>
      <p:sp>
        <p:nvSpPr>
          <p:cNvPr id="4" name="矩形 3">
            <a:extLst>
              <a:ext uri="{FF2B5EF4-FFF2-40B4-BE49-F238E27FC236}">
                <a16:creationId xmlns:a16="http://schemas.microsoft.com/office/drawing/2014/main" id="{B5163A01-28E7-4550-93A2-0855900EEF1C}"/>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矩形 4">
            <a:extLst>
              <a:ext uri="{FF2B5EF4-FFF2-40B4-BE49-F238E27FC236}">
                <a16:creationId xmlns:a16="http://schemas.microsoft.com/office/drawing/2014/main" id="{2C75726D-C309-48C0-B356-5B8AE4968D5C}"/>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6" name="矩形 5">
            <a:extLst>
              <a:ext uri="{FF2B5EF4-FFF2-40B4-BE49-F238E27FC236}">
                <a16:creationId xmlns:a16="http://schemas.microsoft.com/office/drawing/2014/main" id="{8163CB06-03DD-4A3A-B8ED-17F0D6125D12}"/>
              </a:ext>
            </a:extLst>
          </p:cNvPr>
          <p:cNvSpPr/>
          <p:nvPr/>
        </p:nvSpPr>
        <p:spPr>
          <a:xfrm>
            <a:off x="1281277" y="1076778"/>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思考题</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5D9E95CA-E7E1-4BE3-88C5-C0AB3880C019}"/>
              </a:ext>
            </a:extLst>
          </p:cNvPr>
          <p:cNvSpPr/>
          <p:nvPr/>
        </p:nvSpPr>
        <p:spPr>
          <a:xfrm flipV="1">
            <a:off x="1341051" y="1458429"/>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8" name="矩形 7">
            <a:extLst>
              <a:ext uri="{FF2B5EF4-FFF2-40B4-BE49-F238E27FC236}">
                <a16:creationId xmlns:a16="http://schemas.microsoft.com/office/drawing/2014/main" id="{7AA15EBE-B8F6-4BD3-A38A-58A1FD6DA6CA}"/>
              </a:ext>
            </a:extLst>
          </p:cNvPr>
          <p:cNvSpPr/>
          <p:nvPr/>
        </p:nvSpPr>
        <p:spPr>
          <a:xfrm>
            <a:off x="1830996" y="1457666"/>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5DDA7D1A-02F0-4826-9162-CDF098DCD21C}"/>
              </a:ext>
            </a:extLst>
          </p:cNvPr>
          <p:cNvSpPr/>
          <p:nvPr/>
        </p:nvSpPr>
        <p:spPr>
          <a:xfrm>
            <a:off x="1251074" y="1653345"/>
            <a:ext cx="6840760" cy="773289"/>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）你在生活、学习、工作中有没有运用到以上逻辑分析方法的场景？你是如何运用这些方法解决问题？</a:t>
            </a:r>
            <a:endParaRPr lang="en-US" altLang="zh-CN" sz="1600"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944201A1-1ECD-4B00-B23F-AD7C6E5D888D}"/>
              </a:ext>
            </a:extLst>
          </p:cNvPr>
          <p:cNvSpPr/>
          <p:nvPr/>
        </p:nvSpPr>
        <p:spPr>
          <a:xfrm>
            <a:off x="1259632" y="2539369"/>
            <a:ext cx="6912768" cy="773289"/>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）根据</a:t>
            </a:r>
            <a:r>
              <a:rPr lang="zh-CN" altLang="en-US" sz="1600" b="1" dirty="0">
                <a:latin typeface="楷体" panose="02010609060101010101" pitchFamily="49" charset="-122"/>
                <a:ea typeface="楷体" panose="02010609060101010101" pitchFamily="49" charset="-122"/>
              </a:rPr>
              <a:t>比较法、推理归纳法、分析与综合法</a:t>
            </a:r>
            <a:r>
              <a:rPr lang="zh-CN" altLang="en-US" sz="1600" dirty="0">
                <a:latin typeface="楷体" panose="02010609060101010101" pitchFamily="49" charset="-122"/>
                <a:ea typeface="楷体" panose="02010609060101010101" pitchFamily="49" charset="-122"/>
              </a:rPr>
              <a:t>的概念内涵与特征差异，能否分别说明其适用的场合？</a:t>
            </a:r>
          </a:p>
        </p:txBody>
      </p:sp>
      <p:sp>
        <p:nvSpPr>
          <p:cNvPr id="11" name="矩形 10">
            <a:extLst>
              <a:ext uri="{FF2B5EF4-FFF2-40B4-BE49-F238E27FC236}">
                <a16:creationId xmlns:a16="http://schemas.microsoft.com/office/drawing/2014/main" id="{4F8190E0-0011-440B-838D-18E4E76244DB}"/>
              </a:ext>
            </a:extLst>
          </p:cNvPr>
          <p:cNvSpPr/>
          <p:nvPr/>
        </p:nvSpPr>
        <p:spPr>
          <a:xfrm>
            <a:off x="1251074" y="3507854"/>
            <a:ext cx="6840760" cy="403957"/>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3</a:t>
            </a:r>
            <a:r>
              <a:rPr lang="zh-CN" altLang="en-US" sz="1600" dirty="0">
                <a:latin typeface="楷体" panose="02010609060101010101" pitchFamily="49" charset="-122"/>
                <a:ea typeface="楷体" panose="02010609060101010101" pitchFamily="49" charset="-122"/>
              </a:rPr>
              <a:t>）演绎推理、归纳推理和类比推理等推理方式分别是怎样的？如何应用？</a:t>
            </a:r>
            <a:endParaRPr lang="en-US" altLang="zh-CN" sz="1600" dirty="0">
              <a:latin typeface="楷体" panose="02010609060101010101" pitchFamily="49" charset="-122"/>
              <a:ea typeface="楷体" panose="02010609060101010101" pitchFamily="49" charset="-122"/>
            </a:endParaRPr>
          </a:p>
        </p:txBody>
      </p:sp>
      <p:sp>
        <p:nvSpPr>
          <p:cNvPr id="12" name="思想气泡: 云 11">
            <a:extLst>
              <a:ext uri="{FF2B5EF4-FFF2-40B4-BE49-F238E27FC236}">
                <a16:creationId xmlns:a16="http://schemas.microsoft.com/office/drawing/2014/main" id="{1F1692A6-927B-49C1-A233-83AC31F9D0D0}"/>
              </a:ext>
            </a:extLst>
          </p:cNvPr>
          <p:cNvSpPr/>
          <p:nvPr/>
        </p:nvSpPr>
        <p:spPr>
          <a:xfrm>
            <a:off x="537729" y="1031540"/>
            <a:ext cx="598778" cy="490586"/>
          </a:xfrm>
          <a:prstGeom prst="cloudCallout">
            <a:avLst/>
          </a:prstGeom>
          <a:solidFill>
            <a:srgbClr val="A9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88990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方法简介</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矩形 47">
            <a:extLst>
              <a:ext uri="{FF2B5EF4-FFF2-40B4-BE49-F238E27FC236}">
                <a16:creationId xmlns:a16="http://schemas.microsoft.com/office/drawing/2014/main" id="{BE920ED7-70BC-4611-A255-D95D8A531527}"/>
              </a:ext>
            </a:extLst>
          </p:cNvPr>
          <p:cNvSpPr/>
          <p:nvPr/>
        </p:nvSpPr>
        <p:spPr>
          <a:xfrm>
            <a:off x="1401160" y="1787926"/>
            <a:ext cx="6120680" cy="1273875"/>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定性研究是用文字表达的，用于理解概念、想法或经验。这种类型的研究可以收集深入的见解（深入的观点），以了解不太了解的主题。</a:t>
            </a:r>
          </a:p>
        </p:txBody>
      </p:sp>
      <p:sp>
        <p:nvSpPr>
          <p:cNvPr id="2" name="矩形 1">
            <a:extLst>
              <a:ext uri="{FF2B5EF4-FFF2-40B4-BE49-F238E27FC236}">
                <a16:creationId xmlns:a16="http://schemas.microsoft.com/office/drawing/2014/main" id="{16A4A39C-B8CD-47C0-87D6-0629605296F8}"/>
              </a:ext>
            </a:extLst>
          </p:cNvPr>
          <p:cNvSpPr/>
          <p:nvPr/>
        </p:nvSpPr>
        <p:spPr>
          <a:xfrm>
            <a:off x="1473168" y="3375535"/>
            <a:ext cx="5976664" cy="369332"/>
          </a:xfrm>
          <a:prstGeom prst="rect">
            <a:avLst/>
          </a:prstGeom>
        </p:spPr>
        <p:txBody>
          <a:bodyPr wrap="square">
            <a:spAutoFit/>
          </a:bodyPr>
          <a:lstStyle/>
          <a:p>
            <a:pPr marL="285750" indent="-285750">
              <a:buFont typeface="Arial" panose="020B0604020202020204" pitchFamily="34" charset="0"/>
              <a:buChar char="•"/>
            </a:pPr>
            <a:r>
              <a:rPr lang="zh-CN" altLang="en-US" sz="1800" dirty="0">
                <a:latin typeface="楷体" panose="02010609060101010101" pitchFamily="49" charset="-122"/>
                <a:ea typeface="楷体" panose="02010609060101010101" pitchFamily="49" charset="-122"/>
              </a:rPr>
              <a:t>常用的资料收集与研究方法：访谈、民族志、话语分析</a:t>
            </a:r>
            <a:endParaRPr lang="zh-CN" altLang="en-US" dirty="0"/>
          </a:p>
        </p:txBody>
      </p:sp>
    </p:spTree>
    <p:extLst>
      <p:ext uri="{BB962C8B-B14F-4D97-AF65-F5344CB8AC3E}">
        <p14:creationId xmlns:p14="http://schemas.microsoft.com/office/powerpoint/2010/main" val="3683468012"/>
      </p:ext>
    </p:extLst>
  </p:cSld>
  <p:clrMapOvr>
    <a:masterClrMapping/>
  </p:clrMapOvr>
  <p:transition>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访谈法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矩形 47">
            <a:extLst>
              <a:ext uri="{FF2B5EF4-FFF2-40B4-BE49-F238E27FC236}">
                <a16:creationId xmlns:a16="http://schemas.microsoft.com/office/drawing/2014/main" id="{BE920ED7-70BC-4611-A255-D95D8A531527}"/>
              </a:ext>
            </a:extLst>
          </p:cNvPr>
          <p:cNvSpPr/>
          <p:nvPr/>
        </p:nvSpPr>
        <p:spPr>
          <a:xfrm>
            <a:off x="1151823" y="1481389"/>
            <a:ext cx="6120680" cy="773289"/>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    </a:t>
            </a:r>
            <a:r>
              <a:rPr lang="zh-CN" altLang="en-US" sz="1600" b="1" dirty="0">
                <a:latin typeface="楷体" panose="02010609060101010101" pitchFamily="49" charset="-122"/>
                <a:ea typeface="楷体" panose="02010609060101010101" pitchFamily="49" charset="-122"/>
              </a:rPr>
              <a:t>访谈法也称为访问调查法</a:t>
            </a:r>
            <a:r>
              <a:rPr lang="zh-CN" altLang="en-US" sz="1600" dirty="0">
                <a:latin typeface="楷体" panose="02010609060101010101" pitchFamily="49" charset="-122"/>
                <a:ea typeface="楷体" panose="02010609060101010101" pitchFamily="49" charset="-122"/>
              </a:rPr>
              <a:t>，是访问者（调查者）通过与被访问者（被调查对象）以口头交谈等方式来收集调查资料的一种方法。</a:t>
            </a:r>
            <a:endParaRPr lang="en-US" altLang="zh-CN" sz="1600" dirty="0">
              <a:latin typeface="楷体" panose="02010609060101010101" pitchFamily="49" charset="-122"/>
              <a:ea typeface="楷体" panose="02010609060101010101" pitchFamily="49" charset="-122"/>
            </a:endParaRPr>
          </a:p>
        </p:txBody>
      </p:sp>
      <p:sp>
        <p:nvSpPr>
          <p:cNvPr id="20" name="矩形 19">
            <a:extLst>
              <a:ext uri="{FF2B5EF4-FFF2-40B4-BE49-F238E27FC236}">
                <a16:creationId xmlns:a16="http://schemas.microsoft.com/office/drawing/2014/main" id="{2F2501F9-E9FA-4E4D-8B0D-A42CF5884BDD}"/>
              </a:ext>
            </a:extLst>
          </p:cNvPr>
          <p:cNvSpPr/>
          <p:nvPr/>
        </p:nvSpPr>
        <p:spPr>
          <a:xfrm>
            <a:off x="1889718" y="2422524"/>
            <a:ext cx="1604635" cy="403957"/>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    </a:t>
            </a:r>
            <a:r>
              <a:rPr lang="zh-CN" altLang="en-US" sz="1600" b="1" dirty="0">
                <a:latin typeface="楷体" panose="02010609060101010101" pitchFamily="49" charset="-122"/>
                <a:ea typeface="楷体" panose="02010609060101010101" pitchFamily="49" charset="-122"/>
              </a:rPr>
              <a:t>一般过程：</a:t>
            </a:r>
            <a:endParaRPr lang="en-US" altLang="zh-CN" sz="1600" dirty="0">
              <a:latin typeface="楷体" panose="02010609060101010101" pitchFamily="49" charset="-122"/>
              <a:ea typeface="楷体" panose="02010609060101010101" pitchFamily="49" charset="-122"/>
            </a:endParaRPr>
          </a:p>
        </p:txBody>
      </p:sp>
      <p:sp>
        <p:nvSpPr>
          <p:cNvPr id="21" name="TextBox 106">
            <a:extLst>
              <a:ext uri="{FF2B5EF4-FFF2-40B4-BE49-F238E27FC236}">
                <a16:creationId xmlns:a16="http://schemas.microsoft.com/office/drawing/2014/main" id="{A0A02715-9343-4E38-BA2D-0228CE3FD7FB}"/>
              </a:ext>
            </a:extLst>
          </p:cNvPr>
          <p:cNvSpPr txBox="1"/>
          <p:nvPr/>
        </p:nvSpPr>
        <p:spPr>
          <a:xfrm>
            <a:off x="3495470" y="2949588"/>
            <a:ext cx="4287005" cy="367359"/>
          </a:xfrm>
          <a:prstGeom prst="rect">
            <a:avLst/>
          </a:prstGeom>
          <a:noFill/>
        </p:spPr>
        <p:txBody>
          <a:bodyPr wrap="none" rtlCol="0">
            <a:noAutofit/>
          </a:bodyPr>
          <a:lstStyle/>
          <a:p>
            <a:r>
              <a:rPr lang="en-US" altLang="zh-CN" sz="1400" dirty="0">
                <a:latin typeface="楷体" panose="02010609060101010101" pitchFamily="49" charset="-122"/>
                <a:ea typeface="楷体" panose="02010609060101010101" pitchFamily="49" charset="-122"/>
              </a:rPr>
              <a:t>1.</a:t>
            </a:r>
            <a:r>
              <a:rPr lang="zh-CN" altLang="en-US" sz="1400" dirty="0">
                <a:latin typeface="楷体" panose="02010609060101010101" pitchFamily="49" charset="-122"/>
                <a:ea typeface="楷体" panose="02010609060101010101" pitchFamily="49" charset="-122"/>
              </a:rPr>
              <a:t>拟定调查问题的提纲，准备记录方式</a:t>
            </a:r>
            <a:endParaRPr lang="id-ID" sz="1400" dirty="0">
              <a:latin typeface="楷体" panose="02010609060101010101" pitchFamily="49" charset="-122"/>
              <a:ea typeface="楷体" panose="02010609060101010101" pitchFamily="49" charset="-122"/>
              <a:cs typeface="Segoe UI" panose="020B0502040204020203" pitchFamily="34" charset="0"/>
            </a:endParaRPr>
          </a:p>
        </p:txBody>
      </p:sp>
      <p:sp>
        <p:nvSpPr>
          <p:cNvPr id="22" name="TextBox 100">
            <a:extLst>
              <a:ext uri="{FF2B5EF4-FFF2-40B4-BE49-F238E27FC236}">
                <a16:creationId xmlns:a16="http://schemas.microsoft.com/office/drawing/2014/main" id="{69AC29B6-95B6-47AE-A71F-B224BEF46A80}"/>
              </a:ext>
            </a:extLst>
          </p:cNvPr>
          <p:cNvSpPr txBox="1"/>
          <p:nvPr/>
        </p:nvSpPr>
        <p:spPr>
          <a:xfrm>
            <a:off x="3495470" y="3550070"/>
            <a:ext cx="2153059" cy="367359"/>
          </a:xfrm>
          <a:prstGeom prst="rect">
            <a:avLst/>
          </a:prstGeom>
          <a:noFill/>
        </p:spPr>
        <p:txBody>
          <a:bodyPr wrap="none" rtlCol="0">
            <a:noAutofit/>
          </a:bodyPr>
          <a:lstStyle/>
          <a:p>
            <a:r>
              <a:rPr lang="zh-CN" altLang="en-US" sz="1400" dirty="0">
                <a:latin typeface="楷体" panose="02010609060101010101" pitchFamily="49" charset="-122"/>
                <a:ea typeface="楷体" panose="02010609060101010101" pitchFamily="49" charset="-122"/>
              </a:rPr>
              <a:t> </a:t>
            </a:r>
            <a:r>
              <a:rPr lang="en-US" altLang="zh-CN" sz="1400" dirty="0">
                <a:latin typeface="楷体" panose="02010609060101010101" pitchFamily="49" charset="-122"/>
                <a:ea typeface="楷体" panose="02010609060101010101" pitchFamily="49" charset="-122"/>
              </a:rPr>
              <a:t>2.</a:t>
            </a:r>
            <a:r>
              <a:rPr lang="zh-CN" altLang="en-US" sz="1400" dirty="0">
                <a:latin typeface="楷体" panose="02010609060101010101" pitchFamily="49" charset="-122"/>
                <a:ea typeface="楷体" panose="02010609060101010101" pitchFamily="49" charset="-122"/>
              </a:rPr>
              <a:t>联系调查对象</a:t>
            </a:r>
            <a:endParaRPr lang="id-ID" sz="1400" dirty="0">
              <a:latin typeface="楷体" panose="02010609060101010101" pitchFamily="49" charset="-122"/>
              <a:ea typeface="楷体" panose="02010609060101010101" pitchFamily="49" charset="-122"/>
              <a:cs typeface="Segoe UI" panose="020B0502040204020203" pitchFamily="34" charset="0"/>
            </a:endParaRPr>
          </a:p>
        </p:txBody>
      </p:sp>
      <p:sp>
        <p:nvSpPr>
          <p:cNvPr id="23" name="TextBox 124">
            <a:extLst>
              <a:ext uri="{FF2B5EF4-FFF2-40B4-BE49-F238E27FC236}">
                <a16:creationId xmlns:a16="http://schemas.microsoft.com/office/drawing/2014/main" id="{D6DEBC71-CF20-47C1-A6DB-12B41E9229ED}"/>
              </a:ext>
            </a:extLst>
          </p:cNvPr>
          <p:cNvSpPr txBox="1"/>
          <p:nvPr/>
        </p:nvSpPr>
        <p:spPr>
          <a:xfrm>
            <a:off x="3495470" y="4150551"/>
            <a:ext cx="2153059" cy="367359"/>
          </a:xfrm>
          <a:prstGeom prst="rect">
            <a:avLst/>
          </a:prstGeom>
          <a:noFill/>
        </p:spPr>
        <p:txBody>
          <a:bodyPr wrap="none" rtlCol="0">
            <a:noAutofit/>
          </a:bodyPr>
          <a:lstStyle/>
          <a:p>
            <a:r>
              <a:rPr lang="zh-CN" altLang="en-US" sz="1400" dirty="0">
                <a:latin typeface="楷体" panose="02010609060101010101" pitchFamily="49" charset="-122"/>
                <a:ea typeface="楷体" panose="02010609060101010101" pitchFamily="49" charset="-122"/>
              </a:rPr>
              <a:t> </a:t>
            </a:r>
            <a:r>
              <a:rPr lang="en-US" altLang="zh-CN" sz="1400" dirty="0">
                <a:latin typeface="楷体" panose="02010609060101010101" pitchFamily="49" charset="-122"/>
                <a:ea typeface="楷体" panose="02010609060101010101" pitchFamily="49" charset="-122"/>
              </a:rPr>
              <a:t>3.</a:t>
            </a:r>
            <a:r>
              <a:rPr lang="zh-CN" altLang="en-US" sz="1400" dirty="0">
                <a:latin typeface="楷体" panose="02010609060101010101" pitchFamily="49" charset="-122"/>
                <a:ea typeface="楷体" panose="02010609060101010101" pitchFamily="49" charset="-122"/>
              </a:rPr>
              <a:t>实施个别访谈。</a:t>
            </a:r>
            <a:endParaRPr lang="id-ID" sz="1400" dirty="0">
              <a:latin typeface="楷体" panose="02010609060101010101" pitchFamily="49" charset="-122"/>
              <a:ea typeface="楷体" panose="02010609060101010101" pitchFamily="49" charset="-122"/>
              <a:cs typeface="Segoe UI" panose="020B0502040204020203" pitchFamily="34" charset="0"/>
            </a:endParaRPr>
          </a:p>
        </p:txBody>
      </p:sp>
      <p:sp>
        <p:nvSpPr>
          <p:cNvPr id="25" name="Oval 109">
            <a:extLst>
              <a:ext uri="{FF2B5EF4-FFF2-40B4-BE49-F238E27FC236}">
                <a16:creationId xmlns:a16="http://schemas.microsoft.com/office/drawing/2014/main" id="{5FCF9FE2-88F9-4641-AA1C-3E97221FA6E7}"/>
              </a:ext>
            </a:extLst>
          </p:cNvPr>
          <p:cNvSpPr/>
          <p:nvPr/>
        </p:nvSpPr>
        <p:spPr>
          <a:xfrm flipH="1">
            <a:off x="3069898" y="2949588"/>
            <a:ext cx="424455" cy="424455"/>
          </a:xfrm>
          <a:prstGeom prst="ellipse">
            <a:avLst/>
          </a:prstGeom>
          <a:solidFill>
            <a:schemeClr val="accent3"/>
          </a:solidFill>
          <a:ln>
            <a:noFill/>
          </a:ln>
          <a:effectLst>
            <a:outerShdw blurRad="190500" algn="ct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1600" dirty="0">
              <a:solidFill>
                <a:schemeClr val="tx1">
                  <a:lumMod val="65000"/>
                  <a:lumOff val="35000"/>
                </a:schemeClr>
              </a:solidFill>
              <a:latin typeface="+mn-ea"/>
              <a:cs typeface="Segoe UI" panose="020B0502040204020203" pitchFamily="34" charset="0"/>
            </a:endParaRPr>
          </a:p>
        </p:txBody>
      </p:sp>
      <p:grpSp>
        <p:nvGrpSpPr>
          <p:cNvPr id="26" name="Group 141">
            <a:extLst>
              <a:ext uri="{FF2B5EF4-FFF2-40B4-BE49-F238E27FC236}">
                <a16:creationId xmlns:a16="http://schemas.microsoft.com/office/drawing/2014/main" id="{B7823C7F-3F4B-4BF5-9C63-46842DF55504}"/>
              </a:ext>
            </a:extLst>
          </p:cNvPr>
          <p:cNvGrpSpPr/>
          <p:nvPr/>
        </p:nvGrpSpPr>
        <p:grpSpPr>
          <a:xfrm>
            <a:off x="3176192" y="3072694"/>
            <a:ext cx="211867" cy="178242"/>
            <a:chOff x="5356342" y="3093565"/>
            <a:chExt cx="465138" cy="391319"/>
          </a:xfrm>
          <a:solidFill>
            <a:schemeClr val="bg1"/>
          </a:solidFill>
        </p:grpSpPr>
        <p:sp>
          <p:nvSpPr>
            <p:cNvPr id="27" name="AutoShape 120">
              <a:extLst>
                <a:ext uri="{FF2B5EF4-FFF2-40B4-BE49-F238E27FC236}">
                  <a16:creationId xmlns:a16="http://schemas.microsoft.com/office/drawing/2014/main" id="{EA7471B6-1FA3-4570-9D96-71F8A42637C2}"/>
                </a:ext>
              </a:extLst>
            </p:cNvPr>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sp>
          <p:nvSpPr>
            <p:cNvPr id="28" name="AutoShape 121">
              <a:extLst>
                <a:ext uri="{FF2B5EF4-FFF2-40B4-BE49-F238E27FC236}">
                  <a16:creationId xmlns:a16="http://schemas.microsoft.com/office/drawing/2014/main" id="{19C493B1-D6E0-4893-A7BF-C89ED3659F36}"/>
                </a:ext>
              </a:extLst>
            </p:cNvPr>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sp>
          <p:nvSpPr>
            <p:cNvPr id="29" name="AutoShape 122">
              <a:extLst>
                <a:ext uri="{FF2B5EF4-FFF2-40B4-BE49-F238E27FC236}">
                  <a16:creationId xmlns:a16="http://schemas.microsoft.com/office/drawing/2014/main" id="{C483CBDB-C3E1-4287-A472-1F79E47C4E64}"/>
                </a:ext>
              </a:extLst>
            </p:cNvPr>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grpSp>
      <p:sp>
        <p:nvSpPr>
          <p:cNvPr id="31" name="Oval 103">
            <a:extLst>
              <a:ext uri="{FF2B5EF4-FFF2-40B4-BE49-F238E27FC236}">
                <a16:creationId xmlns:a16="http://schemas.microsoft.com/office/drawing/2014/main" id="{8AE64C50-4F98-4909-BFB0-6F689C4160FE}"/>
              </a:ext>
            </a:extLst>
          </p:cNvPr>
          <p:cNvSpPr/>
          <p:nvPr/>
        </p:nvSpPr>
        <p:spPr>
          <a:xfrm flipH="1">
            <a:off x="3069898" y="3532452"/>
            <a:ext cx="424455" cy="424455"/>
          </a:xfrm>
          <a:prstGeom prst="ellipse">
            <a:avLst/>
          </a:prstGeom>
          <a:solidFill>
            <a:srgbClr val="7611D5"/>
          </a:solidFill>
          <a:ln>
            <a:noFill/>
          </a:ln>
          <a:effectLst>
            <a:outerShdw blurRad="190500" algn="ct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1600" dirty="0">
              <a:solidFill>
                <a:schemeClr val="tx1">
                  <a:lumMod val="65000"/>
                  <a:lumOff val="35000"/>
                </a:schemeClr>
              </a:solidFill>
              <a:latin typeface="+mn-ea"/>
              <a:cs typeface="Segoe UI" panose="020B0502040204020203" pitchFamily="34" charset="0"/>
            </a:endParaRPr>
          </a:p>
        </p:txBody>
      </p:sp>
      <p:grpSp>
        <p:nvGrpSpPr>
          <p:cNvPr id="32" name="Group 145">
            <a:extLst>
              <a:ext uri="{FF2B5EF4-FFF2-40B4-BE49-F238E27FC236}">
                <a16:creationId xmlns:a16="http://schemas.microsoft.com/office/drawing/2014/main" id="{B6DDCF31-A9C6-480E-BD4F-3691430F215F}"/>
              </a:ext>
            </a:extLst>
          </p:cNvPr>
          <p:cNvGrpSpPr/>
          <p:nvPr/>
        </p:nvGrpSpPr>
        <p:grpSpPr>
          <a:xfrm>
            <a:off x="3176372" y="3638926"/>
            <a:ext cx="211506" cy="211506"/>
            <a:chOff x="4427654" y="3049909"/>
            <a:chExt cx="464344" cy="464344"/>
          </a:xfrm>
          <a:solidFill>
            <a:schemeClr val="bg1"/>
          </a:solidFill>
        </p:grpSpPr>
        <p:sp>
          <p:nvSpPr>
            <p:cNvPr id="33" name="AutoShape 123">
              <a:extLst>
                <a:ext uri="{FF2B5EF4-FFF2-40B4-BE49-F238E27FC236}">
                  <a16:creationId xmlns:a16="http://schemas.microsoft.com/office/drawing/2014/main" id="{93917904-A38A-4F79-AA13-EEF7DA880125}"/>
                </a:ext>
              </a:extLst>
            </p:cNvPr>
            <p:cNvSpPr>
              <a:spLocks/>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sp>
          <p:nvSpPr>
            <p:cNvPr id="34" name="AutoShape 124">
              <a:extLst>
                <a:ext uri="{FF2B5EF4-FFF2-40B4-BE49-F238E27FC236}">
                  <a16:creationId xmlns:a16="http://schemas.microsoft.com/office/drawing/2014/main" id="{E9A757C4-DC96-4C87-BC44-03A26BA7BC25}"/>
                </a:ext>
              </a:extLst>
            </p:cNvPr>
            <p:cNvSpPr>
              <a:spLocks/>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sp>
          <p:nvSpPr>
            <p:cNvPr id="35" name="AutoShape 125">
              <a:extLst>
                <a:ext uri="{FF2B5EF4-FFF2-40B4-BE49-F238E27FC236}">
                  <a16:creationId xmlns:a16="http://schemas.microsoft.com/office/drawing/2014/main" id="{407EECC8-C471-482D-9A21-315844DC66F0}"/>
                </a:ext>
              </a:extLst>
            </p:cNvPr>
            <p:cNvSpPr>
              <a:spLocks/>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grpSp>
      <p:sp>
        <p:nvSpPr>
          <p:cNvPr id="37" name="Oval 127">
            <a:extLst>
              <a:ext uri="{FF2B5EF4-FFF2-40B4-BE49-F238E27FC236}">
                <a16:creationId xmlns:a16="http://schemas.microsoft.com/office/drawing/2014/main" id="{45F8369C-CE02-4839-8011-2DAF5908845A}"/>
              </a:ext>
            </a:extLst>
          </p:cNvPr>
          <p:cNvSpPr/>
          <p:nvPr/>
        </p:nvSpPr>
        <p:spPr>
          <a:xfrm flipH="1">
            <a:off x="3069898" y="4115316"/>
            <a:ext cx="424455" cy="424455"/>
          </a:xfrm>
          <a:prstGeom prst="ellipse">
            <a:avLst/>
          </a:prstGeom>
          <a:solidFill>
            <a:srgbClr val="A993C9"/>
          </a:solidFill>
          <a:ln>
            <a:noFill/>
          </a:ln>
          <a:effectLst>
            <a:outerShdw blurRad="190500" algn="ct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1600" dirty="0">
              <a:solidFill>
                <a:schemeClr val="tx1">
                  <a:lumMod val="65000"/>
                  <a:lumOff val="35000"/>
                </a:schemeClr>
              </a:solidFill>
              <a:latin typeface="+mn-ea"/>
              <a:cs typeface="Segoe UI" panose="020B0502040204020203" pitchFamily="34" charset="0"/>
            </a:endParaRPr>
          </a:p>
        </p:txBody>
      </p:sp>
      <p:grpSp>
        <p:nvGrpSpPr>
          <p:cNvPr id="38" name="Group 149">
            <a:extLst>
              <a:ext uri="{FF2B5EF4-FFF2-40B4-BE49-F238E27FC236}">
                <a16:creationId xmlns:a16="http://schemas.microsoft.com/office/drawing/2014/main" id="{CF4B4E9B-AAA6-4AD1-86F5-631DA3BAF43F}"/>
              </a:ext>
            </a:extLst>
          </p:cNvPr>
          <p:cNvGrpSpPr/>
          <p:nvPr/>
        </p:nvGrpSpPr>
        <p:grpSpPr>
          <a:xfrm>
            <a:off x="3176374" y="4221610"/>
            <a:ext cx="211506" cy="211867"/>
            <a:chOff x="7275631" y="3973834"/>
            <a:chExt cx="464342" cy="465138"/>
          </a:xfrm>
          <a:solidFill>
            <a:schemeClr val="bg1"/>
          </a:solidFill>
        </p:grpSpPr>
        <p:sp>
          <p:nvSpPr>
            <p:cNvPr id="40" name="AutoShape 37">
              <a:extLst>
                <a:ext uri="{FF2B5EF4-FFF2-40B4-BE49-F238E27FC236}">
                  <a16:creationId xmlns:a16="http://schemas.microsoft.com/office/drawing/2014/main" id="{CFFC2B85-019C-4C8F-B205-20C6FF8EE682}"/>
                </a:ext>
              </a:extLst>
            </p:cNvPr>
            <p:cNvSpPr>
              <a:spLocks/>
            </p:cNvSpPr>
            <p:nvPr/>
          </p:nvSpPr>
          <p:spPr bwMode="auto">
            <a:xfrm>
              <a:off x="7275631"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sp>
          <p:nvSpPr>
            <p:cNvPr id="43" name="AutoShape 38">
              <a:extLst>
                <a:ext uri="{FF2B5EF4-FFF2-40B4-BE49-F238E27FC236}">
                  <a16:creationId xmlns:a16="http://schemas.microsoft.com/office/drawing/2014/main" id="{8A2B6A42-B702-4F6E-845D-EB2DB9CED75B}"/>
                </a:ext>
              </a:extLst>
            </p:cNvPr>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sp>
          <p:nvSpPr>
            <p:cNvPr id="45" name="AutoShape 39">
              <a:extLst>
                <a:ext uri="{FF2B5EF4-FFF2-40B4-BE49-F238E27FC236}">
                  <a16:creationId xmlns:a16="http://schemas.microsoft.com/office/drawing/2014/main" id="{76C3B96D-5799-4AFB-A3EC-7DCD27F75E15}"/>
                </a:ext>
              </a:extLst>
            </p:cNvPr>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sp>
          <p:nvSpPr>
            <p:cNvPr id="46" name="AutoShape 40">
              <a:extLst>
                <a:ext uri="{FF2B5EF4-FFF2-40B4-BE49-F238E27FC236}">
                  <a16:creationId xmlns:a16="http://schemas.microsoft.com/office/drawing/2014/main" id="{FCF0A8CB-DA27-4CD5-B928-A58E796C91C5}"/>
                </a:ext>
              </a:extLst>
            </p:cNvPr>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sp>
          <p:nvSpPr>
            <p:cNvPr id="47" name="AutoShape 41">
              <a:extLst>
                <a:ext uri="{FF2B5EF4-FFF2-40B4-BE49-F238E27FC236}">
                  <a16:creationId xmlns:a16="http://schemas.microsoft.com/office/drawing/2014/main" id="{B9266D90-D132-4315-8253-F45008EC9C4B}"/>
                </a:ext>
              </a:extLst>
            </p:cNvPr>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sp>
          <p:nvSpPr>
            <p:cNvPr id="49" name="AutoShape 42">
              <a:extLst>
                <a:ext uri="{FF2B5EF4-FFF2-40B4-BE49-F238E27FC236}">
                  <a16:creationId xmlns:a16="http://schemas.microsoft.com/office/drawing/2014/main" id="{CA1203F8-6684-498F-9D7C-6B9E12B22E2E}"/>
                </a:ext>
              </a:extLst>
            </p:cNvPr>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dirty="0">
                <a:solidFill>
                  <a:schemeClr val="tx1">
                    <a:lumMod val="65000"/>
                    <a:lumOff val="35000"/>
                  </a:schemeClr>
                </a:solidFill>
                <a:effectLst>
                  <a:outerShdw blurRad="38100" dist="38100" dir="2700000" algn="tl">
                    <a:srgbClr val="000000"/>
                  </a:outerShdw>
                </a:effectLst>
                <a:latin typeface="+mn-ea"/>
                <a:sym typeface="Gill Sans" charset="0"/>
              </a:endParaRPr>
            </a:p>
          </p:txBody>
        </p:sp>
      </p:grpSp>
    </p:spTree>
    <p:extLst>
      <p:ext uri="{BB962C8B-B14F-4D97-AF65-F5344CB8AC3E}">
        <p14:creationId xmlns:p14="http://schemas.microsoft.com/office/powerpoint/2010/main" val="195039325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2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访谈法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îṩ1ídê">
            <a:extLst>
              <a:ext uri="{FF2B5EF4-FFF2-40B4-BE49-F238E27FC236}">
                <a16:creationId xmlns:a16="http://schemas.microsoft.com/office/drawing/2014/main" id="{5705D130-344B-417D-8AAA-E7BD3DA53F66}"/>
              </a:ext>
            </a:extLst>
          </p:cNvPr>
          <p:cNvSpPr/>
          <p:nvPr/>
        </p:nvSpPr>
        <p:spPr bwMode="auto">
          <a:xfrm>
            <a:off x="7096115" y="1946749"/>
            <a:ext cx="1537754" cy="1482052"/>
          </a:xfrm>
          <a:custGeom>
            <a:avLst/>
            <a:gdLst>
              <a:gd name="T0" fmla="*/ 727 w 1400"/>
              <a:gd name="T1" fmla="*/ 1399 h 1400"/>
              <a:gd name="T2" fmla="*/ 665 w 1400"/>
              <a:gd name="T3" fmla="*/ 1390 h 1400"/>
              <a:gd name="T4" fmla="*/ 763 w 1400"/>
              <a:gd name="T5" fmla="*/ 1397 h 1400"/>
              <a:gd name="T6" fmla="*/ 595 w 1400"/>
              <a:gd name="T7" fmla="*/ 1383 h 1400"/>
              <a:gd name="T8" fmla="*/ 834 w 1400"/>
              <a:gd name="T9" fmla="*/ 1387 h 1400"/>
              <a:gd name="T10" fmla="*/ 526 w 1400"/>
              <a:gd name="T11" fmla="*/ 1369 h 1400"/>
              <a:gd name="T12" fmla="*/ 903 w 1400"/>
              <a:gd name="T13" fmla="*/ 1370 h 1400"/>
              <a:gd name="T14" fmla="*/ 458 w 1400"/>
              <a:gd name="T15" fmla="*/ 1347 h 1400"/>
              <a:gd name="T16" fmla="*/ 970 w 1400"/>
              <a:gd name="T17" fmla="*/ 1346 h 1400"/>
              <a:gd name="T18" fmla="*/ 394 w 1400"/>
              <a:gd name="T19" fmla="*/ 1319 h 1400"/>
              <a:gd name="T20" fmla="*/ 1035 w 1400"/>
              <a:gd name="T21" fmla="*/ 1315 h 1400"/>
              <a:gd name="T22" fmla="*/ 332 w 1400"/>
              <a:gd name="T23" fmla="*/ 1285 h 1400"/>
              <a:gd name="T24" fmla="*/ 1096 w 1400"/>
              <a:gd name="T25" fmla="*/ 1277 h 1400"/>
              <a:gd name="T26" fmla="*/ 274 w 1400"/>
              <a:gd name="T27" fmla="*/ 1244 h 1400"/>
              <a:gd name="T28" fmla="*/ 1152 w 1400"/>
              <a:gd name="T29" fmla="*/ 1234 h 1400"/>
              <a:gd name="T30" fmla="*/ 221 w 1400"/>
              <a:gd name="T31" fmla="*/ 1198 h 1400"/>
              <a:gd name="T32" fmla="*/ 1204 w 1400"/>
              <a:gd name="T33" fmla="*/ 1185 h 1400"/>
              <a:gd name="T34" fmla="*/ 173 w 1400"/>
              <a:gd name="T35" fmla="*/ 1146 h 1400"/>
              <a:gd name="T36" fmla="*/ 1251 w 1400"/>
              <a:gd name="T37" fmla="*/ 1131 h 1400"/>
              <a:gd name="T38" fmla="*/ 130 w 1400"/>
              <a:gd name="T39" fmla="*/ 1090 h 1400"/>
              <a:gd name="T40" fmla="*/ 1292 w 1400"/>
              <a:gd name="T41" fmla="*/ 1073 h 1400"/>
              <a:gd name="T42" fmla="*/ 93 w 1400"/>
              <a:gd name="T43" fmla="*/ 1030 h 1400"/>
              <a:gd name="T44" fmla="*/ 1327 w 1400"/>
              <a:gd name="T45" fmla="*/ 1010 h 1400"/>
              <a:gd name="T46" fmla="*/ 62 w 1400"/>
              <a:gd name="T47" fmla="*/ 967 h 1400"/>
              <a:gd name="T48" fmla="*/ 1356 w 1400"/>
              <a:gd name="T49" fmla="*/ 944 h 1400"/>
              <a:gd name="T50" fmla="*/ 39 w 1400"/>
              <a:gd name="T51" fmla="*/ 900 h 1400"/>
              <a:gd name="T52" fmla="*/ 1377 w 1400"/>
              <a:gd name="T53" fmla="*/ 876 h 1400"/>
              <a:gd name="T54" fmla="*/ 22 w 1400"/>
              <a:gd name="T55" fmla="*/ 832 h 1400"/>
              <a:gd name="T56" fmla="*/ 1392 w 1400"/>
              <a:gd name="T57" fmla="*/ 806 h 1400"/>
              <a:gd name="T58" fmla="*/ 12 w 1400"/>
              <a:gd name="T59" fmla="*/ 762 h 1400"/>
              <a:gd name="T60" fmla="*/ 1380 w 1400"/>
              <a:gd name="T61" fmla="*/ 665 h 1400"/>
              <a:gd name="T62" fmla="*/ 9 w 1400"/>
              <a:gd name="T63" fmla="*/ 692 h 1400"/>
              <a:gd name="T64" fmla="*/ 1387 w 1400"/>
              <a:gd name="T65" fmla="*/ 638 h 1400"/>
              <a:gd name="T66" fmla="*/ 15 w 1400"/>
              <a:gd name="T67" fmla="*/ 621 h 1400"/>
              <a:gd name="T68" fmla="*/ 1376 w 1400"/>
              <a:gd name="T69" fmla="*/ 568 h 1400"/>
              <a:gd name="T70" fmla="*/ 27 w 1400"/>
              <a:gd name="T71" fmla="*/ 552 h 1400"/>
              <a:gd name="T72" fmla="*/ 1358 w 1400"/>
              <a:gd name="T73" fmla="*/ 500 h 1400"/>
              <a:gd name="T74" fmla="*/ 47 w 1400"/>
              <a:gd name="T75" fmla="*/ 484 h 1400"/>
              <a:gd name="T76" fmla="*/ 1333 w 1400"/>
              <a:gd name="T77" fmla="*/ 434 h 1400"/>
              <a:gd name="T78" fmla="*/ 73 w 1400"/>
              <a:gd name="T79" fmla="*/ 419 h 1400"/>
              <a:gd name="T80" fmla="*/ 1302 w 1400"/>
              <a:gd name="T81" fmla="*/ 371 h 1400"/>
              <a:gd name="T82" fmla="*/ 106 w 1400"/>
              <a:gd name="T83" fmla="*/ 356 h 1400"/>
              <a:gd name="T84" fmla="*/ 1264 w 1400"/>
              <a:gd name="T85" fmla="*/ 311 h 1400"/>
              <a:gd name="T86" fmla="*/ 145 w 1400"/>
              <a:gd name="T87" fmla="*/ 297 h 1400"/>
              <a:gd name="T88" fmla="*/ 1221 w 1400"/>
              <a:gd name="T89" fmla="*/ 256 h 1400"/>
              <a:gd name="T90" fmla="*/ 190 w 1400"/>
              <a:gd name="T91" fmla="*/ 243 h 1400"/>
              <a:gd name="T92" fmla="*/ 1172 w 1400"/>
              <a:gd name="T93" fmla="*/ 205 h 1400"/>
              <a:gd name="T94" fmla="*/ 240 w 1400"/>
              <a:gd name="T95" fmla="*/ 193 h 1400"/>
              <a:gd name="T96" fmla="*/ 1118 w 1400"/>
              <a:gd name="T97" fmla="*/ 160 h 1400"/>
              <a:gd name="T98" fmla="*/ 295 w 1400"/>
              <a:gd name="T99" fmla="*/ 149 h 1400"/>
              <a:gd name="T100" fmla="*/ 1060 w 1400"/>
              <a:gd name="T101" fmla="*/ 120 h 1400"/>
              <a:gd name="T102" fmla="*/ 354 w 1400"/>
              <a:gd name="T103" fmla="*/ 111 h 1400"/>
              <a:gd name="T104" fmla="*/ 998 w 1400"/>
              <a:gd name="T105" fmla="*/ 86 h 1400"/>
              <a:gd name="T106" fmla="*/ 417 w 1400"/>
              <a:gd name="T107" fmla="*/ 79 h 1400"/>
              <a:gd name="T108" fmla="*/ 933 w 1400"/>
              <a:gd name="T109" fmla="*/ 59 h 1400"/>
              <a:gd name="T110" fmla="*/ 483 w 1400"/>
              <a:gd name="T111" fmla="*/ 53 h 1400"/>
              <a:gd name="T112" fmla="*/ 865 w 1400"/>
              <a:gd name="T113" fmla="*/ 38 h 1400"/>
              <a:gd name="T114" fmla="*/ 551 w 1400"/>
              <a:gd name="T115" fmla="*/ 35 h 1400"/>
              <a:gd name="T116" fmla="*/ 796 w 1400"/>
              <a:gd name="T117" fmla="*/ 25 h 1400"/>
              <a:gd name="T118" fmla="*/ 620 w 1400"/>
              <a:gd name="T119" fmla="*/ 23 h 1400"/>
              <a:gd name="T120" fmla="*/ 725 w 1400"/>
              <a:gd name="T121" fmla="*/ 19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0" h="1400">
                <a:moveTo>
                  <a:pt x="700" y="1400"/>
                </a:moveTo>
                <a:cubicBezTo>
                  <a:pt x="697" y="1400"/>
                  <a:pt x="694" y="1400"/>
                  <a:pt x="692" y="1400"/>
                </a:cubicBezTo>
                <a:cubicBezTo>
                  <a:pt x="686" y="1400"/>
                  <a:pt x="682" y="1396"/>
                  <a:pt x="682" y="1390"/>
                </a:cubicBezTo>
                <a:cubicBezTo>
                  <a:pt x="682" y="1385"/>
                  <a:pt x="687" y="1381"/>
                  <a:pt x="692" y="1381"/>
                </a:cubicBezTo>
                <a:cubicBezTo>
                  <a:pt x="692" y="1381"/>
                  <a:pt x="692" y="1381"/>
                  <a:pt x="692" y="1381"/>
                </a:cubicBezTo>
                <a:cubicBezTo>
                  <a:pt x="703" y="1381"/>
                  <a:pt x="715" y="1381"/>
                  <a:pt x="726" y="1381"/>
                </a:cubicBezTo>
                <a:cubicBezTo>
                  <a:pt x="731" y="1381"/>
                  <a:pt x="735" y="1385"/>
                  <a:pt x="736" y="1390"/>
                </a:cubicBezTo>
                <a:cubicBezTo>
                  <a:pt x="736" y="1395"/>
                  <a:pt x="732" y="1399"/>
                  <a:pt x="727" y="1399"/>
                </a:cubicBezTo>
                <a:cubicBezTo>
                  <a:pt x="718" y="1400"/>
                  <a:pt x="709" y="1400"/>
                  <a:pt x="700" y="1400"/>
                </a:cubicBezTo>
                <a:moveTo>
                  <a:pt x="656" y="1399"/>
                </a:moveTo>
                <a:cubicBezTo>
                  <a:pt x="655" y="1399"/>
                  <a:pt x="655" y="1399"/>
                  <a:pt x="655" y="1399"/>
                </a:cubicBezTo>
                <a:cubicBezTo>
                  <a:pt x="644" y="1398"/>
                  <a:pt x="632" y="1397"/>
                  <a:pt x="620" y="1395"/>
                </a:cubicBezTo>
                <a:cubicBezTo>
                  <a:pt x="615" y="1395"/>
                  <a:pt x="611" y="1390"/>
                  <a:pt x="612" y="1385"/>
                </a:cubicBezTo>
                <a:cubicBezTo>
                  <a:pt x="613" y="1380"/>
                  <a:pt x="617" y="1376"/>
                  <a:pt x="622" y="1377"/>
                </a:cubicBezTo>
                <a:cubicBezTo>
                  <a:pt x="634" y="1378"/>
                  <a:pt x="645" y="1379"/>
                  <a:pt x="656" y="1380"/>
                </a:cubicBezTo>
                <a:cubicBezTo>
                  <a:pt x="661" y="1380"/>
                  <a:pt x="665" y="1385"/>
                  <a:pt x="665" y="1390"/>
                </a:cubicBezTo>
                <a:cubicBezTo>
                  <a:pt x="665" y="1395"/>
                  <a:pt x="661" y="1399"/>
                  <a:pt x="656" y="1399"/>
                </a:cubicBezTo>
                <a:moveTo>
                  <a:pt x="762" y="1397"/>
                </a:moveTo>
                <a:cubicBezTo>
                  <a:pt x="757" y="1397"/>
                  <a:pt x="753" y="1393"/>
                  <a:pt x="753" y="1389"/>
                </a:cubicBezTo>
                <a:cubicBezTo>
                  <a:pt x="752" y="1384"/>
                  <a:pt x="756" y="1379"/>
                  <a:pt x="761" y="1379"/>
                </a:cubicBezTo>
                <a:cubicBezTo>
                  <a:pt x="773" y="1378"/>
                  <a:pt x="784" y="1376"/>
                  <a:pt x="795" y="1375"/>
                </a:cubicBezTo>
                <a:cubicBezTo>
                  <a:pt x="800" y="1374"/>
                  <a:pt x="805" y="1377"/>
                  <a:pt x="806" y="1383"/>
                </a:cubicBezTo>
                <a:cubicBezTo>
                  <a:pt x="807" y="1388"/>
                  <a:pt x="803" y="1392"/>
                  <a:pt x="798" y="1393"/>
                </a:cubicBezTo>
                <a:cubicBezTo>
                  <a:pt x="786" y="1395"/>
                  <a:pt x="775" y="1396"/>
                  <a:pt x="763" y="1397"/>
                </a:cubicBezTo>
                <a:cubicBezTo>
                  <a:pt x="762" y="1397"/>
                  <a:pt x="762" y="1397"/>
                  <a:pt x="762" y="1397"/>
                </a:cubicBezTo>
                <a:moveTo>
                  <a:pt x="586" y="1391"/>
                </a:moveTo>
                <a:cubicBezTo>
                  <a:pt x="585" y="1391"/>
                  <a:pt x="585" y="1390"/>
                  <a:pt x="584" y="1390"/>
                </a:cubicBezTo>
                <a:cubicBezTo>
                  <a:pt x="573" y="1388"/>
                  <a:pt x="561" y="1386"/>
                  <a:pt x="550" y="1384"/>
                </a:cubicBezTo>
                <a:cubicBezTo>
                  <a:pt x="545" y="1383"/>
                  <a:pt x="541" y="1378"/>
                  <a:pt x="543" y="1373"/>
                </a:cubicBezTo>
                <a:cubicBezTo>
                  <a:pt x="544" y="1368"/>
                  <a:pt x="549" y="1364"/>
                  <a:pt x="554" y="1366"/>
                </a:cubicBezTo>
                <a:cubicBezTo>
                  <a:pt x="565" y="1368"/>
                  <a:pt x="576" y="1370"/>
                  <a:pt x="587" y="1372"/>
                </a:cubicBezTo>
                <a:cubicBezTo>
                  <a:pt x="592" y="1373"/>
                  <a:pt x="596" y="1378"/>
                  <a:pt x="595" y="1383"/>
                </a:cubicBezTo>
                <a:cubicBezTo>
                  <a:pt x="594" y="1387"/>
                  <a:pt x="590" y="1391"/>
                  <a:pt x="586" y="1391"/>
                </a:cubicBezTo>
                <a:moveTo>
                  <a:pt x="832" y="1387"/>
                </a:moveTo>
                <a:cubicBezTo>
                  <a:pt x="828" y="1387"/>
                  <a:pt x="824" y="1384"/>
                  <a:pt x="823" y="1380"/>
                </a:cubicBezTo>
                <a:cubicBezTo>
                  <a:pt x="822" y="1375"/>
                  <a:pt x="825" y="1370"/>
                  <a:pt x="830" y="1369"/>
                </a:cubicBezTo>
                <a:cubicBezTo>
                  <a:pt x="841" y="1367"/>
                  <a:pt x="853" y="1364"/>
                  <a:pt x="864" y="1361"/>
                </a:cubicBezTo>
                <a:cubicBezTo>
                  <a:pt x="869" y="1360"/>
                  <a:pt x="874" y="1363"/>
                  <a:pt x="875" y="1368"/>
                </a:cubicBezTo>
                <a:cubicBezTo>
                  <a:pt x="876" y="1373"/>
                  <a:pt x="873" y="1378"/>
                  <a:pt x="868" y="1380"/>
                </a:cubicBezTo>
                <a:cubicBezTo>
                  <a:pt x="857" y="1382"/>
                  <a:pt x="845" y="1385"/>
                  <a:pt x="834" y="1387"/>
                </a:cubicBezTo>
                <a:cubicBezTo>
                  <a:pt x="833" y="1387"/>
                  <a:pt x="833" y="1387"/>
                  <a:pt x="832" y="1387"/>
                </a:cubicBezTo>
                <a:moveTo>
                  <a:pt x="517" y="1375"/>
                </a:moveTo>
                <a:cubicBezTo>
                  <a:pt x="516" y="1375"/>
                  <a:pt x="515" y="1375"/>
                  <a:pt x="514" y="1375"/>
                </a:cubicBezTo>
                <a:cubicBezTo>
                  <a:pt x="503" y="1372"/>
                  <a:pt x="492" y="1369"/>
                  <a:pt x="481" y="1365"/>
                </a:cubicBezTo>
                <a:cubicBezTo>
                  <a:pt x="476" y="1363"/>
                  <a:pt x="473" y="1358"/>
                  <a:pt x="475" y="1353"/>
                </a:cubicBezTo>
                <a:cubicBezTo>
                  <a:pt x="476" y="1348"/>
                  <a:pt x="482" y="1346"/>
                  <a:pt x="487" y="1347"/>
                </a:cubicBezTo>
                <a:cubicBezTo>
                  <a:pt x="497" y="1351"/>
                  <a:pt x="508" y="1354"/>
                  <a:pt x="519" y="1357"/>
                </a:cubicBezTo>
                <a:cubicBezTo>
                  <a:pt x="524" y="1358"/>
                  <a:pt x="527" y="1364"/>
                  <a:pt x="526" y="1369"/>
                </a:cubicBezTo>
                <a:cubicBezTo>
                  <a:pt x="525" y="1373"/>
                  <a:pt x="521" y="1375"/>
                  <a:pt x="517" y="1375"/>
                </a:cubicBezTo>
                <a:moveTo>
                  <a:pt x="900" y="1370"/>
                </a:moveTo>
                <a:cubicBezTo>
                  <a:pt x="896" y="1370"/>
                  <a:pt x="893" y="1368"/>
                  <a:pt x="892" y="1364"/>
                </a:cubicBezTo>
                <a:cubicBezTo>
                  <a:pt x="890" y="1359"/>
                  <a:pt x="893" y="1354"/>
                  <a:pt x="898" y="1352"/>
                </a:cubicBezTo>
                <a:cubicBezTo>
                  <a:pt x="909" y="1349"/>
                  <a:pt x="920" y="1345"/>
                  <a:pt x="930" y="1341"/>
                </a:cubicBezTo>
                <a:cubicBezTo>
                  <a:pt x="935" y="1340"/>
                  <a:pt x="940" y="1342"/>
                  <a:pt x="942" y="1347"/>
                </a:cubicBezTo>
                <a:cubicBezTo>
                  <a:pt x="944" y="1352"/>
                  <a:pt x="941" y="1357"/>
                  <a:pt x="936" y="1359"/>
                </a:cubicBezTo>
                <a:cubicBezTo>
                  <a:pt x="926" y="1363"/>
                  <a:pt x="914" y="1367"/>
                  <a:pt x="903" y="1370"/>
                </a:cubicBezTo>
                <a:cubicBezTo>
                  <a:pt x="902" y="1370"/>
                  <a:pt x="901" y="1370"/>
                  <a:pt x="900" y="1370"/>
                </a:cubicBezTo>
                <a:moveTo>
                  <a:pt x="450" y="1353"/>
                </a:moveTo>
                <a:cubicBezTo>
                  <a:pt x="449" y="1353"/>
                  <a:pt x="447" y="1353"/>
                  <a:pt x="446" y="1353"/>
                </a:cubicBezTo>
                <a:cubicBezTo>
                  <a:pt x="435" y="1348"/>
                  <a:pt x="425" y="1344"/>
                  <a:pt x="414" y="1339"/>
                </a:cubicBezTo>
                <a:cubicBezTo>
                  <a:pt x="409" y="1337"/>
                  <a:pt x="407" y="1331"/>
                  <a:pt x="409" y="1327"/>
                </a:cubicBezTo>
                <a:cubicBezTo>
                  <a:pt x="411" y="1322"/>
                  <a:pt x="417" y="1320"/>
                  <a:pt x="422" y="1322"/>
                </a:cubicBezTo>
                <a:cubicBezTo>
                  <a:pt x="432" y="1327"/>
                  <a:pt x="443" y="1331"/>
                  <a:pt x="453" y="1335"/>
                </a:cubicBezTo>
                <a:cubicBezTo>
                  <a:pt x="458" y="1337"/>
                  <a:pt x="460" y="1343"/>
                  <a:pt x="458" y="1347"/>
                </a:cubicBezTo>
                <a:cubicBezTo>
                  <a:pt x="457" y="1351"/>
                  <a:pt x="453" y="1353"/>
                  <a:pt x="450" y="1353"/>
                </a:cubicBezTo>
                <a:moveTo>
                  <a:pt x="967" y="1346"/>
                </a:moveTo>
                <a:cubicBezTo>
                  <a:pt x="963" y="1346"/>
                  <a:pt x="960" y="1344"/>
                  <a:pt x="958" y="1341"/>
                </a:cubicBezTo>
                <a:cubicBezTo>
                  <a:pt x="956" y="1336"/>
                  <a:pt x="958" y="1330"/>
                  <a:pt x="963" y="1329"/>
                </a:cubicBezTo>
                <a:cubicBezTo>
                  <a:pt x="974" y="1324"/>
                  <a:pt x="984" y="1319"/>
                  <a:pt x="994" y="1315"/>
                </a:cubicBezTo>
                <a:cubicBezTo>
                  <a:pt x="999" y="1312"/>
                  <a:pt x="1004" y="1314"/>
                  <a:pt x="1007" y="1319"/>
                </a:cubicBezTo>
                <a:cubicBezTo>
                  <a:pt x="1009" y="1324"/>
                  <a:pt x="1007" y="1329"/>
                  <a:pt x="1002" y="1331"/>
                </a:cubicBezTo>
                <a:cubicBezTo>
                  <a:pt x="992" y="1336"/>
                  <a:pt x="981" y="1341"/>
                  <a:pt x="970" y="1346"/>
                </a:cubicBezTo>
                <a:cubicBezTo>
                  <a:pt x="969" y="1346"/>
                  <a:pt x="968" y="1346"/>
                  <a:pt x="967" y="1346"/>
                </a:cubicBezTo>
                <a:moveTo>
                  <a:pt x="385" y="1324"/>
                </a:moveTo>
                <a:cubicBezTo>
                  <a:pt x="384" y="1324"/>
                  <a:pt x="382" y="1324"/>
                  <a:pt x="381" y="1323"/>
                </a:cubicBezTo>
                <a:cubicBezTo>
                  <a:pt x="371" y="1318"/>
                  <a:pt x="360" y="1312"/>
                  <a:pt x="350" y="1306"/>
                </a:cubicBezTo>
                <a:cubicBezTo>
                  <a:pt x="346" y="1304"/>
                  <a:pt x="344" y="1298"/>
                  <a:pt x="347" y="1294"/>
                </a:cubicBezTo>
                <a:cubicBezTo>
                  <a:pt x="349" y="1289"/>
                  <a:pt x="355" y="1288"/>
                  <a:pt x="359" y="1290"/>
                </a:cubicBezTo>
                <a:cubicBezTo>
                  <a:pt x="369" y="1296"/>
                  <a:pt x="379" y="1302"/>
                  <a:pt x="390" y="1307"/>
                </a:cubicBezTo>
                <a:cubicBezTo>
                  <a:pt x="394" y="1309"/>
                  <a:pt x="396" y="1315"/>
                  <a:pt x="394" y="1319"/>
                </a:cubicBezTo>
                <a:cubicBezTo>
                  <a:pt x="392" y="1322"/>
                  <a:pt x="389" y="1324"/>
                  <a:pt x="385" y="1324"/>
                </a:cubicBezTo>
                <a:moveTo>
                  <a:pt x="1030" y="1316"/>
                </a:moveTo>
                <a:cubicBezTo>
                  <a:pt x="1027" y="1316"/>
                  <a:pt x="1024" y="1314"/>
                  <a:pt x="1022" y="1311"/>
                </a:cubicBezTo>
                <a:cubicBezTo>
                  <a:pt x="1020" y="1307"/>
                  <a:pt x="1021" y="1301"/>
                  <a:pt x="1026" y="1298"/>
                </a:cubicBezTo>
                <a:cubicBezTo>
                  <a:pt x="1036" y="1293"/>
                  <a:pt x="1046" y="1287"/>
                  <a:pt x="1055" y="1281"/>
                </a:cubicBezTo>
                <a:cubicBezTo>
                  <a:pt x="1060" y="1279"/>
                  <a:pt x="1065" y="1280"/>
                  <a:pt x="1068" y="1284"/>
                </a:cubicBezTo>
                <a:cubicBezTo>
                  <a:pt x="1071" y="1289"/>
                  <a:pt x="1069" y="1295"/>
                  <a:pt x="1065" y="1297"/>
                </a:cubicBezTo>
                <a:cubicBezTo>
                  <a:pt x="1055" y="1303"/>
                  <a:pt x="1045" y="1309"/>
                  <a:pt x="1035" y="1315"/>
                </a:cubicBezTo>
                <a:cubicBezTo>
                  <a:pt x="1033" y="1316"/>
                  <a:pt x="1032" y="1316"/>
                  <a:pt x="1030" y="1316"/>
                </a:cubicBezTo>
                <a:moveTo>
                  <a:pt x="324" y="1289"/>
                </a:moveTo>
                <a:cubicBezTo>
                  <a:pt x="322" y="1289"/>
                  <a:pt x="321" y="1288"/>
                  <a:pt x="319" y="1287"/>
                </a:cubicBezTo>
                <a:cubicBezTo>
                  <a:pt x="309" y="1281"/>
                  <a:pt x="300" y="1274"/>
                  <a:pt x="290" y="1268"/>
                </a:cubicBezTo>
                <a:cubicBezTo>
                  <a:pt x="286" y="1265"/>
                  <a:pt x="285" y="1259"/>
                  <a:pt x="288" y="1255"/>
                </a:cubicBezTo>
                <a:cubicBezTo>
                  <a:pt x="291" y="1250"/>
                  <a:pt x="297" y="1249"/>
                  <a:pt x="301" y="1252"/>
                </a:cubicBezTo>
                <a:cubicBezTo>
                  <a:pt x="310" y="1259"/>
                  <a:pt x="320" y="1266"/>
                  <a:pt x="329" y="1272"/>
                </a:cubicBezTo>
                <a:cubicBezTo>
                  <a:pt x="334" y="1275"/>
                  <a:pt x="335" y="1280"/>
                  <a:pt x="332" y="1285"/>
                </a:cubicBezTo>
                <a:cubicBezTo>
                  <a:pt x="330" y="1287"/>
                  <a:pt x="327" y="1289"/>
                  <a:pt x="324" y="1289"/>
                </a:cubicBezTo>
                <a:moveTo>
                  <a:pt x="1090" y="1279"/>
                </a:moveTo>
                <a:cubicBezTo>
                  <a:pt x="1087" y="1279"/>
                  <a:pt x="1084" y="1278"/>
                  <a:pt x="1083" y="1275"/>
                </a:cubicBezTo>
                <a:cubicBezTo>
                  <a:pt x="1080" y="1271"/>
                  <a:pt x="1081" y="1265"/>
                  <a:pt x="1085" y="1262"/>
                </a:cubicBezTo>
                <a:cubicBezTo>
                  <a:pt x="1094" y="1256"/>
                  <a:pt x="1104" y="1249"/>
                  <a:pt x="1113" y="1242"/>
                </a:cubicBezTo>
                <a:cubicBezTo>
                  <a:pt x="1117" y="1239"/>
                  <a:pt x="1123" y="1240"/>
                  <a:pt x="1126" y="1244"/>
                </a:cubicBezTo>
                <a:cubicBezTo>
                  <a:pt x="1129" y="1248"/>
                  <a:pt x="1128" y="1254"/>
                  <a:pt x="1124" y="1257"/>
                </a:cubicBezTo>
                <a:cubicBezTo>
                  <a:pt x="1115" y="1264"/>
                  <a:pt x="1105" y="1271"/>
                  <a:pt x="1096" y="1277"/>
                </a:cubicBezTo>
                <a:cubicBezTo>
                  <a:pt x="1094" y="1278"/>
                  <a:pt x="1092" y="1279"/>
                  <a:pt x="1090" y="1279"/>
                </a:cubicBezTo>
                <a:moveTo>
                  <a:pt x="267" y="1248"/>
                </a:moveTo>
                <a:cubicBezTo>
                  <a:pt x="265" y="1248"/>
                  <a:pt x="263" y="1247"/>
                  <a:pt x="261" y="1245"/>
                </a:cubicBezTo>
                <a:cubicBezTo>
                  <a:pt x="252" y="1238"/>
                  <a:pt x="243" y="1231"/>
                  <a:pt x="234" y="1223"/>
                </a:cubicBezTo>
                <a:cubicBezTo>
                  <a:pt x="231" y="1219"/>
                  <a:pt x="230" y="1213"/>
                  <a:pt x="234" y="1210"/>
                </a:cubicBezTo>
                <a:cubicBezTo>
                  <a:pt x="237" y="1206"/>
                  <a:pt x="243" y="1205"/>
                  <a:pt x="247" y="1209"/>
                </a:cubicBezTo>
                <a:cubicBezTo>
                  <a:pt x="255" y="1216"/>
                  <a:pt x="264" y="1224"/>
                  <a:pt x="273" y="1231"/>
                </a:cubicBezTo>
                <a:cubicBezTo>
                  <a:pt x="277" y="1234"/>
                  <a:pt x="277" y="1240"/>
                  <a:pt x="274" y="1244"/>
                </a:cubicBezTo>
                <a:cubicBezTo>
                  <a:pt x="272" y="1246"/>
                  <a:pt x="270" y="1248"/>
                  <a:pt x="267" y="1248"/>
                </a:cubicBezTo>
                <a:moveTo>
                  <a:pt x="1146" y="1236"/>
                </a:moveTo>
                <a:cubicBezTo>
                  <a:pt x="1144" y="1236"/>
                  <a:pt x="1141" y="1235"/>
                  <a:pt x="1139" y="1233"/>
                </a:cubicBezTo>
                <a:cubicBezTo>
                  <a:pt x="1136" y="1229"/>
                  <a:pt x="1136" y="1223"/>
                  <a:pt x="1140" y="1220"/>
                </a:cubicBezTo>
                <a:cubicBezTo>
                  <a:pt x="1149" y="1212"/>
                  <a:pt x="1157" y="1205"/>
                  <a:pt x="1166" y="1197"/>
                </a:cubicBezTo>
                <a:cubicBezTo>
                  <a:pt x="1169" y="1194"/>
                  <a:pt x="1175" y="1194"/>
                  <a:pt x="1179" y="1197"/>
                </a:cubicBezTo>
                <a:cubicBezTo>
                  <a:pt x="1182" y="1201"/>
                  <a:pt x="1182" y="1207"/>
                  <a:pt x="1178" y="1211"/>
                </a:cubicBezTo>
                <a:cubicBezTo>
                  <a:pt x="1170" y="1219"/>
                  <a:pt x="1161" y="1226"/>
                  <a:pt x="1152" y="1234"/>
                </a:cubicBezTo>
                <a:cubicBezTo>
                  <a:pt x="1151" y="1235"/>
                  <a:pt x="1148" y="1236"/>
                  <a:pt x="1146" y="1236"/>
                </a:cubicBezTo>
                <a:moveTo>
                  <a:pt x="214" y="1201"/>
                </a:moveTo>
                <a:cubicBezTo>
                  <a:pt x="212" y="1201"/>
                  <a:pt x="210" y="1200"/>
                  <a:pt x="208" y="1198"/>
                </a:cubicBezTo>
                <a:cubicBezTo>
                  <a:pt x="200" y="1190"/>
                  <a:pt x="191" y="1181"/>
                  <a:pt x="183" y="1173"/>
                </a:cubicBezTo>
                <a:cubicBezTo>
                  <a:pt x="180" y="1169"/>
                  <a:pt x="180" y="1163"/>
                  <a:pt x="184" y="1159"/>
                </a:cubicBezTo>
                <a:cubicBezTo>
                  <a:pt x="188" y="1156"/>
                  <a:pt x="194" y="1156"/>
                  <a:pt x="197" y="1160"/>
                </a:cubicBezTo>
                <a:cubicBezTo>
                  <a:pt x="205" y="1168"/>
                  <a:pt x="213" y="1177"/>
                  <a:pt x="221" y="1185"/>
                </a:cubicBezTo>
                <a:cubicBezTo>
                  <a:pt x="225" y="1188"/>
                  <a:pt x="225" y="1194"/>
                  <a:pt x="221" y="1198"/>
                </a:cubicBezTo>
                <a:cubicBezTo>
                  <a:pt x="219" y="1200"/>
                  <a:pt x="217" y="1201"/>
                  <a:pt x="214" y="1201"/>
                </a:cubicBezTo>
                <a:moveTo>
                  <a:pt x="1198" y="1188"/>
                </a:moveTo>
                <a:cubicBezTo>
                  <a:pt x="1195" y="1188"/>
                  <a:pt x="1193" y="1187"/>
                  <a:pt x="1191" y="1185"/>
                </a:cubicBezTo>
                <a:cubicBezTo>
                  <a:pt x="1187" y="1182"/>
                  <a:pt x="1187" y="1176"/>
                  <a:pt x="1191" y="1172"/>
                </a:cubicBezTo>
                <a:cubicBezTo>
                  <a:pt x="1199" y="1164"/>
                  <a:pt x="1207" y="1155"/>
                  <a:pt x="1214" y="1147"/>
                </a:cubicBezTo>
                <a:cubicBezTo>
                  <a:pt x="1217" y="1143"/>
                  <a:pt x="1223" y="1143"/>
                  <a:pt x="1227" y="1146"/>
                </a:cubicBezTo>
                <a:cubicBezTo>
                  <a:pt x="1231" y="1149"/>
                  <a:pt x="1231" y="1155"/>
                  <a:pt x="1228" y="1159"/>
                </a:cubicBezTo>
                <a:cubicBezTo>
                  <a:pt x="1220" y="1168"/>
                  <a:pt x="1212" y="1177"/>
                  <a:pt x="1204" y="1185"/>
                </a:cubicBezTo>
                <a:cubicBezTo>
                  <a:pt x="1203" y="1187"/>
                  <a:pt x="1200" y="1188"/>
                  <a:pt x="1198" y="1188"/>
                </a:cubicBezTo>
                <a:moveTo>
                  <a:pt x="167" y="1148"/>
                </a:moveTo>
                <a:cubicBezTo>
                  <a:pt x="164" y="1148"/>
                  <a:pt x="161" y="1147"/>
                  <a:pt x="160" y="1145"/>
                </a:cubicBezTo>
                <a:cubicBezTo>
                  <a:pt x="152" y="1136"/>
                  <a:pt x="145" y="1127"/>
                  <a:pt x="138" y="1118"/>
                </a:cubicBezTo>
                <a:cubicBezTo>
                  <a:pt x="135" y="1113"/>
                  <a:pt x="136" y="1108"/>
                  <a:pt x="140" y="1104"/>
                </a:cubicBezTo>
                <a:cubicBezTo>
                  <a:pt x="144" y="1101"/>
                  <a:pt x="150" y="1102"/>
                  <a:pt x="153" y="1106"/>
                </a:cubicBezTo>
                <a:cubicBezTo>
                  <a:pt x="160" y="1115"/>
                  <a:pt x="167" y="1124"/>
                  <a:pt x="174" y="1133"/>
                </a:cubicBezTo>
                <a:cubicBezTo>
                  <a:pt x="177" y="1137"/>
                  <a:pt x="177" y="1143"/>
                  <a:pt x="173" y="1146"/>
                </a:cubicBezTo>
                <a:cubicBezTo>
                  <a:pt x="171" y="1148"/>
                  <a:pt x="169" y="1148"/>
                  <a:pt x="167" y="1148"/>
                </a:cubicBezTo>
                <a:moveTo>
                  <a:pt x="1244" y="1135"/>
                </a:moveTo>
                <a:cubicBezTo>
                  <a:pt x="1242" y="1135"/>
                  <a:pt x="1240" y="1134"/>
                  <a:pt x="1238" y="1133"/>
                </a:cubicBezTo>
                <a:cubicBezTo>
                  <a:pt x="1234" y="1129"/>
                  <a:pt x="1233" y="1124"/>
                  <a:pt x="1237" y="1120"/>
                </a:cubicBezTo>
                <a:cubicBezTo>
                  <a:pt x="1244" y="1111"/>
                  <a:pt x="1250" y="1101"/>
                  <a:pt x="1257" y="1092"/>
                </a:cubicBezTo>
                <a:cubicBezTo>
                  <a:pt x="1260" y="1088"/>
                  <a:pt x="1266" y="1087"/>
                  <a:pt x="1270" y="1090"/>
                </a:cubicBezTo>
                <a:cubicBezTo>
                  <a:pt x="1274" y="1093"/>
                  <a:pt x="1275" y="1099"/>
                  <a:pt x="1272" y="1103"/>
                </a:cubicBezTo>
                <a:cubicBezTo>
                  <a:pt x="1266" y="1112"/>
                  <a:pt x="1258" y="1122"/>
                  <a:pt x="1251" y="1131"/>
                </a:cubicBezTo>
                <a:cubicBezTo>
                  <a:pt x="1249" y="1133"/>
                  <a:pt x="1247" y="1135"/>
                  <a:pt x="1244" y="1135"/>
                </a:cubicBezTo>
                <a:moveTo>
                  <a:pt x="125" y="1092"/>
                </a:moveTo>
                <a:cubicBezTo>
                  <a:pt x="122" y="1092"/>
                  <a:pt x="119" y="1090"/>
                  <a:pt x="117" y="1088"/>
                </a:cubicBezTo>
                <a:cubicBezTo>
                  <a:pt x="111" y="1078"/>
                  <a:pt x="104" y="1068"/>
                  <a:pt x="98" y="1058"/>
                </a:cubicBezTo>
                <a:cubicBezTo>
                  <a:pt x="96" y="1054"/>
                  <a:pt x="97" y="1048"/>
                  <a:pt x="101" y="1045"/>
                </a:cubicBezTo>
                <a:cubicBezTo>
                  <a:pt x="106" y="1043"/>
                  <a:pt x="112" y="1044"/>
                  <a:pt x="114" y="1049"/>
                </a:cubicBezTo>
                <a:cubicBezTo>
                  <a:pt x="120" y="1058"/>
                  <a:pt x="126" y="1068"/>
                  <a:pt x="132" y="1077"/>
                </a:cubicBezTo>
                <a:cubicBezTo>
                  <a:pt x="135" y="1082"/>
                  <a:pt x="134" y="1087"/>
                  <a:pt x="130" y="1090"/>
                </a:cubicBezTo>
                <a:cubicBezTo>
                  <a:pt x="128" y="1091"/>
                  <a:pt x="127" y="1092"/>
                  <a:pt x="125" y="1092"/>
                </a:cubicBezTo>
                <a:moveTo>
                  <a:pt x="1285" y="1077"/>
                </a:moveTo>
                <a:cubicBezTo>
                  <a:pt x="1283" y="1077"/>
                  <a:pt x="1281" y="1076"/>
                  <a:pt x="1280" y="1075"/>
                </a:cubicBezTo>
                <a:cubicBezTo>
                  <a:pt x="1275" y="1073"/>
                  <a:pt x="1274" y="1067"/>
                  <a:pt x="1277" y="1063"/>
                </a:cubicBezTo>
                <a:cubicBezTo>
                  <a:pt x="1283" y="1053"/>
                  <a:pt x="1289" y="1043"/>
                  <a:pt x="1294" y="1033"/>
                </a:cubicBezTo>
                <a:cubicBezTo>
                  <a:pt x="1297" y="1029"/>
                  <a:pt x="1302" y="1027"/>
                  <a:pt x="1307" y="1030"/>
                </a:cubicBezTo>
                <a:cubicBezTo>
                  <a:pt x="1311" y="1032"/>
                  <a:pt x="1313" y="1038"/>
                  <a:pt x="1310" y="1042"/>
                </a:cubicBezTo>
                <a:cubicBezTo>
                  <a:pt x="1305" y="1053"/>
                  <a:pt x="1299" y="1063"/>
                  <a:pt x="1292" y="1073"/>
                </a:cubicBezTo>
                <a:cubicBezTo>
                  <a:pt x="1291" y="1075"/>
                  <a:pt x="1288" y="1077"/>
                  <a:pt x="1285" y="1077"/>
                </a:cubicBezTo>
                <a:moveTo>
                  <a:pt x="89" y="1031"/>
                </a:moveTo>
                <a:cubicBezTo>
                  <a:pt x="85" y="1031"/>
                  <a:pt x="82" y="1030"/>
                  <a:pt x="80" y="1026"/>
                </a:cubicBezTo>
                <a:cubicBezTo>
                  <a:pt x="75" y="1016"/>
                  <a:pt x="70" y="1006"/>
                  <a:pt x="65" y="995"/>
                </a:cubicBezTo>
                <a:cubicBezTo>
                  <a:pt x="63" y="990"/>
                  <a:pt x="65" y="985"/>
                  <a:pt x="69" y="983"/>
                </a:cubicBezTo>
                <a:cubicBezTo>
                  <a:pt x="74" y="980"/>
                  <a:pt x="80" y="982"/>
                  <a:pt x="82" y="987"/>
                </a:cubicBezTo>
                <a:cubicBezTo>
                  <a:pt x="87" y="997"/>
                  <a:pt x="92" y="1008"/>
                  <a:pt x="97" y="1018"/>
                </a:cubicBezTo>
                <a:cubicBezTo>
                  <a:pt x="99" y="1022"/>
                  <a:pt x="98" y="1028"/>
                  <a:pt x="93" y="1030"/>
                </a:cubicBezTo>
                <a:cubicBezTo>
                  <a:pt x="92" y="1031"/>
                  <a:pt x="90" y="1031"/>
                  <a:pt x="89" y="1031"/>
                </a:cubicBezTo>
                <a:moveTo>
                  <a:pt x="1319" y="1015"/>
                </a:moveTo>
                <a:cubicBezTo>
                  <a:pt x="1318" y="1015"/>
                  <a:pt x="1316" y="1015"/>
                  <a:pt x="1315" y="1014"/>
                </a:cubicBezTo>
                <a:cubicBezTo>
                  <a:pt x="1310" y="1012"/>
                  <a:pt x="1308" y="1006"/>
                  <a:pt x="1311" y="1002"/>
                </a:cubicBezTo>
                <a:cubicBezTo>
                  <a:pt x="1316" y="992"/>
                  <a:pt x="1321" y="981"/>
                  <a:pt x="1325" y="971"/>
                </a:cubicBezTo>
                <a:cubicBezTo>
                  <a:pt x="1327" y="966"/>
                  <a:pt x="1333" y="964"/>
                  <a:pt x="1337" y="966"/>
                </a:cubicBezTo>
                <a:cubicBezTo>
                  <a:pt x="1342" y="968"/>
                  <a:pt x="1344" y="974"/>
                  <a:pt x="1342" y="978"/>
                </a:cubicBezTo>
                <a:cubicBezTo>
                  <a:pt x="1338" y="989"/>
                  <a:pt x="1333" y="1000"/>
                  <a:pt x="1327" y="1010"/>
                </a:cubicBezTo>
                <a:cubicBezTo>
                  <a:pt x="1326" y="1013"/>
                  <a:pt x="1323" y="1015"/>
                  <a:pt x="1319" y="1015"/>
                </a:cubicBezTo>
                <a:moveTo>
                  <a:pt x="59" y="968"/>
                </a:moveTo>
                <a:cubicBezTo>
                  <a:pt x="55" y="968"/>
                  <a:pt x="52" y="965"/>
                  <a:pt x="50" y="962"/>
                </a:cubicBezTo>
                <a:cubicBezTo>
                  <a:pt x="46" y="951"/>
                  <a:pt x="42" y="940"/>
                  <a:pt x="38" y="929"/>
                </a:cubicBezTo>
                <a:cubicBezTo>
                  <a:pt x="36" y="924"/>
                  <a:pt x="39" y="919"/>
                  <a:pt x="44" y="917"/>
                </a:cubicBezTo>
                <a:cubicBezTo>
                  <a:pt x="49" y="915"/>
                  <a:pt x="54" y="918"/>
                  <a:pt x="56" y="923"/>
                </a:cubicBezTo>
                <a:cubicBezTo>
                  <a:pt x="59" y="933"/>
                  <a:pt x="63" y="944"/>
                  <a:pt x="68" y="955"/>
                </a:cubicBezTo>
                <a:cubicBezTo>
                  <a:pt x="70" y="959"/>
                  <a:pt x="67" y="965"/>
                  <a:pt x="62" y="967"/>
                </a:cubicBezTo>
                <a:cubicBezTo>
                  <a:pt x="61" y="967"/>
                  <a:pt x="60" y="968"/>
                  <a:pt x="59" y="968"/>
                </a:cubicBezTo>
                <a:moveTo>
                  <a:pt x="1347" y="950"/>
                </a:moveTo>
                <a:cubicBezTo>
                  <a:pt x="1346" y="950"/>
                  <a:pt x="1345" y="950"/>
                  <a:pt x="1344" y="950"/>
                </a:cubicBezTo>
                <a:cubicBezTo>
                  <a:pt x="1339" y="948"/>
                  <a:pt x="1337" y="943"/>
                  <a:pt x="1338" y="938"/>
                </a:cubicBezTo>
                <a:cubicBezTo>
                  <a:pt x="1342" y="927"/>
                  <a:pt x="1346" y="916"/>
                  <a:pt x="1350" y="906"/>
                </a:cubicBezTo>
                <a:cubicBezTo>
                  <a:pt x="1351" y="901"/>
                  <a:pt x="1356" y="898"/>
                  <a:pt x="1361" y="899"/>
                </a:cubicBezTo>
                <a:cubicBezTo>
                  <a:pt x="1366" y="901"/>
                  <a:pt x="1369" y="906"/>
                  <a:pt x="1367" y="911"/>
                </a:cubicBezTo>
                <a:cubicBezTo>
                  <a:pt x="1364" y="922"/>
                  <a:pt x="1360" y="933"/>
                  <a:pt x="1356" y="944"/>
                </a:cubicBezTo>
                <a:cubicBezTo>
                  <a:pt x="1355" y="948"/>
                  <a:pt x="1351" y="950"/>
                  <a:pt x="1347" y="950"/>
                </a:cubicBezTo>
                <a:moveTo>
                  <a:pt x="36" y="901"/>
                </a:moveTo>
                <a:cubicBezTo>
                  <a:pt x="32" y="901"/>
                  <a:pt x="28" y="898"/>
                  <a:pt x="27" y="894"/>
                </a:cubicBezTo>
                <a:cubicBezTo>
                  <a:pt x="24" y="883"/>
                  <a:pt x="21" y="871"/>
                  <a:pt x="18" y="860"/>
                </a:cubicBezTo>
                <a:cubicBezTo>
                  <a:pt x="17" y="855"/>
                  <a:pt x="20" y="850"/>
                  <a:pt x="25" y="849"/>
                </a:cubicBezTo>
                <a:cubicBezTo>
                  <a:pt x="30" y="848"/>
                  <a:pt x="35" y="851"/>
                  <a:pt x="36" y="856"/>
                </a:cubicBezTo>
                <a:cubicBezTo>
                  <a:pt x="39" y="867"/>
                  <a:pt x="42" y="878"/>
                  <a:pt x="45" y="889"/>
                </a:cubicBezTo>
                <a:cubicBezTo>
                  <a:pt x="46" y="894"/>
                  <a:pt x="44" y="899"/>
                  <a:pt x="39" y="900"/>
                </a:cubicBezTo>
                <a:cubicBezTo>
                  <a:pt x="38" y="901"/>
                  <a:pt x="37" y="901"/>
                  <a:pt x="36" y="901"/>
                </a:cubicBezTo>
                <a:moveTo>
                  <a:pt x="1368" y="883"/>
                </a:moveTo>
                <a:cubicBezTo>
                  <a:pt x="1368" y="883"/>
                  <a:pt x="1367" y="883"/>
                  <a:pt x="1366" y="883"/>
                </a:cubicBezTo>
                <a:cubicBezTo>
                  <a:pt x="1361" y="882"/>
                  <a:pt x="1358" y="876"/>
                  <a:pt x="1359" y="871"/>
                </a:cubicBezTo>
                <a:cubicBezTo>
                  <a:pt x="1362" y="860"/>
                  <a:pt x="1365" y="849"/>
                  <a:pt x="1367" y="838"/>
                </a:cubicBezTo>
                <a:cubicBezTo>
                  <a:pt x="1368" y="833"/>
                  <a:pt x="1373" y="830"/>
                  <a:pt x="1378" y="831"/>
                </a:cubicBezTo>
                <a:cubicBezTo>
                  <a:pt x="1383" y="832"/>
                  <a:pt x="1386" y="837"/>
                  <a:pt x="1385" y="842"/>
                </a:cubicBezTo>
                <a:cubicBezTo>
                  <a:pt x="1383" y="853"/>
                  <a:pt x="1380" y="865"/>
                  <a:pt x="1377" y="876"/>
                </a:cubicBezTo>
                <a:cubicBezTo>
                  <a:pt x="1376" y="880"/>
                  <a:pt x="1373" y="883"/>
                  <a:pt x="1368" y="883"/>
                </a:cubicBezTo>
                <a:moveTo>
                  <a:pt x="20" y="832"/>
                </a:moveTo>
                <a:cubicBezTo>
                  <a:pt x="16" y="832"/>
                  <a:pt x="12" y="829"/>
                  <a:pt x="11" y="824"/>
                </a:cubicBezTo>
                <a:cubicBezTo>
                  <a:pt x="9" y="813"/>
                  <a:pt x="7" y="801"/>
                  <a:pt x="5" y="790"/>
                </a:cubicBezTo>
                <a:cubicBezTo>
                  <a:pt x="5" y="785"/>
                  <a:pt x="8" y="780"/>
                  <a:pt x="14" y="779"/>
                </a:cubicBezTo>
                <a:cubicBezTo>
                  <a:pt x="19" y="779"/>
                  <a:pt x="23" y="782"/>
                  <a:pt x="24" y="787"/>
                </a:cubicBezTo>
                <a:cubicBezTo>
                  <a:pt x="25" y="799"/>
                  <a:pt x="27" y="810"/>
                  <a:pt x="29" y="821"/>
                </a:cubicBezTo>
                <a:cubicBezTo>
                  <a:pt x="30" y="826"/>
                  <a:pt x="27" y="831"/>
                  <a:pt x="22" y="832"/>
                </a:cubicBezTo>
                <a:cubicBezTo>
                  <a:pt x="21" y="832"/>
                  <a:pt x="21" y="832"/>
                  <a:pt x="20" y="832"/>
                </a:cubicBezTo>
                <a:moveTo>
                  <a:pt x="1383" y="814"/>
                </a:moveTo>
                <a:cubicBezTo>
                  <a:pt x="1382" y="814"/>
                  <a:pt x="1382" y="814"/>
                  <a:pt x="1381" y="814"/>
                </a:cubicBezTo>
                <a:cubicBezTo>
                  <a:pt x="1376" y="813"/>
                  <a:pt x="1373" y="808"/>
                  <a:pt x="1373" y="803"/>
                </a:cubicBezTo>
                <a:cubicBezTo>
                  <a:pt x="1375" y="792"/>
                  <a:pt x="1376" y="781"/>
                  <a:pt x="1378" y="769"/>
                </a:cubicBezTo>
                <a:cubicBezTo>
                  <a:pt x="1378" y="764"/>
                  <a:pt x="1383" y="761"/>
                  <a:pt x="1388" y="761"/>
                </a:cubicBezTo>
                <a:cubicBezTo>
                  <a:pt x="1393" y="762"/>
                  <a:pt x="1397" y="766"/>
                  <a:pt x="1396" y="771"/>
                </a:cubicBezTo>
                <a:cubicBezTo>
                  <a:pt x="1395" y="783"/>
                  <a:pt x="1394" y="795"/>
                  <a:pt x="1392" y="806"/>
                </a:cubicBezTo>
                <a:cubicBezTo>
                  <a:pt x="1391" y="811"/>
                  <a:pt x="1387" y="814"/>
                  <a:pt x="1383" y="814"/>
                </a:cubicBezTo>
                <a:moveTo>
                  <a:pt x="11" y="762"/>
                </a:moveTo>
                <a:cubicBezTo>
                  <a:pt x="6" y="762"/>
                  <a:pt x="2" y="758"/>
                  <a:pt x="2" y="754"/>
                </a:cubicBezTo>
                <a:cubicBezTo>
                  <a:pt x="1" y="742"/>
                  <a:pt x="0" y="730"/>
                  <a:pt x="0" y="719"/>
                </a:cubicBezTo>
                <a:cubicBezTo>
                  <a:pt x="0" y="713"/>
                  <a:pt x="4" y="709"/>
                  <a:pt x="9" y="709"/>
                </a:cubicBezTo>
                <a:cubicBezTo>
                  <a:pt x="14" y="709"/>
                  <a:pt x="19" y="713"/>
                  <a:pt x="19" y="718"/>
                </a:cubicBezTo>
                <a:cubicBezTo>
                  <a:pt x="19" y="729"/>
                  <a:pt x="20" y="741"/>
                  <a:pt x="20" y="752"/>
                </a:cubicBezTo>
                <a:cubicBezTo>
                  <a:pt x="21" y="757"/>
                  <a:pt x="17" y="762"/>
                  <a:pt x="12" y="762"/>
                </a:cubicBezTo>
                <a:cubicBezTo>
                  <a:pt x="11" y="762"/>
                  <a:pt x="11" y="762"/>
                  <a:pt x="11" y="762"/>
                </a:cubicBezTo>
                <a:moveTo>
                  <a:pt x="1390" y="744"/>
                </a:moveTo>
                <a:cubicBezTo>
                  <a:pt x="1389" y="744"/>
                  <a:pt x="1389" y="744"/>
                  <a:pt x="1389" y="744"/>
                </a:cubicBezTo>
                <a:cubicBezTo>
                  <a:pt x="1384" y="744"/>
                  <a:pt x="1380" y="739"/>
                  <a:pt x="1380" y="734"/>
                </a:cubicBezTo>
                <a:cubicBezTo>
                  <a:pt x="1381" y="723"/>
                  <a:pt x="1381" y="711"/>
                  <a:pt x="1381" y="700"/>
                </a:cubicBezTo>
                <a:cubicBezTo>
                  <a:pt x="1381" y="700"/>
                  <a:pt x="1381" y="700"/>
                  <a:pt x="1381" y="700"/>
                </a:cubicBezTo>
                <a:cubicBezTo>
                  <a:pt x="1381" y="699"/>
                  <a:pt x="1381" y="699"/>
                  <a:pt x="1381" y="699"/>
                </a:cubicBezTo>
                <a:cubicBezTo>
                  <a:pt x="1381" y="688"/>
                  <a:pt x="1381" y="676"/>
                  <a:pt x="1380" y="665"/>
                </a:cubicBezTo>
                <a:cubicBezTo>
                  <a:pt x="1380" y="660"/>
                  <a:pt x="1384" y="655"/>
                  <a:pt x="1389" y="655"/>
                </a:cubicBezTo>
                <a:cubicBezTo>
                  <a:pt x="1394" y="655"/>
                  <a:pt x="1399" y="659"/>
                  <a:pt x="1399" y="664"/>
                </a:cubicBezTo>
                <a:cubicBezTo>
                  <a:pt x="1399" y="676"/>
                  <a:pt x="1400" y="687"/>
                  <a:pt x="1400" y="699"/>
                </a:cubicBezTo>
                <a:cubicBezTo>
                  <a:pt x="1400" y="700"/>
                  <a:pt x="1400" y="700"/>
                  <a:pt x="1400" y="700"/>
                </a:cubicBezTo>
                <a:cubicBezTo>
                  <a:pt x="1400" y="700"/>
                  <a:pt x="1400" y="700"/>
                  <a:pt x="1400" y="700"/>
                </a:cubicBezTo>
                <a:cubicBezTo>
                  <a:pt x="1400" y="712"/>
                  <a:pt x="1399" y="723"/>
                  <a:pt x="1399" y="735"/>
                </a:cubicBezTo>
                <a:cubicBezTo>
                  <a:pt x="1399" y="740"/>
                  <a:pt x="1395" y="744"/>
                  <a:pt x="1390" y="744"/>
                </a:cubicBezTo>
                <a:moveTo>
                  <a:pt x="9" y="692"/>
                </a:moveTo>
                <a:cubicBezTo>
                  <a:pt x="9" y="692"/>
                  <a:pt x="9" y="692"/>
                  <a:pt x="9" y="692"/>
                </a:cubicBezTo>
                <a:cubicBezTo>
                  <a:pt x="4" y="692"/>
                  <a:pt x="0" y="687"/>
                  <a:pt x="0" y="682"/>
                </a:cubicBezTo>
                <a:cubicBezTo>
                  <a:pt x="0" y="670"/>
                  <a:pt x="1" y="659"/>
                  <a:pt x="2" y="647"/>
                </a:cubicBezTo>
                <a:cubicBezTo>
                  <a:pt x="2" y="642"/>
                  <a:pt x="7" y="638"/>
                  <a:pt x="12" y="638"/>
                </a:cubicBezTo>
                <a:cubicBezTo>
                  <a:pt x="17" y="639"/>
                  <a:pt x="21" y="643"/>
                  <a:pt x="20" y="648"/>
                </a:cubicBezTo>
                <a:cubicBezTo>
                  <a:pt x="19" y="660"/>
                  <a:pt x="19" y="671"/>
                  <a:pt x="19" y="683"/>
                </a:cubicBezTo>
                <a:cubicBezTo>
                  <a:pt x="19" y="688"/>
                  <a:pt x="14" y="692"/>
                  <a:pt x="9" y="692"/>
                </a:cubicBezTo>
                <a:moveTo>
                  <a:pt x="1387" y="638"/>
                </a:moveTo>
                <a:cubicBezTo>
                  <a:pt x="1382" y="638"/>
                  <a:pt x="1378" y="634"/>
                  <a:pt x="1378" y="630"/>
                </a:cubicBezTo>
                <a:cubicBezTo>
                  <a:pt x="1376" y="618"/>
                  <a:pt x="1375" y="607"/>
                  <a:pt x="1373" y="596"/>
                </a:cubicBezTo>
                <a:cubicBezTo>
                  <a:pt x="1372" y="591"/>
                  <a:pt x="1376" y="586"/>
                  <a:pt x="1381" y="585"/>
                </a:cubicBezTo>
                <a:cubicBezTo>
                  <a:pt x="1386" y="584"/>
                  <a:pt x="1391" y="588"/>
                  <a:pt x="1392" y="593"/>
                </a:cubicBezTo>
                <a:cubicBezTo>
                  <a:pt x="1393" y="604"/>
                  <a:pt x="1395" y="616"/>
                  <a:pt x="1396" y="628"/>
                </a:cubicBezTo>
                <a:cubicBezTo>
                  <a:pt x="1397" y="633"/>
                  <a:pt x="1393" y="637"/>
                  <a:pt x="1388" y="638"/>
                </a:cubicBezTo>
                <a:cubicBezTo>
                  <a:pt x="1387" y="638"/>
                  <a:pt x="1387" y="638"/>
                  <a:pt x="1387" y="638"/>
                </a:cubicBezTo>
                <a:moveTo>
                  <a:pt x="15" y="621"/>
                </a:moveTo>
                <a:cubicBezTo>
                  <a:pt x="14" y="621"/>
                  <a:pt x="14" y="621"/>
                  <a:pt x="13" y="621"/>
                </a:cubicBezTo>
                <a:cubicBezTo>
                  <a:pt x="8" y="621"/>
                  <a:pt x="5" y="616"/>
                  <a:pt x="5" y="611"/>
                </a:cubicBezTo>
                <a:cubicBezTo>
                  <a:pt x="7" y="599"/>
                  <a:pt x="9" y="588"/>
                  <a:pt x="11" y="576"/>
                </a:cubicBezTo>
                <a:cubicBezTo>
                  <a:pt x="12" y="571"/>
                  <a:pt x="16" y="568"/>
                  <a:pt x="21" y="569"/>
                </a:cubicBezTo>
                <a:cubicBezTo>
                  <a:pt x="27" y="570"/>
                  <a:pt x="30" y="574"/>
                  <a:pt x="29" y="579"/>
                </a:cubicBezTo>
                <a:cubicBezTo>
                  <a:pt x="27" y="591"/>
                  <a:pt x="25" y="602"/>
                  <a:pt x="24" y="613"/>
                </a:cubicBezTo>
                <a:cubicBezTo>
                  <a:pt x="23" y="618"/>
                  <a:pt x="19" y="621"/>
                  <a:pt x="15" y="621"/>
                </a:cubicBezTo>
                <a:moveTo>
                  <a:pt x="1376" y="568"/>
                </a:moveTo>
                <a:cubicBezTo>
                  <a:pt x="1372" y="568"/>
                  <a:pt x="1368" y="565"/>
                  <a:pt x="1367" y="561"/>
                </a:cubicBezTo>
                <a:cubicBezTo>
                  <a:pt x="1365" y="550"/>
                  <a:pt x="1362" y="539"/>
                  <a:pt x="1359" y="528"/>
                </a:cubicBezTo>
                <a:cubicBezTo>
                  <a:pt x="1358" y="523"/>
                  <a:pt x="1361" y="518"/>
                  <a:pt x="1366" y="516"/>
                </a:cubicBezTo>
                <a:cubicBezTo>
                  <a:pt x="1371" y="515"/>
                  <a:pt x="1376" y="518"/>
                  <a:pt x="1377" y="523"/>
                </a:cubicBezTo>
                <a:cubicBezTo>
                  <a:pt x="1380" y="534"/>
                  <a:pt x="1383" y="546"/>
                  <a:pt x="1385" y="557"/>
                </a:cubicBezTo>
                <a:cubicBezTo>
                  <a:pt x="1386" y="562"/>
                  <a:pt x="1383" y="567"/>
                  <a:pt x="1378" y="568"/>
                </a:cubicBezTo>
                <a:cubicBezTo>
                  <a:pt x="1377" y="568"/>
                  <a:pt x="1377" y="568"/>
                  <a:pt x="1376" y="568"/>
                </a:cubicBezTo>
                <a:moveTo>
                  <a:pt x="27" y="552"/>
                </a:moveTo>
                <a:cubicBezTo>
                  <a:pt x="26" y="552"/>
                  <a:pt x="26" y="552"/>
                  <a:pt x="25" y="552"/>
                </a:cubicBezTo>
                <a:cubicBezTo>
                  <a:pt x="20" y="550"/>
                  <a:pt x="17" y="545"/>
                  <a:pt x="18" y="540"/>
                </a:cubicBezTo>
                <a:cubicBezTo>
                  <a:pt x="21" y="529"/>
                  <a:pt x="24" y="518"/>
                  <a:pt x="27" y="506"/>
                </a:cubicBezTo>
                <a:cubicBezTo>
                  <a:pt x="28" y="502"/>
                  <a:pt x="33" y="499"/>
                  <a:pt x="38" y="500"/>
                </a:cubicBezTo>
                <a:cubicBezTo>
                  <a:pt x="43" y="502"/>
                  <a:pt x="46" y="507"/>
                  <a:pt x="45" y="512"/>
                </a:cubicBezTo>
                <a:cubicBezTo>
                  <a:pt x="42" y="523"/>
                  <a:pt x="39" y="534"/>
                  <a:pt x="36" y="545"/>
                </a:cubicBezTo>
                <a:cubicBezTo>
                  <a:pt x="35" y="549"/>
                  <a:pt x="31" y="552"/>
                  <a:pt x="27" y="552"/>
                </a:cubicBezTo>
                <a:moveTo>
                  <a:pt x="1358" y="500"/>
                </a:moveTo>
                <a:cubicBezTo>
                  <a:pt x="1354" y="500"/>
                  <a:pt x="1351" y="498"/>
                  <a:pt x="1349" y="494"/>
                </a:cubicBezTo>
                <a:cubicBezTo>
                  <a:pt x="1346" y="483"/>
                  <a:pt x="1342" y="472"/>
                  <a:pt x="1338" y="461"/>
                </a:cubicBezTo>
                <a:cubicBezTo>
                  <a:pt x="1336" y="456"/>
                  <a:pt x="1339" y="451"/>
                  <a:pt x="1344" y="449"/>
                </a:cubicBezTo>
                <a:cubicBezTo>
                  <a:pt x="1348" y="447"/>
                  <a:pt x="1354" y="450"/>
                  <a:pt x="1356" y="455"/>
                </a:cubicBezTo>
                <a:cubicBezTo>
                  <a:pt x="1360" y="466"/>
                  <a:pt x="1364" y="477"/>
                  <a:pt x="1367" y="488"/>
                </a:cubicBezTo>
                <a:cubicBezTo>
                  <a:pt x="1369" y="493"/>
                  <a:pt x="1366" y="498"/>
                  <a:pt x="1361" y="500"/>
                </a:cubicBezTo>
                <a:cubicBezTo>
                  <a:pt x="1360" y="500"/>
                  <a:pt x="1359" y="500"/>
                  <a:pt x="1358" y="500"/>
                </a:cubicBezTo>
                <a:moveTo>
                  <a:pt x="47" y="484"/>
                </a:moveTo>
                <a:cubicBezTo>
                  <a:pt x="46" y="484"/>
                  <a:pt x="45" y="484"/>
                  <a:pt x="44" y="484"/>
                </a:cubicBezTo>
                <a:cubicBezTo>
                  <a:pt x="39" y="482"/>
                  <a:pt x="36" y="477"/>
                  <a:pt x="38" y="472"/>
                </a:cubicBezTo>
                <a:cubicBezTo>
                  <a:pt x="42" y="461"/>
                  <a:pt x="46" y="450"/>
                  <a:pt x="50" y="439"/>
                </a:cubicBezTo>
                <a:cubicBezTo>
                  <a:pt x="52" y="434"/>
                  <a:pt x="57" y="432"/>
                  <a:pt x="62" y="434"/>
                </a:cubicBezTo>
                <a:cubicBezTo>
                  <a:pt x="67" y="436"/>
                  <a:pt x="69" y="441"/>
                  <a:pt x="67" y="446"/>
                </a:cubicBezTo>
                <a:cubicBezTo>
                  <a:pt x="63" y="456"/>
                  <a:pt x="59" y="467"/>
                  <a:pt x="55" y="478"/>
                </a:cubicBezTo>
                <a:cubicBezTo>
                  <a:pt x="54" y="482"/>
                  <a:pt x="50" y="484"/>
                  <a:pt x="47" y="484"/>
                </a:cubicBezTo>
                <a:moveTo>
                  <a:pt x="1333" y="434"/>
                </a:moveTo>
                <a:cubicBezTo>
                  <a:pt x="1330" y="434"/>
                  <a:pt x="1326" y="432"/>
                  <a:pt x="1325" y="428"/>
                </a:cubicBezTo>
                <a:cubicBezTo>
                  <a:pt x="1320" y="418"/>
                  <a:pt x="1316" y="408"/>
                  <a:pt x="1311" y="398"/>
                </a:cubicBezTo>
                <a:cubicBezTo>
                  <a:pt x="1308" y="393"/>
                  <a:pt x="1310" y="387"/>
                  <a:pt x="1315" y="385"/>
                </a:cubicBezTo>
                <a:cubicBezTo>
                  <a:pt x="1319" y="383"/>
                  <a:pt x="1325" y="385"/>
                  <a:pt x="1327" y="389"/>
                </a:cubicBezTo>
                <a:cubicBezTo>
                  <a:pt x="1332" y="400"/>
                  <a:pt x="1337" y="410"/>
                  <a:pt x="1342" y="421"/>
                </a:cubicBezTo>
                <a:cubicBezTo>
                  <a:pt x="1344" y="426"/>
                  <a:pt x="1342" y="431"/>
                  <a:pt x="1337" y="433"/>
                </a:cubicBezTo>
                <a:cubicBezTo>
                  <a:pt x="1336" y="434"/>
                  <a:pt x="1335" y="434"/>
                  <a:pt x="1333" y="434"/>
                </a:cubicBezTo>
                <a:moveTo>
                  <a:pt x="73" y="419"/>
                </a:moveTo>
                <a:cubicBezTo>
                  <a:pt x="72" y="419"/>
                  <a:pt x="70" y="418"/>
                  <a:pt x="69" y="418"/>
                </a:cubicBezTo>
                <a:cubicBezTo>
                  <a:pt x="64" y="416"/>
                  <a:pt x="62" y="410"/>
                  <a:pt x="65" y="405"/>
                </a:cubicBezTo>
                <a:cubicBezTo>
                  <a:pt x="70" y="395"/>
                  <a:pt x="75" y="384"/>
                  <a:pt x="80" y="374"/>
                </a:cubicBezTo>
                <a:cubicBezTo>
                  <a:pt x="83" y="369"/>
                  <a:pt x="88" y="368"/>
                  <a:pt x="93" y="370"/>
                </a:cubicBezTo>
                <a:cubicBezTo>
                  <a:pt x="97" y="372"/>
                  <a:pt x="99" y="378"/>
                  <a:pt x="97" y="383"/>
                </a:cubicBezTo>
                <a:cubicBezTo>
                  <a:pt x="91" y="393"/>
                  <a:pt x="86" y="403"/>
                  <a:pt x="82" y="413"/>
                </a:cubicBezTo>
                <a:cubicBezTo>
                  <a:pt x="80" y="417"/>
                  <a:pt x="77" y="419"/>
                  <a:pt x="73" y="419"/>
                </a:cubicBezTo>
                <a:moveTo>
                  <a:pt x="1302" y="371"/>
                </a:moveTo>
                <a:cubicBezTo>
                  <a:pt x="1299" y="371"/>
                  <a:pt x="1296" y="369"/>
                  <a:pt x="1294" y="366"/>
                </a:cubicBezTo>
                <a:cubicBezTo>
                  <a:pt x="1288" y="356"/>
                  <a:pt x="1283" y="347"/>
                  <a:pt x="1277" y="337"/>
                </a:cubicBezTo>
                <a:cubicBezTo>
                  <a:pt x="1274" y="333"/>
                  <a:pt x="1275" y="327"/>
                  <a:pt x="1279" y="324"/>
                </a:cubicBezTo>
                <a:cubicBezTo>
                  <a:pt x="1284" y="321"/>
                  <a:pt x="1290" y="323"/>
                  <a:pt x="1292" y="327"/>
                </a:cubicBezTo>
                <a:cubicBezTo>
                  <a:pt x="1299" y="337"/>
                  <a:pt x="1305" y="347"/>
                  <a:pt x="1310" y="357"/>
                </a:cubicBezTo>
                <a:cubicBezTo>
                  <a:pt x="1313" y="362"/>
                  <a:pt x="1311" y="367"/>
                  <a:pt x="1307" y="370"/>
                </a:cubicBezTo>
                <a:cubicBezTo>
                  <a:pt x="1305" y="371"/>
                  <a:pt x="1304" y="371"/>
                  <a:pt x="1302" y="371"/>
                </a:cubicBezTo>
                <a:moveTo>
                  <a:pt x="106" y="356"/>
                </a:moveTo>
                <a:cubicBezTo>
                  <a:pt x="104" y="356"/>
                  <a:pt x="103" y="356"/>
                  <a:pt x="101" y="355"/>
                </a:cubicBezTo>
                <a:cubicBezTo>
                  <a:pt x="97" y="352"/>
                  <a:pt x="95" y="346"/>
                  <a:pt x="98" y="342"/>
                </a:cubicBezTo>
                <a:cubicBezTo>
                  <a:pt x="104" y="332"/>
                  <a:pt x="110" y="322"/>
                  <a:pt x="117" y="312"/>
                </a:cubicBezTo>
                <a:cubicBezTo>
                  <a:pt x="120" y="308"/>
                  <a:pt x="125" y="307"/>
                  <a:pt x="130" y="310"/>
                </a:cubicBezTo>
                <a:cubicBezTo>
                  <a:pt x="134" y="313"/>
                  <a:pt x="135" y="318"/>
                  <a:pt x="132" y="323"/>
                </a:cubicBezTo>
                <a:cubicBezTo>
                  <a:pt x="126" y="332"/>
                  <a:pt x="120" y="342"/>
                  <a:pt x="114" y="352"/>
                </a:cubicBezTo>
                <a:cubicBezTo>
                  <a:pt x="112" y="354"/>
                  <a:pt x="109" y="356"/>
                  <a:pt x="106" y="356"/>
                </a:cubicBezTo>
                <a:moveTo>
                  <a:pt x="1264" y="311"/>
                </a:moveTo>
                <a:cubicBezTo>
                  <a:pt x="1262" y="311"/>
                  <a:pt x="1259" y="310"/>
                  <a:pt x="1257" y="308"/>
                </a:cubicBezTo>
                <a:cubicBezTo>
                  <a:pt x="1250" y="298"/>
                  <a:pt x="1243" y="289"/>
                  <a:pt x="1237" y="280"/>
                </a:cubicBezTo>
                <a:cubicBezTo>
                  <a:pt x="1233" y="276"/>
                  <a:pt x="1234" y="270"/>
                  <a:pt x="1238" y="267"/>
                </a:cubicBezTo>
                <a:cubicBezTo>
                  <a:pt x="1242" y="264"/>
                  <a:pt x="1248" y="265"/>
                  <a:pt x="1251" y="269"/>
                </a:cubicBezTo>
                <a:cubicBezTo>
                  <a:pt x="1258" y="278"/>
                  <a:pt x="1265" y="287"/>
                  <a:pt x="1272" y="297"/>
                </a:cubicBezTo>
                <a:cubicBezTo>
                  <a:pt x="1275" y="301"/>
                  <a:pt x="1274" y="307"/>
                  <a:pt x="1270" y="310"/>
                </a:cubicBezTo>
                <a:cubicBezTo>
                  <a:pt x="1268" y="311"/>
                  <a:pt x="1266" y="311"/>
                  <a:pt x="1264" y="311"/>
                </a:cubicBezTo>
                <a:moveTo>
                  <a:pt x="145" y="297"/>
                </a:moveTo>
                <a:cubicBezTo>
                  <a:pt x="143" y="297"/>
                  <a:pt x="141" y="297"/>
                  <a:pt x="140" y="296"/>
                </a:cubicBezTo>
                <a:cubicBezTo>
                  <a:pt x="136" y="292"/>
                  <a:pt x="135" y="287"/>
                  <a:pt x="138" y="283"/>
                </a:cubicBezTo>
                <a:cubicBezTo>
                  <a:pt x="145" y="273"/>
                  <a:pt x="152" y="264"/>
                  <a:pt x="159" y="255"/>
                </a:cubicBezTo>
                <a:cubicBezTo>
                  <a:pt x="163" y="251"/>
                  <a:pt x="169" y="250"/>
                  <a:pt x="173" y="254"/>
                </a:cubicBezTo>
                <a:cubicBezTo>
                  <a:pt x="177" y="257"/>
                  <a:pt x="177" y="263"/>
                  <a:pt x="174" y="267"/>
                </a:cubicBezTo>
                <a:cubicBezTo>
                  <a:pt x="167" y="275"/>
                  <a:pt x="160" y="285"/>
                  <a:pt x="153" y="294"/>
                </a:cubicBezTo>
                <a:cubicBezTo>
                  <a:pt x="151" y="296"/>
                  <a:pt x="148" y="297"/>
                  <a:pt x="145" y="297"/>
                </a:cubicBezTo>
                <a:moveTo>
                  <a:pt x="1221" y="256"/>
                </a:moveTo>
                <a:cubicBezTo>
                  <a:pt x="1218" y="256"/>
                  <a:pt x="1216" y="255"/>
                  <a:pt x="1214" y="253"/>
                </a:cubicBezTo>
                <a:cubicBezTo>
                  <a:pt x="1206" y="244"/>
                  <a:pt x="1199" y="236"/>
                  <a:pt x="1191" y="228"/>
                </a:cubicBezTo>
                <a:cubicBezTo>
                  <a:pt x="1187" y="224"/>
                  <a:pt x="1187" y="218"/>
                  <a:pt x="1191" y="214"/>
                </a:cubicBezTo>
                <a:cubicBezTo>
                  <a:pt x="1195" y="211"/>
                  <a:pt x="1201" y="211"/>
                  <a:pt x="1204" y="215"/>
                </a:cubicBezTo>
                <a:cubicBezTo>
                  <a:pt x="1212" y="223"/>
                  <a:pt x="1220" y="232"/>
                  <a:pt x="1228" y="241"/>
                </a:cubicBezTo>
                <a:cubicBezTo>
                  <a:pt x="1231" y="244"/>
                  <a:pt x="1231" y="250"/>
                  <a:pt x="1227" y="254"/>
                </a:cubicBezTo>
                <a:cubicBezTo>
                  <a:pt x="1225" y="255"/>
                  <a:pt x="1223" y="256"/>
                  <a:pt x="1221" y="256"/>
                </a:cubicBezTo>
                <a:moveTo>
                  <a:pt x="190" y="243"/>
                </a:moveTo>
                <a:cubicBezTo>
                  <a:pt x="188" y="243"/>
                  <a:pt x="186" y="242"/>
                  <a:pt x="184" y="241"/>
                </a:cubicBezTo>
                <a:cubicBezTo>
                  <a:pt x="180" y="237"/>
                  <a:pt x="180" y="231"/>
                  <a:pt x="183" y="227"/>
                </a:cubicBezTo>
                <a:cubicBezTo>
                  <a:pt x="191" y="219"/>
                  <a:pt x="199" y="210"/>
                  <a:pt x="208" y="202"/>
                </a:cubicBezTo>
                <a:cubicBezTo>
                  <a:pt x="211" y="198"/>
                  <a:pt x="217" y="199"/>
                  <a:pt x="221" y="202"/>
                </a:cubicBezTo>
                <a:cubicBezTo>
                  <a:pt x="224" y="206"/>
                  <a:pt x="224" y="212"/>
                  <a:pt x="221" y="215"/>
                </a:cubicBezTo>
                <a:cubicBezTo>
                  <a:pt x="213" y="223"/>
                  <a:pt x="205" y="232"/>
                  <a:pt x="197" y="240"/>
                </a:cubicBezTo>
                <a:cubicBezTo>
                  <a:pt x="195" y="242"/>
                  <a:pt x="193" y="243"/>
                  <a:pt x="190" y="243"/>
                </a:cubicBezTo>
                <a:moveTo>
                  <a:pt x="1172" y="205"/>
                </a:moveTo>
                <a:cubicBezTo>
                  <a:pt x="1170" y="205"/>
                  <a:pt x="1167" y="204"/>
                  <a:pt x="1166" y="203"/>
                </a:cubicBezTo>
                <a:cubicBezTo>
                  <a:pt x="1157" y="195"/>
                  <a:pt x="1149" y="187"/>
                  <a:pt x="1140" y="180"/>
                </a:cubicBezTo>
                <a:cubicBezTo>
                  <a:pt x="1136" y="177"/>
                  <a:pt x="1136" y="171"/>
                  <a:pt x="1139" y="167"/>
                </a:cubicBezTo>
                <a:cubicBezTo>
                  <a:pt x="1142" y="163"/>
                  <a:pt x="1148" y="162"/>
                  <a:pt x="1152" y="166"/>
                </a:cubicBezTo>
                <a:cubicBezTo>
                  <a:pt x="1161" y="173"/>
                  <a:pt x="1170" y="181"/>
                  <a:pt x="1178" y="189"/>
                </a:cubicBezTo>
                <a:cubicBezTo>
                  <a:pt x="1182" y="193"/>
                  <a:pt x="1182" y="198"/>
                  <a:pt x="1179" y="202"/>
                </a:cubicBezTo>
                <a:cubicBezTo>
                  <a:pt x="1177" y="204"/>
                  <a:pt x="1174" y="205"/>
                  <a:pt x="1172" y="205"/>
                </a:cubicBezTo>
                <a:moveTo>
                  <a:pt x="240" y="193"/>
                </a:moveTo>
                <a:cubicBezTo>
                  <a:pt x="238" y="193"/>
                  <a:pt x="235" y="192"/>
                  <a:pt x="233" y="190"/>
                </a:cubicBezTo>
                <a:cubicBezTo>
                  <a:pt x="230" y="186"/>
                  <a:pt x="230" y="181"/>
                  <a:pt x="234" y="177"/>
                </a:cubicBezTo>
                <a:cubicBezTo>
                  <a:pt x="243" y="169"/>
                  <a:pt x="252" y="162"/>
                  <a:pt x="261" y="154"/>
                </a:cubicBezTo>
                <a:cubicBezTo>
                  <a:pt x="265" y="151"/>
                  <a:pt x="271" y="152"/>
                  <a:pt x="274" y="156"/>
                </a:cubicBezTo>
                <a:cubicBezTo>
                  <a:pt x="277" y="160"/>
                  <a:pt x="277" y="166"/>
                  <a:pt x="273" y="169"/>
                </a:cubicBezTo>
                <a:cubicBezTo>
                  <a:pt x="264" y="176"/>
                  <a:pt x="255" y="184"/>
                  <a:pt x="247" y="191"/>
                </a:cubicBezTo>
                <a:cubicBezTo>
                  <a:pt x="245" y="193"/>
                  <a:pt x="243" y="193"/>
                  <a:pt x="240" y="193"/>
                </a:cubicBezTo>
                <a:moveTo>
                  <a:pt x="1118" y="160"/>
                </a:moveTo>
                <a:cubicBezTo>
                  <a:pt x="1116" y="160"/>
                  <a:pt x="1114" y="159"/>
                  <a:pt x="1112" y="158"/>
                </a:cubicBezTo>
                <a:cubicBezTo>
                  <a:pt x="1103" y="151"/>
                  <a:pt x="1094" y="144"/>
                  <a:pt x="1085" y="138"/>
                </a:cubicBezTo>
                <a:cubicBezTo>
                  <a:pt x="1081" y="135"/>
                  <a:pt x="1079" y="129"/>
                  <a:pt x="1082" y="125"/>
                </a:cubicBezTo>
                <a:cubicBezTo>
                  <a:pt x="1085" y="120"/>
                  <a:pt x="1091" y="119"/>
                  <a:pt x="1095" y="122"/>
                </a:cubicBezTo>
                <a:cubicBezTo>
                  <a:pt x="1105" y="129"/>
                  <a:pt x="1115" y="136"/>
                  <a:pt x="1124" y="143"/>
                </a:cubicBezTo>
                <a:cubicBezTo>
                  <a:pt x="1128" y="146"/>
                  <a:pt x="1129" y="152"/>
                  <a:pt x="1126" y="156"/>
                </a:cubicBezTo>
                <a:cubicBezTo>
                  <a:pt x="1124" y="158"/>
                  <a:pt x="1121" y="160"/>
                  <a:pt x="1118" y="160"/>
                </a:cubicBezTo>
                <a:moveTo>
                  <a:pt x="295" y="149"/>
                </a:moveTo>
                <a:cubicBezTo>
                  <a:pt x="292" y="149"/>
                  <a:pt x="290" y="148"/>
                  <a:pt x="288" y="145"/>
                </a:cubicBezTo>
                <a:cubicBezTo>
                  <a:pt x="285" y="141"/>
                  <a:pt x="286" y="135"/>
                  <a:pt x="290" y="132"/>
                </a:cubicBezTo>
                <a:cubicBezTo>
                  <a:pt x="299" y="126"/>
                  <a:pt x="309" y="119"/>
                  <a:pt x="319" y="113"/>
                </a:cubicBezTo>
                <a:cubicBezTo>
                  <a:pt x="323" y="110"/>
                  <a:pt x="329" y="111"/>
                  <a:pt x="332" y="115"/>
                </a:cubicBezTo>
                <a:cubicBezTo>
                  <a:pt x="335" y="120"/>
                  <a:pt x="333" y="125"/>
                  <a:pt x="329" y="128"/>
                </a:cubicBezTo>
                <a:cubicBezTo>
                  <a:pt x="319" y="134"/>
                  <a:pt x="310" y="141"/>
                  <a:pt x="301" y="147"/>
                </a:cubicBezTo>
                <a:cubicBezTo>
                  <a:pt x="299" y="149"/>
                  <a:pt x="297" y="149"/>
                  <a:pt x="295" y="149"/>
                </a:cubicBezTo>
                <a:moveTo>
                  <a:pt x="1060" y="120"/>
                </a:moveTo>
                <a:cubicBezTo>
                  <a:pt x="1058" y="120"/>
                  <a:pt x="1057" y="119"/>
                  <a:pt x="1055" y="118"/>
                </a:cubicBezTo>
                <a:cubicBezTo>
                  <a:pt x="1045" y="112"/>
                  <a:pt x="1035" y="107"/>
                  <a:pt x="1025" y="101"/>
                </a:cubicBezTo>
                <a:cubicBezTo>
                  <a:pt x="1021" y="99"/>
                  <a:pt x="1019" y="93"/>
                  <a:pt x="1022" y="89"/>
                </a:cubicBezTo>
                <a:cubicBezTo>
                  <a:pt x="1024" y="84"/>
                  <a:pt x="1030" y="82"/>
                  <a:pt x="1034" y="85"/>
                </a:cubicBezTo>
                <a:cubicBezTo>
                  <a:pt x="1045" y="90"/>
                  <a:pt x="1055" y="96"/>
                  <a:pt x="1065" y="102"/>
                </a:cubicBezTo>
                <a:cubicBezTo>
                  <a:pt x="1069" y="105"/>
                  <a:pt x="1071" y="111"/>
                  <a:pt x="1068" y="115"/>
                </a:cubicBezTo>
                <a:cubicBezTo>
                  <a:pt x="1066" y="118"/>
                  <a:pt x="1063" y="120"/>
                  <a:pt x="1060" y="120"/>
                </a:cubicBezTo>
                <a:moveTo>
                  <a:pt x="354" y="111"/>
                </a:moveTo>
                <a:cubicBezTo>
                  <a:pt x="351" y="111"/>
                  <a:pt x="348" y="109"/>
                  <a:pt x="346" y="106"/>
                </a:cubicBezTo>
                <a:cubicBezTo>
                  <a:pt x="344" y="102"/>
                  <a:pt x="345" y="96"/>
                  <a:pt x="350" y="94"/>
                </a:cubicBezTo>
                <a:cubicBezTo>
                  <a:pt x="360" y="88"/>
                  <a:pt x="370" y="82"/>
                  <a:pt x="381" y="77"/>
                </a:cubicBezTo>
                <a:cubicBezTo>
                  <a:pt x="385" y="74"/>
                  <a:pt x="391" y="76"/>
                  <a:pt x="393" y="81"/>
                </a:cubicBezTo>
                <a:cubicBezTo>
                  <a:pt x="395" y="85"/>
                  <a:pt x="394" y="91"/>
                  <a:pt x="389" y="93"/>
                </a:cubicBezTo>
                <a:cubicBezTo>
                  <a:pt x="379" y="99"/>
                  <a:pt x="369" y="104"/>
                  <a:pt x="359" y="110"/>
                </a:cubicBezTo>
                <a:cubicBezTo>
                  <a:pt x="358" y="111"/>
                  <a:pt x="356" y="111"/>
                  <a:pt x="354" y="111"/>
                </a:cubicBezTo>
                <a:moveTo>
                  <a:pt x="998" y="86"/>
                </a:moveTo>
                <a:cubicBezTo>
                  <a:pt x="996" y="86"/>
                  <a:pt x="995" y="86"/>
                  <a:pt x="994" y="85"/>
                </a:cubicBezTo>
                <a:cubicBezTo>
                  <a:pt x="984" y="80"/>
                  <a:pt x="973" y="75"/>
                  <a:pt x="963" y="71"/>
                </a:cubicBezTo>
                <a:cubicBezTo>
                  <a:pt x="958" y="69"/>
                  <a:pt x="956" y="64"/>
                  <a:pt x="958" y="59"/>
                </a:cubicBezTo>
                <a:cubicBezTo>
                  <a:pt x="960" y="54"/>
                  <a:pt x="965" y="52"/>
                  <a:pt x="970" y="54"/>
                </a:cubicBezTo>
                <a:cubicBezTo>
                  <a:pt x="981" y="58"/>
                  <a:pt x="991" y="63"/>
                  <a:pt x="1002" y="68"/>
                </a:cubicBezTo>
                <a:cubicBezTo>
                  <a:pt x="1007" y="70"/>
                  <a:pt x="1008" y="76"/>
                  <a:pt x="1006" y="81"/>
                </a:cubicBezTo>
                <a:cubicBezTo>
                  <a:pt x="1005" y="84"/>
                  <a:pt x="1001" y="86"/>
                  <a:pt x="998" y="86"/>
                </a:cubicBezTo>
                <a:moveTo>
                  <a:pt x="417" y="79"/>
                </a:moveTo>
                <a:cubicBezTo>
                  <a:pt x="414" y="79"/>
                  <a:pt x="410" y="77"/>
                  <a:pt x="409" y="73"/>
                </a:cubicBezTo>
                <a:cubicBezTo>
                  <a:pt x="407" y="69"/>
                  <a:pt x="409" y="63"/>
                  <a:pt x="413" y="61"/>
                </a:cubicBezTo>
                <a:cubicBezTo>
                  <a:pt x="424" y="56"/>
                  <a:pt x="435" y="52"/>
                  <a:pt x="446" y="47"/>
                </a:cubicBezTo>
                <a:cubicBezTo>
                  <a:pt x="450" y="46"/>
                  <a:pt x="456" y="48"/>
                  <a:pt x="458" y="53"/>
                </a:cubicBezTo>
                <a:cubicBezTo>
                  <a:pt x="460" y="58"/>
                  <a:pt x="457" y="63"/>
                  <a:pt x="452" y="65"/>
                </a:cubicBezTo>
                <a:cubicBezTo>
                  <a:pt x="442" y="69"/>
                  <a:pt x="431" y="73"/>
                  <a:pt x="421" y="78"/>
                </a:cubicBezTo>
                <a:cubicBezTo>
                  <a:pt x="420" y="79"/>
                  <a:pt x="418" y="79"/>
                  <a:pt x="417" y="79"/>
                </a:cubicBezTo>
                <a:moveTo>
                  <a:pt x="933" y="59"/>
                </a:moveTo>
                <a:cubicBezTo>
                  <a:pt x="932" y="59"/>
                  <a:pt x="931" y="59"/>
                  <a:pt x="929" y="58"/>
                </a:cubicBezTo>
                <a:cubicBezTo>
                  <a:pt x="919" y="54"/>
                  <a:pt x="908" y="51"/>
                  <a:pt x="897" y="48"/>
                </a:cubicBezTo>
                <a:cubicBezTo>
                  <a:pt x="892" y="46"/>
                  <a:pt x="889" y="41"/>
                  <a:pt x="891" y="36"/>
                </a:cubicBezTo>
                <a:cubicBezTo>
                  <a:pt x="892" y="31"/>
                  <a:pt x="897" y="28"/>
                  <a:pt x="902" y="30"/>
                </a:cubicBezTo>
                <a:cubicBezTo>
                  <a:pt x="914" y="33"/>
                  <a:pt x="925" y="37"/>
                  <a:pt x="936" y="41"/>
                </a:cubicBezTo>
                <a:cubicBezTo>
                  <a:pt x="941" y="42"/>
                  <a:pt x="943" y="48"/>
                  <a:pt x="941" y="53"/>
                </a:cubicBezTo>
                <a:cubicBezTo>
                  <a:pt x="940" y="56"/>
                  <a:pt x="936" y="59"/>
                  <a:pt x="933" y="59"/>
                </a:cubicBezTo>
                <a:moveTo>
                  <a:pt x="483" y="53"/>
                </a:moveTo>
                <a:cubicBezTo>
                  <a:pt x="479" y="53"/>
                  <a:pt x="475" y="51"/>
                  <a:pt x="474" y="47"/>
                </a:cubicBezTo>
                <a:cubicBezTo>
                  <a:pt x="472" y="42"/>
                  <a:pt x="475" y="37"/>
                  <a:pt x="480" y="35"/>
                </a:cubicBezTo>
                <a:cubicBezTo>
                  <a:pt x="491" y="31"/>
                  <a:pt x="502" y="28"/>
                  <a:pt x="514" y="25"/>
                </a:cubicBezTo>
                <a:cubicBezTo>
                  <a:pt x="518" y="24"/>
                  <a:pt x="524" y="27"/>
                  <a:pt x="525" y="31"/>
                </a:cubicBezTo>
                <a:cubicBezTo>
                  <a:pt x="526" y="36"/>
                  <a:pt x="523" y="42"/>
                  <a:pt x="518" y="43"/>
                </a:cubicBezTo>
                <a:cubicBezTo>
                  <a:pt x="508" y="46"/>
                  <a:pt x="497" y="49"/>
                  <a:pt x="486" y="53"/>
                </a:cubicBezTo>
                <a:cubicBezTo>
                  <a:pt x="485" y="53"/>
                  <a:pt x="484" y="53"/>
                  <a:pt x="483" y="53"/>
                </a:cubicBezTo>
                <a:moveTo>
                  <a:pt x="865" y="38"/>
                </a:moveTo>
                <a:cubicBezTo>
                  <a:pt x="864" y="38"/>
                  <a:pt x="864" y="38"/>
                  <a:pt x="863" y="38"/>
                </a:cubicBezTo>
                <a:cubicBezTo>
                  <a:pt x="852" y="35"/>
                  <a:pt x="841" y="33"/>
                  <a:pt x="829" y="31"/>
                </a:cubicBezTo>
                <a:cubicBezTo>
                  <a:pt x="824" y="30"/>
                  <a:pt x="821" y="25"/>
                  <a:pt x="822" y="20"/>
                </a:cubicBezTo>
                <a:cubicBezTo>
                  <a:pt x="823" y="15"/>
                  <a:pt x="828" y="12"/>
                  <a:pt x="833" y="13"/>
                </a:cubicBezTo>
                <a:cubicBezTo>
                  <a:pt x="844" y="15"/>
                  <a:pt x="856" y="17"/>
                  <a:pt x="867" y="20"/>
                </a:cubicBezTo>
                <a:cubicBezTo>
                  <a:pt x="872" y="21"/>
                  <a:pt x="875" y="26"/>
                  <a:pt x="874" y="31"/>
                </a:cubicBezTo>
                <a:cubicBezTo>
                  <a:pt x="873" y="36"/>
                  <a:pt x="869" y="38"/>
                  <a:pt x="865" y="38"/>
                </a:cubicBezTo>
                <a:moveTo>
                  <a:pt x="551" y="35"/>
                </a:moveTo>
                <a:cubicBezTo>
                  <a:pt x="547" y="35"/>
                  <a:pt x="543" y="32"/>
                  <a:pt x="542" y="27"/>
                </a:cubicBezTo>
                <a:cubicBezTo>
                  <a:pt x="541" y="22"/>
                  <a:pt x="544" y="17"/>
                  <a:pt x="549" y="16"/>
                </a:cubicBezTo>
                <a:cubicBezTo>
                  <a:pt x="560" y="14"/>
                  <a:pt x="572" y="11"/>
                  <a:pt x="583" y="10"/>
                </a:cubicBezTo>
                <a:cubicBezTo>
                  <a:pt x="588" y="9"/>
                  <a:pt x="593" y="12"/>
                  <a:pt x="594" y="17"/>
                </a:cubicBezTo>
                <a:cubicBezTo>
                  <a:pt x="595" y="22"/>
                  <a:pt x="591" y="27"/>
                  <a:pt x="586" y="28"/>
                </a:cubicBezTo>
                <a:cubicBezTo>
                  <a:pt x="575" y="30"/>
                  <a:pt x="564" y="32"/>
                  <a:pt x="553" y="34"/>
                </a:cubicBezTo>
                <a:cubicBezTo>
                  <a:pt x="552" y="35"/>
                  <a:pt x="552" y="35"/>
                  <a:pt x="551" y="35"/>
                </a:cubicBezTo>
                <a:moveTo>
                  <a:pt x="796" y="25"/>
                </a:moveTo>
                <a:cubicBezTo>
                  <a:pt x="795" y="25"/>
                  <a:pt x="795" y="25"/>
                  <a:pt x="794" y="25"/>
                </a:cubicBezTo>
                <a:cubicBezTo>
                  <a:pt x="783" y="24"/>
                  <a:pt x="772" y="22"/>
                  <a:pt x="761" y="21"/>
                </a:cubicBezTo>
                <a:cubicBezTo>
                  <a:pt x="755" y="21"/>
                  <a:pt x="752" y="16"/>
                  <a:pt x="752" y="11"/>
                </a:cubicBezTo>
                <a:cubicBezTo>
                  <a:pt x="752" y="6"/>
                  <a:pt x="757" y="2"/>
                  <a:pt x="762" y="3"/>
                </a:cubicBezTo>
                <a:cubicBezTo>
                  <a:pt x="774" y="4"/>
                  <a:pt x="785" y="5"/>
                  <a:pt x="797" y="7"/>
                </a:cubicBezTo>
                <a:cubicBezTo>
                  <a:pt x="802" y="7"/>
                  <a:pt x="806" y="12"/>
                  <a:pt x="805" y="17"/>
                </a:cubicBezTo>
                <a:cubicBezTo>
                  <a:pt x="804" y="22"/>
                  <a:pt x="800" y="25"/>
                  <a:pt x="796" y="25"/>
                </a:cubicBezTo>
                <a:moveTo>
                  <a:pt x="620" y="23"/>
                </a:moveTo>
                <a:cubicBezTo>
                  <a:pt x="616" y="23"/>
                  <a:pt x="612" y="20"/>
                  <a:pt x="611" y="15"/>
                </a:cubicBezTo>
                <a:cubicBezTo>
                  <a:pt x="611" y="10"/>
                  <a:pt x="614" y="5"/>
                  <a:pt x="619" y="4"/>
                </a:cubicBezTo>
                <a:cubicBezTo>
                  <a:pt x="631" y="3"/>
                  <a:pt x="643" y="2"/>
                  <a:pt x="654" y="1"/>
                </a:cubicBezTo>
                <a:cubicBezTo>
                  <a:pt x="659" y="1"/>
                  <a:pt x="664" y="5"/>
                  <a:pt x="664" y="10"/>
                </a:cubicBezTo>
                <a:cubicBezTo>
                  <a:pt x="665" y="15"/>
                  <a:pt x="661" y="20"/>
                  <a:pt x="656" y="20"/>
                </a:cubicBezTo>
                <a:cubicBezTo>
                  <a:pt x="644" y="21"/>
                  <a:pt x="633" y="22"/>
                  <a:pt x="622" y="23"/>
                </a:cubicBezTo>
                <a:cubicBezTo>
                  <a:pt x="620" y="23"/>
                  <a:pt x="620" y="23"/>
                  <a:pt x="620" y="23"/>
                </a:cubicBezTo>
                <a:moveTo>
                  <a:pt x="725" y="19"/>
                </a:moveTo>
                <a:cubicBezTo>
                  <a:pt x="725" y="19"/>
                  <a:pt x="725" y="19"/>
                  <a:pt x="725" y="19"/>
                </a:cubicBezTo>
                <a:cubicBezTo>
                  <a:pt x="714" y="19"/>
                  <a:pt x="702" y="18"/>
                  <a:pt x="691" y="19"/>
                </a:cubicBezTo>
                <a:cubicBezTo>
                  <a:pt x="686" y="19"/>
                  <a:pt x="682" y="15"/>
                  <a:pt x="682" y="9"/>
                </a:cubicBezTo>
                <a:cubicBezTo>
                  <a:pt x="681" y="4"/>
                  <a:pt x="686" y="0"/>
                  <a:pt x="691" y="0"/>
                </a:cubicBezTo>
                <a:cubicBezTo>
                  <a:pt x="702" y="0"/>
                  <a:pt x="714" y="0"/>
                  <a:pt x="726" y="0"/>
                </a:cubicBezTo>
                <a:cubicBezTo>
                  <a:pt x="731" y="1"/>
                  <a:pt x="735" y="5"/>
                  <a:pt x="735" y="10"/>
                </a:cubicBezTo>
                <a:cubicBezTo>
                  <a:pt x="735" y="15"/>
                  <a:pt x="730" y="19"/>
                  <a:pt x="725" y="19"/>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2" name="ïşlïḋé">
            <a:extLst>
              <a:ext uri="{FF2B5EF4-FFF2-40B4-BE49-F238E27FC236}">
                <a16:creationId xmlns:a16="http://schemas.microsoft.com/office/drawing/2014/main" id="{C1B5F998-A982-4C28-AA66-DF442A0E15AF}"/>
              </a:ext>
            </a:extLst>
          </p:cNvPr>
          <p:cNvSpPr/>
          <p:nvPr/>
        </p:nvSpPr>
        <p:spPr bwMode="auto">
          <a:xfrm>
            <a:off x="7142103" y="2115205"/>
            <a:ext cx="71187" cy="68721"/>
          </a:xfrm>
          <a:custGeom>
            <a:avLst/>
            <a:gdLst>
              <a:gd name="T0" fmla="*/ 32 w 65"/>
              <a:gd name="T1" fmla="*/ 0 h 65"/>
              <a:gd name="T2" fmla="*/ 32 w 65"/>
              <a:gd name="T3" fmla="*/ 0 h 65"/>
              <a:gd name="T4" fmla="*/ 0 w 65"/>
              <a:gd name="T5" fmla="*/ 32 h 65"/>
              <a:gd name="T6" fmla="*/ 23 w 65"/>
              <a:gd name="T7" fmla="*/ 63 h 65"/>
              <a:gd name="T8" fmla="*/ 32 w 65"/>
              <a:gd name="T9" fmla="*/ 65 h 65"/>
              <a:gd name="T10" fmla="*/ 32 w 65"/>
              <a:gd name="T11" fmla="*/ 65 h 65"/>
              <a:gd name="T12" fmla="*/ 42 w 65"/>
              <a:gd name="T13" fmla="*/ 63 h 65"/>
              <a:gd name="T14" fmla="*/ 65 w 65"/>
              <a:gd name="T15" fmla="*/ 32 h 65"/>
              <a:gd name="T16" fmla="*/ 32 w 65"/>
              <a:gd name="T17" fmla="*/ 0 h 65"/>
              <a:gd name="T18" fmla="*/ 42 w 65"/>
              <a:gd name="T19" fmla="*/ 45 h 65"/>
              <a:gd name="T20" fmla="*/ 32 w 65"/>
              <a:gd name="T21" fmla="*/ 48 h 65"/>
              <a:gd name="T22" fmla="*/ 32 w 65"/>
              <a:gd name="T23" fmla="*/ 48 h 65"/>
              <a:gd name="T24" fmla="*/ 23 w 65"/>
              <a:gd name="T25" fmla="*/ 46 h 65"/>
              <a:gd name="T26" fmla="*/ 16 w 65"/>
              <a:gd name="T27" fmla="*/ 32 h 65"/>
              <a:gd name="T28" fmla="*/ 32 w 65"/>
              <a:gd name="T29" fmla="*/ 16 h 65"/>
              <a:gd name="T30" fmla="*/ 32 w 65"/>
              <a:gd name="T31" fmla="*/ 16 h 65"/>
              <a:gd name="T32" fmla="*/ 48 w 65"/>
              <a:gd name="T33" fmla="*/ 32 h 65"/>
              <a:gd name="T34" fmla="*/ 42 w 65"/>
              <a:gd name="T35"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65">
                <a:moveTo>
                  <a:pt x="32" y="0"/>
                </a:moveTo>
                <a:cubicBezTo>
                  <a:pt x="32" y="0"/>
                  <a:pt x="32" y="0"/>
                  <a:pt x="32" y="0"/>
                </a:cubicBezTo>
                <a:cubicBezTo>
                  <a:pt x="14" y="0"/>
                  <a:pt x="0" y="14"/>
                  <a:pt x="0" y="32"/>
                </a:cubicBezTo>
                <a:cubicBezTo>
                  <a:pt x="0" y="47"/>
                  <a:pt x="10" y="60"/>
                  <a:pt x="23" y="63"/>
                </a:cubicBezTo>
                <a:cubicBezTo>
                  <a:pt x="26" y="64"/>
                  <a:pt x="29" y="65"/>
                  <a:pt x="32" y="65"/>
                </a:cubicBezTo>
                <a:cubicBezTo>
                  <a:pt x="32" y="65"/>
                  <a:pt x="32" y="65"/>
                  <a:pt x="32" y="65"/>
                </a:cubicBezTo>
                <a:cubicBezTo>
                  <a:pt x="36" y="65"/>
                  <a:pt x="39" y="64"/>
                  <a:pt x="42" y="63"/>
                </a:cubicBezTo>
                <a:cubicBezTo>
                  <a:pt x="55" y="59"/>
                  <a:pt x="65" y="47"/>
                  <a:pt x="65" y="32"/>
                </a:cubicBezTo>
                <a:cubicBezTo>
                  <a:pt x="65" y="14"/>
                  <a:pt x="50" y="0"/>
                  <a:pt x="32" y="0"/>
                </a:cubicBezTo>
                <a:moveTo>
                  <a:pt x="42" y="45"/>
                </a:moveTo>
                <a:cubicBezTo>
                  <a:pt x="39" y="47"/>
                  <a:pt x="36" y="48"/>
                  <a:pt x="32" y="48"/>
                </a:cubicBezTo>
                <a:cubicBezTo>
                  <a:pt x="32" y="48"/>
                  <a:pt x="32" y="48"/>
                  <a:pt x="32" y="48"/>
                </a:cubicBezTo>
                <a:cubicBezTo>
                  <a:pt x="29" y="48"/>
                  <a:pt x="26" y="47"/>
                  <a:pt x="23" y="46"/>
                </a:cubicBezTo>
                <a:cubicBezTo>
                  <a:pt x="19" y="43"/>
                  <a:pt x="16" y="38"/>
                  <a:pt x="16" y="32"/>
                </a:cubicBezTo>
                <a:cubicBezTo>
                  <a:pt x="16" y="23"/>
                  <a:pt x="23" y="16"/>
                  <a:pt x="32" y="16"/>
                </a:cubicBezTo>
                <a:cubicBezTo>
                  <a:pt x="32" y="16"/>
                  <a:pt x="32" y="16"/>
                  <a:pt x="32" y="16"/>
                </a:cubicBezTo>
                <a:cubicBezTo>
                  <a:pt x="41" y="16"/>
                  <a:pt x="48" y="23"/>
                  <a:pt x="48" y="32"/>
                </a:cubicBezTo>
                <a:cubicBezTo>
                  <a:pt x="48" y="38"/>
                  <a:pt x="46" y="42"/>
                  <a:pt x="42" y="45"/>
                </a:cubicBezTo>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3" name="íṣľide">
            <a:extLst>
              <a:ext uri="{FF2B5EF4-FFF2-40B4-BE49-F238E27FC236}">
                <a16:creationId xmlns:a16="http://schemas.microsoft.com/office/drawing/2014/main" id="{40712D80-5890-412F-8B50-14C8BB3F7E0A}"/>
              </a:ext>
            </a:extLst>
          </p:cNvPr>
          <p:cNvSpPr/>
          <p:nvPr/>
        </p:nvSpPr>
        <p:spPr bwMode="auto">
          <a:xfrm>
            <a:off x="7019259" y="2185750"/>
            <a:ext cx="317504" cy="307114"/>
          </a:xfrm>
          <a:custGeom>
            <a:avLst/>
            <a:gdLst>
              <a:gd name="T0" fmla="*/ 289 w 289"/>
              <a:gd name="T1" fmla="*/ 145 h 290"/>
              <a:gd name="T2" fmla="*/ 144 w 289"/>
              <a:gd name="T3" fmla="*/ 290 h 290"/>
              <a:gd name="T4" fmla="*/ 0 w 289"/>
              <a:gd name="T5" fmla="*/ 145 h 290"/>
              <a:gd name="T6" fmla="*/ 135 w 289"/>
              <a:gd name="T7" fmla="*/ 1 h 290"/>
              <a:gd name="T8" fmla="*/ 144 w 289"/>
              <a:gd name="T9" fmla="*/ 0 h 290"/>
              <a:gd name="T10" fmla="*/ 154 w 289"/>
              <a:gd name="T11" fmla="*/ 1 h 290"/>
              <a:gd name="T12" fmla="*/ 289 w 289"/>
              <a:gd name="T13" fmla="*/ 145 h 290"/>
            </a:gdLst>
            <a:ahLst/>
            <a:cxnLst>
              <a:cxn ang="0">
                <a:pos x="T0" y="T1"/>
              </a:cxn>
              <a:cxn ang="0">
                <a:pos x="T2" y="T3"/>
              </a:cxn>
              <a:cxn ang="0">
                <a:pos x="T4" y="T5"/>
              </a:cxn>
              <a:cxn ang="0">
                <a:pos x="T6" y="T7"/>
              </a:cxn>
              <a:cxn ang="0">
                <a:pos x="T8" y="T9"/>
              </a:cxn>
              <a:cxn ang="0">
                <a:pos x="T10" y="T11"/>
              </a:cxn>
              <a:cxn ang="0">
                <a:pos x="T12" y="T13"/>
              </a:cxn>
            </a:cxnLst>
            <a:rect l="0" t="0" r="r" b="b"/>
            <a:pathLst>
              <a:path w="289" h="290">
                <a:moveTo>
                  <a:pt x="289" y="145"/>
                </a:moveTo>
                <a:cubicBezTo>
                  <a:pt x="289" y="225"/>
                  <a:pt x="224" y="290"/>
                  <a:pt x="144" y="290"/>
                </a:cubicBezTo>
                <a:cubicBezTo>
                  <a:pt x="64" y="290"/>
                  <a:pt x="0" y="225"/>
                  <a:pt x="0" y="145"/>
                </a:cubicBezTo>
                <a:cubicBezTo>
                  <a:pt x="0" y="68"/>
                  <a:pt x="60" y="5"/>
                  <a:pt x="135" y="1"/>
                </a:cubicBezTo>
                <a:cubicBezTo>
                  <a:pt x="138" y="1"/>
                  <a:pt x="141" y="0"/>
                  <a:pt x="144" y="0"/>
                </a:cubicBezTo>
                <a:cubicBezTo>
                  <a:pt x="147" y="0"/>
                  <a:pt x="151" y="1"/>
                  <a:pt x="154" y="1"/>
                </a:cubicBezTo>
                <a:cubicBezTo>
                  <a:pt x="229" y="6"/>
                  <a:pt x="289" y="68"/>
                  <a:pt x="289" y="145"/>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4" name="îṡḷîḑê">
            <a:extLst>
              <a:ext uri="{FF2B5EF4-FFF2-40B4-BE49-F238E27FC236}">
                <a16:creationId xmlns:a16="http://schemas.microsoft.com/office/drawing/2014/main" id="{069A879D-57B9-41AF-8F05-D0D3B20294DE}"/>
              </a:ext>
            </a:extLst>
          </p:cNvPr>
          <p:cNvSpPr/>
          <p:nvPr/>
        </p:nvSpPr>
        <p:spPr bwMode="auto">
          <a:xfrm>
            <a:off x="7044458" y="2211292"/>
            <a:ext cx="265847" cy="256030"/>
          </a:xfrm>
          <a:prstGeom prst="ellipse">
            <a:avLst/>
          </a:pr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5" name="ísľïḋé">
            <a:extLst>
              <a:ext uri="{FF2B5EF4-FFF2-40B4-BE49-F238E27FC236}">
                <a16:creationId xmlns:a16="http://schemas.microsoft.com/office/drawing/2014/main" id="{C95DC062-AABF-4A9E-8B03-A894E8CAD3D6}"/>
              </a:ext>
            </a:extLst>
          </p:cNvPr>
          <p:cNvSpPr/>
          <p:nvPr/>
        </p:nvSpPr>
        <p:spPr bwMode="auto">
          <a:xfrm>
            <a:off x="7065247" y="2230145"/>
            <a:ext cx="224269" cy="2158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6" name="íṡlïḓé">
            <a:extLst>
              <a:ext uri="{FF2B5EF4-FFF2-40B4-BE49-F238E27FC236}">
                <a16:creationId xmlns:a16="http://schemas.microsoft.com/office/drawing/2014/main" id="{DDFD70AB-DCA1-4147-AFC7-82A3DA47B305}"/>
              </a:ext>
            </a:extLst>
          </p:cNvPr>
          <p:cNvSpPr/>
          <p:nvPr/>
        </p:nvSpPr>
        <p:spPr bwMode="auto">
          <a:xfrm>
            <a:off x="7033118" y="2199738"/>
            <a:ext cx="287896" cy="277314"/>
          </a:xfrm>
          <a:custGeom>
            <a:avLst/>
            <a:gdLst>
              <a:gd name="T0" fmla="*/ 131 w 262"/>
              <a:gd name="T1" fmla="*/ 0 h 262"/>
              <a:gd name="T2" fmla="*/ 0 w 262"/>
              <a:gd name="T3" fmla="*/ 131 h 262"/>
              <a:gd name="T4" fmla="*/ 131 w 262"/>
              <a:gd name="T5" fmla="*/ 262 h 262"/>
              <a:gd name="T6" fmla="*/ 262 w 262"/>
              <a:gd name="T7" fmla="*/ 131 h 262"/>
              <a:gd name="T8" fmla="*/ 131 w 262"/>
              <a:gd name="T9" fmla="*/ 0 h 262"/>
              <a:gd name="T10" fmla="*/ 131 w 262"/>
              <a:gd name="T11" fmla="*/ 243 h 262"/>
              <a:gd name="T12" fmla="*/ 19 w 262"/>
              <a:gd name="T13" fmla="*/ 131 h 262"/>
              <a:gd name="T14" fmla="*/ 131 w 262"/>
              <a:gd name="T15" fmla="*/ 20 h 262"/>
              <a:gd name="T16" fmla="*/ 243 w 262"/>
              <a:gd name="T17" fmla="*/ 131 h 262"/>
              <a:gd name="T18" fmla="*/ 131 w 262"/>
              <a:gd name="T19" fmla="*/ 24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2">
                <a:moveTo>
                  <a:pt x="131" y="0"/>
                </a:moveTo>
                <a:cubicBezTo>
                  <a:pt x="59" y="0"/>
                  <a:pt x="0" y="59"/>
                  <a:pt x="0" y="131"/>
                </a:cubicBezTo>
                <a:cubicBezTo>
                  <a:pt x="0" y="203"/>
                  <a:pt x="59" y="262"/>
                  <a:pt x="131" y="262"/>
                </a:cubicBezTo>
                <a:cubicBezTo>
                  <a:pt x="203" y="262"/>
                  <a:pt x="262" y="203"/>
                  <a:pt x="262" y="131"/>
                </a:cubicBezTo>
                <a:cubicBezTo>
                  <a:pt x="262" y="59"/>
                  <a:pt x="203" y="0"/>
                  <a:pt x="131" y="0"/>
                </a:cubicBezTo>
                <a:moveTo>
                  <a:pt x="131" y="243"/>
                </a:moveTo>
                <a:cubicBezTo>
                  <a:pt x="70" y="243"/>
                  <a:pt x="19" y="193"/>
                  <a:pt x="19" y="131"/>
                </a:cubicBezTo>
                <a:cubicBezTo>
                  <a:pt x="19" y="70"/>
                  <a:pt x="70" y="20"/>
                  <a:pt x="131" y="20"/>
                </a:cubicBezTo>
                <a:cubicBezTo>
                  <a:pt x="193" y="20"/>
                  <a:pt x="243" y="70"/>
                  <a:pt x="243" y="131"/>
                </a:cubicBezTo>
                <a:cubicBezTo>
                  <a:pt x="243" y="193"/>
                  <a:pt x="193" y="243"/>
                  <a:pt x="131" y="243"/>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7" name="îšľïḋé">
            <a:extLst>
              <a:ext uri="{FF2B5EF4-FFF2-40B4-BE49-F238E27FC236}">
                <a16:creationId xmlns:a16="http://schemas.microsoft.com/office/drawing/2014/main" id="{C5050292-DF15-4819-BFC9-561C8EC40C99}"/>
              </a:ext>
            </a:extLst>
          </p:cNvPr>
          <p:cNvSpPr/>
          <p:nvPr/>
        </p:nvSpPr>
        <p:spPr bwMode="auto">
          <a:xfrm>
            <a:off x="7167302" y="2154126"/>
            <a:ext cx="20789" cy="37097"/>
          </a:xfrm>
          <a:custGeom>
            <a:avLst/>
            <a:gdLst>
              <a:gd name="T0" fmla="*/ 19 w 19"/>
              <a:gd name="T1" fmla="*/ 10 h 35"/>
              <a:gd name="T2" fmla="*/ 19 w 19"/>
              <a:gd name="T3" fmla="*/ 35 h 35"/>
              <a:gd name="T4" fmla="*/ 0 w 19"/>
              <a:gd name="T5" fmla="*/ 35 h 35"/>
              <a:gd name="T6" fmla="*/ 0 w 19"/>
              <a:gd name="T7" fmla="*/ 10 h 35"/>
              <a:gd name="T8" fmla="*/ 0 w 19"/>
              <a:gd name="T9" fmla="*/ 9 h 35"/>
              <a:gd name="T10" fmla="*/ 9 w 19"/>
              <a:gd name="T11" fmla="*/ 0 h 35"/>
              <a:gd name="T12" fmla="*/ 10 w 19"/>
              <a:gd name="T13" fmla="*/ 0 h 35"/>
              <a:gd name="T14" fmla="*/ 16 w 19"/>
              <a:gd name="T15" fmla="*/ 3 h 35"/>
              <a:gd name="T16" fmla="*/ 19 w 19"/>
              <a:gd name="T17" fmla="*/ 8 h 35"/>
              <a:gd name="T18" fmla="*/ 19 w 19"/>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5">
                <a:moveTo>
                  <a:pt x="19" y="10"/>
                </a:moveTo>
                <a:cubicBezTo>
                  <a:pt x="19" y="35"/>
                  <a:pt x="19" y="35"/>
                  <a:pt x="19" y="35"/>
                </a:cubicBezTo>
                <a:cubicBezTo>
                  <a:pt x="0" y="35"/>
                  <a:pt x="0" y="35"/>
                  <a:pt x="0" y="35"/>
                </a:cubicBezTo>
                <a:cubicBezTo>
                  <a:pt x="0" y="10"/>
                  <a:pt x="0" y="10"/>
                  <a:pt x="0" y="10"/>
                </a:cubicBezTo>
                <a:cubicBezTo>
                  <a:pt x="0" y="9"/>
                  <a:pt x="0" y="9"/>
                  <a:pt x="0" y="9"/>
                </a:cubicBezTo>
                <a:cubicBezTo>
                  <a:pt x="1" y="4"/>
                  <a:pt x="5" y="1"/>
                  <a:pt x="9" y="0"/>
                </a:cubicBezTo>
                <a:cubicBezTo>
                  <a:pt x="10" y="0"/>
                  <a:pt x="10" y="0"/>
                  <a:pt x="10" y="0"/>
                </a:cubicBezTo>
                <a:cubicBezTo>
                  <a:pt x="12" y="0"/>
                  <a:pt x="14" y="1"/>
                  <a:pt x="16" y="3"/>
                </a:cubicBezTo>
                <a:cubicBezTo>
                  <a:pt x="17" y="4"/>
                  <a:pt x="18" y="6"/>
                  <a:pt x="19" y="8"/>
                </a:cubicBezTo>
                <a:cubicBezTo>
                  <a:pt x="19" y="9"/>
                  <a:pt x="19" y="9"/>
                  <a:pt x="19" y="1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8" name="íṧliḑê">
            <a:extLst>
              <a:ext uri="{FF2B5EF4-FFF2-40B4-BE49-F238E27FC236}">
                <a16:creationId xmlns:a16="http://schemas.microsoft.com/office/drawing/2014/main" id="{0C144C63-E154-44F6-8744-6B5217266D0F}"/>
              </a:ext>
            </a:extLst>
          </p:cNvPr>
          <p:cNvSpPr/>
          <p:nvPr/>
        </p:nvSpPr>
        <p:spPr bwMode="auto">
          <a:xfrm>
            <a:off x="7169192" y="2256903"/>
            <a:ext cx="15749" cy="84532"/>
          </a:xfrm>
          <a:custGeom>
            <a:avLst/>
            <a:gdLst>
              <a:gd name="T0" fmla="*/ 7 w 14"/>
              <a:gd name="T1" fmla="*/ 0 h 80"/>
              <a:gd name="T2" fmla="*/ 11 w 14"/>
              <a:gd name="T3" fmla="*/ 20 h 80"/>
              <a:gd name="T4" fmla="*/ 13 w 14"/>
              <a:gd name="T5" fmla="*/ 40 h 80"/>
              <a:gd name="T6" fmla="*/ 14 w 14"/>
              <a:gd name="T7" fmla="*/ 50 h 80"/>
              <a:gd name="T8" fmla="*/ 14 w 14"/>
              <a:gd name="T9" fmla="*/ 53 h 80"/>
              <a:gd name="T10" fmla="*/ 14 w 14"/>
              <a:gd name="T11" fmla="*/ 55 h 80"/>
              <a:gd name="T12" fmla="*/ 12 w 14"/>
              <a:gd name="T13" fmla="*/ 58 h 80"/>
              <a:gd name="T14" fmla="*/ 11 w 14"/>
              <a:gd name="T15" fmla="*/ 60 h 80"/>
              <a:gd name="T16" fmla="*/ 10 w 14"/>
              <a:gd name="T17" fmla="*/ 70 h 80"/>
              <a:gd name="T18" fmla="*/ 11 w 14"/>
              <a:gd name="T19" fmla="*/ 80 h 80"/>
              <a:gd name="T20" fmla="*/ 3 w 14"/>
              <a:gd name="T21" fmla="*/ 80 h 80"/>
              <a:gd name="T22" fmla="*/ 4 w 14"/>
              <a:gd name="T23" fmla="*/ 70 h 80"/>
              <a:gd name="T24" fmla="*/ 4 w 14"/>
              <a:gd name="T25" fmla="*/ 60 h 80"/>
              <a:gd name="T26" fmla="*/ 2 w 14"/>
              <a:gd name="T27" fmla="*/ 58 h 80"/>
              <a:gd name="T28" fmla="*/ 1 w 14"/>
              <a:gd name="T29" fmla="*/ 55 h 80"/>
              <a:gd name="T30" fmla="*/ 0 w 14"/>
              <a:gd name="T31" fmla="*/ 53 h 80"/>
              <a:gd name="T32" fmla="*/ 0 w 14"/>
              <a:gd name="T33" fmla="*/ 50 h 80"/>
              <a:gd name="T34" fmla="*/ 1 w 14"/>
              <a:gd name="T35" fmla="*/ 40 h 80"/>
              <a:gd name="T36" fmla="*/ 3 w 14"/>
              <a:gd name="T37" fmla="*/ 20 h 80"/>
              <a:gd name="T38" fmla="*/ 7 w 14"/>
              <a:gd name="T3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80">
                <a:moveTo>
                  <a:pt x="7" y="0"/>
                </a:moveTo>
                <a:cubicBezTo>
                  <a:pt x="9" y="7"/>
                  <a:pt x="10" y="14"/>
                  <a:pt x="11" y="20"/>
                </a:cubicBezTo>
                <a:cubicBezTo>
                  <a:pt x="12" y="27"/>
                  <a:pt x="13" y="34"/>
                  <a:pt x="13" y="40"/>
                </a:cubicBezTo>
                <a:cubicBezTo>
                  <a:pt x="14" y="44"/>
                  <a:pt x="14" y="47"/>
                  <a:pt x="14" y="50"/>
                </a:cubicBezTo>
                <a:cubicBezTo>
                  <a:pt x="14" y="53"/>
                  <a:pt x="14" y="53"/>
                  <a:pt x="14" y="53"/>
                </a:cubicBezTo>
                <a:cubicBezTo>
                  <a:pt x="14" y="53"/>
                  <a:pt x="14" y="54"/>
                  <a:pt x="14" y="55"/>
                </a:cubicBezTo>
                <a:cubicBezTo>
                  <a:pt x="13" y="56"/>
                  <a:pt x="12" y="57"/>
                  <a:pt x="12" y="58"/>
                </a:cubicBezTo>
                <a:cubicBezTo>
                  <a:pt x="11" y="58"/>
                  <a:pt x="11" y="59"/>
                  <a:pt x="11" y="60"/>
                </a:cubicBezTo>
                <a:cubicBezTo>
                  <a:pt x="10" y="63"/>
                  <a:pt x="10" y="67"/>
                  <a:pt x="10" y="70"/>
                </a:cubicBezTo>
                <a:cubicBezTo>
                  <a:pt x="10" y="73"/>
                  <a:pt x="11" y="77"/>
                  <a:pt x="11" y="80"/>
                </a:cubicBezTo>
                <a:cubicBezTo>
                  <a:pt x="3" y="80"/>
                  <a:pt x="3" y="80"/>
                  <a:pt x="3" y="80"/>
                </a:cubicBezTo>
                <a:cubicBezTo>
                  <a:pt x="4" y="77"/>
                  <a:pt x="4" y="73"/>
                  <a:pt x="4" y="70"/>
                </a:cubicBezTo>
                <a:cubicBezTo>
                  <a:pt x="4" y="67"/>
                  <a:pt x="4" y="63"/>
                  <a:pt x="4" y="60"/>
                </a:cubicBezTo>
                <a:cubicBezTo>
                  <a:pt x="4" y="59"/>
                  <a:pt x="3" y="58"/>
                  <a:pt x="2" y="58"/>
                </a:cubicBezTo>
                <a:cubicBezTo>
                  <a:pt x="2" y="57"/>
                  <a:pt x="1" y="56"/>
                  <a:pt x="1" y="55"/>
                </a:cubicBezTo>
                <a:cubicBezTo>
                  <a:pt x="0" y="54"/>
                  <a:pt x="0" y="53"/>
                  <a:pt x="0" y="53"/>
                </a:cubicBezTo>
                <a:cubicBezTo>
                  <a:pt x="0" y="50"/>
                  <a:pt x="0" y="50"/>
                  <a:pt x="0" y="50"/>
                </a:cubicBezTo>
                <a:cubicBezTo>
                  <a:pt x="0" y="47"/>
                  <a:pt x="1" y="44"/>
                  <a:pt x="1" y="40"/>
                </a:cubicBezTo>
                <a:cubicBezTo>
                  <a:pt x="2" y="34"/>
                  <a:pt x="2" y="27"/>
                  <a:pt x="3" y="20"/>
                </a:cubicBezTo>
                <a:cubicBezTo>
                  <a:pt x="4" y="14"/>
                  <a:pt x="5" y="7"/>
                  <a:pt x="7"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9" name="ïṣľïḍê">
            <a:extLst>
              <a:ext uri="{FF2B5EF4-FFF2-40B4-BE49-F238E27FC236}">
                <a16:creationId xmlns:a16="http://schemas.microsoft.com/office/drawing/2014/main" id="{1CE50ED6-88C0-4BC8-8D52-BB4151ECBF38}"/>
              </a:ext>
            </a:extLst>
          </p:cNvPr>
          <p:cNvSpPr/>
          <p:nvPr/>
        </p:nvSpPr>
        <p:spPr bwMode="auto">
          <a:xfrm>
            <a:off x="7092335" y="2331097"/>
            <a:ext cx="88196" cy="14595"/>
          </a:xfrm>
          <a:custGeom>
            <a:avLst/>
            <a:gdLst>
              <a:gd name="T0" fmla="*/ 0 w 80"/>
              <a:gd name="T1" fmla="*/ 7 h 14"/>
              <a:gd name="T2" fmla="*/ 20 w 80"/>
              <a:gd name="T3" fmla="*/ 3 h 14"/>
              <a:gd name="T4" fmla="*/ 40 w 80"/>
              <a:gd name="T5" fmla="*/ 1 h 14"/>
              <a:gd name="T6" fmla="*/ 50 w 80"/>
              <a:gd name="T7" fmla="*/ 0 h 14"/>
              <a:gd name="T8" fmla="*/ 53 w 80"/>
              <a:gd name="T9" fmla="*/ 0 h 14"/>
              <a:gd name="T10" fmla="*/ 55 w 80"/>
              <a:gd name="T11" fmla="*/ 1 h 14"/>
              <a:gd name="T12" fmla="*/ 58 w 80"/>
              <a:gd name="T13" fmla="*/ 3 h 14"/>
              <a:gd name="T14" fmla="*/ 60 w 80"/>
              <a:gd name="T15" fmla="*/ 4 h 14"/>
              <a:gd name="T16" fmla="*/ 70 w 80"/>
              <a:gd name="T17" fmla="*/ 4 h 14"/>
              <a:gd name="T18" fmla="*/ 80 w 80"/>
              <a:gd name="T19" fmla="*/ 3 h 14"/>
              <a:gd name="T20" fmla="*/ 80 w 80"/>
              <a:gd name="T21" fmla="*/ 11 h 14"/>
              <a:gd name="T22" fmla="*/ 70 w 80"/>
              <a:gd name="T23" fmla="*/ 10 h 14"/>
              <a:gd name="T24" fmla="*/ 60 w 80"/>
              <a:gd name="T25" fmla="*/ 11 h 14"/>
              <a:gd name="T26" fmla="*/ 58 w 80"/>
              <a:gd name="T27" fmla="*/ 12 h 14"/>
              <a:gd name="T28" fmla="*/ 55 w 80"/>
              <a:gd name="T29" fmla="*/ 14 h 14"/>
              <a:gd name="T30" fmla="*/ 53 w 80"/>
              <a:gd name="T31" fmla="*/ 14 h 14"/>
              <a:gd name="T32" fmla="*/ 50 w 80"/>
              <a:gd name="T33" fmla="*/ 14 h 14"/>
              <a:gd name="T34" fmla="*/ 40 w 80"/>
              <a:gd name="T35" fmla="*/ 13 h 14"/>
              <a:gd name="T36" fmla="*/ 20 w 80"/>
              <a:gd name="T37" fmla="*/ 11 h 14"/>
              <a:gd name="T38" fmla="*/ 0 w 80"/>
              <a:gd name="T3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4">
                <a:moveTo>
                  <a:pt x="0" y="7"/>
                </a:moveTo>
                <a:cubicBezTo>
                  <a:pt x="7" y="6"/>
                  <a:pt x="14" y="4"/>
                  <a:pt x="20" y="3"/>
                </a:cubicBezTo>
                <a:cubicBezTo>
                  <a:pt x="27" y="2"/>
                  <a:pt x="34" y="2"/>
                  <a:pt x="40" y="1"/>
                </a:cubicBezTo>
                <a:cubicBezTo>
                  <a:pt x="44" y="1"/>
                  <a:pt x="47" y="0"/>
                  <a:pt x="50" y="0"/>
                </a:cubicBezTo>
                <a:cubicBezTo>
                  <a:pt x="53" y="0"/>
                  <a:pt x="53" y="0"/>
                  <a:pt x="53" y="0"/>
                </a:cubicBezTo>
                <a:cubicBezTo>
                  <a:pt x="54" y="0"/>
                  <a:pt x="55" y="0"/>
                  <a:pt x="55" y="1"/>
                </a:cubicBezTo>
                <a:cubicBezTo>
                  <a:pt x="56" y="1"/>
                  <a:pt x="57" y="2"/>
                  <a:pt x="58" y="3"/>
                </a:cubicBezTo>
                <a:cubicBezTo>
                  <a:pt x="59" y="3"/>
                  <a:pt x="60" y="4"/>
                  <a:pt x="60" y="4"/>
                </a:cubicBezTo>
                <a:cubicBezTo>
                  <a:pt x="64" y="4"/>
                  <a:pt x="67" y="4"/>
                  <a:pt x="70" y="4"/>
                </a:cubicBezTo>
                <a:cubicBezTo>
                  <a:pt x="74" y="4"/>
                  <a:pt x="77" y="4"/>
                  <a:pt x="80" y="3"/>
                </a:cubicBezTo>
                <a:cubicBezTo>
                  <a:pt x="80" y="11"/>
                  <a:pt x="80" y="11"/>
                  <a:pt x="80" y="11"/>
                </a:cubicBezTo>
                <a:cubicBezTo>
                  <a:pt x="77" y="11"/>
                  <a:pt x="74" y="10"/>
                  <a:pt x="70" y="10"/>
                </a:cubicBezTo>
                <a:cubicBezTo>
                  <a:pt x="67" y="10"/>
                  <a:pt x="64" y="10"/>
                  <a:pt x="60" y="11"/>
                </a:cubicBezTo>
                <a:cubicBezTo>
                  <a:pt x="60" y="11"/>
                  <a:pt x="59" y="11"/>
                  <a:pt x="58" y="12"/>
                </a:cubicBezTo>
                <a:cubicBezTo>
                  <a:pt x="57" y="13"/>
                  <a:pt x="56" y="13"/>
                  <a:pt x="55" y="14"/>
                </a:cubicBezTo>
                <a:cubicBezTo>
                  <a:pt x="55" y="14"/>
                  <a:pt x="54" y="14"/>
                  <a:pt x="53" y="14"/>
                </a:cubicBezTo>
                <a:cubicBezTo>
                  <a:pt x="50" y="14"/>
                  <a:pt x="50" y="14"/>
                  <a:pt x="50" y="14"/>
                </a:cubicBezTo>
                <a:cubicBezTo>
                  <a:pt x="47" y="14"/>
                  <a:pt x="44" y="14"/>
                  <a:pt x="40" y="13"/>
                </a:cubicBezTo>
                <a:cubicBezTo>
                  <a:pt x="34" y="13"/>
                  <a:pt x="27" y="12"/>
                  <a:pt x="20" y="11"/>
                </a:cubicBezTo>
                <a:cubicBezTo>
                  <a:pt x="14" y="10"/>
                  <a:pt x="7" y="9"/>
                  <a:pt x="0" y="7"/>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0" name="îsḻiḋe">
            <a:extLst>
              <a:ext uri="{FF2B5EF4-FFF2-40B4-BE49-F238E27FC236}">
                <a16:creationId xmlns:a16="http://schemas.microsoft.com/office/drawing/2014/main" id="{439D3BFB-526B-42E5-923F-BA78E8BB9C24}"/>
              </a:ext>
            </a:extLst>
          </p:cNvPr>
          <p:cNvSpPr/>
          <p:nvPr/>
        </p:nvSpPr>
        <p:spPr bwMode="auto">
          <a:xfrm>
            <a:off x="7169192" y="2335354"/>
            <a:ext cx="17009" cy="84532"/>
          </a:xfrm>
          <a:custGeom>
            <a:avLst/>
            <a:gdLst>
              <a:gd name="T0" fmla="*/ 7 w 15"/>
              <a:gd name="T1" fmla="*/ 80 h 80"/>
              <a:gd name="T2" fmla="*/ 4 w 15"/>
              <a:gd name="T3" fmla="*/ 60 h 80"/>
              <a:gd name="T4" fmla="*/ 1 w 15"/>
              <a:gd name="T5" fmla="*/ 40 h 80"/>
              <a:gd name="T6" fmla="*/ 0 w 15"/>
              <a:gd name="T7" fmla="*/ 30 h 80"/>
              <a:gd name="T8" fmla="*/ 0 w 15"/>
              <a:gd name="T9" fmla="*/ 28 h 80"/>
              <a:gd name="T10" fmla="*/ 1 w 15"/>
              <a:gd name="T11" fmla="*/ 25 h 80"/>
              <a:gd name="T12" fmla="*/ 3 w 15"/>
              <a:gd name="T13" fmla="*/ 23 h 80"/>
              <a:gd name="T14" fmla="*/ 4 w 15"/>
              <a:gd name="T15" fmla="*/ 20 h 80"/>
              <a:gd name="T16" fmla="*/ 4 w 15"/>
              <a:gd name="T17" fmla="*/ 10 h 80"/>
              <a:gd name="T18" fmla="*/ 3 w 15"/>
              <a:gd name="T19" fmla="*/ 0 h 80"/>
              <a:gd name="T20" fmla="*/ 12 w 15"/>
              <a:gd name="T21" fmla="*/ 0 h 80"/>
              <a:gd name="T22" fmla="*/ 10 w 15"/>
              <a:gd name="T23" fmla="*/ 10 h 80"/>
              <a:gd name="T24" fmla="*/ 11 w 15"/>
              <a:gd name="T25" fmla="*/ 20 h 80"/>
              <a:gd name="T26" fmla="*/ 12 w 15"/>
              <a:gd name="T27" fmla="*/ 23 h 80"/>
              <a:gd name="T28" fmla="*/ 14 w 15"/>
              <a:gd name="T29" fmla="*/ 25 h 80"/>
              <a:gd name="T30" fmla="*/ 14 w 15"/>
              <a:gd name="T31" fmla="*/ 28 h 80"/>
              <a:gd name="T32" fmla="*/ 14 w 15"/>
              <a:gd name="T33" fmla="*/ 30 h 80"/>
              <a:gd name="T34" fmla="*/ 14 w 15"/>
              <a:gd name="T35" fmla="*/ 40 h 80"/>
              <a:gd name="T36" fmla="*/ 11 w 15"/>
              <a:gd name="T37" fmla="*/ 60 h 80"/>
              <a:gd name="T38" fmla="*/ 7 w 15"/>
              <a:gd name="T3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80">
                <a:moveTo>
                  <a:pt x="7" y="80"/>
                </a:moveTo>
                <a:cubicBezTo>
                  <a:pt x="6" y="73"/>
                  <a:pt x="5" y="67"/>
                  <a:pt x="4" y="60"/>
                </a:cubicBezTo>
                <a:cubicBezTo>
                  <a:pt x="3" y="53"/>
                  <a:pt x="2" y="47"/>
                  <a:pt x="1" y="40"/>
                </a:cubicBezTo>
                <a:cubicBezTo>
                  <a:pt x="1" y="37"/>
                  <a:pt x="1" y="33"/>
                  <a:pt x="0" y="30"/>
                </a:cubicBezTo>
                <a:cubicBezTo>
                  <a:pt x="0" y="28"/>
                  <a:pt x="0" y="28"/>
                  <a:pt x="0" y="28"/>
                </a:cubicBezTo>
                <a:cubicBezTo>
                  <a:pt x="0" y="27"/>
                  <a:pt x="0" y="26"/>
                  <a:pt x="1" y="25"/>
                </a:cubicBezTo>
                <a:cubicBezTo>
                  <a:pt x="1" y="24"/>
                  <a:pt x="2" y="23"/>
                  <a:pt x="3" y="23"/>
                </a:cubicBezTo>
                <a:cubicBezTo>
                  <a:pt x="3" y="22"/>
                  <a:pt x="4" y="21"/>
                  <a:pt x="4" y="20"/>
                </a:cubicBezTo>
                <a:cubicBezTo>
                  <a:pt x="4" y="17"/>
                  <a:pt x="4" y="13"/>
                  <a:pt x="4" y="10"/>
                </a:cubicBezTo>
                <a:cubicBezTo>
                  <a:pt x="4" y="7"/>
                  <a:pt x="4" y="4"/>
                  <a:pt x="3" y="0"/>
                </a:cubicBezTo>
                <a:cubicBezTo>
                  <a:pt x="12" y="0"/>
                  <a:pt x="12" y="0"/>
                  <a:pt x="12" y="0"/>
                </a:cubicBezTo>
                <a:cubicBezTo>
                  <a:pt x="11" y="4"/>
                  <a:pt x="10" y="7"/>
                  <a:pt x="10" y="10"/>
                </a:cubicBezTo>
                <a:cubicBezTo>
                  <a:pt x="10" y="13"/>
                  <a:pt x="10" y="17"/>
                  <a:pt x="11" y="20"/>
                </a:cubicBezTo>
                <a:cubicBezTo>
                  <a:pt x="11" y="21"/>
                  <a:pt x="11" y="22"/>
                  <a:pt x="12" y="23"/>
                </a:cubicBezTo>
                <a:cubicBezTo>
                  <a:pt x="13" y="23"/>
                  <a:pt x="13" y="24"/>
                  <a:pt x="14" y="25"/>
                </a:cubicBezTo>
                <a:cubicBezTo>
                  <a:pt x="14" y="26"/>
                  <a:pt x="15" y="27"/>
                  <a:pt x="14" y="28"/>
                </a:cubicBezTo>
                <a:cubicBezTo>
                  <a:pt x="14" y="30"/>
                  <a:pt x="14" y="30"/>
                  <a:pt x="14" y="30"/>
                </a:cubicBezTo>
                <a:cubicBezTo>
                  <a:pt x="14" y="33"/>
                  <a:pt x="14" y="37"/>
                  <a:pt x="14" y="40"/>
                </a:cubicBezTo>
                <a:cubicBezTo>
                  <a:pt x="13" y="47"/>
                  <a:pt x="12" y="53"/>
                  <a:pt x="11" y="60"/>
                </a:cubicBezTo>
                <a:cubicBezTo>
                  <a:pt x="10" y="67"/>
                  <a:pt x="9" y="73"/>
                  <a:pt x="7" y="8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2" name="íşḷîḑê">
            <a:extLst>
              <a:ext uri="{FF2B5EF4-FFF2-40B4-BE49-F238E27FC236}">
                <a16:creationId xmlns:a16="http://schemas.microsoft.com/office/drawing/2014/main" id="{FCEBFC2D-2D01-4F02-BE61-FC54684E7A69}"/>
              </a:ext>
            </a:extLst>
          </p:cNvPr>
          <p:cNvSpPr/>
          <p:nvPr/>
        </p:nvSpPr>
        <p:spPr bwMode="auto">
          <a:xfrm>
            <a:off x="7173601" y="2331097"/>
            <a:ext cx="88196" cy="14595"/>
          </a:xfrm>
          <a:custGeom>
            <a:avLst/>
            <a:gdLst>
              <a:gd name="T0" fmla="*/ 80 w 80"/>
              <a:gd name="T1" fmla="*/ 7 h 14"/>
              <a:gd name="T2" fmla="*/ 60 w 80"/>
              <a:gd name="T3" fmla="*/ 11 h 14"/>
              <a:gd name="T4" fmla="*/ 40 w 80"/>
              <a:gd name="T5" fmla="*/ 13 h 14"/>
              <a:gd name="T6" fmla="*/ 30 w 80"/>
              <a:gd name="T7" fmla="*/ 14 h 14"/>
              <a:gd name="T8" fmla="*/ 28 w 80"/>
              <a:gd name="T9" fmla="*/ 14 h 14"/>
              <a:gd name="T10" fmla="*/ 25 w 80"/>
              <a:gd name="T11" fmla="*/ 14 h 14"/>
              <a:gd name="T12" fmla="*/ 23 w 80"/>
              <a:gd name="T13" fmla="*/ 12 h 14"/>
              <a:gd name="T14" fmla="*/ 20 w 80"/>
              <a:gd name="T15" fmla="*/ 11 h 14"/>
              <a:gd name="T16" fmla="*/ 10 w 80"/>
              <a:gd name="T17" fmla="*/ 10 h 14"/>
              <a:gd name="T18" fmla="*/ 0 w 80"/>
              <a:gd name="T19" fmla="*/ 11 h 14"/>
              <a:gd name="T20" fmla="*/ 0 w 80"/>
              <a:gd name="T21" fmla="*/ 3 h 14"/>
              <a:gd name="T22" fmla="*/ 10 w 80"/>
              <a:gd name="T23" fmla="*/ 4 h 14"/>
              <a:gd name="T24" fmla="*/ 20 w 80"/>
              <a:gd name="T25" fmla="*/ 4 h 14"/>
              <a:gd name="T26" fmla="*/ 23 w 80"/>
              <a:gd name="T27" fmla="*/ 2 h 14"/>
              <a:gd name="T28" fmla="*/ 25 w 80"/>
              <a:gd name="T29" fmla="*/ 0 h 14"/>
              <a:gd name="T30" fmla="*/ 28 w 80"/>
              <a:gd name="T31" fmla="*/ 0 h 14"/>
              <a:gd name="T32" fmla="*/ 30 w 80"/>
              <a:gd name="T33" fmla="*/ 0 h 14"/>
              <a:gd name="T34" fmla="*/ 40 w 80"/>
              <a:gd name="T35" fmla="*/ 1 h 14"/>
              <a:gd name="T36" fmla="*/ 60 w 80"/>
              <a:gd name="T37" fmla="*/ 3 h 14"/>
              <a:gd name="T38" fmla="*/ 80 w 80"/>
              <a:gd name="T3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4">
                <a:moveTo>
                  <a:pt x="80" y="7"/>
                </a:moveTo>
                <a:cubicBezTo>
                  <a:pt x="73" y="9"/>
                  <a:pt x="67" y="10"/>
                  <a:pt x="60" y="11"/>
                </a:cubicBezTo>
                <a:cubicBezTo>
                  <a:pt x="53" y="12"/>
                  <a:pt x="47" y="13"/>
                  <a:pt x="40" y="13"/>
                </a:cubicBezTo>
                <a:cubicBezTo>
                  <a:pt x="37" y="14"/>
                  <a:pt x="33" y="14"/>
                  <a:pt x="30" y="14"/>
                </a:cubicBezTo>
                <a:cubicBezTo>
                  <a:pt x="28" y="14"/>
                  <a:pt x="28" y="14"/>
                  <a:pt x="28" y="14"/>
                </a:cubicBezTo>
                <a:cubicBezTo>
                  <a:pt x="27" y="14"/>
                  <a:pt x="26" y="14"/>
                  <a:pt x="25" y="14"/>
                </a:cubicBezTo>
                <a:cubicBezTo>
                  <a:pt x="24" y="13"/>
                  <a:pt x="23" y="12"/>
                  <a:pt x="23" y="12"/>
                </a:cubicBezTo>
                <a:cubicBezTo>
                  <a:pt x="22" y="11"/>
                  <a:pt x="21" y="11"/>
                  <a:pt x="20" y="11"/>
                </a:cubicBezTo>
                <a:cubicBezTo>
                  <a:pt x="17" y="10"/>
                  <a:pt x="14" y="10"/>
                  <a:pt x="10" y="10"/>
                </a:cubicBezTo>
                <a:cubicBezTo>
                  <a:pt x="7" y="10"/>
                  <a:pt x="4" y="10"/>
                  <a:pt x="0" y="11"/>
                </a:cubicBezTo>
                <a:cubicBezTo>
                  <a:pt x="0" y="3"/>
                  <a:pt x="0" y="3"/>
                  <a:pt x="0" y="3"/>
                </a:cubicBezTo>
                <a:cubicBezTo>
                  <a:pt x="4" y="4"/>
                  <a:pt x="7" y="4"/>
                  <a:pt x="10" y="4"/>
                </a:cubicBezTo>
                <a:cubicBezTo>
                  <a:pt x="14" y="4"/>
                  <a:pt x="17" y="4"/>
                  <a:pt x="20" y="4"/>
                </a:cubicBezTo>
                <a:cubicBezTo>
                  <a:pt x="21" y="3"/>
                  <a:pt x="22" y="3"/>
                  <a:pt x="23" y="2"/>
                </a:cubicBezTo>
                <a:cubicBezTo>
                  <a:pt x="23" y="2"/>
                  <a:pt x="24" y="1"/>
                  <a:pt x="25" y="0"/>
                </a:cubicBezTo>
                <a:cubicBezTo>
                  <a:pt x="26" y="0"/>
                  <a:pt x="27" y="0"/>
                  <a:pt x="28" y="0"/>
                </a:cubicBezTo>
                <a:cubicBezTo>
                  <a:pt x="30" y="0"/>
                  <a:pt x="30" y="0"/>
                  <a:pt x="30" y="0"/>
                </a:cubicBezTo>
                <a:cubicBezTo>
                  <a:pt x="33" y="0"/>
                  <a:pt x="37" y="1"/>
                  <a:pt x="40" y="1"/>
                </a:cubicBezTo>
                <a:cubicBezTo>
                  <a:pt x="47" y="1"/>
                  <a:pt x="53" y="2"/>
                  <a:pt x="60" y="3"/>
                </a:cubicBezTo>
                <a:cubicBezTo>
                  <a:pt x="67" y="4"/>
                  <a:pt x="73" y="5"/>
                  <a:pt x="80" y="7"/>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5" name="îṥḻîḑe">
            <a:extLst>
              <a:ext uri="{FF2B5EF4-FFF2-40B4-BE49-F238E27FC236}">
                <a16:creationId xmlns:a16="http://schemas.microsoft.com/office/drawing/2014/main" id="{A78583D0-3EE0-4D3F-8BCD-E01399E46F47}"/>
              </a:ext>
            </a:extLst>
          </p:cNvPr>
          <p:cNvSpPr/>
          <p:nvPr/>
        </p:nvSpPr>
        <p:spPr bwMode="auto">
          <a:xfrm>
            <a:off x="7114384" y="2278797"/>
            <a:ext cx="63627" cy="61423"/>
          </a:xfrm>
          <a:custGeom>
            <a:avLst/>
            <a:gdLst>
              <a:gd name="T0" fmla="*/ 0 w 58"/>
              <a:gd name="T1" fmla="*/ 0 h 58"/>
              <a:gd name="T2" fmla="*/ 17 w 58"/>
              <a:gd name="T3" fmla="*/ 11 h 58"/>
              <a:gd name="T4" fmla="*/ 33 w 58"/>
              <a:gd name="T5" fmla="*/ 24 h 58"/>
              <a:gd name="T6" fmla="*/ 40 w 58"/>
              <a:gd name="T7" fmla="*/ 30 h 58"/>
              <a:gd name="T8" fmla="*/ 42 w 58"/>
              <a:gd name="T9" fmla="*/ 32 h 58"/>
              <a:gd name="T10" fmla="*/ 44 w 58"/>
              <a:gd name="T11" fmla="*/ 34 h 58"/>
              <a:gd name="T12" fmla="*/ 44 w 58"/>
              <a:gd name="T13" fmla="*/ 37 h 58"/>
              <a:gd name="T14" fmla="*/ 45 w 58"/>
              <a:gd name="T15" fmla="*/ 40 h 58"/>
              <a:gd name="T16" fmla="*/ 52 w 58"/>
              <a:gd name="T17" fmla="*/ 47 h 58"/>
              <a:gd name="T18" fmla="*/ 56 w 58"/>
              <a:gd name="T19" fmla="*/ 51 h 58"/>
              <a:gd name="T20" fmla="*/ 57 w 58"/>
              <a:gd name="T21" fmla="*/ 56 h 58"/>
              <a:gd name="T22" fmla="*/ 51 w 58"/>
              <a:gd name="T23" fmla="*/ 56 h 58"/>
              <a:gd name="T24" fmla="*/ 47 w 58"/>
              <a:gd name="T25" fmla="*/ 51 h 58"/>
              <a:gd name="T26" fmla="*/ 40 w 58"/>
              <a:gd name="T27" fmla="*/ 44 h 58"/>
              <a:gd name="T28" fmla="*/ 37 w 58"/>
              <a:gd name="T29" fmla="*/ 44 h 58"/>
              <a:gd name="T30" fmla="*/ 34 w 58"/>
              <a:gd name="T31" fmla="*/ 43 h 58"/>
              <a:gd name="T32" fmla="*/ 32 w 58"/>
              <a:gd name="T33" fmla="*/ 42 h 58"/>
              <a:gd name="T34" fmla="*/ 31 w 58"/>
              <a:gd name="T35" fmla="*/ 40 h 58"/>
              <a:gd name="T36" fmla="*/ 24 w 58"/>
              <a:gd name="T37" fmla="*/ 32 h 58"/>
              <a:gd name="T38" fmla="*/ 12 w 58"/>
              <a:gd name="T39" fmla="*/ 17 h 58"/>
              <a:gd name="T40" fmla="*/ 0 w 58"/>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8">
                <a:moveTo>
                  <a:pt x="0" y="0"/>
                </a:moveTo>
                <a:cubicBezTo>
                  <a:pt x="6" y="3"/>
                  <a:pt x="12" y="7"/>
                  <a:pt x="17" y="11"/>
                </a:cubicBezTo>
                <a:cubicBezTo>
                  <a:pt x="22" y="15"/>
                  <a:pt x="28" y="19"/>
                  <a:pt x="33" y="24"/>
                </a:cubicBezTo>
                <a:cubicBezTo>
                  <a:pt x="35" y="26"/>
                  <a:pt x="38" y="28"/>
                  <a:pt x="40" y="30"/>
                </a:cubicBezTo>
                <a:cubicBezTo>
                  <a:pt x="42" y="32"/>
                  <a:pt x="42" y="32"/>
                  <a:pt x="42" y="32"/>
                </a:cubicBezTo>
                <a:cubicBezTo>
                  <a:pt x="43" y="32"/>
                  <a:pt x="43" y="33"/>
                  <a:pt x="44" y="34"/>
                </a:cubicBezTo>
                <a:cubicBezTo>
                  <a:pt x="44" y="35"/>
                  <a:pt x="44" y="36"/>
                  <a:pt x="44" y="37"/>
                </a:cubicBezTo>
                <a:cubicBezTo>
                  <a:pt x="44" y="38"/>
                  <a:pt x="44" y="39"/>
                  <a:pt x="45" y="40"/>
                </a:cubicBezTo>
                <a:cubicBezTo>
                  <a:pt x="47" y="42"/>
                  <a:pt x="49" y="45"/>
                  <a:pt x="52" y="47"/>
                </a:cubicBezTo>
                <a:cubicBezTo>
                  <a:pt x="53" y="48"/>
                  <a:pt x="55" y="50"/>
                  <a:pt x="56" y="51"/>
                </a:cubicBezTo>
                <a:cubicBezTo>
                  <a:pt x="58" y="52"/>
                  <a:pt x="58" y="55"/>
                  <a:pt x="57" y="56"/>
                </a:cubicBezTo>
                <a:cubicBezTo>
                  <a:pt x="55" y="58"/>
                  <a:pt x="53" y="57"/>
                  <a:pt x="51" y="56"/>
                </a:cubicBezTo>
                <a:cubicBezTo>
                  <a:pt x="50" y="54"/>
                  <a:pt x="49" y="53"/>
                  <a:pt x="47" y="51"/>
                </a:cubicBezTo>
                <a:cubicBezTo>
                  <a:pt x="45" y="49"/>
                  <a:pt x="43" y="47"/>
                  <a:pt x="40" y="44"/>
                </a:cubicBezTo>
                <a:cubicBezTo>
                  <a:pt x="39" y="44"/>
                  <a:pt x="38" y="44"/>
                  <a:pt x="37" y="44"/>
                </a:cubicBezTo>
                <a:cubicBezTo>
                  <a:pt x="36" y="43"/>
                  <a:pt x="35" y="43"/>
                  <a:pt x="34" y="43"/>
                </a:cubicBezTo>
                <a:cubicBezTo>
                  <a:pt x="33" y="43"/>
                  <a:pt x="33" y="42"/>
                  <a:pt x="32" y="42"/>
                </a:cubicBezTo>
                <a:cubicBezTo>
                  <a:pt x="31" y="40"/>
                  <a:pt x="31" y="40"/>
                  <a:pt x="31" y="40"/>
                </a:cubicBezTo>
                <a:cubicBezTo>
                  <a:pt x="28" y="37"/>
                  <a:pt x="26" y="35"/>
                  <a:pt x="24" y="32"/>
                </a:cubicBezTo>
                <a:cubicBezTo>
                  <a:pt x="20" y="27"/>
                  <a:pt x="16" y="22"/>
                  <a:pt x="12" y="17"/>
                </a:cubicBezTo>
                <a:cubicBezTo>
                  <a:pt x="8" y="11"/>
                  <a:pt x="4" y="6"/>
                  <a:pt x="0" y="0"/>
                </a:cubicBezTo>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6" name="ïŝ1idé">
            <a:extLst>
              <a:ext uri="{FF2B5EF4-FFF2-40B4-BE49-F238E27FC236}">
                <a16:creationId xmlns:a16="http://schemas.microsoft.com/office/drawing/2014/main" id="{25FE6FC9-0795-42B8-A81B-2893A07A96F6}"/>
              </a:ext>
            </a:extLst>
          </p:cNvPr>
          <p:cNvSpPr/>
          <p:nvPr/>
        </p:nvSpPr>
        <p:spPr bwMode="auto">
          <a:xfrm>
            <a:off x="7173601" y="2335354"/>
            <a:ext cx="64257" cy="61423"/>
          </a:xfrm>
          <a:custGeom>
            <a:avLst/>
            <a:gdLst>
              <a:gd name="T0" fmla="*/ 58 w 58"/>
              <a:gd name="T1" fmla="*/ 58 h 58"/>
              <a:gd name="T2" fmla="*/ 42 w 58"/>
              <a:gd name="T3" fmla="*/ 46 h 58"/>
              <a:gd name="T4" fmla="*/ 26 w 58"/>
              <a:gd name="T5" fmla="*/ 34 h 58"/>
              <a:gd name="T6" fmla="*/ 18 w 58"/>
              <a:gd name="T7" fmla="*/ 27 h 58"/>
              <a:gd name="T8" fmla="*/ 16 w 58"/>
              <a:gd name="T9" fmla="*/ 26 h 58"/>
              <a:gd name="T10" fmla="*/ 15 w 58"/>
              <a:gd name="T11" fmla="*/ 23 h 58"/>
              <a:gd name="T12" fmla="*/ 15 w 58"/>
              <a:gd name="T13" fmla="*/ 20 h 58"/>
              <a:gd name="T14" fmla="*/ 14 w 58"/>
              <a:gd name="T15" fmla="*/ 18 h 58"/>
              <a:gd name="T16" fmla="*/ 7 w 58"/>
              <a:gd name="T17" fmla="*/ 10 h 58"/>
              <a:gd name="T18" fmla="*/ 2 w 58"/>
              <a:gd name="T19" fmla="*/ 6 h 58"/>
              <a:gd name="T20" fmla="*/ 2 w 58"/>
              <a:gd name="T21" fmla="*/ 1 h 58"/>
              <a:gd name="T22" fmla="*/ 7 w 58"/>
              <a:gd name="T23" fmla="*/ 2 h 58"/>
              <a:gd name="T24" fmla="*/ 11 w 58"/>
              <a:gd name="T25" fmla="*/ 6 h 58"/>
              <a:gd name="T26" fmla="*/ 19 w 58"/>
              <a:gd name="T27" fmla="*/ 13 h 58"/>
              <a:gd name="T28" fmla="*/ 21 w 58"/>
              <a:gd name="T29" fmla="*/ 14 h 58"/>
              <a:gd name="T30" fmla="*/ 24 w 58"/>
              <a:gd name="T31" fmla="*/ 14 h 58"/>
              <a:gd name="T32" fmla="*/ 26 w 58"/>
              <a:gd name="T33" fmla="*/ 16 h 58"/>
              <a:gd name="T34" fmla="*/ 28 w 58"/>
              <a:gd name="T35" fmla="*/ 17 h 58"/>
              <a:gd name="T36" fmla="*/ 35 w 58"/>
              <a:gd name="T37" fmla="*/ 25 h 58"/>
              <a:gd name="T38" fmla="*/ 47 w 58"/>
              <a:gd name="T39" fmla="*/ 41 h 58"/>
              <a:gd name="T40" fmla="*/ 58 w 58"/>
              <a:gd name="T4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8">
                <a:moveTo>
                  <a:pt x="58" y="58"/>
                </a:moveTo>
                <a:cubicBezTo>
                  <a:pt x="53" y="54"/>
                  <a:pt x="47" y="50"/>
                  <a:pt x="42" y="46"/>
                </a:cubicBezTo>
                <a:cubicBezTo>
                  <a:pt x="36" y="42"/>
                  <a:pt x="31" y="38"/>
                  <a:pt x="26" y="34"/>
                </a:cubicBezTo>
                <a:cubicBezTo>
                  <a:pt x="23" y="32"/>
                  <a:pt x="21" y="29"/>
                  <a:pt x="18" y="27"/>
                </a:cubicBezTo>
                <a:cubicBezTo>
                  <a:pt x="16" y="26"/>
                  <a:pt x="16" y="26"/>
                  <a:pt x="16" y="26"/>
                </a:cubicBezTo>
                <a:cubicBezTo>
                  <a:pt x="16" y="25"/>
                  <a:pt x="15" y="24"/>
                  <a:pt x="15" y="23"/>
                </a:cubicBezTo>
                <a:cubicBezTo>
                  <a:pt x="15" y="23"/>
                  <a:pt x="15" y="21"/>
                  <a:pt x="15" y="20"/>
                </a:cubicBezTo>
                <a:cubicBezTo>
                  <a:pt x="14" y="19"/>
                  <a:pt x="14" y="18"/>
                  <a:pt x="14" y="18"/>
                </a:cubicBezTo>
                <a:cubicBezTo>
                  <a:pt x="12" y="15"/>
                  <a:pt x="9" y="13"/>
                  <a:pt x="7" y="10"/>
                </a:cubicBezTo>
                <a:cubicBezTo>
                  <a:pt x="5" y="9"/>
                  <a:pt x="4" y="8"/>
                  <a:pt x="2" y="6"/>
                </a:cubicBezTo>
                <a:cubicBezTo>
                  <a:pt x="1" y="5"/>
                  <a:pt x="0" y="3"/>
                  <a:pt x="2" y="1"/>
                </a:cubicBezTo>
                <a:cubicBezTo>
                  <a:pt x="3" y="0"/>
                  <a:pt x="6" y="0"/>
                  <a:pt x="7" y="2"/>
                </a:cubicBezTo>
                <a:cubicBezTo>
                  <a:pt x="8" y="3"/>
                  <a:pt x="10" y="5"/>
                  <a:pt x="11" y="6"/>
                </a:cubicBezTo>
                <a:cubicBezTo>
                  <a:pt x="13" y="8"/>
                  <a:pt x="16" y="11"/>
                  <a:pt x="19" y="13"/>
                </a:cubicBezTo>
                <a:cubicBezTo>
                  <a:pt x="19" y="13"/>
                  <a:pt x="20" y="14"/>
                  <a:pt x="21" y="14"/>
                </a:cubicBezTo>
                <a:cubicBezTo>
                  <a:pt x="22" y="14"/>
                  <a:pt x="23" y="14"/>
                  <a:pt x="24" y="14"/>
                </a:cubicBezTo>
                <a:cubicBezTo>
                  <a:pt x="25" y="14"/>
                  <a:pt x="26" y="15"/>
                  <a:pt x="26" y="16"/>
                </a:cubicBezTo>
                <a:cubicBezTo>
                  <a:pt x="28" y="17"/>
                  <a:pt x="28" y="17"/>
                  <a:pt x="28" y="17"/>
                </a:cubicBezTo>
                <a:cubicBezTo>
                  <a:pt x="30" y="20"/>
                  <a:pt x="32" y="22"/>
                  <a:pt x="35" y="25"/>
                </a:cubicBezTo>
                <a:cubicBezTo>
                  <a:pt x="39" y="30"/>
                  <a:pt x="43" y="35"/>
                  <a:pt x="47" y="41"/>
                </a:cubicBezTo>
                <a:cubicBezTo>
                  <a:pt x="51" y="46"/>
                  <a:pt x="55" y="52"/>
                  <a:pt x="58" y="58"/>
                </a:cubicBezTo>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7" name="î$ļîdé">
            <a:extLst>
              <a:ext uri="{FF2B5EF4-FFF2-40B4-BE49-F238E27FC236}">
                <a16:creationId xmlns:a16="http://schemas.microsoft.com/office/drawing/2014/main" id="{3A733B04-FFA5-45C1-BBBC-C16B67C661E5}"/>
              </a:ext>
            </a:extLst>
          </p:cNvPr>
          <p:cNvSpPr/>
          <p:nvPr/>
        </p:nvSpPr>
        <p:spPr bwMode="auto">
          <a:xfrm>
            <a:off x="7169192" y="2331097"/>
            <a:ext cx="17009" cy="15812"/>
          </a:xfrm>
          <a:prstGeom prst="ellipse">
            <a:avLst/>
          </a:pr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8" name="iṩḻíḋé">
            <a:extLst>
              <a:ext uri="{FF2B5EF4-FFF2-40B4-BE49-F238E27FC236}">
                <a16:creationId xmlns:a16="http://schemas.microsoft.com/office/drawing/2014/main" id="{B7501F45-9D9F-43A2-A5ED-AC7D47CEB724}"/>
              </a:ext>
            </a:extLst>
          </p:cNvPr>
          <p:cNvSpPr/>
          <p:nvPr/>
        </p:nvSpPr>
        <p:spPr bwMode="auto">
          <a:xfrm>
            <a:off x="7071546" y="2328665"/>
            <a:ext cx="11339" cy="19461"/>
          </a:xfrm>
          <a:custGeom>
            <a:avLst/>
            <a:gdLst>
              <a:gd name="T0" fmla="*/ 0 w 18"/>
              <a:gd name="T1" fmla="*/ 16 h 32"/>
              <a:gd name="T2" fmla="*/ 0 w 18"/>
              <a:gd name="T3" fmla="*/ 0 h 32"/>
              <a:gd name="T4" fmla="*/ 9 w 18"/>
              <a:gd name="T5" fmla="*/ 7 h 32"/>
              <a:gd name="T6" fmla="*/ 18 w 18"/>
              <a:gd name="T7" fmla="*/ 16 h 32"/>
              <a:gd name="T8" fmla="*/ 9 w 18"/>
              <a:gd name="T9" fmla="*/ 25 h 32"/>
              <a:gd name="T10" fmla="*/ 0 w 18"/>
              <a:gd name="T11" fmla="*/ 32 h 32"/>
              <a:gd name="T12" fmla="*/ 0 w 18"/>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0" y="16"/>
                </a:moveTo>
                <a:lnTo>
                  <a:pt x="0" y="0"/>
                </a:lnTo>
                <a:lnTo>
                  <a:pt x="9" y="7"/>
                </a:lnTo>
                <a:lnTo>
                  <a:pt x="18" y="16"/>
                </a:lnTo>
                <a:lnTo>
                  <a:pt x="9" y="25"/>
                </a:lnTo>
                <a:lnTo>
                  <a:pt x="0" y="32"/>
                </a:lnTo>
                <a:lnTo>
                  <a:pt x="0" y="16"/>
                </a:lnTo>
                <a:close/>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9" name="ïśḷíḑè">
            <a:extLst>
              <a:ext uri="{FF2B5EF4-FFF2-40B4-BE49-F238E27FC236}">
                <a16:creationId xmlns:a16="http://schemas.microsoft.com/office/drawing/2014/main" id="{9C9BCF76-0104-4DFF-BC8B-CD2686B6CBEB}"/>
              </a:ext>
            </a:extLst>
          </p:cNvPr>
          <p:cNvSpPr/>
          <p:nvPr/>
        </p:nvSpPr>
        <p:spPr bwMode="auto">
          <a:xfrm>
            <a:off x="7272507" y="2328665"/>
            <a:ext cx="11339" cy="19461"/>
          </a:xfrm>
          <a:custGeom>
            <a:avLst/>
            <a:gdLst>
              <a:gd name="T0" fmla="*/ 18 w 18"/>
              <a:gd name="T1" fmla="*/ 16 h 32"/>
              <a:gd name="T2" fmla="*/ 18 w 18"/>
              <a:gd name="T3" fmla="*/ 0 h 32"/>
              <a:gd name="T4" fmla="*/ 9 w 18"/>
              <a:gd name="T5" fmla="*/ 7 h 32"/>
              <a:gd name="T6" fmla="*/ 0 w 18"/>
              <a:gd name="T7" fmla="*/ 16 h 32"/>
              <a:gd name="T8" fmla="*/ 9 w 18"/>
              <a:gd name="T9" fmla="*/ 25 h 32"/>
              <a:gd name="T10" fmla="*/ 18 w 18"/>
              <a:gd name="T11" fmla="*/ 32 h 32"/>
              <a:gd name="T12" fmla="*/ 18 w 18"/>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18" y="16"/>
                </a:moveTo>
                <a:lnTo>
                  <a:pt x="18" y="0"/>
                </a:lnTo>
                <a:lnTo>
                  <a:pt x="9" y="7"/>
                </a:lnTo>
                <a:lnTo>
                  <a:pt x="0" y="16"/>
                </a:lnTo>
                <a:lnTo>
                  <a:pt x="9" y="25"/>
                </a:lnTo>
                <a:lnTo>
                  <a:pt x="18" y="32"/>
                </a:lnTo>
                <a:lnTo>
                  <a:pt x="18" y="16"/>
                </a:lnTo>
                <a:close/>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0" name="ïŝlíḑê">
            <a:extLst>
              <a:ext uri="{FF2B5EF4-FFF2-40B4-BE49-F238E27FC236}">
                <a16:creationId xmlns:a16="http://schemas.microsoft.com/office/drawing/2014/main" id="{DD3F8F74-B34F-450F-8E8F-1E0A9B1E1B3E}"/>
              </a:ext>
            </a:extLst>
          </p:cNvPr>
          <p:cNvSpPr/>
          <p:nvPr/>
        </p:nvSpPr>
        <p:spPr bwMode="auto">
          <a:xfrm>
            <a:off x="7272507" y="2328665"/>
            <a:ext cx="11339" cy="19461"/>
          </a:xfrm>
          <a:custGeom>
            <a:avLst/>
            <a:gdLst>
              <a:gd name="T0" fmla="*/ 18 w 18"/>
              <a:gd name="T1" fmla="*/ 16 h 32"/>
              <a:gd name="T2" fmla="*/ 18 w 18"/>
              <a:gd name="T3" fmla="*/ 0 h 32"/>
              <a:gd name="T4" fmla="*/ 9 w 18"/>
              <a:gd name="T5" fmla="*/ 7 h 32"/>
              <a:gd name="T6" fmla="*/ 0 w 18"/>
              <a:gd name="T7" fmla="*/ 16 h 32"/>
              <a:gd name="T8" fmla="*/ 9 w 18"/>
              <a:gd name="T9" fmla="*/ 25 h 32"/>
              <a:gd name="T10" fmla="*/ 18 w 18"/>
              <a:gd name="T11" fmla="*/ 32 h 32"/>
              <a:gd name="T12" fmla="*/ 18 w 18"/>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18" y="16"/>
                </a:moveTo>
                <a:lnTo>
                  <a:pt x="18" y="0"/>
                </a:lnTo>
                <a:lnTo>
                  <a:pt x="9" y="7"/>
                </a:lnTo>
                <a:lnTo>
                  <a:pt x="0" y="16"/>
                </a:lnTo>
                <a:lnTo>
                  <a:pt x="9" y="25"/>
                </a:lnTo>
                <a:lnTo>
                  <a:pt x="18" y="32"/>
                </a:lnTo>
                <a:lnTo>
                  <a:pt x="1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1" name="ïS1idé">
            <a:extLst>
              <a:ext uri="{FF2B5EF4-FFF2-40B4-BE49-F238E27FC236}">
                <a16:creationId xmlns:a16="http://schemas.microsoft.com/office/drawing/2014/main" id="{439C783D-A76A-47FC-9C3A-8A4B56D78537}"/>
              </a:ext>
            </a:extLst>
          </p:cNvPr>
          <p:cNvSpPr/>
          <p:nvPr/>
        </p:nvSpPr>
        <p:spPr bwMode="auto">
          <a:xfrm>
            <a:off x="7167302" y="2429617"/>
            <a:ext cx="20789" cy="11555"/>
          </a:xfrm>
          <a:custGeom>
            <a:avLst/>
            <a:gdLst>
              <a:gd name="T0" fmla="*/ 16 w 33"/>
              <a:gd name="T1" fmla="*/ 19 h 19"/>
              <a:gd name="T2" fmla="*/ 0 w 33"/>
              <a:gd name="T3" fmla="*/ 19 h 19"/>
              <a:gd name="T4" fmla="*/ 7 w 33"/>
              <a:gd name="T5" fmla="*/ 8 h 19"/>
              <a:gd name="T6" fmla="*/ 16 w 33"/>
              <a:gd name="T7" fmla="*/ 0 h 19"/>
              <a:gd name="T8" fmla="*/ 24 w 33"/>
              <a:gd name="T9" fmla="*/ 8 h 19"/>
              <a:gd name="T10" fmla="*/ 33 w 33"/>
              <a:gd name="T11" fmla="*/ 19 h 19"/>
              <a:gd name="T12" fmla="*/ 16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16" y="19"/>
                </a:moveTo>
                <a:lnTo>
                  <a:pt x="0" y="19"/>
                </a:lnTo>
                <a:lnTo>
                  <a:pt x="7" y="8"/>
                </a:lnTo>
                <a:lnTo>
                  <a:pt x="16" y="0"/>
                </a:lnTo>
                <a:lnTo>
                  <a:pt x="24" y="8"/>
                </a:lnTo>
                <a:lnTo>
                  <a:pt x="33" y="19"/>
                </a:lnTo>
                <a:lnTo>
                  <a:pt x="16" y="19"/>
                </a:ln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2" name="ïś1iḑê">
            <a:extLst>
              <a:ext uri="{FF2B5EF4-FFF2-40B4-BE49-F238E27FC236}">
                <a16:creationId xmlns:a16="http://schemas.microsoft.com/office/drawing/2014/main" id="{9DEA11E6-EB55-4694-B8F2-E7EFB5583613}"/>
              </a:ext>
            </a:extLst>
          </p:cNvPr>
          <p:cNvSpPr/>
          <p:nvPr/>
        </p:nvSpPr>
        <p:spPr bwMode="auto">
          <a:xfrm>
            <a:off x="7167302" y="2429617"/>
            <a:ext cx="20789" cy="11555"/>
          </a:xfrm>
          <a:custGeom>
            <a:avLst/>
            <a:gdLst>
              <a:gd name="T0" fmla="*/ 16 w 33"/>
              <a:gd name="T1" fmla="*/ 19 h 19"/>
              <a:gd name="T2" fmla="*/ 0 w 33"/>
              <a:gd name="T3" fmla="*/ 19 h 19"/>
              <a:gd name="T4" fmla="*/ 7 w 33"/>
              <a:gd name="T5" fmla="*/ 8 h 19"/>
              <a:gd name="T6" fmla="*/ 16 w 33"/>
              <a:gd name="T7" fmla="*/ 0 h 19"/>
              <a:gd name="T8" fmla="*/ 24 w 33"/>
              <a:gd name="T9" fmla="*/ 8 h 19"/>
              <a:gd name="T10" fmla="*/ 33 w 33"/>
              <a:gd name="T11" fmla="*/ 19 h 19"/>
              <a:gd name="T12" fmla="*/ 16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16" y="19"/>
                </a:moveTo>
                <a:lnTo>
                  <a:pt x="0" y="19"/>
                </a:lnTo>
                <a:lnTo>
                  <a:pt x="7" y="8"/>
                </a:lnTo>
                <a:lnTo>
                  <a:pt x="16" y="0"/>
                </a:lnTo>
                <a:lnTo>
                  <a:pt x="24" y="8"/>
                </a:lnTo>
                <a:lnTo>
                  <a:pt x="33" y="19"/>
                </a:lnTo>
                <a:lnTo>
                  <a:pt x="16"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3" name="íŝḻiḑe">
            <a:extLst>
              <a:ext uri="{FF2B5EF4-FFF2-40B4-BE49-F238E27FC236}">
                <a16:creationId xmlns:a16="http://schemas.microsoft.com/office/drawing/2014/main" id="{41C3AE1A-0EBA-4B8D-944E-03C43D25E1CA}"/>
              </a:ext>
            </a:extLst>
          </p:cNvPr>
          <p:cNvSpPr/>
          <p:nvPr/>
        </p:nvSpPr>
        <p:spPr bwMode="auto">
          <a:xfrm>
            <a:off x="7167302" y="2235618"/>
            <a:ext cx="20789" cy="11555"/>
          </a:xfrm>
          <a:custGeom>
            <a:avLst/>
            <a:gdLst>
              <a:gd name="T0" fmla="*/ 16 w 33"/>
              <a:gd name="T1" fmla="*/ 0 h 19"/>
              <a:gd name="T2" fmla="*/ 0 w 33"/>
              <a:gd name="T3" fmla="*/ 0 h 19"/>
              <a:gd name="T4" fmla="*/ 7 w 33"/>
              <a:gd name="T5" fmla="*/ 10 h 19"/>
              <a:gd name="T6" fmla="*/ 16 w 33"/>
              <a:gd name="T7" fmla="*/ 19 h 19"/>
              <a:gd name="T8" fmla="*/ 24 w 33"/>
              <a:gd name="T9" fmla="*/ 10 h 19"/>
              <a:gd name="T10" fmla="*/ 33 w 33"/>
              <a:gd name="T11" fmla="*/ 0 h 19"/>
              <a:gd name="T12" fmla="*/ 16 w 3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16" y="0"/>
                </a:moveTo>
                <a:lnTo>
                  <a:pt x="0" y="0"/>
                </a:lnTo>
                <a:lnTo>
                  <a:pt x="7" y="10"/>
                </a:lnTo>
                <a:lnTo>
                  <a:pt x="16" y="19"/>
                </a:lnTo>
                <a:lnTo>
                  <a:pt x="24" y="10"/>
                </a:lnTo>
                <a:lnTo>
                  <a:pt x="33" y="0"/>
                </a:lnTo>
                <a:lnTo>
                  <a:pt x="16" y="0"/>
                </a:ln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4" name="ïsliďe">
            <a:extLst>
              <a:ext uri="{FF2B5EF4-FFF2-40B4-BE49-F238E27FC236}">
                <a16:creationId xmlns:a16="http://schemas.microsoft.com/office/drawing/2014/main" id="{A8CCDDFB-E62F-4A69-9BA9-922354C03487}"/>
              </a:ext>
            </a:extLst>
          </p:cNvPr>
          <p:cNvSpPr/>
          <p:nvPr/>
        </p:nvSpPr>
        <p:spPr bwMode="auto">
          <a:xfrm>
            <a:off x="7167302" y="2235618"/>
            <a:ext cx="20789" cy="11555"/>
          </a:xfrm>
          <a:custGeom>
            <a:avLst/>
            <a:gdLst>
              <a:gd name="T0" fmla="*/ 16 w 33"/>
              <a:gd name="T1" fmla="*/ 0 h 19"/>
              <a:gd name="T2" fmla="*/ 0 w 33"/>
              <a:gd name="T3" fmla="*/ 0 h 19"/>
              <a:gd name="T4" fmla="*/ 7 w 33"/>
              <a:gd name="T5" fmla="*/ 10 h 19"/>
              <a:gd name="T6" fmla="*/ 16 w 33"/>
              <a:gd name="T7" fmla="*/ 19 h 19"/>
              <a:gd name="T8" fmla="*/ 24 w 33"/>
              <a:gd name="T9" fmla="*/ 10 h 19"/>
              <a:gd name="T10" fmla="*/ 33 w 33"/>
              <a:gd name="T11" fmla="*/ 0 h 19"/>
              <a:gd name="T12" fmla="*/ 16 w 3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16" y="0"/>
                </a:moveTo>
                <a:lnTo>
                  <a:pt x="0" y="0"/>
                </a:lnTo>
                <a:lnTo>
                  <a:pt x="7" y="10"/>
                </a:lnTo>
                <a:lnTo>
                  <a:pt x="16" y="19"/>
                </a:lnTo>
                <a:lnTo>
                  <a:pt x="24" y="10"/>
                </a:lnTo>
                <a:lnTo>
                  <a:pt x="33"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5" name="íṩ1îḍè">
            <a:extLst>
              <a:ext uri="{FF2B5EF4-FFF2-40B4-BE49-F238E27FC236}">
                <a16:creationId xmlns:a16="http://schemas.microsoft.com/office/drawing/2014/main" id="{78D94F43-A60B-4E09-83CE-B9CDF5CC63B6}"/>
              </a:ext>
            </a:extLst>
          </p:cNvPr>
          <p:cNvSpPr/>
          <p:nvPr/>
        </p:nvSpPr>
        <p:spPr bwMode="auto">
          <a:xfrm>
            <a:off x="7177381" y="2115205"/>
            <a:ext cx="17639" cy="377659"/>
          </a:xfrm>
          <a:custGeom>
            <a:avLst/>
            <a:gdLst>
              <a:gd name="T0" fmla="*/ 0 w 16"/>
              <a:gd name="T1" fmla="*/ 357 h 357"/>
              <a:gd name="T2" fmla="*/ 0 w 16"/>
              <a:gd name="T3" fmla="*/ 357 h 357"/>
              <a:gd name="T4" fmla="*/ 0 w 16"/>
              <a:gd name="T5" fmla="*/ 357 h 357"/>
              <a:gd name="T6" fmla="*/ 0 w 16"/>
              <a:gd name="T7" fmla="*/ 357 h 357"/>
              <a:gd name="T8" fmla="*/ 0 w 16"/>
              <a:gd name="T9" fmla="*/ 16 h 357"/>
              <a:gd name="T10" fmla="*/ 0 w 16"/>
              <a:gd name="T11" fmla="*/ 16 h 357"/>
              <a:gd name="T12" fmla="*/ 0 w 16"/>
              <a:gd name="T13" fmla="*/ 16 h 357"/>
              <a:gd name="T14" fmla="*/ 0 w 16"/>
              <a:gd name="T15" fmla="*/ 37 h 357"/>
              <a:gd name="T16" fmla="*/ 0 w 16"/>
              <a:gd name="T17" fmla="*/ 37 h 357"/>
              <a:gd name="T18" fmla="*/ 1 w 16"/>
              <a:gd name="T19" fmla="*/ 37 h 357"/>
              <a:gd name="T20" fmla="*/ 7 w 16"/>
              <a:gd name="T21" fmla="*/ 40 h 357"/>
              <a:gd name="T22" fmla="*/ 10 w 16"/>
              <a:gd name="T23" fmla="*/ 45 h 357"/>
              <a:gd name="T24" fmla="*/ 10 w 16"/>
              <a:gd name="T25" fmla="*/ 45 h 357"/>
              <a:gd name="T26" fmla="*/ 16 w 16"/>
              <a:gd name="T27" fmla="*/ 32 h 357"/>
              <a:gd name="T28" fmla="*/ 0 w 16"/>
              <a:gd name="T29" fmla="*/ 16 h 357"/>
              <a:gd name="T30" fmla="*/ 0 w 16"/>
              <a:gd name="T31" fmla="*/ 0 h 357"/>
              <a:gd name="T32" fmla="*/ 0 w 16"/>
              <a:gd name="T33" fmla="*/ 0 h 357"/>
              <a:gd name="T34" fmla="*/ 0 w 16"/>
              <a:gd name="T35" fmla="*/ 0 h 357"/>
              <a:gd name="T36" fmla="*/ 0 w 16"/>
              <a:gd name="T37" fmla="*/ 0 h 357"/>
              <a:gd name="T38" fmla="*/ 0 w 16"/>
              <a:gd name="T3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57">
                <a:moveTo>
                  <a:pt x="0" y="357"/>
                </a:moveTo>
                <a:cubicBezTo>
                  <a:pt x="0" y="357"/>
                  <a:pt x="0" y="357"/>
                  <a:pt x="0" y="357"/>
                </a:cubicBezTo>
                <a:cubicBezTo>
                  <a:pt x="0" y="357"/>
                  <a:pt x="0" y="357"/>
                  <a:pt x="0" y="357"/>
                </a:cubicBezTo>
                <a:cubicBezTo>
                  <a:pt x="0" y="357"/>
                  <a:pt x="0" y="357"/>
                  <a:pt x="0" y="357"/>
                </a:cubicBezTo>
                <a:moveTo>
                  <a:pt x="0" y="16"/>
                </a:moveTo>
                <a:cubicBezTo>
                  <a:pt x="0" y="16"/>
                  <a:pt x="0" y="16"/>
                  <a:pt x="0" y="16"/>
                </a:cubicBezTo>
                <a:cubicBezTo>
                  <a:pt x="0" y="16"/>
                  <a:pt x="0" y="16"/>
                  <a:pt x="0" y="16"/>
                </a:cubicBezTo>
                <a:cubicBezTo>
                  <a:pt x="0" y="37"/>
                  <a:pt x="0" y="37"/>
                  <a:pt x="0" y="37"/>
                </a:cubicBezTo>
                <a:cubicBezTo>
                  <a:pt x="0" y="37"/>
                  <a:pt x="0" y="37"/>
                  <a:pt x="0" y="37"/>
                </a:cubicBezTo>
                <a:cubicBezTo>
                  <a:pt x="1" y="37"/>
                  <a:pt x="1" y="37"/>
                  <a:pt x="1" y="37"/>
                </a:cubicBezTo>
                <a:cubicBezTo>
                  <a:pt x="3" y="37"/>
                  <a:pt x="5" y="38"/>
                  <a:pt x="7" y="40"/>
                </a:cubicBezTo>
                <a:cubicBezTo>
                  <a:pt x="8" y="41"/>
                  <a:pt x="9" y="43"/>
                  <a:pt x="10" y="45"/>
                </a:cubicBezTo>
                <a:cubicBezTo>
                  <a:pt x="10" y="45"/>
                  <a:pt x="10" y="45"/>
                  <a:pt x="10" y="45"/>
                </a:cubicBezTo>
                <a:cubicBezTo>
                  <a:pt x="14" y="42"/>
                  <a:pt x="16" y="38"/>
                  <a:pt x="16" y="32"/>
                </a:cubicBezTo>
                <a:cubicBezTo>
                  <a:pt x="16" y="23"/>
                  <a:pt x="9" y="16"/>
                  <a:pt x="0" y="16"/>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6" name="îṡļîḑe">
            <a:extLst>
              <a:ext uri="{FF2B5EF4-FFF2-40B4-BE49-F238E27FC236}">
                <a16:creationId xmlns:a16="http://schemas.microsoft.com/office/drawing/2014/main" id="{C8B05651-E721-4C46-9269-364D9534A30C}"/>
              </a:ext>
            </a:extLst>
          </p:cNvPr>
          <p:cNvSpPr/>
          <p:nvPr/>
        </p:nvSpPr>
        <p:spPr bwMode="auto">
          <a:xfrm>
            <a:off x="7177381" y="2115205"/>
            <a:ext cx="35908" cy="66288"/>
          </a:xfrm>
          <a:custGeom>
            <a:avLst/>
            <a:gdLst>
              <a:gd name="T0" fmla="*/ 0 w 33"/>
              <a:gd name="T1" fmla="*/ 0 h 63"/>
              <a:gd name="T2" fmla="*/ 0 w 33"/>
              <a:gd name="T3" fmla="*/ 0 h 63"/>
              <a:gd name="T4" fmla="*/ 0 w 33"/>
              <a:gd name="T5" fmla="*/ 0 h 63"/>
              <a:gd name="T6" fmla="*/ 0 w 33"/>
              <a:gd name="T7" fmla="*/ 16 h 63"/>
              <a:gd name="T8" fmla="*/ 0 w 33"/>
              <a:gd name="T9" fmla="*/ 16 h 63"/>
              <a:gd name="T10" fmla="*/ 0 w 33"/>
              <a:gd name="T11" fmla="*/ 16 h 63"/>
              <a:gd name="T12" fmla="*/ 16 w 33"/>
              <a:gd name="T13" fmla="*/ 32 h 63"/>
              <a:gd name="T14" fmla="*/ 10 w 33"/>
              <a:gd name="T15" fmla="*/ 45 h 63"/>
              <a:gd name="T16" fmla="*/ 10 w 33"/>
              <a:gd name="T17" fmla="*/ 47 h 63"/>
              <a:gd name="T18" fmla="*/ 10 w 33"/>
              <a:gd name="T19" fmla="*/ 63 h 63"/>
              <a:gd name="T20" fmla="*/ 33 w 33"/>
              <a:gd name="T21" fmla="*/ 32 h 63"/>
              <a:gd name="T22" fmla="*/ 0 w 33"/>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63">
                <a:moveTo>
                  <a:pt x="0" y="0"/>
                </a:moveTo>
                <a:cubicBezTo>
                  <a:pt x="0" y="0"/>
                  <a:pt x="0" y="0"/>
                  <a:pt x="0" y="0"/>
                </a:cubicBezTo>
                <a:cubicBezTo>
                  <a:pt x="0" y="0"/>
                  <a:pt x="0" y="0"/>
                  <a:pt x="0" y="0"/>
                </a:cubicBezTo>
                <a:cubicBezTo>
                  <a:pt x="0" y="16"/>
                  <a:pt x="0" y="16"/>
                  <a:pt x="0" y="16"/>
                </a:cubicBezTo>
                <a:cubicBezTo>
                  <a:pt x="0" y="16"/>
                  <a:pt x="0" y="16"/>
                  <a:pt x="0" y="16"/>
                </a:cubicBezTo>
                <a:cubicBezTo>
                  <a:pt x="0" y="16"/>
                  <a:pt x="0" y="16"/>
                  <a:pt x="0" y="16"/>
                </a:cubicBezTo>
                <a:cubicBezTo>
                  <a:pt x="9" y="16"/>
                  <a:pt x="16" y="23"/>
                  <a:pt x="16" y="32"/>
                </a:cubicBezTo>
                <a:cubicBezTo>
                  <a:pt x="16" y="38"/>
                  <a:pt x="14" y="42"/>
                  <a:pt x="10" y="45"/>
                </a:cubicBezTo>
                <a:cubicBezTo>
                  <a:pt x="10" y="46"/>
                  <a:pt x="10" y="46"/>
                  <a:pt x="10" y="47"/>
                </a:cubicBezTo>
                <a:cubicBezTo>
                  <a:pt x="10" y="63"/>
                  <a:pt x="10" y="63"/>
                  <a:pt x="10" y="63"/>
                </a:cubicBezTo>
                <a:cubicBezTo>
                  <a:pt x="23" y="59"/>
                  <a:pt x="33" y="47"/>
                  <a:pt x="33" y="32"/>
                </a:cubicBezTo>
                <a:cubicBezTo>
                  <a:pt x="33" y="14"/>
                  <a:pt x="18" y="0"/>
                  <a:pt x="0" y="0"/>
                </a:cubicBezTo>
              </a:path>
            </a:pathLst>
          </a:custGeom>
          <a:solidFill>
            <a:srgbClr val="D414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7" name="îšľiḑe">
            <a:extLst>
              <a:ext uri="{FF2B5EF4-FFF2-40B4-BE49-F238E27FC236}">
                <a16:creationId xmlns:a16="http://schemas.microsoft.com/office/drawing/2014/main" id="{36936D3F-B018-44CE-BCCF-35E0D6B7E4DE}"/>
              </a:ext>
            </a:extLst>
          </p:cNvPr>
          <p:cNvSpPr/>
          <p:nvPr/>
        </p:nvSpPr>
        <p:spPr bwMode="auto">
          <a:xfrm>
            <a:off x="7177381" y="2186966"/>
            <a:ext cx="159382" cy="305898"/>
          </a:xfrm>
          <a:custGeom>
            <a:avLst/>
            <a:gdLst>
              <a:gd name="T0" fmla="*/ 10 w 145"/>
              <a:gd name="T1" fmla="*/ 0 h 289"/>
              <a:gd name="T2" fmla="*/ 10 w 145"/>
              <a:gd name="T3" fmla="*/ 4 h 289"/>
              <a:gd name="T4" fmla="*/ 0 w 145"/>
              <a:gd name="T5" fmla="*/ 4 h 289"/>
              <a:gd name="T6" fmla="*/ 0 w 145"/>
              <a:gd name="T7" fmla="*/ 12 h 289"/>
              <a:gd name="T8" fmla="*/ 0 w 145"/>
              <a:gd name="T9" fmla="*/ 12 h 289"/>
              <a:gd name="T10" fmla="*/ 131 w 145"/>
              <a:gd name="T11" fmla="*/ 143 h 289"/>
              <a:gd name="T12" fmla="*/ 0 w 145"/>
              <a:gd name="T13" fmla="*/ 274 h 289"/>
              <a:gd name="T14" fmla="*/ 0 w 145"/>
              <a:gd name="T15" fmla="*/ 274 h 289"/>
              <a:gd name="T16" fmla="*/ 0 w 145"/>
              <a:gd name="T17" fmla="*/ 289 h 289"/>
              <a:gd name="T18" fmla="*/ 0 w 145"/>
              <a:gd name="T19" fmla="*/ 289 h 289"/>
              <a:gd name="T20" fmla="*/ 145 w 145"/>
              <a:gd name="T21" fmla="*/ 144 h 289"/>
              <a:gd name="T22" fmla="*/ 10 w 145"/>
              <a:gd name="T2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289">
                <a:moveTo>
                  <a:pt x="10" y="0"/>
                </a:moveTo>
                <a:cubicBezTo>
                  <a:pt x="10" y="4"/>
                  <a:pt x="10" y="4"/>
                  <a:pt x="10" y="4"/>
                </a:cubicBezTo>
                <a:cubicBezTo>
                  <a:pt x="0" y="4"/>
                  <a:pt x="0" y="4"/>
                  <a:pt x="0" y="4"/>
                </a:cubicBezTo>
                <a:cubicBezTo>
                  <a:pt x="0" y="12"/>
                  <a:pt x="0" y="12"/>
                  <a:pt x="0" y="12"/>
                </a:cubicBezTo>
                <a:cubicBezTo>
                  <a:pt x="0" y="12"/>
                  <a:pt x="0" y="12"/>
                  <a:pt x="0" y="12"/>
                </a:cubicBezTo>
                <a:cubicBezTo>
                  <a:pt x="72" y="12"/>
                  <a:pt x="131" y="71"/>
                  <a:pt x="131" y="143"/>
                </a:cubicBezTo>
                <a:cubicBezTo>
                  <a:pt x="131" y="215"/>
                  <a:pt x="72" y="274"/>
                  <a:pt x="0" y="274"/>
                </a:cubicBezTo>
                <a:cubicBezTo>
                  <a:pt x="0" y="274"/>
                  <a:pt x="0" y="274"/>
                  <a:pt x="0" y="274"/>
                </a:cubicBezTo>
                <a:cubicBezTo>
                  <a:pt x="0" y="289"/>
                  <a:pt x="0" y="289"/>
                  <a:pt x="0" y="289"/>
                </a:cubicBezTo>
                <a:cubicBezTo>
                  <a:pt x="0" y="289"/>
                  <a:pt x="0" y="289"/>
                  <a:pt x="0" y="289"/>
                </a:cubicBezTo>
                <a:cubicBezTo>
                  <a:pt x="80" y="289"/>
                  <a:pt x="145" y="224"/>
                  <a:pt x="145" y="144"/>
                </a:cubicBezTo>
                <a:cubicBezTo>
                  <a:pt x="145" y="67"/>
                  <a:pt x="85" y="5"/>
                  <a:pt x="1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8" name="îṣḷîďê">
            <a:extLst>
              <a:ext uri="{FF2B5EF4-FFF2-40B4-BE49-F238E27FC236}">
                <a16:creationId xmlns:a16="http://schemas.microsoft.com/office/drawing/2014/main" id="{F49DFA9B-4362-4476-8A4F-DB59D2879B77}"/>
              </a:ext>
            </a:extLst>
          </p:cNvPr>
          <p:cNvSpPr/>
          <p:nvPr/>
        </p:nvSpPr>
        <p:spPr bwMode="auto">
          <a:xfrm>
            <a:off x="7177381" y="2221023"/>
            <a:ext cx="122844" cy="235961"/>
          </a:xfrm>
          <a:custGeom>
            <a:avLst/>
            <a:gdLst>
              <a:gd name="T0" fmla="*/ 0 w 112"/>
              <a:gd name="T1" fmla="*/ 0 h 223"/>
              <a:gd name="T2" fmla="*/ 0 w 112"/>
              <a:gd name="T3" fmla="*/ 0 h 223"/>
              <a:gd name="T4" fmla="*/ 0 w 112"/>
              <a:gd name="T5" fmla="*/ 9 h 223"/>
              <a:gd name="T6" fmla="*/ 0 w 112"/>
              <a:gd name="T7" fmla="*/ 9 h 223"/>
              <a:gd name="T8" fmla="*/ 102 w 112"/>
              <a:gd name="T9" fmla="*/ 111 h 223"/>
              <a:gd name="T10" fmla="*/ 0 w 112"/>
              <a:gd name="T11" fmla="*/ 213 h 223"/>
              <a:gd name="T12" fmla="*/ 0 w 112"/>
              <a:gd name="T13" fmla="*/ 213 h 223"/>
              <a:gd name="T14" fmla="*/ 0 w 112"/>
              <a:gd name="T15" fmla="*/ 223 h 223"/>
              <a:gd name="T16" fmla="*/ 0 w 112"/>
              <a:gd name="T17" fmla="*/ 223 h 223"/>
              <a:gd name="T18" fmla="*/ 112 w 112"/>
              <a:gd name="T19" fmla="*/ 111 h 223"/>
              <a:gd name="T20" fmla="*/ 0 w 112"/>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223">
                <a:moveTo>
                  <a:pt x="0" y="0"/>
                </a:moveTo>
                <a:cubicBezTo>
                  <a:pt x="0" y="0"/>
                  <a:pt x="0" y="0"/>
                  <a:pt x="0" y="0"/>
                </a:cubicBezTo>
                <a:cubicBezTo>
                  <a:pt x="0" y="9"/>
                  <a:pt x="0" y="9"/>
                  <a:pt x="0" y="9"/>
                </a:cubicBezTo>
                <a:cubicBezTo>
                  <a:pt x="0" y="9"/>
                  <a:pt x="0" y="9"/>
                  <a:pt x="0" y="9"/>
                </a:cubicBezTo>
                <a:cubicBezTo>
                  <a:pt x="57" y="9"/>
                  <a:pt x="102" y="55"/>
                  <a:pt x="102" y="111"/>
                </a:cubicBezTo>
                <a:cubicBezTo>
                  <a:pt x="102" y="168"/>
                  <a:pt x="57" y="213"/>
                  <a:pt x="0" y="213"/>
                </a:cubicBezTo>
                <a:cubicBezTo>
                  <a:pt x="0" y="213"/>
                  <a:pt x="0" y="213"/>
                  <a:pt x="0" y="213"/>
                </a:cubicBezTo>
                <a:cubicBezTo>
                  <a:pt x="0" y="223"/>
                  <a:pt x="0" y="223"/>
                  <a:pt x="0" y="223"/>
                </a:cubicBezTo>
                <a:cubicBezTo>
                  <a:pt x="0" y="223"/>
                  <a:pt x="0" y="223"/>
                  <a:pt x="0" y="223"/>
                </a:cubicBezTo>
                <a:cubicBezTo>
                  <a:pt x="62" y="223"/>
                  <a:pt x="112" y="173"/>
                  <a:pt x="112" y="111"/>
                </a:cubicBezTo>
                <a:cubicBezTo>
                  <a:pt x="112" y="50"/>
                  <a:pt x="62" y="0"/>
                  <a:pt x="0" y="0"/>
                </a:cubicBezTo>
              </a:path>
            </a:pathLst>
          </a:custGeom>
          <a:solidFill>
            <a:srgbClr val="AFB1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9" name="íṧ1ïḍè">
            <a:extLst>
              <a:ext uri="{FF2B5EF4-FFF2-40B4-BE49-F238E27FC236}">
                <a16:creationId xmlns:a16="http://schemas.microsoft.com/office/drawing/2014/main" id="{BE72CF19-86D1-437A-A6A1-8401580A7AC0}"/>
              </a:ext>
            </a:extLst>
          </p:cNvPr>
          <p:cNvSpPr/>
          <p:nvPr/>
        </p:nvSpPr>
        <p:spPr bwMode="auto">
          <a:xfrm>
            <a:off x="7177381" y="2230145"/>
            <a:ext cx="112134" cy="215892"/>
          </a:xfrm>
          <a:custGeom>
            <a:avLst/>
            <a:gdLst>
              <a:gd name="T0" fmla="*/ 92 w 102"/>
              <a:gd name="T1" fmla="*/ 107 h 204"/>
              <a:gd name="T2" fmla="*/ 92 w 102"/>
              <a:gd name="T3" fmla="*/ 97 h 204"/>
              <a:gd name="T4" fmla="*/ 97 w 102"/>
              <a:gd name="T5" fmla="*/ 102 h 204"/>
              <a:gd name="T6" fmla="*/ 0 w 102"/>
              <a:gd name="T7" fmla="*/ 0 h 204"/>
              <a:gd name="T8" fmla="*/ 0 w 102"/>
              <a:gd name="T9" fmla="*/ 5 h 204"/>
              <a:gd name="T10" fmla="*/ 10 w 102"/>
              <a:gd name="T11" fmla="*/ 5 h 204"/>
              <a:gd name="T12" fmla="*/ 0 w 102"/>
              <a:gd name="T13" fmla="*/ 16 h 204"/>
              <a:gd name="T14" fmla="*/ 0 w 102"/>
              <a:gd name="T15" fmla="*/ 25 h 204"/>
              <a:gd name="T16" fmla="*/ 4 w 102"/>
              <a:gd name="T17" fmla="*/ 45 h 204"/>
              <a:gd name="T18" fmla="*/ 7 w 102"/>
              <a:gd name="T19" fmla="*/ 75 h 204"/>
              <a:gd name="T20" fmla="*/ 7 w 102"/>
              <a:gd name="T21" fmla="*/ 80 h 204"/>
              <a:gd name="T22" fmla="*/ 4 w 102"/>
              <a:gd name="T23" fmla="*/ 85 h 204"/>
              <a:gd name="T24" fmla="*/ 3 w 102"/>
              <a:gd name="T25" fmla="*/ 96 h 204"/>
              <a:gd name="T26" fmla="*/ 7 w 102"/>
              <a:gd name="T27" fmla="*/ 99 h 204"/>
              <a:gd name="T28" fmla="*/ 17 w 102"/>
              <a:gd name="T29" fmla="*/ 99 h 204"/>
              <a:gd name="T30" fmla="*/ 22 w 102"/>
              <a:gd name="T31" fmla="*/ 95 h 204"/>
              <a:gd name="T32" fmla="*/ 25 w 102"/>
              <a:gd name="T33" fmla="*/ 95 h 204"/>
              <a:gd name="T34" fmla="*/ 37 w 102"/>
              <a:gd name="T35" fmla="*/ 96 h 204"/>
              <a:gd name="T36" fmla="*/ 77 w 102"/>
              <a:gd name="T37" fmla="*/ 102 h 204"/>
              <a:gd name="T38" fmla="*/ 37 w 102"/>
              <a:gd name="T39" fmla="*/ 108 h 204"/>
              <a:gd name="T40" fmla="*/ 25 w 102"/>
              <a:gd name="T41" fmla="*/ 109 h 204"/>
              <a:gd name="T42" fmla="*/ 22 w 102"/>
              <a:gd name="T43" fmla="*/ 109 h 204"/>
              <a:gd name="T44" fmla="*/ 17 w 102"/>
              <a:gd name="T45" fmla="*/ 106 h 204"/>
              <a:gd name="T46" fmla="*/ 8 w 102"/>
              <a:gd name="T47" fmla="*/ 105 h 204"/>
              <a:gd name="T48" fmla="*/ 16 w 102"/>
              <a:gd name="T49" fmla="*/ 112 h 204"/>
              <a:gd name="T50" fmla="*/ 21 w 102"/>
              <a:gd name="T51" fmla="*/ 113 h 204"/>
              <a:gd name="T52" fmla="*/ 25 w 102"/>
              <a:gd name="T53" fmla="*/ 116 h 204"/>
              <a:gd name="T54" fmla="*/ 44 w 102"/>
              <a:gd name="T55" fmla="*/ 140 h 204"/>
              <a:gd name="T56" fmla="*/ 39 w 102"/>
              <a:gd name="T57" fmla="*/ 145 h 204"/>
              <a:gd name="T58" fmla="*/ 15 w 102"/>
              <a:gd name="T59" fmla="*/ 126 h 204"/>
              <a:gd name="T60" fmla="*/ 12 w 102"/>
              <a:gd name="T61" fmla="*/ 122 h 204"/>
              <a:gd name="T62" fmla="*/ 11 w 102"/>
              <a:gd name="T63" fmla="*/ 117 h 204"/>
              <a:gd name="T64" fmla="*/ 4 w 102"/>
              <a:gd name="T65" fmla="*/ 109 h 204"/>
              <a:gd name="T66" fmla="*/ 3 w 102"/>
              <a:gd name="T67" fmla="*/ 109 h 204"/>
              <a:gd name="T68" fmla="*/ 5 w 102"/>
              <a:gd name="T69" fmla="*/ 122 h 204"/>
              <a:gd name="T70" fmla="*/ 7 w 102"/>
              <a:gd name="T71" fmla="*/ 127 h 204"/>
              <a:gd name="T72" fmla="*/ 7 w 102"/>
              <a:gd name="T73" fmla="*/ 139 h 204"/>
              <a:gd name="T74" fmla="*/ 0 w 102"/>
              <a:gd name="T75" fmla="*/ 179 h 204"/>
              <a:gd name="T76" fmla="*/ 0 w 102"/>
              <a:gd name="T77" fmla="*/ 188 h 204"/>
              <a:gd name="T78" fmla="*/ 5 w 102"/>
              <a:gd name="T79" fmla="*/ 193 h 204"/>
              <a:gd name="T80" fmla="*/ 0 w 102"/>
              <a:gd name="T81" fmla="*/ 199 h 204"/>
              <a:gd name="T82" fmla="*/ 0 w 102"/>
              <a:gd name="T83" fmla="*/ 204 h 204"/>
              <a:gd name="T84" fmla="*/ 102 w 102"/>
              <a:gd name="T8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204">
                <a:moveTo>
                  <a:pt x="97" y="111"/>
                </a:moveTo>
                <a:cubicBezTo>
                  <a:pt x="92" y="107"/>
                  <a:pt x="92" y="107"/>
                  <a:pt x="92" y="107"/>
                </a:cubicBezTo>
                <a:cubicBezTo>
                  <a:pt x="87" y="102"/>
                  <a:pt x="87" y="102"/>
                  <a:pt x="87" y="102"/>
                </a:cubicBezTo>
                <a:cubicBezTo>
                  <a:pt x="92" y="97"/>
                  <a:pt x="92" y="97"/>
                  <a:pt x="92" y="97"/>
                </a:cubicBezTo>
                <a:cubicBezTo>
                  <a:pt x="97" y="93"/>
                  <a:pt x="97" y="93"/>
                  <a:pt x="97" y="93"/>
                </a:cubicBezTo>
                <a:cubicBezTo>
                  <a:pt x="97" y="102"/>
                  <a:pt x="97" y="102"/>
                  <a:pt x="97" y="102"/>
                </a:cubicBezTo>
                <a:cubicBezTo>
                  <a:pt x="97" y="111"/>
                  <a:pt x="97" y="111"/>
                  <a:pt x="97" y="111"/>
                </a:cubicBezTo>
                <a:moveTo>
                  <a:pt x="0" y="0"/>
                </a:moveTo>
                <a:cubicBezTo>
                  <a:pt x="0" y="0"/>
                  <a:pt x="0" y="0"/>
                  <a:pt x="0" y="0"/>
                </a:cubicBezTo>
                <a:cubicBezTo>
                  <a:pt x="0" y="5"/>
                  <a:pt x="0" y="5"/>
                  <a:pt x="0" y="5"/>
                </a:cubicBezTo>
                <a:cubicBezTo>
                  <a:pt x="0" y="5"/>
                  <a:pt x="0" y="5"/>
                  <a:pt x="0" y="5"/>
                </a:cubicBezTo>
                <a:cubicBezTo>
                  <a:pt x="10" y="5"/>
                  <a:pt x="10" y="5"/>
                  <a:pt x="10" y="5"/>
                </a:cubicBezTo>
                <a:cubicBezTo>
                  <a:pt x="5" y="11"/>
                  <a:pt x="5" y="11"/>
                  <a:pt x="5" y="11"/>
                </a:cubicBezTo>
                <a:cubicBezTo>
                  <a:pt x="0" y="16"/>
                  <a:pt x="0" y="16"/>
                  <a:pt x="0" y="16"/>
                </a:cubicBezTo>
                <a:cubicBezTo>
                  <a:pt x="0" y="16"/>
                  <a:pt x="0" y="16"/>
                  <a:pt x="0" y="16"/>
                </a:cubicBezTo>
                <a:cubicBezTo>
                  <a:pt x="0" y="25"/>
                  <a:pt x="0" y="25"/>
                  <a:pt x="0" y="25"/>
                </a:cubicBezTo>
                <a:cubicBezTo>
                  <a:pt x="0" y="25"/>
                  <a:pt x="0" y="25"/>
                  <a:pt x="0" y="25"/>
                </a:cubicBezTo>
                <a:cubicBezTo>
                  <a:pt x="2" y="32"/>
                  <a:pt x="3" y="39"/>
                  <a:pt x="4" y="45"/>
                </a:cubicBezTo>
                <a:cubicBezTo>
                  <a:pt x="5" y="52"/>
                  <a:pt x="6" y="59"/>
                  <a:pt x="6" y="65"/>
                </a:cubicBezTo>
                <a:cubicBezTo>
                  <a:pt x="7" y="69"/>
                  <a:pt x="7" y="72"/>
                  <a:pt x="7" y="75"/>
                </a:cubicBezTo>
                <a:cubicBezTo>
                  <a:pt x="7" y="78"/>
                  <a:pt x="7" y="78"/>
                  <a:pt x="7" y="78"/>
                </a:cubicBezTo>
                <a:cubicBezTo>
                  <a:pt x="7" y="78"/>
                  <a:pt x="7" y="79"/>
                  <a:pt x="7" y="80"/>
                </a:cubicBezTo>
                <a:cubicBezTo>
                  <a:pt x="6" y="81"/>
                  <a:pt x="5" y="82"/>
                  <a:pt x="5" y="83"/>
                </a:cubicBezTo>
                <a:cubicBezTo>
                  <a:pt x="4" y="83"/>
                  <a:pt x="4" y="84"/>
                  <a:pt x="4" y="85"/>
                </a:cubicBezTo>
                <a:cubicBezTo>
                  <a:pt x="3" y="88"/>
                  <a:pt x="3" y="92"/>
                  <a:pt x="3" y="95"/>
                </a:cubicBezTo>
                <a:cubicBezTo>
                  <a:pt x="3" y="95"/>
                  <a:pt x="3" y="95"/>
                  <a:pt x="3" y="96"/>
                </a:cubicBezTo>
                <a:cubicBezTo>
                  <a:pt x="5" y="96"/>
                  <a:pt x="6" y="98"/>
                  <a:pt x="7" y="99"/>
                </a:cubicBezTo>
                <a:cubicBezTo>
                  <a:pt x="7" y="99"/>
                  <a:pt x="7" y="99"/>
                  <a:pt x="7" y="99"/>
                </a:cubicBezTo>
                <a:cubicBezTo>
                  <a:pt x="8" y="99"/>
                  <a:pt x="8" y="99"/>
                  <a:pt x="9" y="99"/>
                </a:cubicBezTo>
                <a:cubicBezTo>
                  <a:pt x="11" y="99"/>
                  <a:pt x="14" y="99"/>
                  <a:pt x="17" y="99"/>
                </a:cubicBezTo>
                <a:cubicBezTo>
                  <a:pt x="18" y="98"/>
                  <a:pt x="19" y="98"/>
                  <a:pt x="20" y="97"/>
                </a:cubicBezTo>
                <a:cubicBezTo>
                  <a:pt x="20" y="97"/>
                  <a:pt x="21" y="96"/>
                  <a:pt x="22" y="95"/>
                </a:cubicBezTo>
                <a:cubicBezTo>
                  <a:pt x="23" y="95"/>
                  <a:pt x="23" y="95"/>
                  <a:pt x="24" y="95"/>
                </a:cubicBezTo>
                <a:cubicBezTo>
                  <a:pt x="24" y="95"/>
                  <a:pt x="24" y="95"/>
                  <a:pt x="25" y="95"/>
                </a:cubicBezTo>
                <a:cubicBezTo>
                  <a:pt x="27" y="95"/>
                  <a:pt x="27" y="95"/>
                  <a:pt x="27" y="95"/>
                </a:cubicBezTo>
                <a:cubicBezTo>
                  <a:pt x="30" y="95"/>
                  <a:pt x="34" y="96"/>
                  <a:pt x="37" y="96"/>
                </a:cubicBezTo>
                <a:cubicBezTo>
                  <a:pt x="44" y="96"/>
                  <a:pt x="50" y="97"/>
                  <a:pt x="57" y="98"/>
                </a:cubicBezTo>
                <a:cubicBezTo>
                  <a:pt x="64" y="99"/>
                  <a:pt x="70" y="100"/>
                  <a:pt x="77" y="102"/>
                </a:cubicBezTo>
                <a:cubicBezTo>
                  <a:pt x="70" y="104"/>
                  <a:pt x="64" y="105"/>
                  <a:pt x="57" y="106"/>
                </a:cubicBezTo>
                <a:cubicBezTo>
                  <a:pt x="50" y="107"/>
                  <a:pt x="44" y="108"/>
                  <a:pt x="37" y="108"/>
                </a:cubicBezTo>
                <a:cubicBezTo>
                  <a:pt x="34" y="109"/>
                  <a:pt x="30" y="109"/>
                  <a:pt x="27" y="109"/>
                </a:cubicBezTo>
                <a:cubicBezTo>
                  <a:pt x="25" y="109"/>
                  <a:pt x="25" y="109"/>
                  <a:pt x="25" y="109"/>
                </a:cubicBezTo>
                <a:cubicBezTo>
                  <a:pt x="24" y="109"/>
                  <a:pt x="24" y="109"/>
                  <a:pt x="24" y="109"/>
                </a:cubicBezTo>
                <a:cubicBezTo>
                  <a:pt x="23" y="109"/>
                  <a:pt x="23" y="109"/>
                  <a:pt x="22" y="109"/>
                </a:cubicBezTo>
                <a:cubicBezTo>
                  <a:pt x="21" y="108"/>
                  <a:pt x="20" y="107"/>
                  <a:pt x="20" y="107"/>
                </a:cubicBezTo>
                <a:cubicBezTo>
                  <a:pt x="19" y="106"/>
                  <a:pt x="18" y="106"/>
                  <a:pt x="17" y="106"/>
                </a:cubicBezTo>
                <a:cubicBezTo>
                  <a:pt x="14" y="105"/>
                  <a:pt x="11" y="105"/>
                  <a:pt x="9" y="105"/>
                </a:cubicBezTo>
                <a:cubicBezTo>
                  <a:pt x="8" y="105"/>
                  <a:pt x="8" y="105"/>
                  <a:pt x="8" y="105"/>
                </a:cubicBezTo>
                <a:cubicBezTo>
                  <a:pt x="8" y="105"/>
                  <a:pt x="8" y="105"/>
                  <a:pt x="8" y="105"/>
                </a:cubicBezTo>
                <a:cubicBezTo>
                  <a:pt x="10" y="107"/>
                  <a:pt x="13" y="110"/>
                  <a:pt x="16" y="112"/>
                </a:cubicBezTo>
                <a:cubicBezTo>
                  <a:pt x="16" y="112"/>
                  <a:pt x="17" y="113"/>
                  <a:pt x="18" y="113"/>
                </a:cubicBezTo>
                <a:cubicBezTo>
                  <a:pt x="19" y="113"/>
                  <a:pt x="20" y="113"/>
                  <a:pt x="21" y="113"/>
                </a:cubicBezTo>
                <a:cubicBezTo>
                  <a:pt x="22" y="113"/>
                  <a:pt x="23" y="114"/>
                  <a:pt x="23" y="115"/>
                </a:cubicBezTo>
                <a:cubicBezTo>
                  <a:pt x="25" y="116"/>
                  <a:pt x="25" y="116"/>
                  <a:pt x="25" y="116"/>
                </a:cubicBezTo>
                <a:cubicBezTo>
                  <a:pt x="27" y="119"/>
                  <a:pt x="29" y="121"/>
                  <a:pt x="32" y="124"/>
                </a:cubicBezTo>
                <a:cubicBezTo>
                  <a:pt x="36" y="129"/>
                  <a:pt x="40" y="134"/>
                  <a:pt x="44" y="140"/>
                </a:cubicBezTo>
                <a:cubicBezTo>
                  <a:pt x="48" y="145"/>
                  <a:pt x="52" y="151"/>
                  <a:pt x="55" y="157"/>
                </a:cubicBezTo>
                <a:cubicBezTo>
                  <a:pt x="50" y="153"/>
                  <a:pt x="44" y="149"/>
                  <a:pt x="39" y="145"/>
                </a:cubicBezTo>
                <a:cubicBezTo>
                  <a:pt x="33" y="141"/>
                  <a:pt x="28" y="137"/>
                  <a:pt x="23" y="133"/>
                </a:cubicBezTo>
                <a:cubicBezTo>
                  <a:pt x="20" y="131"/>
                  <a:pt x="18" y="128"/>
                  <a:pt x="15" y="126"/>
                </a:cubicBezTo>
                <a:cubicBezTo>
                  <a:pt x="13" y="125"/>
                  <a:pt x="13" y="125"/>
                  <a:pt x="13" y="125"/>
                </a:cubicBezTo>
                <a:cubicBezTo>
                  <a:pt x="13" y="124"/>
                  <a:pt x="12" y="123"/>
                  <a:pt x="12" y="122"/>
                </a:cubicBezTo>
                <a:cubicBezTo>
                  <a:pt x="12" y="122"/>
                  <a:pt x="12" y="120"/>
                  <a:pt x="12" y="119"/>
                </a:cubicBezTo>
                <a:cubicBezTo>
                  <a:pt x="11" y="118"/>
                  <a:pt x="11" y="117"/>
                  <a:pt x="11" y="117"/>
                </a:cubicBezTo>
                <a:cubicBezTo>
                  <a:pt x="9" y="114"/>
                  <a:pt x="6" y="112"/>
                  <a:pt x="4" y="109"/>
                </a:cubicBezTo>
                <a:cubicBezTo>
                  <a:pt x="4" y="109"/>
                  <a:pt x="4" y="109"/>
                  <a:pt x="4" y="109"/>
                </a:cubicBezTo>
                <a:cubicBezTo>
                  <a:pt x="3" y="109"/>
                  <a:pt x="3" y="109"/>
                  <a:pt x="3" y="109"/>
                </a:cubicBezTo>
                <a:cubicBezTo>
                  <a:pt x="3" y="109"/>
                  <a:pt x="3" y="109"/>
                  <a:pt x="3" y="109"/>
                </a:cubicBezTo>
                <a:cubicBezTo>
                  <a:pt x="3" y="112"/>
                  <a:pt x="3" y="116"/>
                  <a:pt x="4" y="119"/>
                </a:cubicBezTo>
                <a:cubicBezTo>
                  <a:pt x="4" y="120"/>
                  <a:pt x="4" y="121"/>
                  <a:pt x="5" y="122"/>
                </a:cubicBezTo>
                <a:cubicBezTo>
                  <a:pt x="6" y="122"/>
                  <a:pt x="6" y="123"/>
                  <a:pt x="7" y="124"/>
                </a:cubicBezTo>
                <a:cubicBezTo>
                  <a:pt x="7" y="125"/>
                  <a:pt x="8" y="126"/>
                  <a:pt x="7" y="127"/>
                </a:cubicBezTo>
                <a:cubicBezTo>
                  <a:pt x="7" y="129"/>
                  <a:pt x="7" y="129"/>
                  <a:pt x="7" y="129"/>
                </a:cubicBezTo>
                <a:cubicBezTo>
                  <a:pt x="7" y="132"/>
                  <a:pt x="7" y="136"/>
                  <a:pt x="7" y="139"/>
                </a:cubicBezTo>
                <a:cubicBezTo>
                  <a:pt x="6" y="146"/>
                  <a:pt x="5" y="152"/>
                  <a:pt x="4" y="159"/>
                </a:cubicBezTo>
                <a:cubicBezTo>
                  <a:pt x="3" y="166"/>
                  <a:pt x="2" y="172"/>
                  <a:pt x="0" y="179"/>
                </a:cubicBezTo>
                <a:cubicBezTo>
                  <a:pt x="0" y="179"/>
                  <a:pt x="0" y="178"/>
                  <a:pt x="0" y="178"/>
                </a:cubicBezTo>
                <a:cubicBezTo>
                  <a:pt x="0" y="188"/>
                  <a:pt x="0" y="188"/>
                  <a:pt x="0" y="188"/>
                </a:cubicBezTo>
                <a:cubicBezTo>
                  <a:pt x="0" y="188"/>
                  <a:pt x="0" y="188"/>
                  <a:pt x="0" y="188"/>
                </a:cubicBezTo>
                <a:cubicBezTo>
                  <a:pt x="5" y="193"/>
                  <a:pt x="5" y="193"/>
                  <a:pt x="5" y="193"/>
                </a:cubicBezTo>
                <a:cubicBezTo>
                  <a:pt x="10" y="199"/>
                  <a:pt x="10" y="199"/>
                  <a:pt x="10" y="199"/>
                </a:cubicBezTo>
                <a:cubicBezTo>
                  <a:pt x="0" y="199"/>
                  <a:pt x="0" y="199"/>
                  <a:pt x="0" y="199"/>
                </a:cubicBezTo>
                <a:cubicBezTo>
                  <a:pt x="0" y="199"/>
                  <a:pt x="0" y="199"/>
                  <a:pt x="0" y="199"/>
                </a:cubicBezTo>
                <a:cubicBezTo>
                  <a:pt x="0" y="204"/>
                  <a:pt x="0" y="204"/>
                  <a:pt x="0" y="204"/>
                </a:cubicBezTo>
                <a:cubicBezTo>
                  <a:pt x="0" y="204"/>
                  <a:pt x="0" y="204"/>
                  <a:pt x="0" y="204"/>
                </a:cubicBezTo>
                <a:cubicBezTo>
                  <a:pt x="57" y="204"/>
                  <a:pt x="102" y="159"/>
                  <a:pt x="102" y="102"/>
                </a:cubicBezTo>
                <a:cubicBezTo>
                  <a:pt x="102" y="46"/>
                  <a:pt x="57" y="0"/>
                  <a:pt x="0"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0" name="îṧ1ïḓé">
            <a:extLst>
              <a:ext uri="{FF2B5EF4-FFF2-40B4-BE49-F238E27FC236}">
                <a16:creationId xmlns:a16="http://schemas.microsoft.com/office/drawing/2014/main" id="{D07194D9-AA1C-4D46-A44D-53FE92DAAF2A}"/>
              </a:ext>
            </a:extLst>
          </p:cNvPr>
          <p:cNvSpPr/>
          <p:nvPr/>
        </p:nvSpPr>
        <p:spPr bwMode="auto">
          <a:xfrm>
            <a:off x="7177381" y="2199738"/>
            <a:ext cx="143633" cy="277314"/>
          </a:xfrm>
          <a:custGeom>
            <a:avLst/>
            <a:gdLst>
              <a:gd name="T0" fmla="*/ 0 w 131"/>
              <a:gd name="T1" fmla="*/ 0 h 262"/>
              <a:gd name="T2" fmla="*/ 0 w 131"/>
              <a:gd name="T3" fmla="*/ 0 h 262"/>
              <a:gd name="T4" fmla="*/ 0 w 131"/>
              <a:gd name="T5" fmla="*/ 20 h 262"/>
              <a:gd name="T6" fmla="*/ 0 w 131"/>
              <a:gd name="T7" fmla="*/ 20 h 262"/>
              <a:gd name="T8" fmla="*/ 112 w 131"/>
              <a:gd name="T9" fmla="*/ 131 h 262"/>
              <a:gd name="T10" fmla="*/ 0 w 131"/>
              <a:gd name="T11" fmla="*/ 243 h 262"/>
              <a:gd name="T12" fmla="*/ 0 w 131"/>
              <a:gd name="T13" fmla="*/ 243 h 262"/>
              <a:gd name="T14" fmla="*/ 0 w 131"/>
              <a:gd name="T15" fmla="*/ 262 h 262"/>
              <a:gd name="T16" fmla="*/ 0 w 131"/>
              <a:gd name="T17" fmla="*/ 262 h 262"/>
              <a:gd name="T18" fmla="*/ 131 w 131"/>
              <a:gd name="T19" fmla="*/ 131 h 262"/>
              <a:gd name="T20" fmla="*/ 0 w 131"/>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262">
                <a:moveTo>
                  <a:pt x="0" y="0"/>
                </a:moveTo>
                <a:cubicBezTo>
                  <a:pt x="0" y="0"/>
                  <a:pt x="0" y="0"/>
                  <a:pt x="0" y="0"/>
                </a:cubicBezTo>
                <a:cubicBezTo>
                  <a:pt x="0" y="20"/>
                  <a:pt x="0" y="20"/>
                  <a:pt x="0" y="20"/>
                </a:cubicBezTo>
                <a:cubicBezTo>
                  <a:pt x="0" y="20"/>
                  <a:pt x="0" y="20"/>
                  <a:pt x="0" y="20"/>
                </a:cubicBezTo>
                <a:cubicBezTo>
                  <a:pt x="62" y="20"/>
                  <a:pt x="112" y="70"/>
                  <a:pt x="112" y="131"/>
                </a:cubicBezTo>
                <a:cubicBezTo>
                  <a:pt x="112" y="193"/>
                  <a:pt x="62" y="243"/>
                  <a:pt x="0" y="243"/>
                </a:cubicBezTo>
                <a:cubicBezTo>
                  <a:pt x="0" y="243"/>
                  <a:pt x="0" y="243"/>
                  <a:pt x="0" y="243"/>
                </a:cubicBezTo>
                <a:cubicBezTo>
                  <a:pt x="0" y="262"/>
                  <a:pt x="0" y="262"/>
                  <a:pt x="0" y="262"/>
                </a:cubicBezTo>
                <a:cubicBezTo>
                  <a:pt x="0" y="262"/>
                  <a:pt x="0" y="262"/>
                  <a:pt x="0" y="262"/>
                </a:cubicBezTo>
                <a:cubicBezTo>
                  <a:pt x="72" y="262"/>
                  <a:pt x="131" y="203"/>
                  <a:pt x="131" y="131"/>
                </a:cubicBezTo>
                <a:cubicBezTo>
                  <a:pt x="131" y="59"/>
                  <a:pt x="72" y="0"/>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1" name="îSḻîḓe">
            <a:extLst>
              <a:ext uri="{FF2B5EF4-FFF2-40B4-BE49-F238E27FC236}">
                <a16:creationId xmlns:a16="http://schemas.microsoft.com/office/drawing/2014/main" id="{8938DACE-B1C8-4DE7-9F36-2CE383427BF8}"/>
              </a:ext>
            </a:extLst>
          </p:cNvPr>
          <p:cNvSpPr/>
          <p:nvPr/>
        </p:nvSpPr>
        <p:spPr bwMode="auto">
          <a:xfrm>
            <a:off x="7177381" y="2154126"/>
            <a:ext cx="10710" cy="37097"/>
          </a:xfrm>
          <a:custGeom>
            <a:avLst/>
            <a:gdLst>
              <a:gd name="T0" fmla="*/ 1 w 10"/>
              <a:gd name="T1" fmla="*/ 0 h 35"/>
              <a:gd name="T2" fmla="*/ 0 w 10"/>
              <a:gd name="T3" fmla="*/ 0 h 35"/>
              <a:gd name="T4" fmla="*/ 0 w 10"/>
              <a:gd name="T5" fmla="*/ 0 h 35"/>
              <a:gd name="T6" fmla="*/ 0 w 10"/>
              <a:gd name="T7" fmla="*/ 35 h 35"/>
              <a:gd name="T8" fmla="*/ 10 w 10"/>
              <a:gd name="T9" fmla="*/ 35 h 35"/>
              <a:gd name="T10" fmla="*/ 10 w 10"/>
              <a:gd name="T11" fmla="*/ 31 h 35"/>
              <a:gd name="T12" fmla="*/ 10 w 10"/>
              <a:gd name="T13" fmla="*/ 31 h 35"/>
              <a:gd name="T14" fmla="*/ 10 w 10"/>
              <a:gd name="T15" fmla="*/ 26 h 35"/>
              <a:gd name="T16" fmla="*/ 10 w 10"/>
              <a:gd name="T17" fmla="*/ 26 h 35"/>
              <a:gd name="T18" fmla="*/ 10 w 10"/>
              <a:gd name="T19" fmla="*/ 10 h 35"/>
              <a:gd name="T20" fmla="*/ 10 w 10"/>
              <a:gd name="T21" fmla="*/ 8 h 35"/>
              <a:gd name="T22" fmla="*/ 10 w 10"/>
              <a:gd name="T23" fmla="*/ 8 h 35"/>
              <a:gd name="T24" fmla="*/ 7 w 10"/>
              <a:gd name="T25" fmla="*/ 3 h 35"/>
              <a:gd name="T26" fmla="*/ 1 w 10"/>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35">
                <a:moveTo>
                  <a:pt x="1" y="0"/>
                </a:moveTo>
                <a:cubicBezTo>
                  <a:pt x="0" y="0"/>
                  <a:pt x="0" y="0"/>
                  <a:pt x="0" y="0"/>
                </a:cubicBezTo>
                <a:cubicBezTo>
                  <a:pt x="0" y="0"/>
                  <a:pt x="0" y="0"/>
                  <a:pt x="0" y="0"/>
                </a:cubicBezTo>
                <a:cubicBezTo>
                  <a:pt x="0" y="35"/>
                  <a:pt x="0" y="35"/>
                  <a:pt x="0" y="35"/>
                </a:cubicBezTo>
                <a:cubicBezTo>
                  <a:pt x="10" y="35"/>
                  <a:pt x="10" y="35"/>
                  <a:pt x="10" y="35"/>
                </a:cubicBezTo>
                <a:cubicBezTo>
                  <a:pt x="10" y="31"/>
                  <a:pt x="10" y="31"/>
                  <a:pt x="10" y="31"/>
                </a:cubicBezTo>
                <a:cubicBezTo>
                  <a:pt x="10" y="31"/>
                  <a:pt x="10" y="31"/>
                  <a:pt x="10" y="31"/>
                </a:cubicBezTo>
                <a:cubicBezTo>
                  <a:pt x="10" y="26"/>
                  <a:pt x="10" y="26"/>
                  <a:pt x="10" y="26"/>
                </a:cubicBezTo>
                <a:cubicBezTo>
                  <a:pt x="10" y="26"/>
                  <a:pt x="10" y="26"/>
                  <a:pt x="10" y="26"/>
                </a:cubicBezTo>
                <a:cubicBezTo>
                  <a:pt x="10" y="10"/>
                  <a:pt x="10" y="10"/>
                  <a:pt x="10" y="10"/>
                </a:cubicBezTo>
                <a:cubicBezTo>
                  <a:pt x="10" y="9"/>
                  <a:pt x="10" y="9"/>
                  <a:pt x="10" y="8"/>
                </a:cubicBezTo>
                <a:cubicBezTo>
                  <a:pt x="10" y="8"/>
                  <a:pt x="10" y="8"/>
                  <a:pt x="10" y="8"/>
                </a:cubicBezTo>
                <a:cubicBezTo>
                  <a:pt x="9" y="6"/>
                  <a:pt x="8" y="4"/>
                  <a:pt x="7" y="3"/>
                </a:cubicBezTo>
                <a:cubicBezTo>
                  <a:pt x="5" y="1"/>
                  <a:pt x="3" y="0"/>
                  <a:pt x="1"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2" name="íṧ1ïḑé">
            <a:extLst>
              <a:ext uri="{FF2B5EF4-FFF2-40B4-BE49-F238E27FC236}">
                <a16:creationId xmlns:a16="http://schemas.microsoft.com/office/drawing/2014/main" id="{473C0845-44A0-400A-86C1-F836DEA4680D}"/>
              </a:ext>
            </a:extLst>
          </p:cNvPr>
          <p:cNvSpPr/>
          <p:nvPr/>
        </p:nvSpPr>
        <p:spPr bwMode="auto">
          <a:xfrm>
            <a:off x="7177381" y="2256903"/>
            <a:ext cx="7560" cy="74802"/>
          </a:xfrm>
          <a:custGeom>
            <a:avLst/>
            <a:gdLst>
              <a:gd name="T0" fmla="*/ 0 w 7"/>
              <a:gd name="T1" fmla="*/ 0 h 71"/>
              <a:gd name="T2" fmla="*/ 0 w 7"/>
              <a:gd name="T3" fmla="*/ 0 h 71"/>
              <a:gd name="T4" fmla="*/ 0 w 7"/>
              <a:gd name="T5" fmla="*/ 70 h 71"/>
              <a:gd name="T6" fmla="*/ 0 w 7"/>
              <a:gd name="T7" fmla="*/ 70 h 71"/>
              <a:gd name="T8" fmla="*/ 3 w 7"/>
              <a:gd name="T9" fmla="*/ 71 h 71"/>
              <a:gd name="T10" fmla="*/ 3 w 7"/>
              <a:gd name="T11" fmla="*/ 70 h 71"/>
              <a:gd name="T12" fmla="*/ 4 w 7"/>
              <a:gd name="T13" fmla="*/ 60 h 71"/>
              <a:gd name="T14" fmla="*/ 5 w 7"/>
              <a:gd name="T15" fmla="*/ 58 h 71"/>
              <a:gd name="T16" fmla="*/ 7 w 7"/>
              <a:gd name="T17" fmla="*/ 55 h 71"/>
              <a:gd name="T18" fmla="*/ 7 w 7"/>
              <a:gd name="T19" fmla="*/ 53 h 71"/>
              <a:gd name="T20" fmla="*/ 7 w 7"/>
              <a:gd name="T21" fmla="*/ 50 h 71"/>
              <a:gd name="T22" fmla="*/ 6 w 7"/>
              <a:gd name="T23" fmla="*/ 40 h 71"/>
              <a:gd name="T24" fmla="*/ 4 w 7"/>
              <a:gd name="T25" fmla="*/ 20 h 71"/>
              <a:gd name="T26" fmla="*/ 0 w 7"/>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1">
                <a:moveTo>
                  <a:pt x="0" y="0"/>
                </a:moveTo>
                <a:cubicBezTo>
                  <a:pt x="0" y="0"/>
                  <a:pt x="0" y="0"/>
                  <a:pt x="0" y="0"/>
                </a:cubicBezTo>
                <a:cubicBezTo>
                  <a:pt x="0" y="70"/>
                  <a:pt x="0" y="70"/>
                  <a:pt x="0" y="70"/>
                </a:cubicBezTo>
                <a:cubicBezTo>
                  <a:pt x="0" y="70"/>
                  <a:pt x="0" y="70"/>
                  <a:pt x="0" y="70"/>
                </a:cubicBezTo>
                <a:cubicBezTo>
                  <a:pt x="1" y="70"/>
                  <a:pt x="2" y="70"/>
                  <a:pt x="3" y="71"/>
                </a:cubicBezTo>
                <a:cubicBezTo>
                  <a:pt x="3" y="70"/>
                  <a:pt x="3" y="70"/>
                  <a:pt x="3" y="70"/>
                </a:cubicBezTo>
                <a:cubicBezTo>
                  <a:pt x="3" y="67"/>
                  <a:pt x="3" y="63"/>
                  <a:pt x="4" y="60"/>
                </a:cubicBezTo>
                <a:cubicBezTo>
                  <a:pt x="4" y="59"/>
                  <a:pt x="4" y="58"/>
                  <a:pt x="5" y="58"/>
                </a:cubicBezTo>
                <a:cubicBezTo>
                  <a:pt x="5" y="57"/>
                  <a:pt x="6" y="56"/>
                  <a:pt x="7" y="55"/>
                </a:cubicBezTo>
                <a:cubicBezTo>
                  <a:pt x="7" y="54"/>
                  <a:pt x="7" y="53"/>
                  <a:pt x="7" y="53"/>
                </a:cubicBezTo>
                <a:cubicBezTo>
                  <a:pt x="7" y="50"/>
                  <a:pt x="7" y="50"/>
                  <a:pt x="7" y="50"/>
                </a:cubicBezTo>
                <a:cubicBezTo>
                  <a:pt x="7" y="47"/>
                  <a:pt x="7" y="44"/>
                  <a:pt x="6" y="40"/>
                </a:cubicBezTo>
                <a:cubicBezTo>
                  <a:pt x="6" y="34"/>
                  <a:pt x="5" y="27"/>
                  <a:pt x="4" y="20"/>
                </a:cubicBezTo>
                <a:cubicBezTo>
                  <a:pt x="3" y="14"/>
                  <a:pt x="2" y="7"/>
                  <a:pt x="0" y="0"/>
                </a:cubicBezTo>
              </a:path>
            </a:pathLst>
          </a:custGeom>
          <a:solidFill>
            <a:srgbClr val="79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7" name="ïṧļíḓè">
            <a:extLst>
              <a:ext uri="{FF2B5EF4-FFF2-40B4-BE49-F238E27FC236}">
                <a16:creationId xmlns:a16="http://schemas.microsoft.com/office/drawing/2014/main" id="{C5B1F66B-9E1F-437D-8CFF-762D1FADBD9B}"/>
              </a:ext>
            </a:extLst>
          </p:cNvPr>
          <p:cNvSpPr/>
          <p:nvPr/>
        </p:nvSpPr>
        <p:spPr bwMode="auto">
          <a:xfrm>
            <a:off x="7177381" y="2345693"/>
            <a:ext cx="8820" cy="74194"/>
          </a:xfrm>
          <a:custGeom>
            <a:avLst/>
            <a:gdLst>
              <a:gd name="T0" fmla="*/ 3 w 8"/>
              <a:gd name="T1" fmla="*/ 0 h 70"/>
              <a:gd name="T2" fmla="*/ 0 w 8"/>
              <a:gd name="T3" fmla="*/ 1 h 70"/>
              <a:gd name="T4" fmla="*/ 0 w 8"/>
              <a:gd name="T5" fmla="*/ 1 h 70"/>
              <a:gd name="T6" fmla="*/ 0 w 8"/>
              <a:gd name="T7" fmla="*/ 69 h 70"/>
              <a:gd name="T8" fmla="*/ 0 w 8"/>
              <a:gd name="T9" fmla="*/ 70 h 70"/>
              <a:gd name="T10" fmla="*/ 4 w 8"/>
              <a:gd name="T11" fmla="*/ 50 h 70"/>
              <a:gd name="T12" fmla="*/ 7 w 8"/>
              <a:gd name="T13" fmla="*/ 30 h 70"/>
              <a:gd name="T14" fmla="*/ 7 w 8"/>
              <a:gd name="T15" fmla="*/ 20 h 70"/>
              <a:gd name="T16" fmla="*/ 7 w 8"/>
              <a:gd name="T17" fmla="*/ 18 h 70"/>
              <a:gd name="T18" fmla="*/ 7 w 8"/>
              <a:gd name="T19" fmla="*/ 15 h 70"/>
              <a:gd name="T20" fmla="*/ 5 w 8"/>
              <a:gd name="T21" fmla="*/ 13 h 70"/>
              <a:gd name="T22" fmla="*/ 4 w 8"/>
              <a:gd name="T23" fmla="*/ 10 h 70"/>
              <a:gd name="T24" fmla="*/ 3 w 8"/>
              <a:gd name="T25" fmla="*/ 0 h 70"/>
              <a:gd name="T26" fmla="*/ 3 w 8"/>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0">
                <a:moveTo>
                  <a:pt x="3" y="0"/>
                </a:moveTo>
                <a:cubicBezTo>
                  <a:pt x="2" y="1"/>
                  <a:pt x="1" y="1"/>
                  <a:pt x="0" y="1"/>
                </a:cubicBezTo>
                <a:cubicBezTo>
                  <a:pt x="0" y="1"/>
                  <a:pt x="0" y="1"/>
                  <a:pt x="0" y="1"/>
                </a:cubicBezTo>
                <a:cubicBezTo>
                  <a:pt x="0" y="69"/>
                  <a:pt x="0" y="69"/>
                  <a:pt x="0" y="69"/>
                </a:cubicBezTo>
                <a:cubicBezTo>
                  <a:pt x="0" y="69"/>
                  <a:pt x="0" y="70"/>
                  <a:pt x="0" y="70"/>
                </a:cubicBezTo>
                <a:cubicBezTo>
                  <a:pt x="2" y="63"/>
                  <a:pt x="3" y="57"/>
                  <a:pt x="4" y="50"/>
                </a:cubicBezTo>
                <a:cubicBezTo>
                  <a:pt x="5" y="43"/>
                  <a:pt x="6" y="37"/>
                  <a:pt x="7" y="30"/>
                </a:cubicBezTo>
                <a:cubicBezTo>
                  <a:pt x="7" y="27"/>
                  <a:pt x="7" y="23"/>
                  <a:pt x="7" y="20"/>
                </a:cubicBezTo>
                <a:cubicBezTo>
                  <a:pt x="7" y="18"/>
                  <a:pt x="7" y="18"/>
                  <a:pt x="7" y="18"/>
                </a:cubicBezTo>
                <a:cubicBezTo>
                  <a:pt x="8" y="17"/>
                  <a:pt x="7" y="16"/>
                  <a:pt x="7" y="15"/>
                </a:cubicBezTo>
                <a:cubicBezTo>
                  <a:pt x="6" y="14"/>
                  <a:pt x="6" y="13"/>
                  <a:pt x="5" y="13"/>
                </a:cubicBezTo>
                <a:cubicBezTo>
                  <a:pt x="4" y="12"/>
                  <a:pt x="4" y="11"/>
                  <a:pt x="4" y="10"/>
                </a:cubicBezTo>
                <a:cubicBezTo>
                  <a:pt x="3" y="7"/>
                  <a:pt x="3" y="3"/>
                  <a:pt x="3" y="0"/>
                </a:cubicBezTo>
                <a:cubicBezTo>
                  <a:pt x="3" y="0"/>
                  <a:pt x="3" y="0"/>
                  <a:pt x="3" y="0"/>
                </a:cubicBezTo>
              </a:path>
            </a:pathLst>
          </a:custGeom>
          <a:solidFill>
            <a:srgbClr val="79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8" name="íṧľiḋé">
            <a:extLst>
              <a:ext uri="{FF2B5EF4-FFF2-40B4-BE49-F238E27FC236}">
                <a16:creationId xmlns:a16="http://schemas.microsoft.com/office/drawing/2014/main" id="{EEF56E22-D241-4FE3-8A0E-115C93ECD4F1}"/>
              </a:ext>
            </a:extLst>
          </p:cNvPr>
          <p:cNvSpPr/>
          <p:nvPr/>
        </p:nvSpPr>
        <p:spPr bwMode="auto">
          <a:xfrm>
            <a:off x="7184941" y="2331097"/>
            <a:ext cx="76856" cy="14595"/>
          </a:xfrm>
          <a:custGeom>
            <a:avLst/>
            <a:gdLst>
              <a:gd name="T0" fmla="*/ 17 w 70"/>
              <a:gd name="T1" fmla="*/ 0 h 14"/>
              <a:gd name="T2" fmla="*/ 15 w 70"/>
              <a:gd name="T3" fmla="*/ 0 h 14"/>
              <a:gd name="T4" fmla="*/ 13 w 70"/>
              <a:gd name="T5" fmla="*/ 2 h 14"/>
              <a:gd name="T6" fmla="*/ 10 w 70"/>
              <a:gd name="T7" fmla="*/ 4 h 14"/>
              <a:gd name="T8" fmla="*/ 2 w 70"/>
              <a:gd name="T9" fmla="*/ 4 h 14"/>
              <a:gd name="T10" fmla="*/ 0 w 70"/>
              <a:gd name="T11" fmla="*/ 4 h 14"/>
              <a:gd name="T12" fmla="*/ 0 w 70"/>
              <a:gd name="T13" fmla="*/ 4 h 14"/>
              <a:gd name="T14" fmla="*/ 1 w 70"/>
              <a:gd name="T15" fmla="*/ 7 h 14"/>
              <a:gd name="T16" fmla="*/ 0 w 70"/>
              <a:gd name="T17" fmla="*/ 9 h 14"/>
              <a:gd name="T18" fmla="*/ 1 w 70"/>
              <a:gd name="T19" fmla="*/ 10 h 14"/>
              <a:gd name="T20" fmla="*/ 2 w 70"/>
              <a:gd name="T21" fmla="*/ 10 h 14"/>
              <a:gd name="T22" fmla="*/ 10 w 70"/>
              <a:gd name="T23" fmla="*/ 11 h 14"/>
              <a:gd name="T24" fmla="*/ 13 w 70"/>
              <a:gd name="T25" fmla="*/ 12 h 14"/>
              <a:gd name="T26" fmla="*/ 15 w 70"/>
              <a:gd name="T27" fmla="*/ 14 h 14"/>
              <a:gd name="T28" fmla="*/ 17 w 70"/>
              <a:gd name="T29" fmla="*/ 14 h 14"/>
              <a:gd name="T30" fmla="*/ 18 w 70"/>
              <a:gd name="T31" fmla="*/ 14 h 14"/>
              <a:gd name="T32" fmla="*/ 20 w 70"/>
              <a:gd name="T33" fmla="*/ 14 h 14"/>
              <a:gd name="T34" fmla="*/ 30 w 70"/>
              <a:gd name="T35" fmla="*/ 13 h 14"/>
              <a:gd name="T36" fmla="*/ 50 w 70"/>
              <a:gd name="T37" fmla="*/ 11 h 14"/>
              <a:gd name="T38" fmla="*/ 70 w 70"/>
              <a:gd name="T39" fmla="*/ 7 h 14"/>
              <a:gd name="T40" fmla="*/ 50 w 70"/>
              <a:gd name="T41" fmla="*/ 3 h 14"/>
              <a:gd name="T42" fmla="*/ 30 w 70"/>
              <a:gd name="T43" fmla="*/ 1 h 14"/>
              <a:gd name="T44" fmla="*/ 20 w 70"/>
              <a:gd name="T45" fmla="*/ 0 h 14"/>
              <a:gd name="T46" fmla="*/ 18 w 70"/>
              <a:gd name="T47" fmla="*/ 0 h 14"/>
              <a:gd name="T48" fmla="*/ 17 w 70"/>
              <a:gd name="T4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14">
                <a:moveTo>
                  <a:pt x="17" y="0"/>
                </a:moveTo>
                <a:cubicBezTo>
                  <a:pt x="16" y="0"/>
                  <a:pt x="16" y="0"/>
                  <a:pt x="15" y="0"/>
                </a:cubicBezTo>
                <a:cubicBezTo>
                  <a:pt x="14" y="1"/>
                  <a:pt x="13" y="2"/>
                  <a:pt x="13" y="2"/>
                </a:cubicBezTo>
                <a:cubicBezTo>
                  <a:pt x="12" y="3"/>
                  <a:pt x="11" y="3"/>
                  <a:pt x="10" y="4"/>
                </a:cubicBezTo>
                <a:cubicBezTo>
                  <a:pt x="7" y="4"/>
                  <a:pt x="4" y="4"/>
                  <a:pt x="2" y="4"/>
                </a:cubicBezTo>
                <a:cubicBezTo>
                  <a:pt x="1" y="4"/>
                  <a:pt x="1" y="4"/>
                  <a:pt x="0" y="4"/>
                </a:cubicBezTo>
                <a:cubicBezTo>
                  <a:pt x="0" y="4"/>
                  <a:pt x="0" y="4"/>
                  <a:pt x="0" y="4"/>
                </a:cubicBezTo>
                <a:cubicBezTo>
                  <a:pt x="0" y="5"/>
                  <a:pt x="1" y="6"/>
                  <a:pt x="1" y="7"/>
                </a:cubicBezTo>
                <a:cubicBezTo>
                  <a:pt x="1" y="8"/>
                  <a:pt x="1" y="9"/>
                  <a:pt x="0" y="9"/>
                </a:cubicBezTo>
                <a:cubicBezTo>
                  <a:pt x="1" y="10"/>
                  <a:pt x="1" y="10"/>
                  <a:pt x="1" y="10"/>
                </a:cubicBezTo>
                <a:cubicBezTo>
                  <a:pt x="1" y="10"/>
                  <a:pt x="1" y="10"/>
                  <a:pt x="2" y="10"/>
                </a:cubicBezTo>
                <a:cubicBezTo>
                  <a:pt x="4" y="10"/>
                  <a:pt x="7" y="10"/>
                  <a:pt x="10" y="11"/>
                </a:cubicBezTo>
                <a:cubicBezTo>
                  <a:pt x="11" y="11"/>
                  <a:pt x="12" y="11"/>
                  <a:pt x="13" y="12"/>
                </a:cubicBezTo>
                <a:cubicBezTo>
                  <a:pt x="13" y="12"/>
                  <a:pt x="14" y="13"/>
                  <a:pt x="15" y="14"/>
                </a:cubicBezTo>
                <a:cubicBezTo>
                  <a:pt x="16" y="14"/>
                  <a:pt x="16" y="14"/>
                  <a:pt x="17" y="14"/>
                </a:cubicBezTo>
                <a:cubicBezTo>
                  <a:pt x="17" y="14"/>
                  <a:pt x="17" y="14"/>
                  <a:pt x="18" y="14"/>
                </a:cubicBezTo>
                <a:cubicBezTo>
                  <a:pt x="20" y="14"/>
                  <a:pt x="20" y="14"/>
                  <a:pt x="20" y="14"/>
                </a:cubicBezTo>
                <a:cubicBezTo>
                  <a:pt x="23" y="14"/>
                  <a:pt x="27" y="14"/>
                  <a:pt x="30" y="13"/>
                </a:cubicBezTo>
                <a:cubicBezTo>
                  <a:pt x="37" y="13"/>
                  <a:pt x="43" y="12"/>
                  <a:pt x="50" y="11"/>
                </a:cubicBezTo>
                <a:cubicBezTo>
                  <a:pt x="57" y="10"/>
                  <a:pt x="63" y="9"/>
                  <a:pt x="70" y="7"/>
                </a:cubicBezTo>
                <a:cubicBezTo>
                  <a:pt x="63" y="5"/>
                  <a:pt x="57" y="4"/>
                  <a:pt x="50" y="3"/>
                </a:cubicBezTo>
                <a:cubicBezTo>
                  <a:pt x="43" y="2"/>
                  <a:pt x="37" y="1"/>
                  <a:pt x="30" y="1"/>
                </a:cubicBezTo>
                <a:cubicBezTo>
                  <a:pt x="27" y="1"/>
                  <a:pt x="23" y="0"/>
                  <a:pt x="20" y="0"/>
                </a:cubicBezTo>
                <a:cubicBezTo>
                  <a:pt x="18" y="0"/>
                  <a:pt x="18" y="0"/>
                  <a:pt x="18" y="0"/>
                </a:cubicBezTo>
                <a:cubicBezTo>
                  <a:pt x="17" y="0"/>
                  <a:pt x="17" y="0"/>
                  <a:pt x="17" y="0"/>
                </a:cubicBezTo>
              </a:path>
            </a:pathLst>
          </a:custGeom>
          <a:solidFill>
            <a:srgbClr val="79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9" name="íṥ1iďê">
            <a:extLst>
              <a:ext uri="{FF2B5EF4-FFF2-40B4-BE49-F238E27FC236}">
                <a16:creationId xmlns:a16="http://schemas.microsoft.com/office/drawing/2014/main" id="{EA3B8992-FBDF-4B1B-8346-C46AD889B967}"/>
              </a:ext>
            </a:extLst>
          </p:cNvPr>
          <p:cNvSpPr/>
          <p:nvPr/>
        </p:nvSpPr>
        <p:spPr bwMode="auto">
          <a:xfrm>
            <a:off x="7181791" y="2340219"/>
            <a:ext cx="56067" cy="56558"/>
          </a:xfrm>
          <a:custGeom>
            <a:avLst/>
            <a:gdLst>
              <a:gd name="T0" fmla="*/ 3 w 51"/>
              <a:gd name="T1" fmla="*/ 0 h 53"/>
              <a:gd name="T2" fmla="*/ 0 w 51"/>
              <a:gd name="T3" fmla="*/ 5 h 53"/>
              <a:gd name="T4" fmla="*/ 0 w 51"/>
              <a:gd name="T5" fmla="*/ 5 h 53"/>
              <a:gd name="T6" fmla="*/ 7 w 51"/>
              <a:gd name="T7" fmla="*/ 13 h 53"/>
              <a:gd name="T8" fmla="*/ 8 w 51"/>
              <a:gd name="T9" fmla="*/ 15 h 53"/>
              <a:gd name="T10" fmla="*/ 8 w 51"/>
              <a:gd name="T11" fmla="*/ 18 h 53"/>
              <a:gd name="T12" fmla="*/ 9 w 51"/>
              <a:gd name="T13" fmla="*/ 21 h 53"/>
              <a:gd name="T14" fmla="*/ 11 w 51"/>
              <a:gd name="T15" fmla="*/ 22 h 53"/>
              <a:gd name="T16" fmla="*/ 19 w 51"/>
              <a:gd name="T17" fmla="*/ 29 h 53"/>
              <a:gd name="T18" fmla="*/ 35 w 51"/>
              <a:gd name="T19" fmla="*/ 41 h 53"/>
              <a:gd name="T20" fmla="*/ 51 w 51"/>
              <a:gd name="T21" fmla="*/ 53 h 53"/>
              <a:gd name="T22" fmla="*/ 40 w 51"/>
              <a:gd name="T23" fmla="*/ 36 h 53"/>
              <a:gd name="T24" fmla="*/ 28 w 51"/>
              <a:gd name="T25" fmla="*/ 20 h 53"/>
              <a:gd name="T26" fmla="*/ 21 w 51"/>
              <a:gd name="T27" fmla="*/ 12 h 53"/>
              <a:gd name="T28" fmla="*/ 19 w 51"/>
              <a:gd name="T29" fmla="*/ 11 h 53"/>
              <a:gd name="T30" fmla="*/ 17 w 51"/>
              <a:gd name="T31" fmla="*/ 9 h 53"/>
              <a:gd name="T32" fmla="*/ 14 w 51"/>
              <a:gd name="T33" fmla="*/ 9 h 53"/>
              <a:gd name="T34" fmla="*/ 12 w 51"/>
              <a:gd name="T35" fmla="*/ 8 h 53"/>
              <a:gd name="T36" fmla="*/ 4 w 51"/>
              <a:gd name="T37" fmla="*/ 1 h 53"/>
              <a:gd name="T38" fmla="*/ 4 w 51"/>
              <a:gd name="T39" fmla="*/ 1 h 53"/>
              <a:gd name="T40" fmla="*/ 3 w 51"/>
              <a:gd name="T4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3">
                <a:moveTo>
                  <a:pt x="3" y="0"/>
                </a:moveTo>
                <a:cubicBezTo>
                  <a:pt x="3" y="2"/>
                  <a:pt x="1" y="4"/>
                  <a:pt x="0" y="5"/>
                </a:cubicBezTo>
                <a:cubicBezTo>
                  <a:pt x="0" y="5"/>
                  <a:pt x="0" y="5"/>
                  <a:pt x="0" y="5"/>
                </a:cubicBezTo>
                <a:cubicBezTo>
                  <a:pt x="2" y="8"/>
                  <a:pt x="5" y="10"/>
                  <a:pt x="7" y="13"/>
                </a:cubicBezTo>
                <a:cubicBezTo>
                  <a:pt x="7" y="13"/>
                  <a:pt x="7" y="14"/>
                  <a:pt x="8" y="15"/>
                </a:cubicBezTo>
                <a:cubicBezTo>
                  <a:pt x="8" y="16"/>
                  <a:pt x="8" y="18"/>
                  <a:pt x="8" y="18"/>
                </a:cubicBezTo>
                <a:cubicBezTo>
                  <a:pt x="8" y="19"/>
                  <a:pt x="9" y="20"/>
                  <a:pt x="9" y="21"/>
                </a:cubicBezTo>
                <a:cubicBezTo>
                  <a:pt x="11" y="22"/>
                  <a:pt x="11" y="22"/>
                  <a:pt x="11" y="22"/>
                </a:cubicBezTo>
                <a:cubicBezTo>
                  <a:pt x="14" y="24"/>
                  <a:pt x="16" y="27"/>
                  <a:pt x="19" y="29"/>
                </a:cubicBezTo>
                <a:cubicBezTo>
                  <a:pt x="24" y="33"/>
                  <a:pt x="29" y="37"/>
                  <a:pt x="35" y="41"/>
                </a:cubicBezTo>
                <a:cubicBezTo>
                  <a:pt x="40" y="45"/>
                  <a:pt x="46" y="49"/>
                  <a:pt x="51" y="53"/>
                </a:cubicBezTo>
                <a:cubicBezTo>
                  <a:pt x="48" y="47"/>
                  <a:pt x="44" y="41"/>
                  <a:pt x="40" y="36"/>
                </a:cubicBezTo>
                <a:cubicBezTo>
                  <a:pt x="36" y="30"/>
                  <a:pt x="32" y="25"/>
                  <a:pt x="28" y="20"/>
                </a:cubicBezTo>
                <a:cubicBezTo>
                  <a:pt x="25" y="17"/>
                  <a:pt x="23" y="15"/>
                  <a:pt x="21" y="12"/>
                </a:cubicBezTo>
                <a:cubicBezTo>
                  <a:pt x="19" y="11"/>
                  <a:pt x="19" y="11"/>
                  <a:pt x="19" y="11"/>
                </a:cubicBezTo>
                <a:cubicBezTo>
                  <a:pt x="19" y="10"/>
                  <a:pt x="18" y="9"/>
                  <a:pt x="17" y="9"/>
                </a:cubicBezTo>
                <a:cubicBezTo>
                  <a:pt x="16" y="9"/>
                  <a:pt x="15" y="9"/>
                  <a:pt x="14" y="9"/>
                </a:cubicBezTo>
                <a:cubicBezTo>
                  <a:pt x="13" y="9"/>
                  <a:pt x="12" y="8"/>
                  <a:pt x="12" y="8"/>
                </a:cubicBezTo>
                <a:cubicBezTo>
                  <a:pt x="9" y="6"/>
                  <a:pt x="6" y="3"/>
                  <a:pt x="4" y="1"/>
                </a:cubicBezTo>
                <a:cubicBezTo>
                  <a:pt x="4" y="1"/>
                  <a:pt x="4" y="1"/>
                  <a:pt x="4" y="1"/>
                </a:cubicBezTo>
                <a:cubicBezTo>
                  <a:pt x="4" y="1"/>
                  <a:pt x="4" y="1"/>
                  <a:pt x="3" y="0"/>
                </a:cubicBezTo>
              </a:path>
            </a:pathLst>
          </a:custGeom>
          <a:solidFill>
            <a:srgbClr val="D414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0" name="ïṣ1îḑé">
            <a:extLst>
              <a:ext uri="{FF2B5EF4-FFF2-40B4-BE49-F238E27FC236}">
                <a16:creationId xmlns:a16="http://schemas.microsoft.com/office/drawing/2014/main" id="{90AF94C7-B8D7-4B37-94A7-4508FFDCE88F}"/>
              </a:ext>
            </a:extLst>
          </p:cNvPr>
          <p:cNvSpPr/>
          <p:nvPr/>
        </p:nvSpPr>
        <p:spPr bwMode="auto">
          <a:xfrm>
            <a:off x="7177381" y="2331097"/>
            <a:ext cx="8820" cy="15812"/>
          </a:xfrm>
          <a:custGeom>
            <a:avLst/>
            <a:gdLst>
              <a:gd name="T0" fmla="*/ 0 w 8"/>
              <a:gd name="T1" fmla="*/ 0 h 15"/>
              <a:gd name="T2" fmla="*/ 0 w 8"/>
              <a:gd name="T3" fmla="*/ 0 h 15"/>
              <a:gd name="T4" fmla="*/ 0 w 8"/>
              <a:gd name="T5" fmla="*/ 15 h 15"/>
              <a:gd name="T6" fmla="*/ 0 w 8"/>
              <a:gd name="T7" fmla="*/ 15 h 15"/>
              <a:gd name="T8" fmla="*/ 3 w 8"/>
              <a:gd name="T9" fmla="*/ 14 h 15"/>
              <a:gd name="T10" fmla="*/ 4 w 8"/>
              <a:gd name="T11" fmla="*/ 14 h 15"/>
              <a:gd name="T12" fmla="*/ 7 w 8"/>
              <a:gd name="T13" fmla="*/ 9 h 15"/>
              <a:gd name="T14" fmla="*/ 8 w 8"/>
              <a:gd name="T15" fmla="*/ 7 h 15"/>
              <a:gd name="T16" fmla="*/ 7 w 8"/>
              <a:gd name="T17" fmla="*/ 4 h 15"/>
              <a:gd name="T18" fmla="*/ 3 w 8"/>
              <a:gd name="T19" fmla="*/ 1 h 15"/>
              <a:gd name="T20" fmla="*/ 0 w 8"/>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5">
                <a:moveTo>
                  <a:pt x="0" y="0"/>
                </a:moveTo>
                <a:cubicBezTo>
                  <a:pt x="0" y="0"/>
                  <a:pt x="0" y="0"/>
                  <a:pt x="0" y="0"/>
                </a:cubicBezTo>
                <a:cubicBezTo>
                  <a:pt x="0" y="15"/>
                  <a:pt x="0" y="15"/>
                  <a:pt x="0" y="15"/>
                </a:cubicBezTo>
                <a:cubicBezTo>
                  <a:pt x="0" y="15"/>
                  <a:pt x="0" y="15"/>
                  <a:pt x="0" y="15"/>
                </a:cubicBezTo>
                <a:cubicBezTo>
                  <a:pt x="1" y="15"/>
                  <a:pt x="2" y="15"/>
                  <a:pt x="3" y="14"/>
                </a:cubicBezTo>
                <a:cubicBezTo>
                  <a:pt x="3" y="14"/>
                  <a:pt x="3" y="14"/>
                  <a:pt x="4" y="14"/>
                </a:cubicBezTo>
                <a:cubicBezTo>
                  <a:pt x="5" y="13"/>
                  <a:pt x="7" y="11"/>
                  <a:pt x="7" y="9"/>
                </a:cubicBezTo>
                <a:cubicBezTo>
                  <a:pt x="8" y="9"/>
                  <a:pt x="8" y="8"/>
                  <a:pt x="8" y="7"/>
                </a:cubicBezTo>
                <a:cubicBezTo>
                  <a:pt x="8" y="6"/>
                  <a:pt x="7" y="5"/>
                  <a:pt x="7" y="4"/>
                </a:cubicBezTo>
                <a:cubicBezTo>
                  <a:pt x="6" y="3"/>
                  <a:pt x="5" y="1"/>
                  <a:pt x="3" y="1"/>
                </a:cubicBezTo>
                <a:cubicBezTo>
                  <a:pt x="2" y="0"/>
                  <a:pt x="1" y="0"/>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1" name="işḻîḋe">
            <a:extLst>
              <a:ext uri="{FF2B5EF4-FFF2-40B4-BE49-F238E27FC236}">
                <a16:creationId xmlns:a16="http://schemas.microsoft.com/office/drawing/2014/main" id="{937AE809-7628-4FF7-8515-F04FF209532B}"/>
              </a:ext>
            </a:extLst>
          </p:cNvPr>
          <p:cNvSpPr/>
          <p:nvPr/>
        </p:nvSpPr>
        <p:spPr bwMode="auto">
          <a:xfrm>
            <a:off x="7272507" y="2328665"/>
            <a:ext cx="11339" cy="19461"/>
          </a:xfrm>
          <a:custGeom>
            <a:avLst/>
            <a:gdLst>
              <a:gd name="T0" fmla="*/ 18 w 18"/>
              <a:gd name="T1" fmla="*/ 0 h 32"/>
              <a:gd name="T2" fmla="*/ 9 w 18"/>
              <a:gd name="T3" fmla="*/ 7 h 32"/>
              <a:gd name="T4" fmla="*/ 0 w 18"/>
              <a:gd name="T5" fmla="*/ 16 h 32"/>
              <a:gd name="T6" fmla="*/ 9 w 18"/>
              <a:gd name="T7" fmla="*/ 25 h 32"/>
              <a:gd name="T8" fmla="*/ 18 w 18"/>
              <a:gd name="T9" fmla="*/ 32 h 32"/>
              <a:gd name="T10" fmla="*/ 18 w 18"/>
              <a:gd name="T11" fmla="*/ 16 h 32"/>
              <a:gd name="T12" fmla="*/ 18 w 1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18" y="0"/>
                </a:moveTo>
                <a:lnTo>
                  <a:pt x="9" y="7"/>
                </a:lnTo>
                <a:lnTo>
                  <a:pt x="0" y="16"/>
                </a:lnTo>
                <a:lnTo>
                  <a:pt x="9" y="25"/>
                </a:lnTo>
                <a:lnTo>
                  <a:pt x="18" y="32"/>
                </a:lnTo>
                <a:lnTo>
                  <a:pt x="18" y="16"/>
                </a:lnTo>
                <a:lnTo>
                  <a:pt x="18" y="0"/>
                </a:lnTo>
                <a:close/>
              </a:path>
            </a:pathLst>
          </a:custGeom>
          <a:solidFill>
            <a:srgbClr val="088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2" name="ïṣlídé">
            <a:extLst>
              <a:ext uri="{FF2B5EF4-FFF2-40B4-BE49-F238E27FC236}">
                <a16:creationId xmlns:a16="http://schemas.microsoft.com/office/drawing/2014/main" id="{F51CEA55-60F4-46AB-BD3A-12F176F28867}"/>
              </a:ext>
            </a:extLst>
          </p:cNvPr>
          <p:cNvSpPr/>
          <p:nvPr/>
        </p:nvSpPr>
        <p:spPr bwMode="auto">
          <a:xfrm>
            <a:off x="7272507" y="2328665"/>
            <a:ext cx="11339" cy="19461"/>
          </a:xfrm>
          <a:custGeom>
            <a:avLst/>
            <a:gdLst>
              <a:gd name="T0" fmla="*/ 18 w 18"/>
              <a:gd name="T1" fmla="*/ 0 h 32"/>
              <a:gd name="T2" fmla="*/ 9 w 18"/>
              <a:gd name="T3" fmla="*/ 7 h 32"/>
              <a:gd name="T4" fmla="*/ 0 w 18"/>
              <a:gd name="T5" fmla="*/ 16 h 32"/>
              <a:gd name="T6" fmla="*/ 9 w 18"/>
              <a:gd name="T7" fmla="*/ 25 h 32"/>
              <a:gd name="T8" fmla="*/ 18 w 18"/>
              <a:gd name="T9" fmla="*/ 32 h 32"/>
              <a:gd name="T10" fmla="*/ 18 w 18"/>
              <a:gd name="T11" fmla="*/ 16 h 32"/>
              <a:gd name="T12" fmla="*/ 18 w 1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18" y="0"/>
                </a:moveTo>
                <a:lnTo>
                  <a:pt x="9" y="7"/>
                </a:lnTo>
                <a:lnTo>
                  <a:pt x="0" y="16"/>
                </a:lnTo>
                <a:lnTo>
                  <a:pt x="9" y="25"/>
                </a:lnTo>
                <a:lnTo>
                  <a:pt x="18" y="32"/>
                </a:lnTo>
                <a:lnTo>
                  <a:pt x="18" y="16"/>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3" name="ïṩ1ïḍê">
            <a:extLst>
              <a:ext uri="{FF2B5EF4-FFF2-40B4-BE49-F238E27FC236}">
                <a16:creationId xmlns:a16="http://schemas.microsoft.com/office/drawing/2014/main" id="{2CF46BD5-0C19-48E4-8132-953D2085E400}"/>
              </a:ext>
            </a:extLst>
          </p:cNvPr>
          <p:cNvSpPr/>
          <p:nvPr/>
        </p:nvSpPr>
        <p:spPr bwMode="auto">
          <a:xfrm>
            <a:off x="7177381" y="2429617"/>
            <a:ext cx="10710" cy="11555"/>
          </a:xfrm>
          <a:custGeom>
            <a:avLst/>
            <a:gdLst>
              <a:gd name="T0" fmla="*/ 0 w 17"/>
              <a:gd name="T1" fmla="*/ 0 h 19"/>
              <a:gd name="T2" fmla="*/ 0 w 17"/>
              <a:gd name="T3" fmla="*/ 0 h 19"/>
              <a:gd name="T4" fmla="*/ 0 w 17"/>
              <a:gd name="T5" fmla="*/ 19 h 19"/>
              <a:gd name="T6" fmla="*/ 0 w 17"/>
              <a:gd name="T7" fmla="*/ 19 h 19"/>
              <a:gd name="T8" fmla="*/ 17 w 17"/>
              <a:gd name="T9" fmla="*/ 19 h 19"/>
              <a:gd name="T10" fmla="*/ 8 w 17"/>
              <a:gd name="T11" fmla="*/ 8 h 19"/>
              <a:gd name="T12" fmla="*/ 0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0"/>
                </a:moveTo>
                <a:lnTo>
                  <a:pt x="0" y="0"/>
                </a:lnTo>
                <a:lnTo>
                  <a:pt x="0" y="19"/>
                </a:lnTo>
                <a:lnTo>
                  <a:pt x="0" y="19"/>
                </a:lnTo>
                <a:lnTo>
                  <a:pt x="17" y="19"/>
                </a:lnTo>
                <a:lnTo>
                  <a:pt x="8" y="8"/>
                </a:lnTo>
                <a:lnTo>
                  <a:pt x="0" y="0"/>
                </a:lnTo>
                <a:close/>
              </a:path>
            </a:pathLst>
          </a:custGeom>
          <a:solidFill>
            <a:srgbClr val="D414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4" name="iṥḷíḋe">
            <a:extLst>
              <a:ext uri="{FF2B5EF4-FFF2-40B4-BE49-F238E27FC236}">
                <a16:creationId xmlns:a16="http://schemas.microsoft.com/office/drawing/2014/main" id="{489531BE-E2BA-4B12-8689-C9F617CF1339}"/>
              </a:ext>
            </a:extLst>
          </p:cNvPr>
          <p:cNvSpPr/>
          <p:nvPr/>
        </p:nvSpPr>
        <p:spPr bwMode="auto">
          <a:xfrm>
            <a:off x="7177381" y="2429617"/>
            <a:ext cx="10710" cy="11555"/>
          </a:xfrm>
          <a:custGeom>
            <a:avLst/>
            <a:gdLst>
              <a:gd name="T0" fmla="*/ 0 w 17"/>
              <a:gd name="T1" fmla="*/ 0 h 19"/>
              <a:gd name="T2" fmla="*/ 0 w 17"/>
              <a:gd name="T3" fmla="*/ 0 h 19"/>
              <a:gd name="T4" fmla="*/ 0 w 17"/>
              <a:gd name="T5" fmla="*/ 19 h 19"/>
              <a:gd name="T6" fmla="*/ 0 w 17"/>
              <a:gd name="T7" fmla="*/ 19 h 19"/>
              <a:gd name="T8" fmla="*/ 17 w 17"/>
              <a:gd name="T9" fmla="*/ 19 h 19"/>
              <a:gd name="T10" fmla="*/ 8 w 17"/>
              <a:gd name="T11" fmla="*/ 8 h 19"/>
              <a:gd name="T12" fmla="*/ 0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0"/>
                </a:moveTo>
                <a:lnTo>
                  <a:pt x="0" y="0"/>
                </a:lnTo>
                <a:lnTo>
                  <a:pt x="0" y="19"/>
                </a:lnTo>
                <a:lnTo>
                  <a:pt x="0" y="19"/>
                </a:lnTo>
                <a:lnTo>
                  <a:pt x="17" y="19"/>
                </a:lnTo>
                <a:lnTo>
                  <a:pt x="8"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5" name="i$ḷiďê">
            <a:extLst>
              <a:ext uri="{FF2B5EF4-FFF2-40B4-BE49-F238E27FC236}">
                <a16:creationId xmlns:a16="http://schemas.microsoft.com/office/drawing/2014/main" id="{961B4663-87E5-443A-B102-7BC1614037E2}"/>
              </a:ext>
            </a:extLst>
          </p:cNvPr>
          <p:cNvSpPr/>
          <p:nvPr/>
        </p:nvSpPr>
        <p:spPr bwMode="auto">
          <a:xfrm>
            <a:off x="7177381" y="2235618"/>
            <a:ext cx="10710" cy="11555"/>
          </a:xfrm>
          <a:custGeom>
            <a:avLst/>
            <a:gdLst>
              <a:gd name="T0" fmla="*/ 17 w 17"/>
              <a:gd name="T1" fmla="*/ 0 h 19"/>
              <a:gd name="T2" fmla="*/ 0 w 17"/>
              <a:gd name="T3" fmla="*/ 0 h 19"/>
              <a:gd name="T4" fmla="*/ 0 w 17"/>
              <a:gd name="T5" fmla="*/ 0 h 19"/>
              <a:gd name="T6" fmla="*/ 0 w 17"/>
              <a:gd name="T7" fmla="*/ 19 h 19"/>
              <a:gd name="T8" fmla="*/ 0 w 17"/>
              <a:gd name="T9" fmla="*/ 19 h 19"/>
              <a:gd name="T10" fmla="*/ 8 w 17"/>
              <a:gd name="T11" fmla="*/ 10 h 19"/>
              <a:gd name="T12" fmla="*/ 17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17" y="0"/>
                </a:moveTo>
                <a:lnTo>
                  <a:pt x="0" y="0"/>
                </a:lnTo>
                <a:lnTo>
                  <a:pt x="0" y="0"/>
                </a:lnTo>
                <a:lnTo>
                  <a:pt x="0" y="19"/>
                </a:lnTo>
                <a:lnTo>
                  <a:pt x="0" y="19"/>
                </a:lnTo>
                <a:lnTo>
                  <a:pt x="8" y="10"/>
                </a:lnTo>
                <a:lnTo>
                  <a:pt x="17" y="0"/>
                </a:lnTo>
                <a:close/>
              </a:path>
            </a:pathLst>
          </a:custGeom>
          <a:solidFill>
            <a:srgbClr val="D414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6" name="îslidé">
            <a:extLst>
              <a:ext uri="{FF2B5EF4-FFF2-40B4-BE49-F238E27FC236}">
                <a16:creationId xmlns:a16="http://schemas.microsoft.com/office/drawing/2014/main" id="{E5643E23-2965-4F98-9DF6-BF1D2988BF23}"/>
              </a:ext>
            </a:extLst>
          </p:cNvPr>
          <p:cNvSpPr/>
          <p:nvPr/>
        </p:nvSpPr>
        <p:spPr bwMode="auto">
          <a:xfrm>
            <a:off x="7177381" y="2235618"/>
            <a:ext cx="10710" cy="11555"/>
          </a:xfrm>
          <a:custGeom>
            <a:avLst/>
            <a:gdLst>
              <a:gd name="T0" fmla="*/ 17 w 17"/>
              <a:gd name="T1" fmla="*/ 0 h 19"/>
              <a:gd name="T2" fmla="*/ 0 w 17"/>
              <a:gd name="T3" fmla="*/ 0 h 19"/>
              <a:gd name="T4" fmla="*/ 0 w 17"/>
              <a:gd name="T5" fmla="*/ 0 h 19"/>
              <a:gd name="T6" fmla="*/ 0 w 17"/>
              <a:gd name="T7" fmla="*/ 19 h 19"/>
              <a:gd name="T8" fmla="*/ 0 w 17"/>
              <a:gd name="T9" fmla="*/ 19 h 19"/>
              <a:gd name="T10" fmla="*/ 8 w 17"/>
              <a:gd name="T11" fmla="*/ 10 h 19"/>
              <a:gd name="T12" fmla="*/ 17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17" y="0"/>
                </a:moveTo>
                <a:lnTo>
                  <a:pt x="0" y="0"/>
                </a:lnTo>
                <a:lnTo>
                  <a:pt x="0" y="0"/>
                </a:lnTo>
                <a:lnTo>
                  <a:pt x="0" y="19"/>
                </a:lnTo>
                <a:lnTo>
                  <a:pt x="0" y="19"/>
                </a:lnTo>
                <a:lnTo>
                  <a:pt x="8" y="10"/>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7" name="íšľíḋé">
            <a:extLst>
              <a:ext uri="{FF2B5EF4-FFF2-40B4-BE49-F238E27FC236}">
                <a16:creationId xmlns:a16="http://schemas.microsoft.com/office/drawing/2014/main" id="{E93D6C01-BCFE-4436-8950-938983D05D29}"/>
              </a:ext>
            </a:extLst>
          </p:cNvPr>
          <p:cNvSpPr/>
          <p:nvPr/>
        </p:nvSpPr>
        <p:spPr bwMode="auto">
          <a:xfrm>
            <a:off x="8372432" y="2407115"/>
            <a:ext cx="484446" cy="25542"/>
          </a:xfrm>
          <a:custGeom>
            <a:avLst/>
            <a:gdLst>
              <a:gd name="T0" fmla="*/ 0 w 441"/>
              <a:gd name="T1" fmla="*/ 2 h 24"/>
              <a:gd name="T2" fmla="*/ 11 w 441"/>
              <a:gd name="T3" fmla="*/ 19 h 24"/>
              <a:gd name="T4" fmla="*/ 20 w 441"/>
              <a:gd name="T5" fmla="*/ 24 h 24"/>
              <a:gd name="T6" fmla="*/ 425 w 441"/>
              <a:gd name="T7" fmla="*/ 24 h 24"/>
              <a:gd name="T8" fmla="*/ 435 w 441"/>
              <a:gd name="T9" fmla="*/ 17 h 24"/>
              <a:gd name="T10" fmla="*/ 441 w 441"/>
              <a:gd name="T11" fmla="*/ 0 h 24"/>
              <a:gd name="T12" fmla="*/ 0 w 441"/>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441" h="24">
                <a:moveTo>
                  <a:pt x="0" y="2"/>
                </a:moveTo>
                <a:cubicBezTo>
                  <a:pt x="11" y="19"/>
                  <a:pt x="11" y="19"/>
                  <a:pt x="11" y="19"/>
                </a:cubicBezTo>
                <a:cubicBezTo>
                  <a:pt x="13" y="22"/>
                  <a:pt x="17" y="24"/>
                  <a:pt x="20" y="24"/>
                </a:cubicBezTo>
                <a:cubicBezTo>
                  <a:pt x="425" y="24"/>
                  <a:pt x="425" y="24"/>
                  <a:pt x="425" y="24"/>
                </a:cubicBezTo>
                <a:cubicBezTo>
                  <a:pt x="429" y="24"/>
                  <a:pt x="433" y="21"/>
                  <a:pt x="435" y="17"/>
                </a:cubicBezTo>
                <a:cubicBezTo>
                  <a:pt x="441" y="0"/>
                  <a:pt x="441" y="0"/>
                  <a:pt x="441" y="0"/>
                </a:cubicBezTo>
                <a:cubicBezTo>
                  <a:pt x="0" y="2"/>
                  <a:pt x="0" y="2"/>
                  <a:pt x="0" y="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8" name="íšľíḍé">
            <a:extLst>
              <a:ext uri="{FF2B5EF4-FFF2-40B4-BE49-F238E27FC236}">
                <a16:creationId xmlns:a16="http://schemas.microsoft.com/office/drawing/2014/main" id="{A98F9147-E4FC-4DC3-BB5D-640B653BEB6A}"/>
              </a:ext>
            </a:extLst>
          </p:cNvPr>
          <p:cNvSpPr/>
          <p:nvPr/>
        </p:nvSpPr>
        <p:spPr bwMode="auto">
          <a:xfrm>
            <a:off x="8369912" y="2159600"/>
            <a:ext cx="488226" cy="261503"/>
          </a:xfrm>
          <a:custGeom>
            <a:avLst/>
            <a:gdLst>
              <a:gd name="T0" fmla="*/ 444 w 444"/>
              <a:gd name="T1" fmla="*/ 230 h 247"/>
              <a:gd name="T2" fmla="*/ 423 w 444"/>
              <a:gd name="T3" fmla="*/ 247 h 247"/>
              <a:gd name="T4" fmla="*/ 22 w 444"/>
              <a:gd name="T5" fmla="*/ 247 h 247"/>
              <a:gd name="T6" fmla="*/ 0 w 444"/>
              <a:gd name="T7" fmla="*/ 230 h 247"/>
              <a:gd name="T8" fmla="*/ 48 w 444"/>
              <a:gd name="T9" fmla="*/ 10 h 247"/>
              <a:gd name="T10" fmla="*/ 65 w 444"/>
              <a:gd name="T11" fmla="*/ 0 h 247"/>
              <a:gd name="T12" fmla="*/ 379 w 444"/>
              <a:gd name="T13" fmla="*/ 0 h 247"/>
              <a:gd name="T14" fmla="*/ 396 w 444"/>
              <a:gd name="T15" fmla="*/ 10 h 247"/>
              <a:gd name="T16" fmla="*/ 444 w 444"/>
              <a:gd name="T17" fmla="*/ 23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247">
                <a:moveTo>
                  <a:pt x="444" y="230"/>
                </a:moveTo>
                <a:cubicBezTo>
                  <a:pt x="444" y="240"/>
                  <a:pt x="434" y="247"/>
                  <a:pt x="423" y="247"/>
                </a:cubicBezTo>
                <a:cubicBezTo>
                  <a:pt x="22" y="247"/>
                  <a:pt x="22" y="247"/>
                  <a:pt x="22" y="247"/>
                </a:cubicBezTo>
                <a:cubicBezTo>
                  <a:pt x="10" y="247"/>
                  <a:pt x="0" y="240"/>
                  <a:pt x="0" y="230"/>
                </a:cubicBezTo>
                <a:cubicBezTo>
                  <a:pt x="48" y="10"/>
                  <a:pt x="48" y="10"/>
                  <a:pt x="48" y="10"/>
                </a:cubicBezTo>
                <a:cubicBezTo>
                  <a:pt x="48" y="5"/>
                  <a:pt x="56" y="0"/>
                  <a:pt x="65" y="0"/>
                </a:cubicBezTo>
                <a:cubicBezTo>
                  <a:pt x="379" y="0"/>
                  <a:pt x="379" y="0"/>
                  <a:pt x="379" y="0"/>
                </a:cubicBezTo>
                <a:cubicBezTo>
                  <a:pt x="388" y="0"/>
                  <a:pt x="396" y="5"/>
                  <a:pt x="396" y="10"/>
                </a:cubicBezTo>
                <a:cubicBezTo>
                  <a:pt x="444" y="230"/>
                  <a:pt x="444" y="230"/>
                  <a:pt x="444" y="23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9" name="ïSliḑe">
            <a:extLst>
              <a:ext uri="{FF2B5EF4-FFF2-40B4-BE49-F238E27FC236}">
                <a16:creationId xmlns:a16="http://schemas.microsoft.com/office/drawing/2014/main" id="{A880C6DB-B6D1-4FFA-A88C-60A550B1B351}"/>
              </a:ext>
            </a:extLst>
          </p:cNvPr>
          <p:cNvSpPr/>
          <p:nvPr/>
        </p:nvSpPr>
        <p:spPr bwMode="auto">
          <a:xfrm>
            <a:off x="8400151" y="2172979"/>
            <a:ext cx="428379" cy="225622"/>
          </a:xfrm>
          <a:custGeom>
            <a:avLst/>
            <a:gdLst>
              <a:gd name="T0" fmla="*/ 0 w 390"/>
              <a:gd name="T1" fmla="*/ 195 h 213"/>
              <a:gd name="T2" fmla="*/ 42 w 390"/>
              <a:gd name="T3" fmla="*/ 10 h 213"/>
              <a:gd name="T4" fmla="*/ 59 w 390"/>
              <a:gd name="T5" fmla="*/ 0 h 213"/>
              <a:gd name="T6" fmla="*/ 331 w 390"/>
              <a:gd name="T7" fmla="*/ 0 h 213"/>
              <a:gd name="T8" fmla="*/ 348 w 390"/>
              <a:gd name="T9" fmla="*/ 10 h 213"/>
              <a:gd name="T10" fmla="*/ 390 w 390"/>
              <a:gd name="T11" fmla="*/ 195 h 213"/>
              <a:gd name="T12" fmla="*/ 369 w 390"/>
              <a:gd name="T13" fmla="*/ 213 h 213"/>
              <a:gd name="T14" fmla="*/ 21 w 390"/>
              <a:gd name="T15" fmla="*/ 213 h 213"/>
              <a:gd name="T16" fmla="*/ 0 w 390"/>
              <a:gd name="T17" fmla="*/ 19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13">
                <a:moveTo>
                  <a:pt x="0" y="195"/>
                </a:moveTo>
                <a:cubicBezTo>
                  <a:pt x="42" y="10"/>
                  <a:pt x="42" y="10"/>
                  <a:pt x="42" y="10"/>
                </a:cubicBezTo>
                <a:cubicBezTo>
                  <a:pt x="42" y="4"/>
                  <a:pt x="50" y="0"/>
                  <a:pt x="59" y="0"/>
                </a:cubicBezTo>
                <a:cubicBezTo>
                  <a:pt x="331" y="0"/>
                  <a:pt x="331" y="0"/>
                  <a:pt x="331" y="0"/>
                </a:cubicBezTo>
                <a:cubicBezTo>
                  <a:pt x="340" y="0"/>
                  <a:pt x="348" y="4"/>
                  <a:pt x="348" y="10"/>
                </a:cubicBezTo>
                <a:cubicBezTo>
                  <a:pt x="390" y="195"/>
                  <a:pt x="390" y="195"/>
                  <a:pt x="390" y="195"/>
                </a:cubicBezTo>
                <a:cubicBezTo>
                  <a:pt x="390" y="205"/>
                  <a:pt x="380" y="213"/>
                  <a:pt x="369" y="213"/>
                </a:cubicBezTo>
                <a:cubicBezTo>
                  <a:pt x="21" y="213"/>
                  <a:pt x="21" y="213"/>
                  <a:pt x="21" y="213"/>
                </a:cubicBezTo>
                <a:cubicBezTo>
                  <a:pt x="10" y="213"/>
                  <a:pt x="0" y="205"/>
                  <a:pt x="0" y="1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0" name="îṧḷïḍe">
            <a:extLst>
              <a:ext uri="{FF2B5EF4-FFF2-40B4-BE49-F238E27FC236}">
                <a16:creationId xmlns:a16="http://schemas.microsoft.com/office/drawing/2014/main" id="{022B611F-3E00-4B91-A753-CAF941605DAB}"/>
              </a:ext>
            </a:extLst>
          </p:cNvPr>
          <p:cNvSpPr/>
          <p:nvPr/>
        </p:nvSpPr>
        <p:spPr bwMode="auto">
          <a:xfrm>
            <a:off x="8455454" y="2192283"/>
            <a:ext cx="140975" cy="192525"/>
          </a:xfrm>
          <a:custGeom>
            <a:avLst/>
            <a:gdLst>
              <a:gd name="connsiteX0" fmla="*/ 59662 w 355251"/>
              <a:gd name="connsiteY0" fmla="*/ 319567 h 502565"/>
              <a:gd name="connsiteX1" fmla="*/ 79006 w 355251"/>
              <a:gd name="connsiteY1" fmla="*/ 320257 h 502565"/>
              <a:gd name="connsiteX2" fmla="*/ 54135 w 355251"/>
              <a:gd name="connsiteY2" fmla="*/ 367192 h 502565"/>
              <a:gd name="connsiteX3" fmla="*/ 40318 w 355251"/>
              <a:gd name="connsiteY3" fmla="*/ 331300 h 502565"/>
              <a:gd name="connsiteX4" fmla="*/ 59662 w 355251"/>
              <a:gd name="connsiteY4" fmla="*/ 319567 h 502565"/>
              <a:gd name="connsiteX5" fmla="*/ 322556 w 355251"/>
              <a:gd name="connsiteY5" fmla="*/ 153259 h 502565"/>
              <a:gd name="connsiteX6" fmla="*/ 344825 w 355251"/>
              <a:gd name="connsiteY6" fmla="*/ 184737 h 502565"/>
              <a:gd name="connsiteX7" fmla="*/ 278149 w 355251"/>
              <a:gd name="connsiteY7" fmla="*/ 193027 h 502565"/>
              <a:gd name="connsiteX8" fmla="*/ 303152 w 355251"/>
              <a:gd name="connsiteY8" fmla="*/ 157102 h 502565"/>
              <a:gd name="connsiteX9" fmla="*/ 322556 w 355251"/>
              <a:gd name="connsiteY9" fmla="*/ 153259 h 502565"/>
              <a:gd name="connsiteX10" fmla="*/ 151220 w 355251"/>
              <a:gd name="connsiteY10" fmla="*/ 0 h 502565"/>
              <a:gd name="connsiteX11" fmla="*/ 194581 w 355251"/>
              <a:gd name="connsiteY11" fmla="*/ 5531 h 502565"/>
              <a:gd name="connsiteX12" fmla="*/ 258408 w 355251"/>
              <a:gd name="connsiteY12" fmla="*/ 55307 h 502565"/>
              <a:gd name="connsiteX13" fmla="*/ 261183 w 355251"/>
              <a:gd name="connsiteY13" fmla="*/ 146563 h 502565"/>
              <a:gd name="connsiteX14" fmla="*/ 214007 w 355251"/>
              <a:gd name="connsiteY14" fmla="*/ 179746 h 502565"/>
              <a:gd name="connsiteX15" fmla="*/ 164055 w 355251"/>
              <a:gd name="connsiteY15" fmla="*/ 204634 h 502565"/>
              <a:gd name="connsiteX16" fmla="*/ 238983 w 355251"/>
              <a:gd name="connsiteY16" fmla="*/ 290359 h 502565"/>
              <a:gd name="connsiteX17" fmla="*/ 269509 w 355251"/>
              <a:gd name="connsiteY17" fmla="*/ 243349 h 502565"/>
              <a:gd name="connsiteX18" fmla="*/ 300035 w 355251"/>
              <a:gd name="connsiteY18" fmla="*/ 298655 h 502565"/>
              <a:gd name="connsiteX19" fmla="*/ 333337 w 355251"/>
              <a:gd name="connsiteY19" fmla="*/ 348431 h 502565"/>
              <a:gd name="connsiteX20" fmla="*/ 272284 w 355251"/>
              <a:gd name="connsiteY20" fmla="*/ 500524 h 502565"/>
              <a:gd name="connsiteX21" fmla="*/ 247308 w 355251"/>
              <a:gd name="connsiteY21" fmla="*/ 442452 h 502565"/>
              <a:gd name="connsiteX22" fmla="*/ 236208 w 355251"/>
              <a:gd name="connsiteY22" fmla="*/ 384380 h 502565"/>
              <a:gd name="connsiteX23" fmla="*/ 183481 w 355251"/>
              <a:gd name="connsiteY23" fmla="*/ 362258 h 502565"/>
              <a:gd name="connsiteX24" fmla="*/ 122429 w 355251"/>
              <a:gd name="connsiteY24" fmla="*/ 342900 h 502565"/>
              <a:gd name="connsiteX25" fmla="*/ 136304 w 355251"/>
              <a:gd name="connsiteY25" fmla="*/ 279298 h 502565"/>
              <a:gd name="connsiteX26" fmla="*/ 83577 w 355251"/>
              <a:gd name="connsiteY26" fmla="*/ 237818 h 502565"/>
              <a:gd name="connsiteX27" fmla="*/ 78027 w 355251"/>
              <a:gd name="connsiteY27" fmla="*/ 293125 h 502565"/>
              <a:gd name="connsiteX28" fmla="*/ 36400 w 355251"/>
              <a:gd name="connsiteY28" fmla="*/ 254410 h 502565"/>
              <a:gd name="connsiteX29" fmla="*/ 55826 w 355251"/>
              <a:gd name="connsiteY29" fmla="*/ 179746 h 502565"/>
              <a:gd name="connsiteX30" fmla="*/ 11425 w 355251"/>
              <a:gd name="connsiteY30" fmla="*/ 149328 h 502565"/>
              <a:gd name="connsiteX31" fmla="*/ 14200 w 355251"/>
              <a:gd name="connsiteY31" fmla="*/ 96786 h 502565"/>
              <a:gd name="connsiteX32" fmla="*/ 30850 w 355251"/>
              <a:gd name="connsiteY32" fmla="*/ 5531 h 502565"/>
              <a:gd name="connsiteX33" fmla="*/ 66927 w 355251"/>
              <a:gd name="connsiteY33" fmla="*/ 5531 h 502565"/>
              <a:gd name="connsiteX34" fmla="*/ 114103 w 355251"/>
              <a:gd name="connsiteY34" fmla="*/ 2766 h 502565"/>
              <a:gd name="connsiteX35" fmla="*/ 151220 w 355251"/>
              <a:gd name="connsiteY35" fmla="*/ 0 h 50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5251" h="502565">
                <a:moveTo>
                  <a:pt x="59662" y="319567"/>
                </a:moveTo>
                <a:cubicBezTo>
                  <a:pt x="69334" y="318876"/>
                  <a:pt x="79006" y="320257"/>
                  <a:pt x="79006" y="320257"/>
                </a:cubicBezTo>
                <a:cubicBezTo>
                  <a:pt x="95587" y="336822"/>
                  <a:pt x="87296" y="353387"/>
                  <a:pt x="54135" y="367192"/>
                </a:cubicBezTo>
                <a:cubicBezTo>
                  <a:pt x="20974" y="378235"/>
                  <a:pt x="40318" y="347866"/>
                  <a:pt x="40318" y="331300"/>
                </a:cubicBezTo>
                <a:cubicBezTo>
                  <a:pt x="40318" y="323018"/>
                  <a:pt x="49990" y="320257"/>
                  <a:pt x="59662" y="319567"/>
                </a:cubicBezTo>
                <a:close/>
                <a:moveTo>
                  <a:pt x="322556" y="153259"/>
                </a:moveTo>
                <a:cubicBezTo>
                  <a:pt x="344824" y="155202"/>
                  <a:pt x="369828" y="172301"/>
                  <a:pt x="344825" y="184737"/>
                </a:cubicBezTo>
                <a:cubicBezTo>
                  <a:pt x="314265" y="201317"/>
                  <a:pt x="286484" y="217898"/>
                  <a:pt x="278149" y="193027"/>
                </a:cubicBezTo>
                <a:cubicBezTo>
                  <a:pt x="278149" y="193027"/>
                  <a:pt x="283706" y="168156"/>
                  <a:pt x="303152" y="157102"/>
                </a:cubicBezTo>
                <a:cubicBezTo>
                  <a:pt x="308014" y="153648"/>
                  <a:pt x="315133" y="152612"/>
                  <a:pt x="322556" y="153259"/>
                </a:cubicBezTo>
                <a:close/>
                <a:moveTo>
                  <a:pt x="151220" y="0"/>
                </a:moveTo>
                <a:cubicBezTo>
                  <a:pt x="164055" y="0"/>
                  <a:pt x="177931" y="1383"/>
                  <a:pt x="194581" y="5531"/>
                </a:cubicBezTo>
                <a:cubicBezTo>
                  <a:pt x="227882" y="11061"/>
                  <a:pt x="277834" y="35949"/>
                  <a:pt x="258408" y="55307"/>
                </a:cubicBezTo>
                <a:cubicBezTo>
                  <a:pt x="236208" y="77429"/>
                  <a:pt x="250083" y="143797"/>
                  <a:pt x="261183" y="146563"/>
                </a:cubicBezTo>
                <a:cubicBezTo>
                  <a:pt x="275059" y="149328"/>
                  <a:pt x="236208" y="210165"/>
                  <a:pt x="214007" y="179746"/>
                </a:cubicBezTo>
                <a:cubicBezTo>
                  <a:pt x="189031" y="149328"/>
                  <a:pt x="144629" y="196338"/>
                  <a:pt x="164055" y="204634"/>
                </a:cubicBezTo>
                <a:cubicBezTo>
                  <a:pt x="183481" y="210165"/>
                  <a:pt x="194581" y="293125"/>
                  <a:pt x="238983" y="290359"/>
                </a:cubicBezTo>
                <a:cubicBezTo>
                  <a:pt x="280610" y="284829"/>
                  <a:pt x="225107" y="259941"/>
                  <a:pt x="269509" y="243349"/>
                </a:cubicBezTo>
                <a:cubicBezTo>
                  <a:pt x="313911" y="229522"/>
                  <a:pt x="325011" y="273767"/>
                  <a:pt x="300035" y="298655"/>
                </a:cubicBezTo>
                <a:cubicBezTo>
                  <a:pt x="272284" y="323543"/>
                  <a:pt x="311136" y="329074"/>
                  <a:pt x="333337" y="348431"/>
                </a:cubicBezTo>
                <a:cubicBezTo>
                  <a:pt x="352762" y="370554"/>
                  <a:pt x="325011" y="492228"/>
                  <a:pt x="272284" y="500524"/>
                </a:cubicBezTo>
                <a:cubicBezTo>
                  <a:pt x="219557" y="511585"/>
                  <a:pt x="238983" y="475636"/>
                  <a:pt x="247308" y="442452"/>
                </a:cubicBezTo>
                <a:cubicBezTo>
                  <a:pt x="255633" y="412034"/>
                  <a:pt x="244533" y="389911"/>
                  <a:pt x="236208" y="384380"/>
                </a:cubicBezTo>
                <a:cubicBezTo>
                  <a:pt x="230657" y="378850"/>
                  <a:pt x="202906" y="362258"/>
                  <a:pt x="183481" y="362258"/>
                </a:cubicBezTo>
                <a:cubicBezTo>
                  <a:pt x="164055" y="362258"/>
                  <a:pt x="122429" y="370554"/>
                  <a:pt x="122429" y="342900"/>
                </a:cubicBezTo>
                <a:cubicBezTo>
                  <a:pt x="122429" y="315247"/>
                  <a:pt x="136304" y="279298"/>
                  <a:pt x="136304" y="279298"/>
                </a:cubicBezTo>
                <a:cubicBezTo>
                  <a:pt x="136304" y="279298"/>
                  <a:pt x="97453" y="237818"/>
                  <a:pt x="83577" y="237818"/>
                </a:cubicBezTo>
                <a:cubicBezTo>
                  <a:pt x="69702" y="235053"/>
                  <a:pt x="78027" y="276533"/>
                  <a:pt x="78027" y="293125"/>
                </a:cubicBezTo>
                <a:cubicBezTo>
                  <a:pt x="80802" y="306951"/>
                  <a:pt x="30850" y="301421"/>
                  <a:pt x="36400" y="254410"/>
                </a:cubicBezTo>
                <a:cubicBezTo>
                  <a:pt x="39176" y="204634"/>
                  <a:pt x="80802" y="212930"/>
                  <a:pt x="55826" y="179746"/>
                </a:cubicBezTo>
                <a:cubicBezTo>
                  <a:pt x="30850" y="149328"/>
                  <a:pt x="22525" y="152093"/>
                  <a:pt x="11425" y="149328"/>
                </a:cubicBezTo>
                <a:cubicBezTo>
                  <a:pt x="3099" y="146563"/>
                  <a:pt x="-10776" y="110613"/>
                  <a:pt x="14200" y="96786"/>
                </a:cubicBezTo>
                <a:cubicBezTo>
                  <a:pt x="14200" y="96786"/>
                  <a:pt x="3099" y="5531"/>
                  <a:pt x="30850" y="5531"/>
                </a:cubicBezTo>
                <a:cubicBezTo>
                  <a:pt x="41951" y="2766"/>
                  <a:pt x="53051" y="5531"/>
                  <a:pt x="66927" y="5531"/>
                </a:cubicBezTo>
                <a:cubicBezTo>
                  <a:pt x="83577" y="5531"/>
                  <a:pt x="100228" y="5531"/>
                  <a:pt x="114103" y="2766"/>
                </a:cubicBezTo>
                <a:cubicBezTo>
                  <a:pt x="126591" y="1383"/>
                  <a:pt x="138385" y="0"/>
                  <a:pt x="151220" y="0"/>
                </a:cubicBez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1" name="íṣļíďe">
            <a:extLst>
              <a:ext uri="{FF2B5EF4-FFF2-40B4-BE49-F238E27FC236}">
                <a16:creationId xmlns:a16="http://schemas.microsoft.com/office/drawing/2014/main" id="{F485CE44-3EF1-4968-AB19-C37EEBEDB348}"/>
              </a:ext>
            </a:extLst>
          </p:cNvPr>
          <p:cNvSpPr/>
          <p:nvPr/>
        </p:nvSpPr>
        <p:spPr bwMode="auto">
          <a:xfrm>
            <a:off x="8610139" y="2189979"/>
            <a:ext cx="187740" cy="179297"/>
          </a:xfrm>
          <a:custGeom>
            <a:avLst/>
            <a:gdLst>
              <a:gd name="connsiteX0" fmla="*/ 413704 w 473098"/>
              <a:gd name="connsiteY0" fmla="*/ 332595 h 468036"/>
              <a:gd name="connsiteX1" fmla="*/ 465985 w 473098"/>
              <a:gd name="connsiteY1" fmla="*/ 373832 h 468036"/>
              <a:gd name="connsiteX2" fmla="*/ 449475 w 473098"/>
              <a:gd name="connsiteY2" fmla="*/ 426065 h 468036"/>
              <a:gd name="connsiteX3" fmla="*/ 402697 w 473098"/>
              <a:gd name="connsiteY3" fmla="*/ 426065 h 468036"/>
              <a:gd name="connsiteX4" fmla="*/ 372429 w 473098"/>
              <a:gd name="connsiteY4" fmla="*/ 379330 h 468036"/>
              <a:gd name="connsiteX5" fmla="*/ 413704 w 473098"/>
              <a:gd name="connsiteY5" fmla="*/ 332595 h 468036"/>
              <a:gd name="connsiteX6" fmla="*/ 65008 w 473098"/>
              <a:gd name="connsiteY6" fmla="*/ 313431 h 468036"/>
              <a:gd name="connsiteX7" fmla="*/ 90510 w 473098"/>
              <a:gd name="connsiteY7" fmla="*/ 332067 h 468036"/>
              <a:gd name="connsiteX8" fmla="*/ 57538 w 473098"/>
              <a:gd name="connsiteY8" fmla="*/ 362436 h 468036"/>
              <a:gd name="connsiteX9" fmla="*/ 52043 w 473098"/>
              <a:gd name="connsiteY9" fmla="*/ 318262 h 468036"/>
              <a:gd name="connsiteX10" fmla="*/ 65008 w 473098"/>
              <a:gd name="connsiteY10" fmla="*/ 313431 h 468036"/>
              <a:gd name="connsiteX11" fmla="*/ 35137 w 473098"/>
              <a:gd name="connsiteY11" fmla="*/ 3 h 468036"/>
              <a:gd name="connsiteX12" fmla="*/ 148266 w 473098"/>
              <a:gd name="connsiteY12" fmla="*/ 13763 h 468036"/>
              <a:gd name="connsiteX13" fmla="*/ 297922 w 473098"/>
              <a:gd name="connsiteY13" fmla="*/ 2712 h 468036"/>
              <a:gd name="connsiteX14" fmla="*/ 386607 w 473098"/>
              <a:gd name="connsiteY14" fmla="*/ 27577 h 468036"/>
              <a:gd name="connsiteX15" fmla="*/ 314551 w 473098"/>
              <a:gd name="connsiteY15" fmla="*/ 93884 h 468036"/>
              <a:gd name="connsiteX16" fmla="*/ 333950 w 473098"/>
              <a:gd name="connsiteY16" fmla="*/ 135325 h 468036"/>
              <a:gd name="connsiteX17" fmla="*/ 372750 w 473098"/>
              <a:gd name="connsiteY17" fmla="*/ 124274 h 468036"/>
              <a:gd name="connsiteX18" fmla="*/ 417093 w 473098"/>
              <a:gd name="connsiteY18" fmla="*/ 118749 h 468036"/>
              <a:gd name="connsiteX19" fmla="*/ 444807 w 473098"/>
              <a:gd name="connsiteY19" fmla="*/ 193344 h 468036"/>
              <a:gd name="connsiteX20" fmla="*/ 436492 w 473098"/>
              <a:gd name="connsiteY20" fmla="*/ 262413 h 468036"/>
              <a:gd name="connsiteX21" fmla="*/ 383836 w 473098"/>
              <a:gd name="connsiteY21" fmla="*/ 295566 h 468036"/>
              <a:gd name="connsiteX22" fmla="*/ 333950 w 473098"/>
              <a:gd name="connsiteY22" fmla="*/ 317669 h 468036"/>
              <a:gd name="connsiteX23" fmla="*/ 311779 w 473098"/>
              <a:gd name="connsiteY23" fmla="*/ 350822 h 468036"/>
              <a:gd name="connsiteX24" fmla="*/ 311779 w 473098"/>
              <a:gd name="connsiteY24" fmla="*/ 441994 h 468036"/>
              <a:gd name="connsiteX25" fmla="*/ 217551 w 473098"/>
              <a:gd name="connsiteY25" fmla="*/ 458571 h 468036"/>
              <a:gd name="connsiteX26" fmla="*/ 137181 w 473098"/>
              <a:gd name="connsiteY26" fmla="*/ 386738 h 468036"/>
              <a:gd name="connsiteX27" fmla="*/ 112238 w 473098"/>
              <a:gd name="connsiteY27" fmla="*/ 306618 h 468036"/>
              <a:gd name="connsiteX28" fmla="*/ 26325 w 473098"/>
              <a:gd name="connsiteY28" fmla="*/ 256888 h 468036"/>
              <a:gd name="connsiteX29" fmla="*/ 73439 w 473098"/>
              <a:gd name="connsiteY29" fmla="*/ 209920 h 468036"/>
              <a:gd name="connsiteX30" fmla="*/ 173209 w 473098"/>
              <a:gd name="connsiteY30" fmla="*/ 256888 h 468036"/>
              <a:gd name="connsiteX31" fmla="*/ 173209 w 473098"/>
              <a:gd name="connsiteY31" fmla="*/ 162953 h 468036"/>
              <a:gd name="connsiteX32" fmla="*/ 128867 w 473098"/>
              <a:gd name="connsiteY32" fmla="*/ 165716 h 468036"/>
              <a:gd name="connsiteX33" fmla="*/ 101153 w 473098"/>
              <a:gd name="connsiteY33" fmla="*/ 185055 h 468036"/>
              <a:gd name="connsiteX34" fmla="*/ 20782 w 473098"/>
              <a:gd name="connsiteY34" fmla="*/ 113223 h 468036"/>
              <a:gd name="connsiteX35" fmla="*/ 4154 w 473098"/>
              <a:gd name="connsiteY35" fmla="*/ 22051 h 468036"/>
              <a:gd name="connsiteX36" fmla="*/ 35137 w 473098"/>
              <a:gd name="connsiteY36" fmla="*/ 3 h 46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73098" h="468036">
                <a:moveTo>
                  <a:pt x="413704" y="332595"/>
                </a:moveTo>
                <a:cubicBezTo>
                  <a:pt x="427462" y="327097"/>
                  <a:pt x="446724" y="349090"/>
                  <a:pt x="465985" y="373832"/>
                </a:cubicBezTo>
                <a:cubicBezTo>
                  <a:pt x="485247" y="398574"/>
                  <a:pt x="460482" y="412319"/>
                  <a:pt x="449475" y="426065"/>
                </a:cubicBezTo>
                <a:cubicBezTo>
                  <a:pt x="438469" y="439810"/>
                  <a:pt x="421959" y="431563"/>
                  <a:pt x="402697" y="426065"/>
                </a:cubicBezTo>
                <a:cubicBezTo>
                  <a:pt x="386187" y="420566"/>
                  <a:pt x="383436" y="406821"/>
                  <a:pt x="372429" y="379330"/>
                </a:cubicBezTo>
                <a:cubicBezTo>
                  <a:pt x="361422" y="354588"/>
                  <a:pt x="413704" y="332595"/>
                  <a:pt x="413704" y="332595"/>
                </a:cubicBezTo>
                <a:close/>
                <a:moveTo>
                  <a:pt x="65008" y="313431"/>
                </a:moveTo>
                <a:cubicBezTo>
                  <a:pt x="78145" y="314984"/>
                  <a:pt x="90510" y="332067"/>
                  <a:pt x="90510" y="332067"/>
                </a:cubicBezTo>
                <a:cubicBezTo>
                  <a:pt x="104248" y="345871"/>
                  <a:pt x="79519" y="356915"/>
                  <a:pt x="57538" y="362436"/>
                </a:cubicBezTo>
                <a:cubicBezTo>
                  <a:pt x="38305" y="365197"/>
                  <a:pt x="32810" y="334828"/>
                  <a:pt x="52043" y="318262"/>
                </a:cubicBezTo>
                <a:cubicBezTo>
                  <a:pt x="56165" y="314121"/>
                  <a:pt x="60629" y="312913"/>
                  <a:pt x="65008" y="313431"/>
                </a:cubicBezTo>
                <a:close/>
                <a:moveTo>
                  <a:pt x="35137" y="3"/>
                </a:moveTo>
                <a:cubicBezTo>
                  <a:pt x="78981" y="-267"/>
                  <a:pt x="148266" y="13763"/>
                  <a:pt x="148266" y="13763"/>
                </a:cubicBezTo>
                <a:cubicBezTo>
                  <a:pt x="164895" y="16526"/>
                  <a:pt x="234180" y="8237"/>
                  <a:pt x="297922" y="2712"/>
                </a:cubicBezTo>
                <a:cubicBezTo>
                  <a:pt x="364436" y="-2814"/>
                  <a:pt x="364436" y="2712"/>
                  <a:pt x="386607" y="27577"/>
                </a:cubicBezTo>
                <a:cubicBezTo>
                  <a:pt x="406007" y="49679"/>
                  <a:pt x="356122" y="66256"/>
                  <a:pt x="314551" y="93884"/>
                </a:cubicBezTo>
                <a:cubicBezTo>
                  <a:pt x="275751" y="121511"/>
                  <a:pt x="314551" y="121511"/>
                  <a:pt x="333950" y="135325"/>
                </a:cubicBezTo>
                <a:cubicBezTo>
                  <a:pt x="342265" y="140851"/>
                  <a:pt x="356122" y="132562"/>
                  <a:pt x="372750" y="124274"/>
                </a:cubicBezTo>
                <a:cubicBezTo>
                  <a:pt x="392150" y="110460"/>
                  <a:pt x="411550" y="99409"/>
                  <a:pt x="417093" y="118749"/>
                </a:cubicBezTo>
                <a:cubicBezTo>
                  <a:pt x="422635" y="151902"/>
                  <a:pt x="428178" y="154665"/>
                  <a:pt x="444807" y="193344"/>
                </a:cubicBezTo>
                <a:cubicBezTo>
                  <a:pt x="461435" y="234785"/>
                  <a:pt x="447578" y="243074"/>
                  <a:pt x="436492" y="262413"/>
                </a:cubicBezTo>
                <a:cubicBezTo>
                  <a:pt x="428178" y="278990"/>
                  <a:pt x="430950" y="281753"/>
                  <a:pt x="383836" y="295566"/>
                </a:cubicBezTo>
                <a:cubicBezTo>
                  <a:pt x="336722" y="306618"/>
                  <a:pt x="356122" y="301092"/>
                  <a:pt x="333950" y="317669"/>
                </a:cubicBezTo>
                <a:cubicBezTo>
                  <a:pt x="311779" y="334246"/>
                  <a:pt x="314551" y="337008"/>
                  <a:pt x="311779" y="350822"/>
                </a:cubicBezTo>
                <a:cubicBezTo>
                  <a:pt x="309008" y="364636"/>
                  <a:pt x="328408" y="403315"/>
                  <a:pt x="311779" y="441994"/>
                </a:cubicBezTo>
                <a:cubicBezTo>
                  <a:pt x="295151" y="477910"/>
                  <a:pt x="264665" y="469622"/>
                  <a:pt x="217551" y="458571"/>
                </a:cubicBezTo>
                <a:cubicBezTo>
                  <a:pt x="173209" y="444757"/>
                  <a:pt x="164895" y="428180"/>
                  <a:pt x="137181" y="386738"/>
                </a:cubicBezTo>
                <a:cubicBezTo>
                  <a:pt x="109467" y="348060"/>
                  <a:pt x="120552" y="331483"/>
                  <a:pt x="112238" y="306618"/>
                </a:cubicBezTo>
                <a:cubicBezTo>
                  <a:pt x="101153" y="284515"/>
                  <a:pt x="48496" y="281753"/>
                  <a:pt x="26325" y="256888"/>
                </a:cubicBezTo>
                <a:cubicBezTo>
                  <a:pt x="4154" y="232023"/>
                  <a:pt x="48496" y="209920"/>
                  <a:pt x="73439" y="209920"/>
                </a:cubicBezTo>
                <a:cubicBezTo>
                  <a:pt x="98381" y="209920"/>
                  <a:pt x="153809" y="254125"/>
                  <a:pt x="173209" y="256888"/>
                </a:cubicBezTo>
                <a:cubicBezTo>
                  <a:pt x="189837" y="256888"/>
                  <a:pt x="187066" y="212683"/>
                  <a:pt x="173209" y="162953"/>
                </a:cubicBezTo>
                <a:cubicBezTo>
                  <a:pt x="162123" y="135325"/>
                  <a:pt x="145495" y="151902"/>
                  <a:pt x="128867" y="165716"/>
                </a:cubicBezTo>
                <a:cubicBezTo>
                  <a:pt x="117781" y="176767"/>
                  <a:pt x="106695" y="187818"/>
                  <a:pt x="101153" y="185055"/>
                </a:cubicBezTo>
                <a:cubicBezTo>
                  <a:pt x="81753" y="176767"/>
                  <a:pt x="37410" y="149139"/>
                  <a:pt x="20782" y="113223"/>
                </a:cubicBezTo>
                <a:cubicBezTo>
                  <a:pt x="6925" y="77307"/>
                  <a:pt x="34639" y="69019"/>
                  <a:pt x="4154" y="22051"/>
                </a:cubicBezTo>
                <a:cubicBezTo>
                  <a:pt x="-8318" y="5475"/>
                  <a:pt x="8830" y="165"/>
                  <a:pt x="35137" y="3"/>
                </a:cubicBez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2" name="íṧlíḍé">
            <a:extLst>
              <a:ext uri="{FF2B5EF4-FFF2-40B4-BE49-F238E27FC236}">
                <a16:creationId xmlns:a16="http://schemas.microsoft.com/office/drawing/2014/main" id="{F40F0A09-00E8-422D-AC2E-F27D06105CCC}"/>
              </a:ext>
            </a:extLst>
          </p:cNvPr>
          <p:cNvSpPr/>
          <p:nvPr/>
        </p:nvSpPr>
        <p:spPr bwMode="auto">
          <a:xfrm>
            <a:off x="8464407" y="2234402"/>
            <a:ext cx="83786" cy="18244"/>
          </a:xfrm>
          <a:prstGeom prst="ellipse">
            <a:avLst/>
          </a:pr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3" name="íšliďè">
            <a:extLst>
              <a:ext uri="{FF2B5EF4-FFF2-40B4-BE49-F238E27FC236}">
                <a16:creationId xmlns:a16="http://schemas.microsoft.com/office/drawing/2014/main" id="{5A329330-1223-4E4C-9106-0182DCE22B8E}"/>
              </a:ext>
            </a:extLst>
          </p:cNvPr>
          <p:cNvSpPr/>
          <p:nvPr/>
        </p:nvSpPr>
        <p:spPr bwMode="auto">
          <a:xfrm>
            <a:off x="8442988" y="2061080"/>
            <a:ext cx="124734" cy="184876"/>
          </a:xfrm>
          <a:custGeom>
            <a:avLst/>
            <a:gdLst>
              <a:gd name="T0" fmla="*/ 57 w 114"/>
              <a:gd name="T1" fmla="*/ 0 h 175"/>
              <a:gd name="T2" fmla="*/ 0 w 114"/>
              <a:gd name="T3" fmla="*/ 63 h 175"/>
              <a:gd name="T4" fmla="*/ 57 w 114"/>
              <a:gd name="T5" fmla="*/ 175 h 175"/>
              <a:gd name="T6" fmla="*/ 114 w 114"/>
              <a:gd name="T7" fmla="*/ 63 h 175"/>
              <a:gd name="T8" fmla="*/ 57 w 114"/>
              <a:gd name="T9" fmla="*/ 0 h 175"/>
              <a:gd name="T10" fmla="*/ 57 w 114"/>
              <a:gd name="T11" fmla="*/ 95 h 175"/>
              <a:gd name="T12" fmla="*/ 23 w 114"/>
              <a:gd name="T13" fmla="*/ 62 h 175"/>
              <a:gd name="T14" fmla="*/ 57 w 114"/>
              <a:gd name="T15" fmla="*/ 28 h 175"/>
              <a:gd name="T16" fmla="*/ 90 w 114"/>
              <a:gd name="T17" fmla="*/ 62 h 175"/>
              <a:gd name="T18" fmla="*/ 57 w 114"/>
              <a:gd name="T19" fmla="*/ 9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75">
                <a:moveTo>
                  <a:pt x="57" y="0"/>
                </a:moveTo>
                <a:cubicBezTo>
                  <a:pt x="25" y="0"/>
                  <a:pt x="0" y="26"/>
                  <a:pt x="0" y="63"/>
                </a:cubicBezTo>
                <a:cubicBezTo>
                  <a:pt x="0" y="100"/>
                  <a:pt x="57" y="175"/>
                  <a:pt x="57" y="175"/>
                </a:cubicBezTo>
                <a:cubicBezTo>
                  <a:pt x="57" y="175"/>
                  <a:pt x="114" y="100"/>
                  <a:pt x="114" y="63"/>
                </a:cubicBezTo>
                <a:cubicBezTo>
                  <a:pt x="114" y="26"/>
                  <a:pt x="88" y="0"/>
                  <a:pt x="57" y="0"/>
                </a:cubicBezTo>
                <a:close/>
                <a:moveTo>
                  <a:pt x="57" y="95"/>
                </a:moveTo>
                <a:cubicBezTo>
                  <a:pt x="38" y="95"/>
                  <a:pt x="23" y="80"/>
                  <a:pt x="23" y="62"/>
                </a:cubicBezTo>
                <a:cubicBezTo>
                  <a:pt x="23" y="43"/>
                  <a:pt x="38" y="28"/>
                  <a:pt x="57" y="28"/>
                </a:cubicBezTo>
                <a:cubicBezTo>
                  <a:pt x="75" y="28"/>
                  <a:pt x="90" y="43"/>
                  <a:pt x="90" y="62"/>
                </a:cubicBezTo>
                <a:cubicBezTo>
                  <a:pt x="90" y="80"/>
                  <a:pt x="75" y="95"/>
                  <a:pt x="57" y="95"/>
                </a:cubicBezTo>
                <a:close/>
              </a:path>
            </a:pathLst>
          </a:custGeom>
          <a:solidFill>
            <a:srgbClr val="D80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4" name="îŝḻiḍê">
            <a:extLst>
              <a:ext uri="{FF2B5EF4-FFF2-40B4-BE49-F238E27FC236}">
                <a16:creationId xmlns:a16="http://schemas.microsoft.com/office/drawing/2014/main" id="{C561EC6D-C7CC-4387-AA41-E3308116A976}"/>
              </a:ext>
            </a:extLst>
          </p:cNvPr>
          <p:cNvSpPr/>
          <p:nvPr/>
        </p:nvSpPr>
        <p:spPr bwMode="auto">
          <a:xfrm>
            <a:off x="8442988" y="2050134"/>
            <a:ext cx="124734" cy="185485"/>
          </a:xfrm>
          <a:custGeom>
            <a:avLst/>
            <a:gdLst>
              <a:gd name="T0" fmla="*/ 57 w 114"/>
              <a:gd name="T1" fmla="*/ 0 h 175"/>
              <a:gd name="T2" fmla="*/ 0 w 114"/>
              <a:gd name="T3" fmla="*/ 63 h 175"/>
              <a:gd name="T4" fmla="*/ 57 w 114"/>
              <a:gd name="T5" fmla="*/ 175 h 175"/>
              <a:gd name="T6" fmla="*/ 114 w 114"/>
              <a:gd name="T7" fmla="*/ 63 h 175"/>
              <a:gd name="T8" fmla="*/ 57 w 114"/>
              <a:gd name="T9" fmla="*/ 0 h 175"/>
              <a:gd name="T10" fmla="*/ 57 w 114"/>
              <a:gd name="T11" fmla="*/ 95 h 175"/>
              <a:gd name="T12" fmla="*/ 23 w 114"/>
              <a:gd name="T13" fmla="*/ 62 h 175"/>
              <a:gd name="T14" fmla="*/ 57 w 114"/>
              <a:gd name="T15" fmla="*/ 28 h 175"/>
              <a:gd name="T16" fmla="*/ 90 w 114"/>
              <a:gd name="T17" fmla="*/ 62 h 175"/>
              <a:gd name="T18" fmla="*/ 57 w 114"/>
              <a:gd name="T19" fmla="*/ 9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75">
                <a:moveTo>
                  <a:pt x="57" y="0"/>
                </a:moveTo>
                <a:cubicBezTo>
                  <a:pt x="25" y="0"/>
                  <a:pt x="0" y="26"/>
                  <a:pt x="0" y="63"/>
                </a:cubicBezTo>
                <a:cubicBezTo>
                  <a:pt x="0" y="100"/>
                  <a:pt x="57" y="175"/>
                  <a:pt x="57" y="175"/>
                </a:cubicBezTo>
                <a:cubicBezTo>
                  <a:pt x="57" y="175"/>
                  <a:pt x="114" y="100"/>
                  <a:pt x="114" y="63"/>
                </a:cubicBezTo>
                <a:cubicBezTo>
                  <a:pt x="114" y="26"/>
                  <a:pt x="88" y="0"/>
                  <a:pt x="57" y="0"/>
                </a:cubicBezTo>
                <a:close/>
                <a:moveTo>
                  <a:pt x="57" y="95"/>
                </a:moveTo>
                <a:cubicBezTo>
                  <a:pt x="38" y="95"/>
                  <a:pt x="23" y="80"/>
                  <a:pt x="23" y="62"/>
                </a:cubicBezTo>
                <a:cubicBezTo>
                  <a:pt x="23" y="43"/>
                  <a:pt x="38" y="28"/>
                  <a:pt x="57" y="28"/>
                </a:cubicBezTo>
                <a:cubicBezTo>
                  <a:pt x="75" y="28"/>
                  <a:pt x="90" y="43"/>
                  <a:pt x="90" y="62"/>
                </a:cubicBezTo>
                <a:cubicBezTo>
                  <a:pt x="90" y="80"/>
                  <a:pt x="75" y="95"/>
                  <a:pt x="57" y="95"/>
                </a:cubicBez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5" name="îśļiḍè">
            <a:extLst>
              <a:ext uri="{FF2B5EF4-FFF2-40B4-BE49-F238E27FC236}">
                <a16:creationId xmlns:a16="http://schemas.microsoft.com/office/drawing/2014/main" id="{02FEF8C7-7E8D-4728-9B5D-C0D7F6A60B43}"/>
              </a:ext>
            </a:extLst>
          </p:cNvPr>
          <p:cNvSpPr/>
          <p:nvPr/>
        </p:nvSpPr>
        <p:spPr bwMode="auto">
          <a:xfrm>
            <a:off x="8609930" y="2159600"/>
            <a:ext cx="248208" cy="249948"/>
          </a:xfrm>
          <a:custGeom>
            <a:avLst/>
            <a:gdLst>
              <a:gd name="T0" fmla="*/ 161 w 226"/>
              <a:gd name="T1" fmla="*/ 0 h 236"/>
              <a:gd name="T2" fmla="*/ 0 w 226"/>
              <a:gd name="T3" fmla="*/ 0 h 236"/>
              <a:gd name="T4" fmla="*/ 161 w 226"/>
              <a:gd name="T5" fmla="*/ 0 h 236"/>
              <a:gd name="T6" fmla="*/ 178 w 226"/>
              <a:gd name="T7" fmla="*/ 10 h 236"/>
              <a:gd name="T8" fmla="*/ 226 w 226"/>
              <a:gd name="T9" fmla="*/ 230 h 236"/>
              <a:gd name="T10" fmla="*/ 225 w 226"/>
              <a:gd name="T11" fmla="*/ 234 h 236"/>
              <a:gd name="T12" fmla="*/ 225 w 226"/>
              <a:gd name="T13" fmla="*/ 234 h 236"/>
              <a:gd name="T14" fmla="*/ 224 w 226"/>
              <a:gd name="T15" fmla="*/ 236 h 236"/>
              <a:gd name="T16" fmla="*/ 224 w 226"/>
              <a:gd name="T17" fmla="*/ 236 h 236"/>
              <a:gd name="T18" fmla="*/ 226 w 226"/>
              <a:gd name="T19" fmla="*/ 230 h 236"/>
              <a:gd name="T20" fmla="*/ 178 w 226"/>
              <a:gd name="T21" fmla="*/ 10 h 236"/>
              <a:gd name="T22" fmla="*/ 161 w 226"/>
              <a:gd name="T2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6" h="236">
                <a:moveTo>
                  <a:pt x="161" y="0"/>
                </a:moveTo>
                <a:cubicBezTo>
                  <a:pt x="0" y="0"/>
                  <a:pt x="0" y="0"/>
                  <a:pt x="0" y="0"/>
                </a:cubicBezTo>
                <a:cubicBezTo>
                  <a:pt x="161" y="0"/>
                  <a:pt x="161" y="0"/>
                  <a:pt x="161" y="0"/>
                </a:cubicBezTo>
                <a:cubicBezTo>
                  <a:pt x="170" y="0"/>
                  <a:pt x="178" y="5"/>
                  <a:pt x="178" y="10"/>
                </a:cubicBezTo>
                <a:cubicBezTo>
                  <a:pt x="226" y="230"/>
                  <a:pt x="226" y="230"/>
                  <a:pt x="226" y="230"/>
                </a:cubicBezTo>
                <a:cubicBezTo>
                  <a:pt x="226" y="231"/>
                  <a:pt x="226" y="233"/>
                  <a:pt x="225" y="234"/>
                </a:cubicBezTo>
                <a:cubicBezTo>
                  <a:pt x="225" y="234"/>
                  <a:pt x="225" y="234"/>
                  <a:pt x="225" y="234"/>
                </a:cubicBezTo>
                <a:cubicBezTo>
                  <a:pt x="225" y="235"/>
                  <a:pt x="225" y="235"/>
                  <a:pt x="224" y="236"/>
                </a:cubicBezTo>
                <a:cubicBezTo>
                  <a:pt x="224" y="236"/>
                  <a:pt x="224" y="236"/>
                  <a:pt x="224" y="236"/>
                </a:cubicBezTo>
                <a:cubicBezTo>
                  <a:pt x="225" y="234"/>
                  <a:pt x="226" y="232"/>
                  <a:pt x="226" y="230"/>
                </a:cubicBezTo>
                <a:cubicBezTo>
                  <a:pt x="178" y="10"/>
                  <a:pt x="178" y="10"/>
                  <a:pt x="178" y="10"/>
                </a:cubicBezTo>
                <a:cubicBezTo>
                  <a:pt x="178" y="5"/>
                  <a:pt x="170" y="0"/>
                  <a:pt x="161"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6" name="ïṣľíḓé">
            <a:extLst>
              <a:ext uri="{FF2B5EF4-FFF2-40B4-BE49-F238E27FC236}">
                <a16:creationId xmlns:a16="http://schemas.microsoft.com/office/drawing/2014/main" id="{24608DE1-60AB-48DE-8A47-B5B7B2DF0497}"/>
              </a:ext>
            </a:extLst>
          </p:cNvPr>
          <p:cNvSpPr/>
          <p:nvPr/>
        </p:nvSpPr>
        <p:spPr bwMode="auto">
          <a:xfrm>
            <a:off x="8834829" y="2407115"/>
            <a:ext cx="22049" cy="13988"/>
          </a:xfrm>
          <a:custGeom>
            <a:avLst/>
            <a:gdLst>
              <a:gd name="T0" fmla="*/ 19 w 20"/>
              <a:gd name="T1" fmla="*/ 2 h 13"/>
              <a:gd name="T2" fmla="*/ 0 w 20"/>
              <a:gd name="T3" fmla="*/ 13 h 13"/>
              <a:gd name="T4" fmla="*/ 0 w 20"/>
              <a:gd name="T5" fmla="*/ 13 h 13"/>
              <a:gd name="T6" fmla="*/ 19 w 20"/>
              <a:gd name="T7" fmla="*/ 2 h 13"/>
              <a:gd name="T8" fmla="*/ 19 w 20"/>
              <a:gd name="T9" fmla="*/ 2 h 13"/>
              <a:gd name="T10" fmla="*/ 20 w 20"/>
              <a:gd name="T11" fmla="*/ 0 h 13"/>
              <a:gd name="T12" fmla="*/ 20 w 20"/>
              <a:gd name="T13" fmla="*/ 0 h 13"/>
              <a:gd name="T14" fmla="*/ 20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19" y="2"/>
                </a:moveTo>
                <a:cubicBezTo>
                  <a:pt x="16" y="9"/>
                  <a:pt x="9" y="13"/>
                  <a:pt x="0" y="13"/>
                </a:cubicBezTo>
                <a:cubicBezTo>
                  <a:pt x="0" y="13"/>
                  <a:pt x="0" y="13"/>
                  <a:pt x="0" y="13"/>
                </a:cubicBezTo>
                <a:cubicBezTo>
                  <a:pt x="9" y="13"/>
                  <a:pt x="16" y="9"/>
                  <a:pt x="19" y="2"/>
                </a:cubicBezTo>
                <a:cubicBezTo>
                  <a:pt x="19" y="2"/>
                  <a:pt x="19" y="2"/>
                  <a:pt x="19" y="2"/>
                </a:cubicBezTo>
                <a:moveTo>
                  <a:pt x="20" y="0"/>
                </a:moveTo>
                <a:cubicBezTo>
                  <a:pt x="20" y="0"/>
                  <a:pt x="20" y="0"/>
                  <a:pt x="20" y="0"/>
                </a:cubicBezTo>
                <a:cubicBezTo>
                  <a:pt x="20" y="0"/>
                  <a:pt x="20" y="0"/>
                  <a:pt x="2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7" name="işḻíḋé">
            <a:extLst>
              <a:ext uri="{FF2B5EF4-FFF2-40B4-BE49-F238E27FC236}">
                <a16:creationId xmlns:a16="http://schemas.microsoft.com/office/drawing/2014/main" id="{7A36F68B-517B-43D5-8ED9-2BED53640E4D}"/>
              </a:ext>
            </a:extLst>
          </p:cNvPr>
          <p:cNvSpPr/>
          <p:nvPr/>
        </p:nvSpPr>
        <p:spPr bwMode="auto">
          <a:xfrm>
            <a:off x="8609930" y="2159600"/>
            <a:ext cx="248208" cy="261503"/>
          </a:xfrm>
          <a:custGeom>
            <a:avLst/>
            <a:gdLst>
              <a:gd name="T0" fmla="*/ 161 w 226"/>
              <a:gd name="T1" fmla="*/ 0 h 247"/>
              <a:gd name="T2" fmla="*/ 0 w 226"/>
              <a:gd name="T3" fmla="*/ 0 h 247"/>
              <a:gd name="T4" fmla="*/ 0 w 226"/>
              <a:gd name="T5" fmla="*/ 13 h 247"/>
              <a:gd name="T6" fmla="*/ 140 w 226"/>
              <a:gd name="T7" fmla="*/ 13 h 247"/>
              <a:gd name="T8" fmla="*/ 157 w 226"/>
              <a:gd name="T9" fmla="*/ 23 h 247"/>
              <a:gd name="T10" fmla="*/ 199 w 226"/>
              <a:gd name="T11" fmla="*/ 208 h 247"/>
              <a:gd name="T12" fmla="*/ 178 w 226"/>
              <a:gd name="T13" fmla="*/ 226 h 247"/>
              <a:gd name="T14" fmla="*/ 0 w 226"/>
              <a:gd name="T15" fmla="*/ 226 h 247"/>
              <a:gd name="T16" fmla="*/ 0 w 226"/>
              <a:gd name="T17" fmla="*/ 247 h 247"/>
              <a:gd name="T18" fmla="*/ 205 w 226"/>
              <a:gd name="T19" fmla="*/ 247 h 247"/>
              <a:gd name="T20" fmla="*/ 224 w 226"/>
              <a:gd name="T21" fmla="*/ 236 h 247"/>
              <a:gd name="T22" fmla="*/ 225 w 226"/>
              <a:gd name="T23" fmla="*/ 234 h 247"/>
              <a:gd name="T24" fmla="*/ 225 w 226"/>
              <a:gd name="T25" fmla="*/ 234 h 247"/>
              <a:gd name="T26" fmla="*/ 226 w 226"/>
              <a:gd name="T27" fmla="*/ 230 h 247"/>
              <a:gd name="T28" fmla="*/ 178 w 226"/>
              <a:gd name="T29" fmla="*/ 10 h 247"/>
              <a:gd name="T30" fmla="*/ 161 w 226"/>
              <a:gd name="T3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6" h="247">
                <a:moveTo>
                  <a:pt x="161" y="0"/>
                </a:moveTo>
                <a:cubicBezTo>
                  <a:pt x="0" y="0"/>
                  <a:pt x="0" y="0"/>
                  <a:pt x="0" y="0"/>
                </a:cubicBezTo>
                <a:cubicBezTo>
                  <a:pt x="0" y="13"/>
                  <a:pt x="0" y="13"/>
                  <a:pt x="0" y="13"/>
                </a:cubicBezTo>
                <a:cubicBezTo>
                  <a:pt x="140" y="13"/>
                  <a:pt x="140" y="13"/>
                  <a:pt x="140" y="13"/>
                </a:cubicBezTo>
                <a:cubicBezTo>
                  <a:pt x="149" y="13"/>
                  <a:pt x="157" y="17"/>
                  <a:pt x="157" y="23"/>
                </a:cubicBezTo>
                <a:cubicBezTo>
                  <a:pt x="199" y="208"/>
                  <a:pt x="199" y="208"/>
                  <a:pt x="199" y="208"/>
                </a:cubicBezTo>
                <a:cubicBezTo>
                  <a:pt x="199" y="218"/>
                  <a:pt x="189" y="226"/>
                  <a:pt x="178" y="226"/>
                </a:cubicBezTo>
                <a:cubicBezTo>
                  <a:pt x="0" y="226"/>
                  <a:pt x="0" y="226"/>
                  <a:pt x="0" y="226"/>
                </a:cubicBezTo>
                <a:cubicBezTo>
                  <a:pt x="0" y="247"/>
                  <a:pt x="0" y="247"/>
                  <a:pt x="0" y="247"/>
                </a:cubicBezTo>
                <a:cubicBezTo>
                  <a:pt x="205" y="247"/>
                  <a:pt x="205" y="247"/>
                  <a:pt x="205" y="247"/>
                </a:cubicBezTo>
                <a:cubicBezTo>
                  <a:pt x="214" y="247"/>
                  <a:pt x="221" y="243"/>
                  <a:pt x="224" y="236"/>
                </a:cubicBezTo>
                <a:cubicBezTo>
                  <a:pt x="225" y="235"/>
                  <a:pt x="225" y="235"/>
                  <a:pt x="225" y="234"/>
                </a:cubicBezTo>
                <a:cubicBezTo>
                  <a:pt x="225" y="234"/>
                  <a:pt x="225" y="234"/>
                  <a:pt x="225" y="234"/>
                </a:cubicBezTo>
                <a:cubicBezTo>
                  <a:pt x="226" y="233"/>
                  <a:pt x="226" y="231"/>
                  <a:pt x="226" y="230"/>
                </a:cubicBezTo>
                <a:cubicBezTo>
                  <a:pt x="178" y="10"/>
                  <a:pt x="178" y="10"/>
                  <a:pt x="178" y="10"/>
                </a:cubicBezTo>
                <a:cubicBezTo>
                  <a:pt x="178" y="5"/>
                  <a:pt x="170" y="0"/>
                  <a:pt x="161"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8" name="íṡļîḓé">
            <a:extLst>
              <a:ext uri="{FF2B5EF4-FFF2-40B4-BE49-F238E27FC236}">
                <a16:creationId xmlns:a16="http://schemas.microsoft.com/office/drawing/2014/main" id="{70D6926B-9741-4D58-BDF5-D438C3B2CFB6}"/>
              </a:ext>
            </a:extLst>
          </p:cNvPr>
          <p:cNvSpPr/>
          <p:nvPr/>
        </p:nvSpPr>
        <p:spPr bwMode="auto">
          <a:xfrm>
            <a:off x="8606150" y="2172979"/>
            <a:ext cx="222379" cy="225622"/>
          </a:xfrm>
          <a:custGeom>
            <a:avLst/>
            <a:gdLst>
              <a:gd name="T0" fmla="*/ 160 w 202"/>
              <a:gd name="T1" fmla="*/ 173 h 213"/>
              <a:gd name="T2" fmla="*/ 149 w 202"/>
              <a:gd name="T3" fmla="*/ 170 h 213"/>
              <a:gd name="T4" fmla="*/ 138 w 202"/>
              <a:gd name="T5" fmla="*/ 153 h 213"/>
              <a:gd name="T6" fmla="*/ 153 w 202"/>
              <a:gd name="T7" fmla="*/ 136 h 213"/>
              <a:gd name="T8" fmla="*/ 155 w 202"/>
              <a:gd name="T9" fmla="*/ 136 h 213"/>
              <a:gd name="T10" fmla="*/ 172 w 202"/>
              <a:gd name="T11" fmla="*/ 151 h 213"/>
              <a:gd name="T12" fmla="*/ 166 w 202"/>
              <a:gd name="T13" fmla="*/ 170 h 213"/>
              <a:gd name="T14" fmla="*/ 160 w 202"/>
              <a:gd name="T15" fmla="*/ 173 h 213"/>
              <a:gd name="T16" fmla="*/ 23 w 202"/>
              <a:gd name="T17" fmla="*/ 147 h 213"/>
              <a:gd name="T18" fmla="*/ 22 w 202"/>
              <a:gd name="T19" fmla="*/ 131 h 213"/>
              <a:gd name="T20" fmla="*/ 26 w 202"/>
              <a:gd name="T21" fmla="*/ 129 h 213"/>
              <a:gd name="T22" fmla="*/ 36 w 202"/>
              <a:gd name="T23" fmla="*/ 136 h 213"/>
              <a:gd name="T24" fmla="*/ 24 w 202"/>
              <a:gd name="T25" fmla="*/ 147 h 213"/>
              <a:gd name="T26" fmla="*/ 23 w 202"/>
              <a:gd name="T27" fmla="*/ 147 h 213"/>
              <a:gd name="T28" fmla="*/ 41 w 202"/>
              <a:gd name="T29" fmla="*/ 83 h 213"/>
              <a:gd name="T30" fmla="*/ 40 w 202"/>
              <a:gd name="T31" fmla="*/ 83 h 213"/>
              <a:gd name="T32" fmla="*/ 11 w 202"/>
              <a:gd name="T33" fmla="*/ 57 h 213"/>
              <a:gd name="T34" fmla="*/ 5 w 202"/>
              <a:gd name="T35" fmla="*/ 24 h 213"/>
              <a:gd name="T36" fmla="*/ 17 w 202"/>
              <a:gd name="T37" fmla="*/ 16 h 213"/>
              <a:gd name="T38" fmla="*/ 57 w 202"/>
              <a:gd name="T39" fmla="*/ 21 h 213"/>
              <a:gd name="T40" fmla="*/ 62 w 202"/>
              <a:gd name="T41" fmla="*/ 21 h 213"/>
              <a:gd name="T42" fmla="*/ 111 w 202"/>
              <a:gd name="T43" fmla="*/ 17 h 213"/>
              <a:gd name="T44" fmla="*/ 123 w 202"/>
              <a:gd name="T45" fmla="*/ 16 h 213"/>
              <a:gd name="T46" fmla="*/ 143 w 202"/>
              <a:gd name="T47" fmla="*/ 26 h 213"/>
              <a:gd name="T48" fmla="*/ 117 w 202"/>
              <a:gd name="T49" fmla="*/ 50 h 213"/>
              <a:gd name="T50" fmla="*/ 124 w 202"/>
              <a:gd name="T51" fmla="*/ 65 h 213"/>
              <a:gd name="T52" fmla="*/ 126 w 202"/>
              <a:gd name="T53" fmla="*/ 66 h 213"/>
              <a:gd name="T54" fmla="*/ 138 w 202"/>
              <a:gd name="T55" fmla="*/ 61 h 213"/>
              <a:gd name="T56" fmla="*/ 150 w 202"/>
              <a:gd name="T57" fmla="*/ 55 h 213"/>
              <a:gd name="T58" fmla="*/ 154 w 202"/>
              <a:gd name="T59" fmla="*/ 59 h 213"/>
              <a:gd name="T60" fmla="*/ 164 w 202"/>
              <a:gd name="T61" fmla="*/ 86 h 213"/>
              <a:gd name="T62" fmla="*/ 161 w 202"/>
              <a:gd name="T63" fmla="*/ 111 h 213"/>
              <a:gd name="T64" fmla="*/ 142 w 202"/>
              <a:gd name="T65" fmla="*/ 123 h 213"/>
              <a:gd name="T66" fmla="*/ 124 w 202"/>
              <a:gd name="T67" fmla="*/ 131 h 213"/>
              <a:gd name="T68" fmla="*/ 116 w 202"/>
              <a:gd name="T69" fmla="*/ 143 h 213"/>
              <a:gd name="T70" fmla="*/ 116 w 202"/>
              <a:gd name="T71" fmla="*/ 176 h 213"/>
              <a:gd name="T72" fmla="*/ 102 w 202"/>
              <a:gd name="T73" fmla="*/ 186 h 213"/>
              <a:gd name="T74" fmla="*/ 82 w 202"/>
              <a:gd name="T75" fmla="*/ 182 h 213"/>
              <a:gd name="T76" fmla="*/ 53 w 202"/>
              <a:gd name="T77" fmla="*/ 156 h 213"/>
              <a:gd name="T78" fmla="*/ 44 w 202"/>
              <a:gd name="T79" fmla="*/ 127 h 213"/>
              <a:gd name="T80" fmla="*/ 13 w 202"/>
              <a:gd name="T81" fmla="*/ 109 h 213"/>
              <a:gd name="T82" fmla="*/ 30 w 202"/>
              <a:gd name="T83" fmla="*/ 92 h 213"/>
              <a:gd name="T84" fmla="*/ 66 w 202"/>
              <a:gd name="T85" fmla="*/ 109 h 213"/>
              <a:gd name="T86" fmla="*/ 66 w 202"/>
              <a:gd name="T87" fmla="*/ 109 h 213"/>
              <a:gd name="T88" fmla="*/ 66 w 202"/>
              <a:gd name="T89" fmla="*/ 75 h 213"/>
              <a:gd name="T90" fmla="*/ 60 w 202"/>
              <a:gd name="T91" fmla="*/ 70 h 213"/>
              <a:gd name="T92" fmla="*/ 50 w 202"/>
              <a:gd name="T93" fmla="*/ 76 h 213"/>
              <a:gd name="T94" fmla="*/ 41 w 202"/>
              <a:gd name="T95" fmla="*/ 83 h 213"/>
              <a:gd name="T96" fmla="*/ 143 w 202"/>
              <a:gd name="T97" fmla="*/ 0 h 213"/>
              <a:gd name="T98" fmla="*/ 3 w 202"/>
              <a:gd name="T99" fmla="*/ 0 h 213"/>
              <a:gd name="T100" fmla="*/ 3 w 202"/>
              <a:gd name="T101" fmla="*/ 213 h 213"/>
              <a:gd name="T102" fmla="*/ 181 w 202"/>
              <a:gd name="T103" fmla="*/ 213 h 213"/>
              <a:gd name="T104" fmla="*/ 202 w 202"/>
              <a:gd name="T105" fmla="*/ 195 h 213"/>
              <a:gd name="T106" fmla="*/ 160 w 202"/>
              <a:gd name="T107" fmla="*/ 10 h 213"/>
              <a:gd name="T108" fmla="*/ 143 w 202"/>
              <a:gd name="T10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 h="213">
                <a:moveTo>
                  <a:pt x="160" y="173"/>
                </a:moveTo>
                <a:cubicBezTo>
                  <a:pt x="157" y="173"/>
                  <a:pt x="153" y="171"/>
                  <a:pt x="149" y="170"/>
                </a:cubicBezTo>
                <a:cubicBezTo>
                  <a:pt x="143" y="168"/>
                  <a:pt x="142" y="163"/>
                  <a:pt x="138" y="153"/>
                </a:cubicBezTo>
                <a:cubicBezTo>
                  <a:pt x="134" y="144"/>
                  <a:pt x="153" y="136"/>
                  <a:pt x="153" y="136"/>
                </a:cubicBezTo>
                <a:cubicBezTo>
                  <a:pt x="154" y="136"/>
                  <a:pt x="154" y="136"/>
                  <a:pt x="155" y="136"/>
                </a:cubicBezTo>
                <a:cubicBezTo>
                  <a:pt x="159" y="136"/>
                  <a:pt x="166" y="143"/>
                  <a:pt x="172" y="151"/>
                </a:cubicBezTo>
                <a:cubicBezTo>
                  <a:pt x="179" y="160"/>
                  <a:pt x="170" y="165"/>
                  <a:pt x="166" y="170"/>
                </a:cubicBezTo>
                <a:cubicBezTo>
                  <a:pt x="164" y="172"/>
                  <a:pt x="162" y="173"/>
                  <a:pt x="160" y="173"/>
                </a:cubicBezTo>
                <a:moveTo>
                  <a:pt x="23" y="147"/>
                </a:moveTo>
                <a:cubicBezTo>
                  <a:pt x="16" y="147"/>
                  <a:pt x="15" y="137"/>
                  <a:pt x="22" y="131"/>
                </a:cubicBezTo>
                <a:cubicBezTo>
                  <a:pt x="23" y="130"/>
                  <a:pt x="24" y="129"/>
                  <a:pt x="26" y="129"/>
                </a:cubicBezTo>
                <a:cubicBezTo>
                  <a:pt x="31" y="129"/>
                  <a:pt x="36" y="136"/>
                  <a:pt x="36" y="136"/>
                </a:cubicBezTo>
                <a:cubicBezTo>
                  <a:pt x="41" y="141"/>
                  <a:pt x="32" y="145"/>
                  <a:pt x="24" y="147"/>
                </a:cubicBezTo>
                <a:cubicBezTo>
                  <a:pt x="24" y="147"/>
                  <a:pt x="23" y="147"/>
                  <a:pt x="23" y="147"/>
                </a:cubicBezTo>
                <a:moveTo>
                  <a:pt x="41" y="83"/>
                </a:moveTo>
                <a:cubicBezTo>
                  <a:pt x="40" y="83"/>
                  <a:pt x="40" y="83"/>
                  <a:pt x="40" y="83"/>
                </a:cubicBezTo>
                <a:cubicBezTo>
                  <a:pt x="33" y="80"/>
                  <a:pt x="17" y="70"/>
                  <a:pt x="11" y="57"/>
                </a:cubicBezTo>
                <a:cubicBezTo>
                  <a:pt x="6" y="44"/>
                  <a:pt x="16" y="41"/>
                  <a:pt x="5" y="24"/>
                </a:cubicBezTo>
                <a:cubicBezTo>
                  <a:pt x="0" y="18"/>
                  <a:pt x="7" y="16"/>
                  <a:pt x="17" y="16"/>
                </a:cubicBezTo>
                <a:cubicBezTo>
                  <a:pt x="33" y="16"/>
                  <a:pt x="57" y="21"/>
                  <a:pt x="57" y="21"/>
                </a:cubicBezTo>
                <a:cubicBezTo>
                  <a:pt x="58" y="21"/>
                  <a:pt x="60" y="21"/>
                  <a:pt x="62" y="21"/>
                </a:cubicBezTo>
                <a:cubicBezTo>
                  <a:pt x="72" y="21"/>
                  <a:pt x="92" y="19"/>
                  <a:pt x="111" y="17"/>
                </a:cubicBezTo>
                <a:cubicBezTo>
                  <a:pt x="116" y="16"/>
                  <a:pt x="120" y="16"/>
                  <a:pt x="123" y="16"/>
                </a:cubicBezTo>
                <a:cubicBezTo>
                  <a:pt x="135" y="16"/>
                  <a:pt x="136" y="19"/>
                  <a:pt x="143" y="26"/>
                </a:cubicBezTo>
                <a:cubicBezTo>
                  <a:pt x="150" y="34"/>
                  <a:pt x="132" y="40"/>
                  <a:pt x="117" y="50"/>
                </a:cubicBezTo>
                <a:cubicBezTo>
                  <a:pt x="103" y="60"/>
                  <a:pt x="117" y="60"/>
                  <a:pt x="124" y="65"/>
                </a:cubicBezTo>
                <a:cubicBezTo>
                  <a:pt x="124" y="66"/>
                  <a:pt x="125" y="66"/>
                  <a:pt x="126" y="66"/>
                </a:cubicBezTo>
                <a:cubicBezTo>
                  <a:pt x="129" y="66"/>
                  <a:pt x="134" y="63"/>
                  <a:pt x="138" y="61"/>
                </a:cubicBezTo>
                <a:cubicBezTo>
                  <a:pt x="142" y="58"/>
                  <a:pt x="147" y="55"/>
                  <a:pt x="150" y="55"/>
                </a:cubicBezTo>
                <a:cubicBezTo>
                  <a:pt x="152" y="55"/>
                  <a:pt x="153" y="56"/>
                  <a:pt x="154" y="59"/>
                </a:cubicBezTo>
                <a:cubicBezTo>
                  <a:pt x="156" y="71"/>
                  <a:pt x="158" y="72"/>
                  <a:pt x="164" y="86"/>
                </a:cubicBezTo>
                <a:cubicBezTo>
                  <a:pt x="170" y="101"/>
                  <a:pt x="165" y="104"/>
                  <a:pt x="161" y="111"/>
                </a:cubicBezTo>
                <a:cubicBezTo>
                  <a:pt x="158" y="117"/>
                  <a:pt x="159" y="118"/>
                  <a:pt x="142" y="123"/>
                </a:cubicBezTo>
                <a:cubicBezTo>
                  <a:pt x="125" y="127"/>
                  <a:pt x="132" y="125"/>
                  <a:pt x="124" y="131"/>
                </a:cubicBezTo>
                <a:cubicBezTo>
                  <a:pt x="116" y="137"/>
                  <a:pt x="117" y="138"/>
                  <a:pt x="116" y="143"/>
                </a:cubicBezTo>
                <a:cubicBezTo>
                  <a:pt x="115" y="148"/>
                  <a:pt x="122" y="162"/>
                  <a:pt x="116" y="176"/>
                </a:cubicBezTo>
                <a:cubicBezTo>
                  <a:pt x="113" y="183"/>
                  <a:pt x="108" y="186"/>
                  <a:pt x="102" y="186"/>
                </a:cubicBezTo>
                <a:cubicBezTo>
                  <a:pt x="97" y="186"/>
                  <a:pt x="90" y="184"/>
                  <a:pt x="82" y="182"/>
                </a:cubicBezTo>
                <a:cubicBezTo>
                  <a:pt x="66" y="177"/>
                  <a:pt x="63" y="171"/>
                  <a:pt x="53" y="156"/>
                </a:cubicBezTo>
                <a:cubicBezTo>
                  <a:pt x="43" y="142"/>
                  <a:pt x="47" y="136"/>
                  <a:pt x="44" y="127"/>
                </a:cubicBezTo>
                <a:cubicBezTo>
                  <a:pt x="40" y="119"/>
                  <a:pt x="21" y="118"/>
                  <a:pt x="13" y="109"/>
                </a:cubicBezTo>
                <a:cubicBezTo>
                  <a:pt x="5" y="100"/>
                  <a:pt x="21" y="92"/>
                  <a:pt x="30" y="92"/>
                </a:cubicBezTo>
                <a:cubicBezTo>
                  <a:pt x="39" y="92"/>
                  <a:pt x="59" y="108"/>
                  <a:pt x="66" y="109"/>
                </a:cubicBezTo>
                <a:cubicBezTo>
                  <a:pt x="66" y="109"/>
                  <a:pt x="66" y="109"/>
                  <a:pt x="66" y="109"/>
                </a:cubicBezTo>
                <a:cubicBezTo>
                  <a:pt x="72" y="109"/>
                  <a:pt x="71" y="92"/>
                  <a:pt x="66" y="75"/>
                </a:cubicBezTo>
                <a:cubicBezTo>
                  <a:pt x="64" y="71"/>
                  <a:pt x="62" y="70"/>
                  <a:pt x="60" y="70"/>
                </a:cubicBezTo>
                <a:cubicBezTo>
                  <a:pt x="57" y="70"/>
                  <a:pt x="54" y="73"/>
                  <a:pt x="50" y="76"/>
                </a:cubicBezTo>
                <a:cubicBezTo>
                  <a:pt x="47" y="80"/>
                  <a:pt x="43" y="83"/>
                  <a:pt x="41" y="83"/>
                </a:cubicBezTo>
                <a:moveTo>
                  <a:pt x="143" y="0"/>
                </a:moveTo>
                <a:cubicBezTo>
                  <a:pt x="3" y="0"/>
                  <a:pt x="3" y="0"/>
                  <a:pt x="3" y="0"/>
                </a:cubicBezTo>
                <a:cubicBezTo>
                  <a:pt x="3" y="213"/>
                  <a:pt x="3" y="213"/>
                  <a:pt x="3" y="213"/>
                </a:cubicBezTo>
                <a:cubicBezTo>
                  <a:pt x="181" y="213"/>
                  <a:pt x="181" y="213"/>
                  <a:pt x="181" y="213"/>
                </a:cubicBezTo>
                <a:cubicBezTo>
                  <a:pt x="192" y="213"/>
                  <a:pt x="202" y="205"/>
                  <a:pt x="202" y="195"/>
                </a:cubicBezTo>
                <a:cubicBezTo>
                  <a:pt x="160" y="10"/>
                  <a:pt x="160" y="10"/>
                  <a:pt x="160" y="10"/>
                </a:cubicBezTo>
                <a:cubicBezTo>
                  <a:pt x="160" y="4"/>
                  <a:pt x="152" y="0"/>
                  <a:pt x="143"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9" name="ïṥḻídé">
            <a:extLst>
              <a:ext uri="{FF2B5EF4-FFF2-40B4-BE49-F238E27FC236}">
                <a16:creationId xmlns:a16="http://schemas.microsoft.com/office/drawing/2014/main" id="{8B9167D2-94B9-40A3-A212-844CD2C9F0D6}"/>
              </a:ext>
            </a:extLst>
          </p:cNvPr>
          <p:cNvSpPr/>
          <p:nvPr/>
        </p:nvSpPr>
        <p:spPr bwMode="auto">
          <a:xfrm>
            <a:off x="8490866" y="2765921"/>
            <a:ext cx="313095" cy="335696"/>
          </a:xfrm>
          <a:custGeom>
            <a:avLst/>
            <a:gdLst>
              <a:gd name="T0" fmla="*/ 282 w 285"/>
              <a:gd name="T1" fmla="*/ 97 h 317"/>
              <a:gd name="T2" fmla="*/ 159 w 285"/>
              <a:gd name="T3" fmla="*/ 310 h 317"/>
              <a:gd name="T4" fmla="*/ 144 w 285"/>
              <a:gd name="T5" fmla="*/ 314 h 317"/>
              <a:gd name="T6" fmla="*/ 7 w 285"/>
              <a:gd name="T7" fmla="*/ 235 h 317"/>
              <a:gd name="T8" fmla="*/ 3 w 285"/>
              <a:gd name="T9" fmla="*/ 219 h 317"/>
              <a:gd name="T10" fmla="*/ 126 w 285"/>
              <a:gd name="T11" fmla="*/ 7 h 317"/>
              <a:gd name="T12" fmla="*/ 141 w 285"/>
              <a:gd name="T13" fmla="*/ 3 h 317"/>
              <a:gd name="T14" fmla="*/ 278 w 285"/>
              <a:gd name="T15" fmla="*/ 82 h 317"/>
              <a:gd name="T16" fmla="*/ 282 w 285"/>
              <a:gd name="T17" fmla="*/ 9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317">
                <a:moveTo>
                  <a:pt x="282" y="97"/>
                </a:moveTo>
                <a:cubicBezTo>
                  <a:pt x="159" y="310"/>
                  <a:pt x="159" y="310"/>
                  <a:pt x="159" y="310"/>
                </a:cubicBezTo>
                <a:cubicBezTo>
                  <a:pt x="156" y="315"/>
                  <a:pt x="149" y="317"/>
                  <a:pt x="144" y="314"/>
                </a:cubicBezTo>
                <a:cubicBezTo>
                  <a:pt x="7" y="235"/>
                  <a:pt x="7" y="235"/>
                  <a:pt x="7" y="235"/>
                </a:cubicBezTo>
                <a:cubicBezTo>
                  <a:pt x="1" y="232"/>
                  <a:pt x="0" y="225"/>
                  <a:pt x="3" y="219"/>
                </a:cubicBezTo>
                <a:cubicBezTo>
                  <a:pt x="126" y="7"/>
                  <a:pt x="126" y="7"/>
                  <a:pt x="126" y="7"/>
                </a:cubicBezTo>
                <a:cubicBezTo>
                  <a:pt x="129" y="1"/>
                  <a:pt x="136" y="0"/>
                  <a:pt x="141" y="3"/>
                </a:cubicBezTo>
                <a:cubicBezTo>
                  <a:pt x="278" y="82"/>
                  <a:pt x="278" y="82"/>
                  <a:pt x="278" y="82"/>
                </a:cubicBezTo>
                <a:cubicBezTo>
                  <a:pt x="283" y="85"/>
                  <a:pt x="285" y="92"/>
                  <a:pt x="282" y="97"/>
                </a:cubicBezTo>
              </a:path>
            </a:pathLst>
          </a:custGeom>
          <a:solidFill>
            <a:srgbClr val="6964A0"/>
          </a:solidFill>
          <a:ln>
            <a:noFill/>
          </a:ln>
        </p:spPr>
        <p:txBody>
          <a:bodyPr anchor="ctr"/>
          <a:lstStyle/>
          <a:p>
            <a:pPr algn="ctr"/>
            <a:endParaRPr dirty="0">
              <a:solidFill>
                <a:schemeClr val="tx1">
                  <a:lumMod val="65000"/>
                  <a:lumOff val="35000"/>
                </a:schemeClr>
              </a:solidFill>
              <a:latin typeface="+mn-ea"/>
            </a:endParaRPr>
          </a:p>
        </p:txBody>
      </p:sp>
      <p:sp>
        <p:nvSpPr>
          <p:cNvPr id="110" name="i$lîḓé">
            <a:extLst>
              <a:ext uri="{FF2B5EF4-FFF2-40B4-BE49-F238E27FC236}">
                <a16:creationId xmlns:a16="http://schemas.microsoft.com/office/drawing/2014/main" id="{FAF3B4C4-A9C2-4232-8E18-17A1243069C5}"/>
              </a:ext>
            </a:extLst>
          </p:cNvPr>
          <p:cNvSpPr/>
          <p:nvPr/>
        </p:nvSpPr>
        <p:spPr bwMode="auto">
          <a:xfrm>
            <a:off x="8643948" y="274889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1" name="ísľïḍê">
            <a:extLst>
              <a:ext uri="{FF2B5EF4-FFF2-40B4-BE49-F238E27FC236}">
                <a16:creationId xmlns:a16="http://schemas.microsoft.com/office/drawing/2014/main" id="{1D92A99D-5708-4CA8-AA31-BC856C4FAC2F}"/>
              </a:ext>
            </a:extLst>
          </p:cNvPr>
          <p:cNvSpPr/>
          <p:nvPr/>
        </p:nvSpPr>
        <p:spPr bwMode="auto">
          <a:xfrm>
            <a:off x="8643948" y="274889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2" name="is1îdê">
            <a:extLst>
              <a:ext uri="{FF2B5EF4-FFF2-40B4-BE49-F238E27FC236}">
                <a16:creationId xmlns:a16="http://schemas.microsoft.com/office/drawing/2014/main" id="{7D56347B-037D-41EE-ACAF-5DCD806732D1}"/>
              </a:ext>
            </a:extLst>
          </p:cNvPr>
          <p:cNvSpPr/>
          <p:nvPr/>
        </p:nvSpPr>
        <p:spPr bwMode="auto">
          <a:xfrm>
            <a:off x="8490236" y="2764097"/>
            <a:ext cx="171351" cy="259070"/>
          </a:xfrm>
          <a:custGeom>
            <a:avLst/>
            <a:gdLst>
              <a:gd name="T0" fmla="*/ 156 w 156"/>
              <a:gd name="T1" fmla="*/ 13 h 245"/>
              <a:gd name="T2" fmla="*/ 22 w 156"/>
              <a:gd name="T3" fmla="*/ 245 h 245"/>
              <a:gd name="T4" fmla="*/ 2 w 156"/>
              <a:gd name="T5" fmla="*/ 233 h 245"/>
              <a:gd name="T6" fmla="*/ 4 w 156"/>
              <a:gd name="T7" fmla="*/ 221 h 245"/>
              <a:gd name="T8" fmla="*/ 127 w 156"/>
              <a:gd name="T9" fmla="*/ 9 h 245"/>
              <a:gd name="T10" fmla="*/ 137 w 156"/>
              <a:gd name="T11" fmla="*/ 1 h 245"/>
              <a:gd name="T12" fmla="*/ 156 w 156"/>
              <a:gd name="T13" fmla="*/ 13 h 245"/>
            </a:gdLst>
            <a:ahLst/>
            <a:cxnLst>
              <a:cxn ang="0">
                <a:pos x="T0" y="T1"/>
              </a:cxn>
              <a:cxn ang="0">
                <a:pos x="T2" y="T3"/>
              </a:cxn>
              <a:cxn ang="0">
                <a:pos x="T4" y="T5"/>
              </a:cxn>
              <a:cxn ang="0">
                <a:pos x="T6" y="T7"/>
              </a:cxn>
              <a:cxn ang="0">
                <a:pos x="T8" y="T9"/>
              </a:cxn>
              <a:cxn ang="0">
                <a:pos x="T10" y="T11"/>
              </a:cxn>
              <a:cxn ang="0">
                <a:pos x="T12" y="T13"/>
              </a:cxn>
            </a:cxnLst>
            <a:rect l="0" t="0" r="r" b="b"/>
            <a:pathLst>
              <a:path w="156" h="245">
                <a:moveTo>
                  <a:pt x="156" y="13"/>
                </a:moveTo>
                <a:cubicBezTo>
                  <a:pt x="22" y="245"/>
                  <a:pt x="22" y="245"/>
                  <a:pt x="22" y="245"/>
                </a:cubicBezTo>
                <a:cubicBezTo>
                  <a:pt x="2" y="233"/>
                  <a:pt x="2" y="233"/>
                  <a:pt x="2" y="233"/>
                </a:cubicBezTo>
                <a:cubicBezTo>
                  <a:pt x="0" y="232"/>
                  <a:pt x="1" y="227"/>
                  <a:pt x="4" y="221"/>
                </a:cubicBezTo>
                <a:cubicBezTo>
                  <a:pt x="127" y="9"/>
                  <a:pt x="127" y="9"/>
                  <a:pt x="127" y="9"/>
                </a:cubicBezTo>
                <a:cubicBezTo>
                  <a:pt x="130" y="3"/>
                  <a:pt x="134" y="0"/>
                  <a:pt x="137" y="1"/>
                </a:cubicBezTo>
                <a:cubicBezTo>
                  <a:pt x="156" y="13"/>
                  <a:pt x="156" y="13"/>
                  <a:pt x="156" y="13"/>
                </a:cubicBezTo>
              </a:path>
            </a:pathLst>
          </a:custGeom>
          <a:solidFill>
            <a:srgbClr val="D80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3" name="íśļíďe">
            <a:extLst>
              <a:ext uri="{FF2B5EF4-FFF2-40B4-BE49-F238E27FC236}">
                <a16:creationId xmlns:a16="http://schemas.microsoft.com/office/drawing/2014/main" id="{3CABA950-D22F-45A4-85F0-1C4247F6ACB6}"/>
              </a:ext>
            </a:extLst>
          </p:cNvPr>
          <p:cNvSpPr/>
          <p:nvPr/>
        </p:nvSpPr>
        <p:spPr bwMode="auto">
          <a:xfrm>
            <a:off x="8648988" y="2813357"/>
            <a:ext cx="25199" cy="26758"/>
          </a:xfrm>
          <a:custGeom>
            <a:avLst/>
            <a:gdLst>
              <a:gd name="T0" fmla="*/ 18 w 23"/>
              <a:gd name="T1" fmla="*/ 3 h 25"/>
              <a:gd name="T2" fmla="*/ 13 w 23"/>
              <a:gd name="T3" fmla="*/ 0 h 25"/>
              <a:gd name="T4" fmla="*/ 0 w 23"/>
              <a:gd name="T5" fmla="*/ 23 h 25"/>
              <a:gd name="T6" fmla="*/ 3 w 23"/>
              <a:gd name="T7" fmla="*/ 25 h 25"/>
              <a:gd name="T8" fmla="*/ 8 w 23"/>
              <a:gd name="T9" fmla="*/ 16 h 25"/>
              <a:gd name="T10" fmla="*/ 10 w 23"/>
              <a:gd name="T11" fmla="*/ 17 h 25"/>
              <a:gd name="T12" fmla="*/ 19 w 23"/>
              <a:gd name="T13" fmla="*/ 15 h 25"/>
              <a:gd name="T14" fmla="*/ 20 w 23"/>
              <a:gd name="T15" fmla="*/ 12 h 25"/>
              <a:gd name="T16" fmla="*/ 18 w 23"/>
              <a:gd name="T17" fmla="*/ 3 h 25"/>
              <a:gd name="T18" fmla="*/ 15 w 23"/>
              <a:gd name="T19" fmla="*/ 13 h 25"/>
              <a:gd name="T20" fmla="*/ 12 w 23"/>
              <a:gd name="T21" fmla="*/ 14 h 25"/>
              <a:gd name="T22" fmla="*/ 10 w 23"/>
              <a:gd name="T23" fmla="*/ 13 h 25"/>
              <a:gd name="T24" fmla="*/ 15 w 23"/>
              <a:gd name="T25" fmla="*/ 5 h 25"/>
              <a:gd name="T26" fmla="*/ 16 w 23"/>
              <a:gd name="T27" fmla="*/ 6 h 25"/>
              <a:gd name="T28" fmla="*/ 17 w 23"/>
              <a:gd name="T29" fmla="*/ 10 h 25"/>
              <a:gd name="T30" fmla="*/ 15 w 23"/>
              <a:gd name="T3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5">
                <a:moveTo>
                  <a:pt x="18" y="3"/>
                </a:moveTo>
                <a:cubicBezTo>
                  <a:pt x="13" y="0"/>
                  <a:pt x="13" y="0"/>
                  <a:pt x="13" y="0"/>
                </a:cubicBezTo>
                <a:cubicBezTo>
                  <a:pt x="0" y="23"/>
                  <a:pt x="0" y="23"/>
                  <a:pt x="0" y="23"/>
                </a:cubicBezTo>
                <a:cubicBezTo>
                  <a:pt x="3" y="25"/>
                  <a:pt x="3" y="25"/>
                  <a:pt x="3" y="25"/>
                </a:cubicBezTo>
                <a:cubicBezTo>
                  <a:pt x="8" y="16"/>
                  <a:pt x="8" y="16"/>
                  <a:pt x="8" y="16"/>
                </a:cubicBezTo>
                <a:cubicBezTo>
                  <a:pt x="10" y="17"/>
                  <a:pt x="10" y="17"/>
                  <a:pt x="10" y="17"/>
                </a:cubicBezTo>
                <a:cubicBezTo>
                  <a:pt x="14" y="19"/>
                  <a:pt x="17" y="19"/>
                  <a:pt x="19" y="15"/>
                </a:cubicBezTo>
                <a:cubicBezTo>
                  <a:pt x="20" y="12"/>
                  <a:pt x="20" y="12"/>
                  <a:pt x="20" y="12"/>
                </a:cubicBezTo>
                <a:cubicBezTo>
                  <a:pt x="23" y="8"/>
                  <a:pt x="22" y="5"/>
                  <a:pt x="18" y="3"/>
                </a:cubicBezTo>
                <a:close/>
                <a:moveTo>
                  <a:pt x="15" y="13"/>
                </a:moveTo>
                <a:cubicBezTo>
                  <a:pt x="14" y="15"/>
                  <a:pt x="13" y="15"/>
                  <a:pt x="12" y="14"/>
                </a:cubicBezTo>
                <a:cubicBezTo>
                  <a:pt x="10" y="13"/>
                  <a:pt x="10" y="13"/>
                  <a:pt x="10" y="13"/>
                </a:cubicBezTo>
                <a:cubicBezTo>
                  <a:pt x="15" y="5"/>
                  <a:pt x="15" y="5"/>
                  <a:pt x="15" y="5"/>
                </a:cubicBezTo>
                <a:cubicBezTo>
                  <a:pt x="16" y="6"/>
                  <a:pt x="16" y="6"/>
                  <a:pt x="16" y="6"/>
                </a:cubicBezTo>
                <a:cubicBezTo>
                  <a:pt x="18" y="7"/>
                  <a:pt x="18" y="8"/>
                  <a:pt x="17" y="10"/>
                </a:cubicBezTo>
                <a:lnTo>
                  <a:pt x="15" y="13"/>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4" name="ísļïḍê">
            <a:extLst>
              <a:ext uri="{FF2B5EF4-FFF2-40B4-BE49-F238E27FC236}">
                <a16:creationId xmlns:a16="http://schemas.microsoft.com/office/drawing/2014/main" id="{12A76E2A-EABE-41F6-8510-3983322C973F}"/>
              </a:ext>
            </a:extLst>
          </p:cNvPr>
          <p:cNvSpPr/>
          <p:nvPr/>
        </p:nvSpPr>
        <p:spPr bwMode="auto">
          <a:xfrm>
            <a:off x="8661587" y="2823087"/>
            <a:ext cx="23939" cy="28583"/>
          </a:xfrm>
          <a:custGeom>
            <a:avLst/>
            <a:gdLst>
              <a:gd name="T0" fmla="*/ 38 w 38"/>
              <a:gd name="T1" fmla="*/ 5 h 47"/>
              <a:gd name="T2" fmla="*/ 29 w 38"/>
              <a:gd name="T3" fmla="*/ 0 h 47"/>
              <a:gd name="T4" fmla="*/ 0 w 38"/>
              <a:gd name="T5" fmla="*/ 35 h 47"/>
              <a:gd name="T6" fmla="*/ 5 w 38"/>
              <a:gd name="T7" fmla="*/ 38 h 47"/>
              <a:gd name="T8" fmla="*/ 10 w 38"/>
              <a:gd name="T9" fmla="*/ 31 h 47"/>
              <a:gd name="T10" fmla="*/ 17 w 38"/>
              <a:gd name="T11" fmla="*/ 37 h 47"/>
              <a:gd name="T12" fmla="*/ 15 w 38"/>
              <a:gd name="T13" fmla="*/ 44 h 47"/>
              <a:gd name="T14" fmla="*/ 20 w 38"/>
              <a:gd name="T15" fmla="*/ 47 h 47"/>
              <a:gd name="T16" fmla="*/ 38 w 38"/>
              <a:gd name="T17" fmla="*/ 5 h 47"/>
              <a:gd name="T18" fmla="*/ 13 w 38"/>
              <a:gd name="T19" fmla="*/ 28 h 47"/>
              <a:gd name="T20" fmla="*/ 29 w 38"/>
              <a:gd name="T21" fmla="*/ 9 h 47"/>
              <a:gd name="T22" fmla="*/ 20 w 38"/>
              <a:gd name="T23" fmla="*/ 31 h 47"/>
              <a:gd name="T24" fmla="*/ 13 w 38"/>
              <a:gd name="T25"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7">
                <a:moveTo>
                  <a:pt x="38" y="5"/>
                </a:moveTo>
                <a:lnTo>
                  <a:pt x="29" y="0"/>
                </a:lnTo>
                <a:lnTo>
                  <a:pt x="0" y="35"/>
                </a:lnTo>
                <a:lnTo>
                  <a:pt x="5" y="38"/>
                </a:lnTo>
                <a:lnTo>
                  <a:pt x="10" y="31"/>
                </a:lnTo>
                <a:lnTo>
                  <a:pt x="17" y="37"/>
                </a:lnTo>
                <a:lnTo>
                  <a:pt x="15" y="44"/>
                </a:lnTo>
                <a:lnTo>
                  <a:pt x="20" y="47"/>
                </a:lnTo>
                <a:lnTo>
                  <a:pt x="38" y="5"/>
                </a:lnTo>
                <a:close/>
                <a:moveTo>
                  <a:pt x="13" y="28"/>
                </a:moveTo>
                <a:lnTo>
                  <a:pt x="29" y="9"/>
                </a:lnTo>
                <a:lnTo>
                  <a:pt x="20" y="31"/>
                </a:lnTo>
                <a:lnTo>
                  <a:pt x="13" y="28"/>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5" name="íṣľîdé">
            <a:extLst>
              <a:ext uri="{FF2B5EF4-FFF2-40B4-BE49-F238E27FC236}">
                <a16:creationId xmlns:a16="http://schemas.microsoft.com/office/drawing/2014/main" id="{8EF79F69-EBBA-48AD-AB63-979EFAAA1F4C}"/>
              </a:ext>
            </a:extLst>
          </p:cNvPr>
          <p:cNvSpPr/>
          <p:nvPr/>
        </p:nvSpPr>
        <p:spPr bwMode="auto">
          <a:xfrm>
            <a:off x="8676707" y="2829777"/>
            <a:ext cx="23939" cy="29191"/>
          </a:xfrm>
          <a:custGeom>
            <a:avLst/>
            <a:gdLst>
              <a:gd name="T0" fmla="*/ 13 w 22"/>
              <a:gd name="T1" fmla="*/ 7 h 28"/>
              <a:gd name="T2" fmla="*/ 16 w 22"/>
              <a:gd name="T3" fmla="*/ 5 h 28"/>
              <a:gd name="T4" fmla="*/ 17 w 22"/>
              <a:gd name="T5" fmla="*/ 9 h 28"/>
              <a:gd name="T6" fmla="*/ 16 w 22"/>
              <a:gd name="T7" fmla="*/ 10 h 28"/>
              <a:gd name="T8" fmla="*/ 20 w 22"/>
              <a:gd name="T9" fmla="*/ 12 h 28"/>
              <a:gd name="T10" fmla="*/ 20 w 22"/>
              <a:gd name="T11" fmla="*/ 11 h 28"/>
              <a:gd name="T12" fmla="*/ 18 w 22"/>
              <a:gd name="T13" fmla="*/ 2 h 28"/>
              <a:gd name="T14" fmla="*/ 10 w 22"/>
              <a:gd name="T15" fmla="*/ 5 h 28"/>
              <a:gd name="T16" fmla="*/ 10 w 22"/>
              <a:gd name="T17" fmla="*/ 21 h 28"/>
              <a:gd name="T18" fmla="*/ 6 w 22"/>
              <a:gd name="T19" fmla="*/ 22 h 28"/>
              <a:gd name="T20" fmla="*/ 6 w 22"/>
              <a:gd name="T21" fmla="*/ 19 h 28"/>
              <a:gd name="T22" fmla="*/ 7 w 22"/>
              <a:gd name="T23" fmla="*/ 17 h 28"/>
              <a:gd name="T24" fmla="*/ 3 w 22"/>
              <a:gd name="T25" fmla="*/ 15 h 28"/>
              <a:gd name="T26" fmla="*/ 3 w 22"/>
              <a:gd name="T27" fmla="*/ 17 h 28"/>
              <a:gd name="T28" fmla="*/ 5 w 22"/>
              <a:gd name="T29" fmla="*/ 25 h 28"/>
              <a:gd name="T30" fmla="*/ 13 w 22"/>
              <a:gd name="T31" fmla="*/ 23 h 28"/>
              <a:gd name="T32" fmla="*/ 13 w 22"/>
              <a:gd name="T3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8">
                <a:moveTo>
                  <a:pt x="13" y="7"/>
                </a:moveTo>
                <a:cubicBezTo>
                  <a:pt x="14" y="5"/>
                  <a:pt x="15" y="5"/>
                  <a:pt x="16" y="5"/>
                </a:cubicBezTo>
                <a:cubicBezTo>
                  <a:pt x="17" y="6"/>
                  <a:pt x="18" y="7"/>
                  <a:pt x="17" y="9"/>
                </a:cubicBezTo>
                <a:cubicBezTo>
                  <a:pt x="16" y="10"/>
                  <a:pt x="16" y="10"/>
                  <a:pt x="16" y="10"/>
                </a:cubicBezTo>
                <a:cubicBezTo>
                  <a:pt x="20" y="12"/>
                  <a:pt x="20" y="12"/>
                  <a:pt x="20" y="12"/>
                </a:cubicBezTo>
                <a:cubicBezTo>
                  <a:pt x="20" y="11"/>
                  <a:pt x="20" y="11"/>
                  <a:pt x="20" y="11"/>
                </a:cubicBezTo>
                <a:cubicBezTo>
                  <a:pt x="22" y="7"/>
                  <a:pt x="22" y="4"/>
                  <a:pt x="18" y="2"/>
                </a:cubicBezTo>
                <a:cubicBezTo>
                  <a:pt x="15" y="0"/>
                  <a:pt x="12" y="1"/>
                  <a:pt x="10" y="5"/>
                </a:cubicBezTo>
                <a:cubicBezTo>
                  <a:pt x="6" y="11"/>
                  <a:pt x="12" y="16"/>
                  <a:pt x="10" y="21"/>
                </a:cubicBezTo>
                <a:cubicBezTo>
                  <a:pt x="9" y="23"/>
                  <a:pt x="8" y="23"/>
                  <a:pt x="6" y="22"/>
                </a:cubicBezTo>
                <a:cubicBezTo>
                  <a:pt x="5" y="21"/>
                  <a:pt x="5" y="20"/>
                  <a:pt x="6" y="19"/>
                </a:cubicBezTo>
                <a:cubicBezTo>
                  <a:pt x="7" y="17"/>
                  <a:pt x="7" y="17"/>
                  <a:pt x="7" y="17"/>
                </a:cubicBezTo>
                <a:cubicBezTo>
                  <a:pt x="3" y="15"/>
                  <a:pt x="3" y="15"/>
                  <a:pt x="3" y="15"/>
                </a:cubicBezTo>
                <a:cubicBezTo>
                  <a:pt x="3" y="17"/>
                  <a:pt x="3" y="17"/>
                  <a:pt x="3" y="17"/>
                </a:cubicBezTo>
                <a:cubicBezTo>
                  <a:pt x="0" y="20"/>
                  <a:pt x="1" y="23"/>
                  <a:pt x="5" y="25"/>
                </a:cubicBezTo>
                <a:cubicBezTo>
                  <a:pt x="8" y="28"/>
                  <a:pt x="11" y="26"/>
                  <a:pt x="13" y="23"/>
                </a:cubicBezTo>
                <a:cubicBezTo>
                  <a:pt x="17" y="16"/>
                  <a:pt x="11" y="11"/>
                  <a:pt x="13" y="7"/>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6" name="íślíďe">
            <a:extLst>
              <a:ext uri="{FF2B5EF4-FFF2-40B4-BE49-F238E27FC236}">
                <a16:creationId xmlns:a16="http://schemas.microsoft.com/office/drawing/2014/main" id="{8B9AE7DD-FA56-498C-BC54-961D00D6478A}"/>
              </a:ext>
            </a:extLst>
          </p:cNvPr>
          <p:cNvSpPr/>
          <p:nvPr/>
        </p:nvSpPr>
        <p:spPr bwMode="auto">
          <a:xfrm>
            <a:off x="8691196" y="2837074"/>
            <a:ext cx="22679" cy="29191"/>
          </a:xfrm>
          <a:custGeom>
            <a:avLst/>
            <a:gdLst>
              <a:gd name="T0" fmla="*/ 12 w 21"/>
              <a:gd name="T1" fmla="*/ 7 h 28"/>
              <a:gd name="T2" fmla="*/ 16 w 21"/>
              <a:gd name="T3" fmla="*/ 6 h 28"/>
              <a:gd name="T4" fmla="*/ 16 w 21"/>
              <a:gd name="T5" fmla="*/ 9 h 28"/>
              <a:gd name="T6" fmla="*/ 15 w 21"/>
              <a:gd name="T7" fmla="*/ 10 h 28"/>
              <a:gd name="T8" fmla="*/ 19 w 21"/>
              <a:gd name="T9" fmla="*/ 12 h 28"/>
              <a:gd name="T10" fmla="*/ 19 w 21"/>
              <a:gd name="T11" fmla="*/ 11 h 28"/>
              <a:gd name="T12" fmla="*/ 17 w 21"/>
              <a:gd name="T13" fmla="*/ 2 h 28"/>
              <a:gd name="T14" fmla="*/ 9 w 21"/>
              <a:gd name="T15" fmla="*/ 5 h 28"/>
              <a:gd name="T16" fmla="*/ 9 w 21"/>
              <a:gd name="T17" fmla="*/ 21 h 28"/>
              <a:gd name="T18" fmla="*/ 6 w 21"/>
              <a:gd name="T19" fmla="*/ 22 h 28"/>
              <a:gd name="T20" fmla="*/ 5 w 21"/>
              <a:gd name="T21" fmla="*/ 19 h 28"/>
              <a:gd name="T22" fmla="*/ 6 w 21"/>
              <a:gd name="T23" fmla="*/ 17 h 28"/>
              <a:gd name="T24" fmla="*/ 3 w 21"/>
              <a:gd name="T25" fmla="*/ 15 h 28"/>
              <a:gd name="T26" fmla="*/ 2 w 21"/>
              <a:gd name="T27" fmla="*/ 17 h 28"/>
              <a:gd name="T28" fmla="*/ 4 w 21"/>
              <a:gd name="T29" fmla="*/ 26 h 28"/>
              <a:gd name="T30" fmla="*/ 12 w 21"/>
              <a:gd name="T31" fmla="*/ 23 h 28"/>
              <a:gd name="T32" fmla="*/ 12 w 21"/>
              <a:gd name="T3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8">
                <a:moveTo>
                  <a:pt x="12" y="7"/>
                </a:moveTo>
                <a:cubicBezTo>
                  <a:pt x="13" y="5"/>
                  <a:pt x="14" y="5"/>
                  <a:pt x="16" y="6"/>
                </a:cubicBezTo>
                <a:cubicBezTo>
                  <a:pt x="17" y="6"/>
                  <a:pt x="17" y="7"/>
                  <a:pt x="16" y="9"/>
                </a:cubicBezTo>
                <a:cubicBezTo>
                  <a:pt x="15" y="10"/>
                  <a:pt x="15" y="10"/>
                  <a:pt x="15" y="10"/>
                </a:cubicBezTo>
                <a:cubicBezTo>
                  <a:pt x="19" y="12"/>
                  <a:pt x="19" y="12"/>
                  <a:pt x="19" y="12"/>
                </a:cubicBezTo>
                <a:cubicBezTo>
                  <a:pt x="19" y="11"/>
                  <a:pt x="19" y="11"/>
                  <a:pt x="19" y="11"/>
                </a:cubicBezTo>
                <a:cubicBezTo>
                  <a:pt x="21" y="7"/>
                  <a:pt x="21" y="4"/>
                  <a:pt x="17" y="2"/>
                </a:cubicBezTo>
                <a:cubicBezTo>
                  <a:pt x="14" y="0"/>
                  <a:pt x="11" y="1"/>
                  <a:pt x="9" y="5"/>
                </a:cubicBezTo>
                <a:cubicBezTo>
                  <a:pt x="5" y="11"/>
                  <a:pt x="11" y="16"/>
                  <a:pt x="9" y="21"/>
                </a:cubicBezTo>
                <a:cubicBezTo>
                  <a:pt x="8" y="23"/>
                  <a:pt x="7" y="23"/>
                  <a:pt x="6" y="22"/>
                </a:cubicBezTo>
                <a:cubicBezTo>
                  <a:pt x="4" y="22"/>
                  <a:pt x="4" y="21"/>
                  <a:pt x="5" y="19"/>
                </a:cubicBezTo>
                <a:cubicBezTo>
                  <a:pt x="6" y="17"/>
                  <a:pt x="6" y="17"/>
                  <a:pt x="6" y="17"/>
                </a:cubicBezTo>
                <a:cubicBezTo>
                  <a:pt x="3" y="15"/>
                  <a:pt x="3" y="15"/>
                  <a:pt x="3" y="15"/>
                </a:cubicBezTo>
                <a:cubicBezTo>
                  <a:pt x="2" y="17"/>
                  <a:pt x="2" y="17"/>
                  <a:pt x="2" y="17"/>
                </a:cubicBezTo>
                <a:cubicBezTo>
                  <a:pt x="0" y="20"/>
                  <a:pt x="0" y="23"/>
                  <a:pt x="4" y="26"/>
                </a:cubicBezTo>
                <a:cubicBezTo>
                  <a:pt x="7" y="28"/>
                  <a:pt x="10" y="27"/>
                  <a:pt x="12" y="23"/>
                </a:cubicBezTo>
                <a:cubicBezTo>
                  <a:pt x="16" y="16"/>
                  <a:pt x="10" y="11"/>
                  <a:pt x="12" y="7"/>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7" name="iśḻïḍé">
            <a:extLst>
              <a:ext uri="{FF2B5EF4-FFF2-40B4-BE49-F238E27FC236}">
                <a16:creationId xmlns:a16="http://schemas.microsoft.com/office/drawing/2014/main" id="{F95BC062-9BEB-433B-B182-1595584EB2BA}"/>
              </a:ext>
            </a:extLst>
          </p:cNvPr>
          <p:cNvSpPr/>
          <p:nvPr/>
        </p:nvSpPr>
        <p:spPr bwMode="auto">
          <a:xfrm>
            <a:off x="8703165" y="2844372"/>
            <a:ext cx="25199" cy="26150"/>
          </a:xfrm>
          <a:custGeom>
            <a:avLst/>
            <a:gdLst>
              <a:gd name="T0" fmla="*/ 19 w 23"/>
              <a:gd name="T1" fmla="*/ 3 h 25"/>
              <a:gd name="T2" fmla="*/ 14 w 23"/>
              <a:gd name="T3" fmla="*/ 0 h 25"/>
              <a:gd name="T4" fmla="*/ 0 w 23"/>
              <a:gd name="T5" fmla="*/ 23 h 25"/>
              <a:gd name="T6" fmla="*/ 4 w 23"/>
              <a:gd name="T7" fmla="*/ 25 h 25"/>
              <a:gd name="T8" fmla="*/ 9 w 23"/>
              <a:gd name="T9" fmla="*/ 16 h 25"/>
              <a:gd name="T10" fmla="*/ 11 w 23"/>
              <a:gd name="T11" fmla="*/ 17 h 25"/>
              <a:gd name="T12" fmla="*/ 19 w 23"/>
              <a:gd name="T13" fmla="*/ 15 h 25"/>
              <a:gd name="T14" fmla="*/ 21 w 23"/>
              <a:gd name="T15" fmla="*/ 12 h 25"/>
              <a:gd name="T16" fmla="*/ 19 w 23"/>
              <a:gd name="T17" fmla="*/ 3 h 25"/>
              <a:gd name="T18" fmla="*/ 15 w 23"/>
              <a:gd name="T19" fmla="*/ 13 h 25"/>
              <a:gd name="T20" fmla="*/ 12 w 23"/>
              <a:gd name="T21" fmla="*/ 14 h 25"/>
              <a:gd name="T22" fmla="*/ 11 w 23"/>
              <a:gd name="T23" fmla="*/ 13 h 25"/>
              <a:gd name="T24" fmla="*/ 15 w 23"/>
              <a:gd name="T25" fmla="*/ 5 h 25"/>
              <a:gd name="T26" fmla="*/ 17 w 23"/>
              <a:gd name="T27" fmla="*/ 6 h 25"/>
              <a:gd name="T28" fmla="*/ 17 w 23"/>
              <a:gd name="T29" fmla="*/ 9 h 25"/>
              <a:gd name="T30" fmla="*/ 15 w 23"/>
              <a:gd name="T3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5">
                <a:moveTo>
                  <a:pt x="19" y="3"/>
                </a:moveTo>
                <a:cubicBezTo>
                  <a:pt x="14" y="0"/>
                  <a:pt x="14" y="0"/>
                  <a:pt x="14" y="0"/>
                </a:cubicBezTo>
                <a:cubicBezTo>
                  <a:pt x="0" y="23"/>
                  <a:pt x="0" y="23"/>
                  <a:pt x="0" y="23"/>
                </a:cubicBezTo>
                <a:cubicBezTo>
                  <a:pt x="4" y="25"/>
                  <a:pt x="4" y="25"/>
                  <a:pt x="4" y="25"/>
                </a:cubicBezTo>
                <a:cubicBezTo>
                  <a:pt x="9" y="16"/>
                  <a:pt x="9" y="16"/>
                  <a:pt x="9" y="16"/>
                </a:cubicBezTo>
                <a:cubicBezTo>
                  <a:pt x="11" y="17"/>
                  <a:pt x="11" y="17"/>
                  <a:pt x="11" y="17"/>
                </a:cubicBezTo>
                <a:cubicBezTo>
                  <a:pt x="14" y="19"/>
                  <a:pt x="17" y="18"/>
                  <a:pt x="19" y="15"/>
                </a:cubicBezTo>
                <a:cubicBezTo>
                  <a:pt x="21" y="12"/>
                  <a:pt x="21" y="12"/>
                  <a:pt x="21" y="12"/>
                </a:cubicBezTo>
                <a:cubicBezTo>
                  <a:pt x="23" y="8"/>
                  <a:pt x="22" y="5"/>
                  <a:pt x="19" y="3"/>
                </a:cubicBezTo>
                <a:moveTo>
                  <a:pt x="15" y="13"/>
                </a:moveTo>
                <a:cubicBezTo>
                  <a:pt x="14" y="14"/>
                  <a:pt x="14" y="14"/>
                  <a:pt x="12" y="14"/>
                </a:cubicBezTo>
                <a:cubicBezTo>
                  <a:pt x="11" y="13"/>
                  <a:pt x="11" y="13"/>
                  <a:pt x="11" y="13"/>
                </a:cubicBezTo>
                <a:cubicBezTo>
                  <a:pt x="15" y="5"/>
                  <a:pt x="15" y="5"/>
                  <a:pt x="15" y="5"/>
                </a:cubicBezTo>
                <a:cubicBezTo>
                  <a:pt x="17" y="6"/>
                  <a:pt x="17" y="6"/>
                  <a:pt x="17" y="6"/>
                </a:cubicBezTo>
                <a:cubicBezTo>
                  <a:pt x="18" y="7"/>
                  <a:pt x="18" y="8"/>
                  <a:pt x="17" y="9"/>
                </a:cubicBezTo>
                <a:cubicBezTo>
                  <a:pt x="15" y="13"/>
                  <a:pt x="15" y="13"/>
                  <a:pt x="15" y="13"/>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8" name="î$ľïďê">
            <a:extLst>
              <a:ext uri="{FF2B5EF4-FFF2-40B4-BE49-F238E27FC236}">
                <a16:creationId xmlns:a16="http://schemas.microsoft.com/office/drawing/2014/main" id="{618288FD-65A0-44D6-A698-1E74A70C2756}"/>
              </a:ext>
            </a:extLst>
          </p:cNvPr>
          <p:cNvSpPr/>
          <p:nvPr/>
        </p:nvSpPr>
        <p:spPr bwMode="auto">
          <a:xfrm>
            <a:off x="8717025" y="2852886"/>
            <a:ext cx="24569" cy="28583"/>
          </a:xfrm>
          <a:custGeom>
            <a:avLst/>
            <a:gdLst>
              <a:gd name="T0" fmla="*/ 18 w 22"/>
              <a:gd name="T1" fmla="*/ 2 h 27"/>
              <a:gd name="T2" fmla="*/ 9 w 22"/>
              <a:gd name="T3" fmla="*/ 4 h 27"/>
              <a:gd name="T4" fmla="*/ 2 w 22"/>
              <a:gd name="T5" fmla="*/ 16 h 27"/>
              <a:gd name="T6" fmla="*/ 5 w 22"/>
              <a:gd name="T7" fmla="*/ 25 h 27"/>
              <a:gd name="T8" fmla="*/ 13 w 22"/>
              <a:gd name="T9" fmla="*/ 22 h 27"/>
              <a:gd name="T10" fmla="*/ 20 w 22"/>
              <a:gd name="T11" fmla="*/ 10 h 27"/>
              <a:gd name="T12" fmla="*/ 18 w 22"/>
              <a:gd name="T13" fmla="*/ 2 h 27"/>
              <a:gd name="T14" fmla="*/ 10 w 22"/>
              <a:gd name="T15" fmla="*/ 20 h 27"/>
              <a:gd name="T16" fmla="*/ 6 w 22"/>
              <a:gd name="T17" fmla="*/ 22 h 27"/>
              <a:gd name="T18" fmla="*/ 6 w 22"/>
              <a:gd name="T19" fmla="*/ 18 h 27"/>
              <a:gd name="T20" fmla="*/ 13 w 22"/>
              <a:gd name="T21" fmla="*/ 6 h 27"/>
              <a:gd name="T22" fmla="*/ 16 w 22"/>
              <a:gd name="T23" fmla="*/ 5 h 27"/>
              <a:gd name="T24" fmla="*/ 17 w 22"/>
              <a:gd name="T25" fmla="*/ 8 h 27"/>
              <a:gd name="T26" fmla="*/ 10 w 22"/>
              <a:gd name="T2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7">
                <a:moveTo>
                  <a:pt x="18" y="2"/>
                </a:moveTo>
                <a:cubicBezTo>
                  <a:pt x="15" y="0"/>
                  <a:pt x="11" y="1"/>
                  <a:pt x="9" y="4"/>
                </a:cubicBezTo>
                <a:cubicBezTo>
                  <a:pt x="2" y="16"/>
                  <a:pt x="2" y="16"/>
                  <a:pt x="2" y="16"/>
                </a:cubicBezTo>
                <a:cubicBezTo>
                  <a:pt x="0" y="20"/>
                  <a:pt x="1" y="23"/>
                  <a:pt x="5" y="25"/>
                </a:cubicBezTo>
                <a:cubicBezTo>
                  <a:pt x="8" y="27"/>
                  <a:pt x="11" y="26"/>
                  <a:pt x="13" y="22"/>
                </a:cubicBezTo>
                <a:cubicBezTo>
                  <a:pt x="20" y="10"/>
                  <a:pt x="20" y="10"/>
                  <a:pt x="20" y="10"/>
                </a:cubicBezTo>
                <a:cubicBezTo>
                  <a:pt x="22" y="7"/>
                  <a:pt x="22" y="4"/>
                  <a:pt x="18" y="2"/>
                </a:cubicBezTo>
                <a:moveTo>
                  <a:pt x="10" y="20"/>
                </a:moveTo>
                <a:cubicBezTo>
                  <a:pt x="9" y="22"/>
                  <a:pt x="8" y="22"/>
                  <a:pt x="6" y="22"/>
                </a:cubicBezTo>
                <a:cubicBezTo>
                  <a:pt x="5" y="21"/>
                  <a:pt x="5" y="20"/>
                  <a:pt x="6" y="18"/>
                </a:cubicBezTo>
                <a:cubicBezTo>
                  <a:pt x="13" y="6"/>
                  <a:pt x="13" y="6"/>
                  <a:pt x="13" y="6"/>
                </a:cubicBezTo>
                <a:cubicBezTo>
                  <a:pt x="14" y="4"/>
                  <a:pt x="15" y="4"/>
                  <a:pt x="16" y="5"/>
                </a:cubicBezTo>
                <a:cubicBezTo>
                  <a:pt x="17" y="6"/>
                  <a:pt x="18" y="7"/>
                  <a:pt x="17" y="8"/>
                </a:cubicBezTo>
                <a:cubicBezTo>
                  <a:pt x="10" y="20"/>
                  <a:pt x="10" y="20"/>
                  <a:pt x="10" y="2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9" name="işliḍé">
            <a:extLst>
              <a:ext uri="{FF2B5EF4-FFF2-40B4-BE49-F238E27FC236}">
                <a16:creationId xmlns:a16="http://schemas.microsoft.com/office/drawing/2014/main" id="{318B93D5-8941-4C10-96DC-27CC4B792B5F}"/>
              </a:ext>
            </a:extLst>
          </p:cNvPr>
          <p:cNvSpPr/>
          <p:nvPr/>
        </p:nvSpPr>
        <p:spPr bwMode="auto">
          <a:xfrm>
            <a:off x="8730254" y="2858968"/>
            <a:ext cx="25829" cy="31624"/>
          </a:xfrm>
          <a:custGeom>
            <a:avLst/>
            <a:gdLst>
              <a:gd name="T0" fmla="*/ 13 w 23"/>
              <a:gd name="T1" fmla="*/ 27 h 30"/>
              <a:gd name="T2" fmla="*/ 15 w 23"/>
              <a:gd name="T3" fmla="*/ 23 h 30"/>
              <a:gd name="T4" fmla="*/ 15 w 23"/>
              <a:gd name="T5" fmla="*/ 17 h 30"/>
              <a:gd name="T6" fmla="*/ 20 w 23"/>
              <a:gd name="T7" fmla="*/ 14 h 30"/>
              <a:gd name="T8" fmla="*/ 21 w 23"/>
              <a:gd name="T9" fmla="*/ 12 h 30"/>
              <a:gd name="T10" fmla="*/ 19 w 23"/>
              <a:gd name="T11" fmla="*/ 3 h 30"/>
              <a:gd name="T12" fmla="*/ 14 w 23"/>
              <a:gd name="T13" fmla="*/ 0 h 30"/>
              <a:gd name="T14" fmla="*/ 0 w 23"/>
              <a:gd name="T15" fmla="*/ 23 h 30"/>
              <a:gd name="T16" fmla="*/ 4 w 23"/>
              <a:gd name="T17" fmla="*/ 25 h 30"/>
              <a:gd name="T18" fmla="*/ 9 w 23"/>
              <a:gd name="T19" fmla="*/ 16 h 30"/>
              <a:gd name="T20" fmla="*/ 11 w 23"/>
              <a:gd name="T21" fmla="*/ 17 h 30"/>
              <a:gd name="T22" fmla="*/ 11 w 23"/>
              <a:gd name="T23" fmla="*/ 21 h 30"/>
              <a:gd name="T24" fmla="*/ 9 w 23"/>
              <a:gd name="T25" fmla="*/ 24 h 30"/>
              <a:gd name="T26" fmla="*/ 8 w 23"/>
              <a:gd name="T27" fmla="*/ 27 h 30"/>
              <a:gd name="T28" fmla="*/ 12 w 23"/>
              <a:gd name="T29" fmla="*/ 30 h 30"/>
              <a:gd name="T30" fmla="*/ 13 w 23"/>
              <a:gd name="T31" fmla="*/ 27 h 30"/>
              <a:gd name="T32" fmla="*/ 16 w 23"/>
              <a:gd name="T33" fmla="*/ 12 h 30"/>
              <a:gd name="T34" fmla="*/ 13 w 23"/>
              <a:gd name="T35" fmla="*/ 13 h 30"/>
              <a:gd name="T36" fmla="*/ 11 w 23"/>
              <a:gd name="T37" fmla="*/ 13 h 30"/>
              <a:gd name="T38" fmla="*/ 15 w 23"/>
              <a:gd name="T39" fmla="*/ 6 h 30"/>
              <a:gd name="T40" fmla="*/ 17 w 23"/>
              <a:gd name="T41" fmla="*/ 7 h 30"/>
              <a:gd name="T42" fmla="*/ 18 w 23"/>
              <a:gd name="T43" fmla="*/ 10 h 30"/>
              <a:gd name="T44" fmla="*/ 16 w 23"/>
              <a:gd name="T45"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30">
                <a:moveTo>
                  <a:pt x="13" y="27"/>
                </a:moveTo>
                <a:cubicBezTo>
                  <a:pt x="15" y="23"/>
                  <a:pt x="15" y="23"/>
                  <a:pt x="15" y="23"/>
                </a:cubicBezTo>
                <a:cubicBezTo>
                  <a:pt x="16" y="21"/>
                  <a:pt x="17" y="19"/>
                  <a:pt x="15" y="17"/>
                </a:cubicBezTo>
                <a:cubicBezTo>
                  <a:pt x="17" y="17"/>
                  <a:pt x="19" y="16"/>
                  <a:pt x="20" y="14"/>
                </a:cubicBezTo>
                <a:cubicBezTo>
                  <a:pt x="21" y="12"/>
                  <a:pt x="21" y="12"/>
                  <a:pt x="21" y="12"/>
                </a:cubicBezTo>
                <a:cubicBezTo>
                  <a:pt x="23" y="8"/>
                  <a:pt x="23" y="6"/>
                  <a:pt x="19" y="3"/>
                </a:cubicBezTo>
                <a:cubicBezTo>
                  <a:pt x="14" y="0"/>
                  <a:pt x="14" y="0"/>
                  <a:pt x="14" y="0"/>
                </a:cubicBezTo>
                <a:cubicBezTo>
                  <a:pt x="0" y="23"/>
                  <a:pt x="0" y="23"/>
                  <a:pt x="0" y="23"/>
                </a:cubicBezTo>
                <a:cubicBezTo>
                  <a:pt x="4" y="25"/>
                  <a:pt x="4" y="25"/>
                  <a:pt x="4" y="25"/>
                </a:cubicBezTo>
                <a:cubicBezTo>
                  <a:pt x="9" y="16"/>
                  <a:pt x="9" y="16"/>
                  <a:pt x="9" y="16"/>
                </a:cubicBezTo>
                <a:cubicBezTo>
                  <a:pt x="11" y="17"/>
                  <a:pt x="11" y="17"/>
                  <a:pt x="11" y="17"/>
                </a:cubicBezTo>
                <a:cubicBezTo>
                  <a:pt x="12" y="18"/>
                  <a:pt x="13" y="19"/>
                  <a:pt x="11" y="21"/>
                </a:cubicBezTo>
                <a:cubicBezTo>
                  <a:pt x="9" y="24"/>
                  <a:pt x="9" y="24"/>
                  <a:pt x="9" y="24"/>
                </a:cubicBezTo>
                <a:cubicBezTo>
                  <a:pt x="8" y="26"/>
                  <a:pt x="8" y="27"/>
                  <a:pt x="8" y="27"/>
                </a:cubicBezTo>
                <a:cubicBezTo>
                  <a:pt x="12" y="30"/>
                  <a:pt x="12" y="30"/>
                  <a:pt x="12" y="30"/>
                </a:cubicBezTo>
                <a:cubicBezTo>
                  <a:pt x="12" y="29"/>
                  <a:pt x="12" y="28"/>
                  <a:pt x="13" y="27"/>
                </a:cubicBezTo>
                <a:moveTo>
                  <a:pt x="16" y="12"/>
                </a:moveTo>
                <a:cubicBezTo>
                  <a:pt x="15" y="14"/>
                  <a:pt x="14" y="14"/>
                  <a:pt x="13" y="13"/>
                </a:cubicBezTo>
                <a:cubicBezTo>
                  <a:pt x="11" y="13"/>
                  <a:pt x="11" y="13"/>
                  <a:pt x="11" y="13"/>
                </a:cubicBezTo>
                <a:cubicBezTo>
                  <a:pt x="15" y="6"/>
                  <a:pt x="15" y="6"/>
                  <a:pt x="15" y="6"/>
                </a:cubicBezTo>
                <a:cubicBezTo>
                  <a:pt x="17" y="7"/>
                  <a:pt x="17" y="7"/>
                  <a:pt x="17" y="7"/>
                </a:cubicBezTo>
                <a:cubicBezTo>
                  <a:pt x="18" y="7"/>
                  <a:pt x="19" y="8"/>
                  <a:pt x="18" y="10"/>
                </a:cubicBezTo>
                <a:cubicBezTo>
                  <a:pt x="16" y="12"/>
                  <a:pt x="16" y="12"/>
                  <a:pt x="16" y="12"/>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0" name="iṥḷîḑê">
            <a:extLst>
              <a:ext uri="{FF2B5EF4-FFF2-40B4-BE49-F238E27FC236}">
                <a16:creationId xmlns:a16="http://schemas.microsoft.com/office/drawing/2014/main" id="{DC76E81D-FC9D-4E98-B016-BFA087860550}"/>
              </a:ext>
            </a:extLst>
          </p:cNvPr>
          <p:cNvSpPr/>
          <p:nvPr/>
        </p:nvSpPr>
        <p:spPr bwMode="auto">
          <a:xfrm>
            <a:off x="8747893" y="2866265"/>
            <a:ext cx="23309" cy="28583"/>
          </a:xfrm>
          <a:custGeom>
            <a:avLst/>
            <a:gdLst>
              <a:gd name="T0" fmla="*/ 18 w 37"/>
              <a:gd name="T1" fmla="*/ 0 h 47"/>
              <a:gd name="T2" fmla="*/ 14 w 37"/>
              <a:gd name="T3" fmla="*/ 7 h 47"/>
              <a:gd name="T4" fmla="*/ 21 w 37"/>
              <a:gd name="T5" fmla="*/ 11 h 47"/>
              <a:gd name="T6" fmla="*/ 0 w 37"/>
              <a:gd name="T7" fmla="*/ 44 h 47"/>
              <a:gd name="T8" fmla="*/ 7 w 37"/>
              <a:gd name="T9" fmla="*/ 47 h 47"/>
              <a:gd name="T10" fmla="*/ 26 w 37"/>
              <a:gd name="T11" fmla="*/ 14 h 47"/>
              <a:gd name="T12" fmla="*/ 33 w 37"/>
              <a:gd name="T13" fmla="*/ 18 h 47"/>
              <a:gd name="T14" fmla="*/ 37 w 37"/>
              <a:gd name="T15" fmla="*/ 13 h 47"/>
              <a:gd name="T16" fmla="*/ 18 w 3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7">
                <a:moveTo>
                  <a:pt x="18" y="0"/>
                </a:moveTo>
                <a:lnTo>
                  <a:pt x="14" y="7"/>
                </a:lnTo>
                <a:lnTo>
                  <a:pt x="21" y="11"/>
                </a:lnTo>
                <a:lnTo>
                  <a:pt x="0" y="44"/>
                </a:lnTo>
                <a:lnTo>
                  <a:pt x="7" y="47"/>
                </a:lnTo>
                <a:lnTo>
                  <a:pt x="26" y="14"/>
                </a:lnTo>
                <a:lnTo>
                  <a:pt x="33" y="18"/>
                </a:lnTo>
                <a:lnTo>
                  <a:pt x="37" y="13"/>
                </a:lnTo>
                <a:lnTo>
                  <a:pt x="18" y="0"/>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1" name="íṩ1ídê">
            <a:extLst>
              <a:ext uri="{FF2B5EF4-FFF2-40B4-BE49-F238E27FC236}">
                <a16:creationId xmlns:a16="http://schemas.microsoft.com/office/drawing/2014/main" id="{63A8245F-B66E-4CB7-930B-04E88854DFB1}"/>
              </a:ext>
            </a:extLst>
          </p:cNvPr>
          <p:cNvSpPr/>
          <p:nvPr/>
        </p:nvSpPr>
        <p:spPr bwMode="auto">
          <a:xfrm>
            <a:off x="8747893" y="2866265"/>
            <a:ext cx="23309" cy="28583"/>
          </a:xfrm>
          <a:custGeom>
            <a:avLst/>
            <a:gdLst>
              <a:gd name="T0" fmla="*/ 18 w 37"/>
              <a:gd name="T1" fmla="*/ 0 h 47"/>
              <a:gd name="T2" fmla="*/ 14 w 37"/>
              <a:gd name="T3" fmla="*/ 7 h 47"/>
              <a:gd name="T4" fmla="*/ 21 w 37"/>
              <a:gd name="T5" fmla="*/ 11 h 47"/>
              <a:gd name="T6" fmla="*/ 0 w 37"/>
              <a:gd name="T7" fmla="*/ 44 h 47"/>
              <a:gd name="T8" fmla="*/ 7 w 37"/>
              <a:gd name="T9" fmla="*/ 47 h 47"/>
              <a:gd name="T10" fmla="*/ 26 w 37"/>
              <a:gd name="T11" fmla="*/ 14 h 47"/>
              <a:gd name="T12" fmla="*/ 33 w 37"/>
              <a:gd name="T13" fmla="*/ 18 h 47"/>
              <a:gd name="T14" fmla="*/ 37 w 37"/>
              <a:gd name="T15" fmla="*/ 13 h 47"/>
              <a:gd name="T16" fmla="*/ 18 w 3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7">
                <a:moveTo>
                  <a:pt x="18" y="0"/>
                </a:moveTo>
                <a:lnTo>
                  <a:pt x="14" y="7"/>
                </a:lnTo>
                <a:lnTo>
                  <a:pt x="21" y="11"/>
                </a:lnTo>
                <a:lnTo>
                  <a:pt x="0" y="44"/>
                </a:lnTo>
                <a:lnTo>
                  <a:pt x="7" y="47"/>
                </a:lnTo>
                <a:lnTo>
                  <a:pt x="26" y="14"/>
                </a:lnTo>
                <a:lnTo>
                  <a:pt x="33" y="18"/>
                </a:lnTo>
                <a:lnTo>
                  <a:pt x="37" y="1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2" name="îSľíḋé">
            <a:extLst>
              <a:ext uri="{FF2B5EF4-FFF2-40B4-BE49-F238E27FC236}">
                <a16:creationId xmlns:a16="http://schemas.microsoft.com/office/drawing/2014/main" id="{84F4B7DB-A98C-43FB-8CB6-1954B770051A}"/>
              </a:ext>
            </a:extLst>
          </p:cNvPr>
          <p:cNvSpPr/>
          <p:nvPr/>
        </p:nvSpPr>
        <p:spPr bwMode="auto">
          <a:xfrm>
            <a:off x="8575912" y="2890591"/>
            <a:ext cx="139223" cy="135008"/>
          </a:xfrm>
          <a:custGeom>
            <a:avLst/>
            <a:gdLst>
              <a:gd name="T0" fmla="*/ 92 w 127"/>
              <a:gd name="T1" fmla="*/ 15 h 127"/>
              <a:gd name="T2" fmla="*/ 36 w 127"/>
              <a:gd name="T3" fmla="*/ 111 h 127"/>
              <a:gd name="T4" fmla="*/ 112 w 127"/>
              <a:gd name="T5" fmla="*/ 91 h 127"/>
              <a:gd name="T6" fmla="*/ 79 w 127"/>
              <a:gd name="T7" fmla="*/ 14 h 127"/>
              <a:gd name="T8" fmla="*/ 55 w 127"/>
              <a:gd name="T9" fmla="*/ 26 h 127"/>
              <a:gd name="T10" fmla="*/ 79 w 127"/>
              <a:gd name="T11" fmla="*/ 14 h 127"/>
              <a:gd name="T12" fmla="*/ 51 w 127"/>
              <a:gd name="T13" fmla="*/ 29 h 127"/>
              <a:gd name="T14" fmla="*/ 21 w 127"/>
              <a:gd name="T15" fmla="*/ 35 h 127"/>
              <a:gd name="T16" fmla="*/ 19 w 127"/>
              <a:gd name="T17" fmla="*/ 38 h 127"/>
              <a:gd name="T18" fmla="*/ 29 w 127"/>
              <a:gd name="T19" fmla="*/ 67 h 127"/>
              <a:gd name="T20" fmla="*/ 19 w 127"/>
              <a:gd name="T21" fmla="*/ 38 h 127"/>
              <a:gd name="T22" fmla="*/ 28 w 127"/>
              <a:gd name="T23" fmla="*/ 71 h 127"/>
              <a:gd name="T24" fmla="*/ 30 w 127"/>
              <a:gd name="T25" fmla="*/ 101 h 127"/>
              <a:gd name="T26" fmla="*/ 36 w 127"/>
              <a:gd name="T27" fmla="*/ 106 h 127"/>
              <a:gd name="T28" fmla="*/ 49 w 127"/>
              <a:gd name="T29" fmla="*/ 84 h 127"/>
              <a:gd name="T30" fmla="*/ 52 w 127"/>
              <a:gd name="T31" fmla="*/ 80 h 127"/>
              <a:gd name="T32" fmla="*/ 40 w 127"/>
              <a:gd name="T33" fmla="*/ 51 h 127"/>
              <a:gd name="T34" fmla="*/ 52 w 127"/>
              <a:gd name="T35" fmla="*/ 80 h 127"/>
              <a:gd name="T36" fmla="*/ 42 w 127"/>
              <a:gd name="T37" fmla="*/ 47 h 127"/>
              <a:gd name="T38" fmla="*/ 73 w 127"/>
              <a:gd name="T39" fmla="*/ 42 h 127"/>
              <a:gd name="T40" fmla="*/ 76 w 127"/>
              <a:gd name="T41" fmla="*/ 38 h 127"/>
              <a:gd name="T42" fmla="*/ 70 w 127"/>
              <a:gd name="T43" fmla="*/ 22 h 127"/>
              <a:gd name="T44" fmla="*/ 88 w 127"/>
              <a:gd name="T45" fmla="*/ 18 h 127"/>
              <a:gd name="T46" fmla="*/ 110 w 127"/>
              <a:gd name="T47" fmla="*/ 86 h 127"/>
              <a:gd name="T48" fmla="*/ 100 w 127"/>
              <a:gd name="T49" fmla="*/ 57 h 127"/>
              <a:gd name="T50" fmla="*/ 110 w 127"/>
              <a:gd name="T51" fmla="*/ 86 h 127"/>
              <a:gd name="T52" fmla="*/ 101 w 127"/>
              <a:gd name="T53" fmla="*/ 53 h 127"/>
              <a:gd name="T54" fmla="*/ 99 w 127"/>
              <a:gd name="T55" fmla="*/ 26 h 127"/>
              <a:gd name="T56" fmla="*/ 91 w 127"/>
              <a:gd name="T57" fmla="*/ 20 h 127"/>
              <a:gd name="T58" fmla="*/ 96 w 127"/>
              <a:gd name="T59" fmla="*/ 50 h 127"/>
              <a:gd name="T60" fmla="*/ 91 w 127"/>
              <a:gd name="T61" fmla="*/ 20 h 127"/>
              <a:gd name="T62" fmla="*/ 96 w 127"/>
              <a:gd name="T63" fmla="*/ 55 h 127"/>
              <a:gd name="T64" fmla="*/ 68 w 127"/>
              <a:gd name="T65" fmla="*/ 61 h 127"/>
              <a:gd name="T66" fmla="*/ 65 w 127"/>
              <a:gd name="T67" fmla="*/ 65 h 127"/>
              <a:gd name="T68" fmla="*/ 75 w 127"/>
              <a:gd name="T69" fmla="*/ 93 h 127"/>
              <a:gd name="T70" fmla="*/ 65 w 127"/>
              <a:gd name="T71" fmla="*/ 65 h 127"/>
              <a:gd name="T72" fmla="*/ 53 w 127"/>
              <a:gd name="T73" fmla="*/ 86 h 127"/>
              <a:gd name="T74" fmla="*/ 57 w 127"/>
              <a:gd name="T75" fmla="*/ 105 h 127"/>
              <a:gd name="T76" fmla="*/ 49 w 127"/>
              <a:gd name="T77" fmla="*/ 112 h 127"/>
              <a:gd name="T78" fmla="*/ 75 w 127"/>
              <a:gd name="T79" fmla="*/ 99 h 127"/>
              <a:gd name="T80" fmla="*/ 49 w 127"/>
              <a:gd name="T81" fmla="*/ 112 h 127"/>
              <a:gd name="T82" fmla="*/ 91 w 127"/>
              <a:gd name="T83" fmla="*/ 80 h 127"/>
              <a:gd name="T84" fmla="*/ 94 w 127"/>
              <a:gd name="T85" fmla="*/ 10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127">
                <a:moveTo>
                  <a:pt x="92" y="15"/>
                </a:moveTo>
                <a:cubicBezTo>
                  <a:pt x="92" y="15"/>
                  <a:pt x="92" y="15"/>
                  <a:pt x="92" y="15"/>
                </a:cubicBezTo>
                <a:cubicBezTo>
                  <a:pt x="65" y="0"/>
                  <a:pt x="31" y="9"/>
                  <a:pt x="16" y="35"/>
                </a:cubicBezTo>
                <a:cubicBezTo>
                  <a:pt x="0" y="62"/>
                  <a:pt x="9" y="96"/>
                  <a:pt x="36" y="111"/>
                </a:cubicBezTo>
                <a:cubicBezTo>
                  <a:pt x="37" y="112"/>
                  <a:pt x="37" y="112"/>
                  <a:pt x="37" y="112"/>
                </a:cubicBezTo>
                <a:cubicBezTo>
                  <a:pt x="63" y="127"/>
                  <a:pt x="97" y="117"/>
                  <a:pt x="112" y="91"/>
                </a:cubicBezTo>
                <a:cubicBezTo>
                  <a:pt x="127" y="65"/>
                  <a:pt x="118" y="31"/>
                  <a:pt x="92" y="15"/>
                </a:cubicBezTo>
                <a:moveTo>
                  <a:pt x="79" y="14"/>
                </a:moveTo>
                <a:cubicBezTo>
                  <a:pt x="76" y="15"/>
                  <a:pt x="72" y="17"/>
                  <a:pt x="68" y="18"/>
                </a:cubicBezTo>
                <a:cubicBezTo>
                  <a:pt x="64" y="20"/>
                  <a:pt x="59" y="23"/>
                  <a:pt x="55" y="26"/>
                </a:cubicBezTo>
                <a:cubicBezTo>
                  <a:pt x="40" y="18"/>
                  <a:pt x="40" y="18"/>
                  <a:pt x="40" y="18"/>
                </a:cubicBezTo>
                <a:cubicBezTo>
                  <a:pt x="52" y="11"/>
                  <a:pt x="66" y="10"/>
                  <a:pt x="79" y="14"/>
                </a:cubicBezTo>
                <a:moveTo>
                  <a:pt x="36" y="20"/>
                </a:moveTo>
                <a:cubicBezTo>
                  <a:pt x="51" y="29"/>
                  <a:pt x="51" y="29"/>
                  <a:pt x="51" y="29"/>
                </a:cubicBezTo>
                <a:cubicBezTo>
                  <a:pt x="46" y="34"/>
                  <a:pt x="42" y="39"/>
                  <a:pt x="38" y="44"/>
                </a:cubicBezTo>
                <a:cubicBezTo>
                  <a:pt x="21" y="35"/>
                  <a:pt x="21" y="35"/>
                  <a:pt x="21" y="35"/>
                </a:cubicBezTo>
                <a:cubicBezTo>
                  <a:pt x="25" y="29"/>
                  <a:pt x="30" y="24"/>
                  <a:pt x="36" y="20"/>
                </a:cubicBezTo>
                <a:moveTo>
                  <a:pt x="19" y="38"/>
                </a:moveTo>
                <a:cubicBezTo>
                  <a:pt x="36" y="48"/>
                  <a:pt x="36" y="48"/>
                  <a:pt x="36" y="48"/>
                </a:cubicBezTo>
                <a:cubicBezTo>
                  <a:pt x="33" y="54"/>
                  <a:pt x="30" y="60"/>
                  <a:pt x="29" y="67"/>
                </a:cubicBezTo>
                <a:cubicBezTo>
                  <a:pt x="13" y="57"/>
                  <a:pt x="13" y="57"/>
                  <a:pt x="13" y="57"/>
                </a:cubicBezTo>
                <a:cubicBezTo>
                  <a:pt x="14" y="51"/>
                  <a:pt x="16" y="44"/>
                  <a:pt x="19" y="38"/>
                </a:cubicBezTo>
                <a:moveTo>
                  <a:pt x="13" y="62"/>
                </a:moveTo>
                <a:cubicBezTo>
                  <a:pt x="28" y="71"/>
                  <a:pt x="28" y="71"/>
                  <a:pt x="28" y="71"/>
                </a:cubicBezTo>
                <a:cubicBezTo>
                  <a:pt x="27" y="78"/>
                  <a:pt x="26" y="85"/>
                  <a:pt x="27" y="91"/>
                </a:cubicBezTo>
                <a:cubicBezTo>
                  <a:pt x="28" y="95"/>
                  <a:pt x="29" y="98"/>
                  <a:pt x="30" y="101"/>
                </a:cubicBezTo>
                <a:cubicBezTo>
                  <a:pt x="19" y="91"/>
                  <a:pt x="13" y="77"/>
                  <a:pt x="13" y="62"/>
                </a:cubicBezTo>
                <a:moveTo>
                  <a:pt x="36" y="106"/>
                </a:moveTo>
                <a:cubicBezTo>
                  <a:pt x="35" y="102"/>
                  <a:pt x="29" y="91"/>
                  <a:pt x="32" y="74"/>
                </a:cubicBezTo>
                <a:cubicBezTo>
                  <a:pt x="49" y="84"/>
                  <a:pt x="49" y="84"/>
                  <a:pt x="49" y="84"/>
                </a:cubicBezTo>
                <a:cubicBezTo>
                  <a:pt x="36" y="106"/>
                  <a:pt x="36" y="106"/>
                  <a:pt x="36" y="106"/>
                </a:cubicBezTo>
                <a:moveTo>
                  <a:pt x="52" y="80"/>
                </a:moveTo>
                <a:cubicBezTo>
                  <a:pt x="33" y="69"/>
                  <a:pt x="33" y="69"/>
                  <a:pt x="33" y="69"/>
                </a:cubicBezTo>
                <a:cubicBezTo>
                  <a:pt x="34" y="63"/>
                  <a:pt x="37" y="57"/>
                  <a:pt x="40" y="51"/>
                </a:cubicBezTo>
                <a:cubicBezTo>
                  <a:pt x="61" y="63"/>
                  <a:pt x="61" y="63"/>
                  <a:pt x="61" y="63"/>
                </a:cubicBezTo>
                <a:cubicBezTo>
                  <a:pt x="52" y="80"/>
                  <a:pt x="52" y="80"/>
                  <a:pt x="52" y="80"/>
                </a:cubicBezTo>
                <a:moveTo>
                  <a:pt x="64" y="59"/>
                </a:moveTo>
                <a:cubicBezTo>
                  <a:pt x="42" y="47"/>
                  <a:pt x="42" y="47"/>
                  <a:pt x="42" y="47"/>
                </a:cubicBezTo>
                <a:cubicBezTo>
                  <a:pt x="46" y="41"/>
                  <a:pt x="50" y="36"/>
                  <a:pt x="55" y="32"/>
                </a:cubicBezTo>
                <a:cubicBezTo>
                  <a:pt x="73" y="42"/>
                  <a:pt x="73" y="42"/>
                  <a:pt x="73" y="42"/>
                </a:cubicBezTo>
                <a:cubicBezTo>
                  <a:pt x="64" y="59"/>
                  <a:pt x="64" y="59"/>
                  <a:pt x="64" y="59"/>
                </a:cubicBezTo>
                <a:moveTo>
                  <a:pt x="76" y="38"/>
                </a:moveTo>
                <a:cubicBezTo>
                  <a:pt x="59" y="29"/>
                  <a:pt x="59" y="29"/>
                  <a:pt x="59" y="29"/>
                </a:cubicBezTo>
                <a:cubicBezTo>
                  <a:pt x="63" y="26"/>
                  <a:pt x="66" y="24"/>
                  <a:pt x="70" y="22"/>
                </a:cubicBezTo>
                <a:cubicBezTo>
                  <a:pt x="78" y="19"/>
                  <a:pt x="84" y="18"/>
                  <a:pt x="86" y="17"/>
                </a:cubicBezTo>
                <a:cubicBezTo>
                  <a:pt x="87" y="17"/>
                  <a:pt x="87" y="17"/>
                  <a:pt x="88" y="18"/>
                </a:cubicBezTo>
                <a:cubicBezTo>
                  <a:pt x="76" y="38"/>
                  <a:pt x="76" y="38"/>
                  <a:pt x="76" y="38"/>
                </a:cubicBezTo>
                <a:moveTo>
                  <a:pt x="110" y="86"/>
                </a:moveTo>
                <a:cubicBezTo>
                  <a:pt x="93" y="76"/>
                  <a:pt x="93" y="76"/>
                  <a:pt x="93" y="76"/>
                </a:cubicBezTo>
                <a:cubicBezTo>
                  <a:pt x="96" y="70"/>
                  <a:pt x="99" y="64"/>
                  <a:pt x="100" y="57"/>
                </a:cubicBezTo>
                <a:cubicBezTo>
                  <a:pt x="115" y="66"/>
                  <a:pt x="115" y="66"/>
                  <a:pt x="115" y="66"/>
                </a:cubicBezTo>
                <a:cubicBezTo>
                  <a:pt x="115" y="73"/>
                  <a:pt x="113" y="80"/>
                  <a:pt x="110" y="86"/>
                </a:cubicBezTo>
                <a:moveTo>
                  <a:pt x="115" y="61"/>
                </a:moveTo>
                <a:cubicBezTo>
                  <a:pt x="101" y="53"/>
                  <a:pt x="101" y="53"/>
                  <a:pt x="101" y="53"/>
                </a:cubicBezTo>
                <a:cubicBezTo>
                  <a:pt x="101" y="48"/>
                  <a:pt x="101" y="42"/>
                  <a:pt x="101" y="37"/>
                </a:cubicBezTo>
                <a:cubicBezTo>
                  <a:pt x="101" y="33"/>
                  <a:pt x="100" y="30"/>
                  <a:pt x="99" y="26"/>
                </a:cubicBezTo>
                <a:cubicBezTo>
                  <a:pt x="109" y="35"/>
                  <a:pt x="114" y="48"/>
                  <a:pt x="115" y="61"/>
                </a:cubicBezTo>
                <a:moveTo>
                  <a:pt x="91" y="20"/>
                </a:moveTo>
                <a:cubicBezTo>
                  <a:pt x="92" y="20"/>
                  <a:pt x="93" y="21"/>
                  <a:pt x="93" y="21"/>
                </a:cubicBezTo>
                <a:cubicBezTo>
                  <a:pt x="94" y="24"/>
                  <a:pt x="98" y="36"/>
                  <a:pt x="96" y="50"/>
                </a:cubicBezTo>
                <a:cubicBezTo>
                  <a:pt x="80" y="40"/>
                  <a:pt x="80" y="40"/>
                  <a:pt x="80" y="40"/>
                </a:cubicBezTo>
                <a:cubicBezTo>
                  <a:pt x="91" y="20"/>
                  <a:pt x="91" y="20"/>
                  <a:pt x="91" y="20"/>
                </a:cubicBezTo>
                <a:moveTo>
                  <a:pt x="77" y="44"/>
                </a:moveTo>
                <a:cubicBezTo>
                  <a:pt x="96" y="55"/>
                  <a:pt x="96" y="55"/>
                  <a:pt x="96" y="55"/>
                </a:cubicBezTo>
                <a:cubicBezTo>
                  <a:pt x="95" y="62"/>
                  <a:pt x="92" y="68"/>
                  <a:pt x="89" y="74"/>
                </a:cubicBezTo>
                <a:cubicBezTo>
                  <a:pt x="68" y="61"/>
                  <a:pt x="68" y="61"/>
                  <a:pt x="68" y="61"/>
                </a:cubicBezTo>
                <a:cubicBezTo>
                  <a:pt x="77" y="44"/>
                  <a:pt x="77" y="44"/>
                  <a:pt x="77" y="44"/>
                </a:cubicBezTo>
                <a:moveTo>
                  <a:pt x="65" y="65"/>
                </a:moveTo>
                <a:cubicBezTo>
                  <a:pt x="87" y="78"/>
                  <a:pt x="87" y="78"/>
                  <a:pt x="87" y="78"/>
                </a:cubicBezTo>
                <a:cubicBezTo>
                  <a:pt x="84" y="84"/>
                  <a:pt x="79" y="89"/>
                  <a:pt x="75" y="93"/>
                </a:cubicBezTo>
                <a:cubicBezTo>
                  <a:pt x="56" y="82"/>
                  <a:pt x="56" y="82"/>
                  <a:pt x="56" y="82"/>
                </a:cubicBezTo>
                <a:cubicBezTo>
                  <a:pt x="65" y="65"/>
                  <a:pt x="65" y="65"/>
                  <a:pt x="65" y="65"/>
                </a:cubicBezTo>
                <a:moveTo>
                  <a:pt x="40" y="108"/>
                </a:moveTo>
                <a:cubicBezTo>
                  <a:pt x="53" y="86"/>
                  <a:pt x="53" y="86"/>
                  <a:pt x="53" y="86"/>
                </a:cubicBezTo>
                <a:cubicBezTo>
                  <a:pt x="71" y="96"/>
                  <a:pt x="71" y="96"/>
                  <a:pt x="71" y="96"/>
                </a:cubicBezTo>
                <a:cubicBezTo>
                  <a:pt x="67" y="100"/>
                  <a:pt x="62" y="103"/>
                  <a:pt x="57" y="105"/>
                </a:cubicBezTo>
                <a:cubicBezTo>
                  <a:pt x="49" y="108"/>
                  <a:pt x="42" y="108"/>
                  <a:pt x="40" y="108"/>
                </a:cubicBezTo>
                <a:moveTo>
                  <a:pt x="49" y="112"/>
                </a:moveTo>
                <a:cubicBezTo>
                  <a:pt x="52" y="111"/>
                  <a:pt x="55" y="110"/>
                  <a:pt x="58" y="109"/>
                </a:cubicBezTo>
                <a:cubicBezTo>
                  <a:pt x="64" y="107"/>
                  <a:pt x="70" y="103"/>
                  <a:pt x="75" y="99"/>
                </a:cubicBezTo>
                <a:cubicBezTo>
                  <a:pt x="90" y="107"/>
                  <a:pt x="90" y="107"/>
                  <a:pt x="90" y="107"/>
                </a:cubicBezTo>
                <a:cubicBezTo>
                  <a:pt x="77" y="115"/>
                  <a:pt x="62" y="116"/>
                  <a:pt x="49" y="112"/>
                </a:cubicBezTo>
                <a:moveTo>
                  <a:pt x="79" y="95"/>
                </a:moveTo>
                <a:cubicBezTo>
                  <a:pt x="83" y="91"/>
                  <a:pt x="87" y="86"/>
                  <a:pt x="91" y="80"/>
                </a:cubicBezTo>
                <a:cubicBezTo>
                  <a:pt x="108" y="90"/>
                  <a:pt x="108" y="90"/>
                  <a:pt x="108" y="90"/>
                </a:cubicBezTo>
                <a:cubicBezTo>
                  <a:pt x="104" y="95"/>
                  <a:pt x="100" y="100"/>
                  <a:pt x="94" y="104"/>
                </a:cubicBezTo>
                <a:cubicBezTo>
                  <a:pt x="79" y="95"/>
                  <a:pt x="79" y="95"/>
                  <a:pt x="79" y="95"/>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3" name="iṥḷïḍe">
            <a:extLst>
              <a:ext uri="{FF2B5EF4-FFF2-40B4-BE49-F238E27FC236}">
                <a16:creationId xmlns:a16="http://schemas.microsoft.com/office/drawing/2014/main" id="{D1969C5F-4719-4746-8E2B-BB4C696C758B}"/>
              </a:ext>
            </a:extLst>
          </p:cNvPr>
          <p:cNvSpPr/>
          <p:nvPr/>
        </p:nvSpPr>
        <p:spPr bwMode="auto">
          <a:xfrm>
            <a:off x="8587881" y="3064521"/>
            <a:ext cx="61107" cy="34056"/>
          </a:xfrm>
          <a:custGeom>
            <a:avLst/>
            <a:gdLst>
              <a:gd name="T0" fmla="*/ 0 w 97"/>
              <a:gd name="T1" fmla="*/ 0 h 56"/>
              <a:gd name="T2" fmla="*/ 0 w 97"/>
              <a:gd name="T3" fmla="*/ 0 h 56"/>
              <a:gd name="T4" fmla="*/ 97 w 97"/>
              <a:gd name="T5" fmla="*/ 56 h 56"/>
              <a:gd name="T6" fmla="*/ 0 w 97"/>
              <a:gd name="T7" fmla="*/ 0 h 56"/>
            </a:gdLst>
            <a:ahLst/>
            <a:cxnLst>
              <a:cxn ang="0">
                <a:pos x="T0" y="T1"/>
              </a:cxn>
              <a:cxn ang="0">
                <a:pos x="T2" y="T3"/>
              </a:cxn>
              <a:cxn ang="0">
                <a:pos x="T4" y="T5"/>
              </a:cxn>
              <a:cxn ang="0">
                <a:pos x="T6" y="T7"/>
              </a:cxn>
            </a:cxnLst>
            <a:rect l="0" t="0" r="r" b="b"/>
            <a:pathLst>
              <a:path w="97" h="56">
                <a:moveTo>
                  <a:pt x="0" y="0"/>
                </a:moveTo>
                <a:lnTo>
                  <a:pt x="0" y="0"/>
                </a:lnTo>
                <a:lnTo>
                  <a:pt x="97" y="56"/>
                </a:lnTo>
                <a:lnTo>
                  <a:pt x="0"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4" name="íṩļîḑe">
            <a:extLst>
              <a:ext uri="{FF2B5EF4-FFF2-40B4-BE49-F238E27FC236}">
                <a16:creationId xmlns:a16="http://schemas.microsoft.com/office/drawing/2014/main" id="{8C925764-5A91-4E42-972C-5799BA8CDC22}"/>
              </a:ext>
            </a:extLst>
          </p:cNvPr>
          <p:cNvSpPr/>
          <p:nvPr/>
        </p:nvSpPr>
        <p:spPr bwMode="auto">
          <a:xfrm>
            <a:off x="8587881" y="3064521"/>
            <a:ext cx="61107" cy="34056"/>
          </a:xfrm>
          <a:custGeom>
            <a:avLst/>
            <a:gdLst>
              <a:gd name="T0" fmla="*/ 0 w 97"/>
              <a:gd name="T1" fmla="*/ 0 h 56"/>
              <a:gd name="T2" fmla="*/ 0 w 97"/>
              <a:gd name="T3" fmla="*/ 0 h 56"/>
              <a:gd name="T4" fmla="*/ 97 w 97"/>
              <a:gd name="T5" fmla="*/ 56 h 56"/>
              <a:gd name="T6" fmla="*/ 0 w 97"/>
              <a:gd name="T7" fmla="*/ 0 h 56"/>
            </a:gdLst>
            <a:ahLst/>
            <a:cxnLst>
              <a:cxn ang="0">
                <a:pos x="T0" y="T1"/>
              </a:cxn>
              <a:cxn ang="0">
                <a:pos x="T2" y="T3"/>
              </a:cxn>
              <a:cxn ang="0">
                <a:pos x="T4" y="T5"/>
              </a:cxn>
              <a:cxn ang="0">
                <a:pos x="T6" y="T7"/>
              </a:cxn>
            </a:cxnLst>
            <a:rect l="0" t="0" r="r" b="b"/>
            <a:pathLst>
              <a:path w="97" h="56">
                <a:moveTo>
                  <a:pt x="0" y="0"/>
                </a:moveTo>
                <a:lnTo>
                  <a:pt x="0" y="0"/>
                </a:lnTo>
                <a:lnTo>
                  <a:pt x="97"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5" name="íṡḻîḋè">
            <a:extLst>
              <a:ext uri="{FF2B5EF4-FFF2-40B4-BE49-F238E27FC236}">
                <a16:creationId xmlns:a16="http://schemas.microsoft.com/office/drawing/2014/main" id="{56202A67-6F75-4A65-A15F-4B51633665E0}"/>
              </a:ext>
            </a:extLst>
          </p:cNvPr>
          <p:cNvSpPr/>
          <p:nvPr/>
        </p:nvSpPr>
        <p:spPr bwMode="auto">
          <a:xfrm>
            <a:off x="8587881" y="2817005"/>
            <a:ext cx="214820" cy="282180"/>
          </a:xfrm>
          <a:custGeom>
            <a:avLst/>
            <a:gdLst>
              <a:gd name="T0" fmla="*/ 38 w 196"/>
              <a:gd name="T1" fmla="*/ 182 h 267"/>
              <a:gd name="T2" fmla="*/ 64 w 196"/>
              <a:gd name="T3" fmla="*/ 169 h 267"/>
              <a:gd name="T4" fmla="*/ 46 w 196"/>
              <a:gd name="T5" fmla="*/ 175 h 267"/>
              <a:gd name="T6" fmla="*/ 80 w 196"/>
              <a:gd name="T7" fmla="*/ 150 h 267"/>
              <a:gd name="T8" fmla="*/ 97 w 196"/>
              <a:gd name="T9" fmla="*/ 160 h 267"/>
              <a:gd name="T10" fmla="*/ 45 w 196"/>
              <a:gd name="T11" fmla="*/ 152 h 267"/>
              <a:gd name="T12" fmla="*/ 54 w 196"/>
              <a:gd name="T13" fmla="*/ 135 h 267"/>
              <a:gd name="T14" fmla="*/ 99 w 196"/>
              <a:gd name="T15" fmla="*/ 156 h 267"/>
              <a:gd name="T16" fmla="*/ 66 w 196"/>
              <a:gd name="T17" fmla="*/ 114 h 267"/>
              <a:gd name="T18" fmla="*/ 85 w 196"/>
              <a:gd name="T19" fmla="*/ 125 h 267"/>
              <a:gd name="T20" fmla="*/ 90 w 196"/>
              <a:gd name="T21" fmla="*/ 107 h 267"/>
              <a:gd name="T22" fmla="*/ 88 w 196"/>
              <a:gd name="T23" fmla="*/ 96 h 267"/>
              <a:gd name="T24" fmla="*/ 85 w 196"/>
              <a:gd name="T25" fmla="*/ 120 h 267"/>
              <a:gd name="T26" fmla="*/ 145 w 196"/>
              <a:gd name="T27" fmla="*/ 46 h 267"/>
              <a:gd name="T28" fmla="*/ 144 w 196"/>
              <a:gd name="T29" fmla="*/ 54 h 267"/>
              <a:gd name="T30" fmla="*/ 147 w 196"/>
              <a:gd name="T31" fmla="*/ 47 h 267"/>
              <a:gd name="T32" fmla="*/ 131 w 196"/>
              <a:gd name="T33" fmla="*/ 40 h 267"/>
              <a:gd name="T34" fmla="*/ 126 w 196"/>
              <a:gd name="T35" fmla="*/ 56 h 267"/>
              <a:gd name="T36" fmla="*/ 134 w 196"/>
              <a:gd name="T37" fmla="*/ 39 h 267"/>
              <a:gd name="T38" fmla="*/ 116 w 196"/>
              <a:gd name="T39" fmla="*/ 39 h 267"/>
              <a:gd name="T40" fmla="*/ 120 w 196"/>
              <a:gd name="T41" fmla="*/ 39 h 267"/>
              <a:gd name="T42" fmla="*/ 120 w 196"/>
              <a:gd name="T43" fmla="*/ 31 h 267"/>
              <a:gd name="T44" fmla="*/ 158 w 196"/>
              <a:gd name="T45" fmla="*/ 53 h 267"/>
              <a:gd name="T46" fmla="*/ 167 w 196"/>
              <a:gd name="T47" fmla="*/ 54 h 267"/>
              <a:gd name="T48" fmla="*/ 150 w 196"/>
              <a:gd name="T49" fmla="*/ 74 h 267"/>
              <a:gd name="T50" fmla="*/ 144 w 196"/>
              <a:gd name="T51" fmla="*/ 40 h 267"/>
              <a:gd name="T52" fmla="*/ 150 w 196"/>
              <a:gd name="T53" fmla="*/ 54 h 267"/>
              <a:gd name="T54" fmla="*/ 145 w 196"/>
              <a:gd name="T55" fmla="*/ 63 h 267"/>
              <a:gd name="T56" fmla="*/ 138 w 196"/>
              <a:gd name="T57" fmla="*/ 67 h 267"/>
              <a:gd name="T58" fmla="*/ 141 w 196"/>
              <a:gd name="T59" fmla="*/ 57 h 267"/>
              <a:gd name="T60" fmla="*/ 126 w 196"/>
              <a:gd name="T61" fmla="*/ 60 h 267"/>
              <a:gd name="T62" fmla="*/ 127 w 196"/>
              <a:gd name="T63" fmla="*/ 38 h 267"/>
              <a:gd name="T64" fmla="*/ 138 w 196"/>
              <a:gd name="T65" fmla="*/ 44 h 267"/>
              <a:gd name="T66" fmla="*/ 109 w 196"/>
              <a:gd name="T67" fmla="*/ 51 h 267"/>
              <a:gd name="T68" fmla="*/ 124 w 196"/>
              <a:gd name="T69" fmla="*/ 29 h 267"/>
              <a:gd name="T70" fmla="*/ 119 w 196"/>
              <a:gd name="T71" fmla="*/ 44 h 267"/>
              <a:gd name="T72" fmla="*/ 109 w 196"/>
              <a:gd name="T73" fmla="*/ 51 h 267"/>
              <a:gd name="T74" fmla="*/ 81 w 196"/>
              <a:gd name="T75" fmla="*/ 85 h 267"/>
              <a:gd name="T76" fmla="*/ 26 w 196"/>
              <a:gd name="T77" fmla="*/ 182 h 267"/>
              <a:gd name="T78" fmla="*/ 0 w 196"/>
              <a:gd name="T79" fmla="*/ 234 h 267"/>
              <a:gd name="T80" fmla="*/ 71 w 196"/>
              <a:gd name="T81" fmla="*/ 262 h 267"/>
              <a:gd name="T82" fmla="*/ 190 w 196"/>
              <a:gd name="T83" fmla="*/ 3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267">
                <a:moveTo>
                  <a:pt x="64" y="169"/>
                </a:moveTo>
                <a:cubicBezTo>
                  <a:pt x="59" y="173"/>
                  <a:pt x="53" y="177"/>
                  <a:pt x="47" y="179"/>
                </a:cubicBezTo>
                <a:cubicBezTo>
                  <a:pt x="44" y="180"/>
                  <a:pt x="41" y="181"/>
                  <a:pt x="38" y="182"/>
                </a:cubicBezTo>
                <a:cubicBezTo>
                  <a:pt x="43" y="184"/>
                  <a:pt x="48" y="184"/>
                  <a:pt x="53" y="184"/>
                </a:cubicBezTo>
                <a:cubicBezTo>
                  <a:pt x="62" y="184"/>
                  <a:pt x="71" y="182"/>
                  <a:pt x="79" y="177"/>
                </a:cubicBezTo>
                <a:cubicBezTo>
                  <a:pt x="64" y="169"/>
                  <a:pt x="64" y="169"/>
                  <a:pt x="64" y="169"/>
                </a:cubicBezTo>
                <a:moveTo>
                  <a:pt x="42" y="156"/>
                </a:moveTo>
                <a:cubicBezTo>
                  <a:pt x="29" y="178"/>
                  <a:pt x="29" y="178"/>
                  <a:pt x="29" y="178"/>
                </a:cubicBezTo>
                <a:cubicBezTo>
                  <a:pt x="31" y="178"/>
                  <a:pt x="38" y="178"/>
                  <a:pt x="46" y="175"/>
                </a:cubicBezTo>
                <a:cubicBezTo>
                  <a:pt x="51" y="173"/>
                  <a:pt x="56" y="170"/>
                  <a:pt x="60" y="166"/>
                </a:cubicBezTo>
                <a:cubicBezTo>
                  <a:pt x="42" y="156"/>
                  <a:pt x="42" y="156"/>
                  <a:pt x="42" y="156"/>
                </a:cubicBezTo>
                <a:moveTo>
                  <a:pt x="80" y="150"/>
                </a:moveTo>
                <a:cubicBezTo>
                  <a:pt x="76" y="156"/>
                  <a:pt x="72" y="161"/>
                  <a:pt x="68" y="165"/>
                </a:cubicBezTo>
                <a:cubicBezTo>
                  <a:pt x="83" y="174"/>
                  <a:pt x="83" y="174"/>
                  <a:pt x="83" y="174"/>
                </a:cubicBezTo>
                <a:cubicBezTo>
                  <a:pt x="89" y="170"/>
                  <a:pt x="93" y="165"/>
                  <a:pt x="97" y="160"/>
                </a:cubicBezTo>
                <a:cubicBezTo>
                  <a:pt x="80" y="150"/>
                  <a:pt x="80" y="150"/>
                  <a:pt x="80" y="150"/>
                </a:cubicBezTo>
                <a:moveTo>
                  <a:pt x="54" y="135"/>
                </a:moveTo>
                <a:cubicBezTo>
                  <a:pt x="45" y="152"/>
                  <a:pt x="45" y="152"/>
                  <a:pt x="45" y="152"/>
                </a:cubicBezTo>
                <a:cubicBezTo>
                  <a:pt x="64" y="163"/>
                  <a:pt x="64" y="163"/>
                  <a:pt x="64" y="163"/>
                </a:cubicBezTo>
                <a:cubicBezTo>
                  <a:pt x="68" y="159"/>
                  <a:pt x="73" y="154"/>
                  <a:pt x="76" y="148"/>
                </a:cubicBezTo>
                <a:cubicBezTo>
                  <a:pt x="54" y="135"/>
                  <a:pt x="54" y="135"/>
                  <a:pt x="54" y="135"/>
                </a:cubicBezTo>
                <a:moveTo>
                  <a:pt x="89" y="127"/>
                </a:moveTo>
                <a:cubicBezTo>
                  <a:pt x="88" y="134"/>
                  <a:pt x="85" y="140"/>
                  <a:pt x="82" y="146"/>
                </a:cubicBezTo>
                <a:cubicBezTo>
                  <a:pt x="99" y="156"/>
                  <a:pt x="99" y="156"/>
                  <a:pt x="99" y="156"/>
                </a:cubicBezTo>
                <a:cubicBezTo>
                  <a:pt x="102" y="150"/>
                  <a:pt x="104" y="143"/>
                  <a:pt x="104" y="136"/>
                </a:cubicBezTo>
                <a:cubicBezTo>
                  <a:pt x="89" y="127"/>
                  <a:pt x="89" y="127"/>
                  <a:pt x="89" y="127"/>
                </a:cubicBezTo>
                <a:moveTo>
                  <a:pt x="66" y="114"/>
                </a:moveTo>
                <a:cubicBezTo>
                  <a:pt x="57" y="131"/>
                  <a:pt x="57" y="131"/>
                  <a:pt x="57" y="131"/>
                </a:cubicBezTo>
                <a:cubicBezTo>
                  <a:pt x="78" y="144"/>
                  <a:pt x="78" y="144"/>
                  <a:pt x="78" y="144"/>
                </a:cubicBezTo>
                <a:cubicBezTo>
                  <a:pt x="81" y="138"/>
                  <a:pt x="84" y="132"/>
                  <a:pt x="85" y="125"/>
                </a:cubicBezTo>
                <a:cubicBezTo>
                  <a:pt x="66" y="114"/>
                  <a:pt x="66" y="114"/>
                  <a:pt x="66" y="114"/>
                </a:cubicBezTo>
                <a:moveTo>
                  <a:pt x="88" y="96"/>
                </a:moveTo>
                <a:cubicBezTo>
                  <a:pt x="89" y="100"/>
                  <a:pt x="90" y="103"/>
                  <a:pt x="90" y="107"/>
                </a:cubicBezTo>
                <a:cubicBezTo>
                  <a:pt x="90" y="112"/>
                  <a:pt x="90" y="118"/>
                  <a:pt x="90" y="123"/>
                </a:cubicBezTo>
                <a:cubicBezTo>
                  <a:pt x="104" y="131"/>
                  <a:pt x="104" y="131"/>
                  <a:pt x="104" y="131"/>
                </a:cubicBezTo>
                <a:cubicBezTo>
                  <a:pt x="103" y="118"/>
                  <a:pt x="98" y="105"/>
                  <a:pt x="88" y="96"/>
                </a:cubicBezTo>
                <a:moveTo>
                  <a:pt x="80" y="90"/>
                </a:moveTo>
                <a:cubicBezTo>
                  <a:pt x="69" y="110"/>
                  <a:pt x="69" y="110"/>
                  <a:pt x="69" y="110"/>
                </a:cubicBezTo>
                <a:cubicBezTo>
                  <a:pt x="85" y="120"/>
                  <a:pt x="85" y="120"/>
                  <a:pt x="85" y="120"/>
                </a:cubicBezTo>
                <a:cubicBezTo>
                  <a:pt x="87" y="106"/>
                  <a:pt x="83" y="94"/>
                  <a:pt x="82" y="91"/>
                </a:cubicBezTo>
                <a:cubicBezTo>
                  <a:pt x="82" y="91"/>
                  <a:pt x="81" y="90"/>
                  <a:pt x="80" y="90"/>
                </a:cubicBezTo>
                <a:moveTo>
                  <a:pt x="145" y="46"/>
                </a:moveTo>
                <a:cubicBezTo>
                  <a:pt x="141" y="53"/>
                  <a:pt x="141" y="53"/>
                  <a:pt x="141" y="53"/>
                </a:cubicBezTo>
                <a:cubicBezTo>
                  <a:pt x="143" y="53"/>
                  <a:pt x="143" y="53"/>
                  <a:pt x="143" y="53"/>
                </a:cubicBezTo>
                <a:cubicBezTo>
                  <a:pt x="143" y="54"/>
                  <a:pt x="144" y="54"/>
                  <a:pt x="144" y="54"/>
                </a:cubicBezTo>
                <a:cubicBezTo>
                  <a:pt x="145" y="54"/>
                  <a:pt x="146" y="53"/>
                  <a:pt x="146" y="52"/>
                </a:cubicBezTo>
                <a:cubicBezTo>
                  <a:pt x="148" y="50"/>
                  <a:pt x="148" y="50"/>
                  <a:pt x="148" y="50"/>
                </a:cubicBezTo>
                <a:cubicBezTo>
                  <a:pt x="149" y="48"/>
                  <a:pt x="148" y="47"/>
                  <a:pt x="147" y="47"/>
                </a:cubicBezTo>
                <a:cubicBezTo>
                  <a:pt x="145" y="46"/>
                  <a:pt x="145" y="46"/>
                  <a:pt x="145" y="46"/>
                </a:cubicBezTo>
                <a:moveTo>
                  <a:pt x="133" y="38"/>
                </a:moveTo>
                <a:cubicBezTo>
                  <a:pt x="132" y="38"/>
                  <a:pt x="132" y="39"/>
                  <a:pt x="131" y="40"/>
                </a:cubicBezTo>
                <a:cubicBezTo>
                  <a:pt x="124" y="52"/>
                  <a:pt x="124" y="52"/>
                  <a:pt x="124" y="52"/>
                </a:cubicBezTo>
                <a:cubicBezTo>
                  <a:pt x="123" y="54"/>
                  <a:pt x="123" y="55"/>
                  <a:pt x="124" y="56"/>
                </a:cubicBezTo>
                <a:cubicBezTo>
                  <a:pt x="125" y="56"/>
                  <a:pt x="125" y="56"/>
                  <a:pt x="126" y="56"/>
                </a:cubicBezTo>
                <a:cubicBezTo>
                  <a:pt x="126" y="56"/>
                  <a:pt x="127" y="56"/>
                  <a:pt x="128" y="54"/>
                </a:cubicBezTo>
                <a:cubicBezTo>
                  <a:pt x="135" y="42"/>
                  <a:pt x="135" y="42"/>
                  <a:pt x="135" y="42"/>
                </a:cubicBezTo>
                <a:cubicBezTo>
                  <a:pt x="136" y="41"/>
                  <a:pt x="135" y="40"/>
                  <a:pt x="134" y="39"/>
                </a:cubicBezTo>
                <a:cubicBezTo>
                  <a:pt x="134" y="39"/>
                  <a:pt x="133" y="38"/>
                  <a:pt x="133" y="38"/>
                </a:cubicBezTo>
                <a:moveTo>
                  <a:pt x="120" y="31"/>
                </a:moveTo>
                <a:cubicBezTo>
                  <a:pt x="116" y="39"/>
                  <a:pt x="116" y="39"/>
                  <a:pt x="116" y="39"/>
                </a:cubicBezTo>
                <a:cubicBezTo>
                  <a:pt x="117" y="40"/>
                  <a:pt x="117" y="40"/>
                  <a:pt x="117" y="40"/>
                </a:cubicBezTo>
                <a:cubicBezTo>
                  <a:pt x="118" y="40"/>
                  <a:pt x="118" y="40"/>
                  <a:pt x="119" y="40"/>
                </a:cubicBezTo>
                <a:cubicBezTo>
                  <a:pt x="119" y="40"/>
                  <a:pt x="120" y="40"/>
                  <a:pt x="120" y="39"/>
                </a:cubicBezTo>
                <a:cubicBezTo>
                  <a:pt x="122" y="35"/>
                  <a:pt x="122" y="35"/>
                  <a:pt x="122" y="35"/>
                </a:cubicBezTo>
                <a:cubicBezTo>
                  <a:pt x="123" y="34"/>
                  <a:pt x="123" y="33"/>
                  <a:pt x="122" y="32"/>
                </a:cubicBezTo>
                <a:cubicBezTo>
                  <a:pt x="120" y="31"/>
                  <a:pt x="120" y="31"/>
                  <a:pt x="120" y="31"/>
                </a:cubicBezTo>
                <a:moveTo>
                  <a:pt x="150" y="74"/>
                </a:moveTo>
                <a:cubicBezTo>
                  <a:pt x="146" y="72"/>
                  <a:pt x="146" y="72"/>
                  <a:pt x="146" y="72"/>
                </a:cubicBezTo>
                <a:cubicBezTo>
                  <a:pt x="158" y="53"/>
                  <a:pt x="158" y="53"/>
                  <a:pt x="158" y="53"/>
                </a:cubicBezTo>
                <a:cubicBezTo>
                  <a:pt x="154" y="51"/>
                  <a:pt x="154" y="51"/>
                  <a:pt x="154" y="51"/>
                </a:cubicBezTo>
                <a:cubicBezTo>
                  <a:pt x="156" y="47"/>
                  <a:pt x="156" y="47"/>
                  <a:pt x="156" y="47"/>
                </a:cubicBezTo>
                <a:cubicBezTo>
                  <a:pt x="167" y="54"/>
                  <a:pt x="167" y="54"/>
                  <a:pt x="167" y="54"/>
                </a:cubicBezTo>
                <a:cubicBezTo>
                  <a:pt x="165" y="57"/>
                  <a:pt x="165" y="57"/>
                  <a:pt x="165" y="57"/>
                </a:cubicBezTo>
                <a:cubicBezTo>
                  <a:pt x="161" y="55"/>
                  <a:pt x="161" y="55"/>
                  <a:pt x="161" y="55"/>
                </a:cubicBezTo>
                <a:cubicBezTo>
                  <a:pt x="150" y="74"/>
                  <a:pt x="150" y="74"/>
                  <a:pt x="150" y="74"/>
                </a:cubicBezTo>
                <a:moveTo>
                  <a:pt x="134" y="65"/>
                </a:moveTo>
                <a:cubicBezTo>
                  <a:pt x="130" y="63"/>
                  <a:pt x="130" y="63"/>
                  <a:pt x="130" y="63"/>
                </a:cubicBezTo>
                <a:cubicBezTo>
                  <a:pt x="144" y="40"/>
                  <a:pt x="144" y="40"/>
                  <a:pt x="144" y="40"/>
                </a:cubicBezTo>
                <a:cubicBezTo>
                  <a:pt x="149" y="43"/>
                  <a:pt x="149" y="43"/>
                  <a:pt x="149" y="43"/>
                </a:cubicBezTo>
                <a:cubicBezTo>
                  <a:pt x="153" y="46"/>
                  <a:pt x="153" y="48"/>
                  <a:pt x="151" y="52"/>
                </a:cubicBezTo>
                <a:cubicBezTo>
                  <a:pt x="150" y="54"/>
                  <a:pt x="150" y="54"/>
                  <a:pt x="150" y="54"/>
                </a:cubicBezTo>
                <a:cubicBezTo>
                  <a:pt x="149" y="56"/>
                  <a:pt x="148" y="57"/>
                  <a:pt x="146" y="57"/>
                </a:cubicBezTo>
                <a:cubicBezTo>
                  <a:pt x="146" y="57"/>
                  <a:pt x="145" y="57"/>
                  <a:pt x="145" y="57"/>
                </a:cubicBezTo>
                <a:cubicBezTo>
                  <a:pt x="147" y="59"/>
                  <a:pt x="146" y="61"/>
                  <a:pt x="145" y="63"/>
                </a:cubicBezTo>
                <a:cubicBezTo>
                  <a:pt x="143" y="67"/>
                  <a:pt x="143" y="67"/>
                  <a:pt x="143" y="67"/>
                </a:cubicBezTo>
                <a:cubicBezTo>
                  <a:pt x="142" y="68"/>
                  <a:pt x="142" y="69"/>
                  <a:pt x="142" y="70"/>
                </a:cubicBezTo>
                <a:cubicBezTo>
                  <a:pt x="138" y="67"/>
                  <a:pt x="138" y="67"/>
                  <a:pt x="138" y="67"/>
                </a:cubicBezTo>
                <a:cubicBezTo>
                  <a:pt x="138" y="67"/>
                  <a:pt x="138" y="66"/>
                  <a:pt x="139" y="64"/>
                </a:cubicBezTo>
                <a:cubicBezTo>
                  <a:pt x="141" y="61"/>
                  <a:pt x="141" y="61"/>
                  <a:pt x="141" y="61"/>
                </a:cubicBezTo>
                <a:cubicBezTo>
                  <a:pt x="143" y="59"/>
                  <a:pt x="142" y="58"/>
                  <a:pt x="141" y="57"/>
                </a:cubicBezTo>
                <a:cubicBezTo>
                  <a:pt x="139" y="56"/>
                  <a:pt x="139" y="56"/>
                  <a:pt x="139" y="56"/>
                </a:cubicBezTo>
                <a:cubicBezTo>
                  <a:pt x="134" y="65"/>
                  <a:pt x="134" y="65"/>
                  <a:pt x="134" y="65"/>
                </a:cubicBezTo>
                <a:moveTo>
                  <a:pt x="126" y="60"/>
                </a:moveTo>
                <a:cubicBezTo>
                  <a:pt x="125" y="60"/>
                  <a:pt x="124" y="60"/>
                  <a:pt x="123" y="59"/>
                </a:cubicBezTo>
                <a:cubicBezTo>
                  <a:pt x="119" y="57"/>
                  <a:pt x="118" y="54"/>
                  <a:pt x="120" y="50"/>
                </a:cubicBezTo>
                <a:cubicBezTo>
                  <a:pt x="127" y="38"/>
                  <a:pt x="127" y="38"/>
                  <a:pt x="127" y="38"/>
                </a:cubicBezTo>
                <a:cubicBezTo>
                  <a:pt x="129" y="36"/>
                  <a:pt x="131" y="35"/>
                  <a:pt x="133" y="35"/>
                </a:cubicBezTo>
                <a:cubicBezTo>
                  <a:pt x="134" y="35"/>
                  <a:pt x="135" y="35"/>
                  <a:pt x="136" y="36"/>
                </a:cubicBezTo>
                <a:cubicBezTo>
                  <a:pt x="140" y="38"/>
                  <a:pt x="140" y="41"/>
                  <a:pt x="138" y="44"/>
                </a:cubicBezTo>
                <a:cubicBezTo>
                  <a:pt x="131" y="56"/>
                  <a:pt x="131" y="56"/>
                  <a:pt x="131" y="56"/>
                </a:cubicBezTo>
                <a:cubicBezTo>
                  <a:pt x="130" y="59"/>
                  <a:pt x="128" y="60"/>
                  <a:pt x="126" y="60"/>
                </a:cubicBezTo>
                <a:moveTo>
                  <a:pt x="109" y="51"/>
                </a:moveTo>
                <a:cubicBezTo>
                  <a:pt x="105" y="49"/>
                  <a:pt x="105" y="49"/>
                  <a:pt x="105" y="49"/>
                </a:cubicBezTo>
                <a:cubicBezTo>
                  <a:pt x="119" y="26"/>
                  <a:pt x="119" y="26"/>
                  <a:pt x="119" y="26"/>
                </a:cubicBezTo>
                <a:cubicBezTo>
                  <a:pt x="124" y="29"/>
                  <a:pt x="124" y="29"/>
                  <a:pt x="124" y="29"/>
                </a:cubicBezTo>
                <a:cubicBezTo>
                  <a:pt x="127" y="31"/>
                  <a:pt x="128" y="34"/>
                  <a:pt x="126" y="38"/>
                </a:cubicBezTo>
                <a:cubicBezTo>
                  <a:pt x="124" y="41"/>
                  <a:pt x="124" y="41"/>
                  <a:pt x="124" y="41"/>
                </a:cubicBezTo>
                <a:cubicBezTo>
                  <a:pt x="123" y="43"/>
                  <a:pt x="121" y="44"/>
                  <a:pt x="119" y="44"/>
                </a:cubicBezTo>
                <a:cubicBezTo>
                  <a:pt x="118" y="44"/>
                  <a:pt x="117" y="44"/>
                  <a:pt x="116" y="43"/>
                </a:cubicBezTo>
                <a:cubicBezTo>
                  <a:pt x="114" y="42"/>
                  <a:pt x="114" y="42"/>
                  <a:pt x="114" y="42"/>
                </a:cubicBezTo>
                <a:cubicBezTo>
                  <a:pt x="109" y="51"/>
                  <a:pt x="109" y="51"/>
                  <a:pt x="109" y="51"/>
                </a:cubicBezTo>
                <a:moveTo>
                  <a:pt x="131" y="0"/>
                </a:moveTo>
                <a:cubicBezTo>
                  <a:pt x="81" y="85"/>
                  <a:pt x="81" y="85"/>
                  <a:pt x="81" y="85"/>
                </a:cubicBezTo>
                <a:cubicBezTo>
                  <a:pt x="81" y="85"/>
                  <a:pt x="81" y="85"/>
                  <a:pt x="81" y="85"/>
                </a:cubicBezTo>
                <a:cubicBezTo>
                  <a:pt x="107" y="101"/>
                  <a:pt x="116" y="135"/>
                  <a:pt x="101" y="161"/>
                </a:cubicBezTo>
                <a:cubicBezTo>
                  <a:pt x="91" y="179"/>
                  <a:pt x="72" y="189"/>
                  <a:pt x="53" y="189"/>
                </a:cubicBezTo>
                <a:cubicBezTo>
                  <a:pt x="44" y="189"/>
                  <a:pt x="34" y="186"/>
                  <a:pt x="26" y="182"/>
                </a:cubicBezTo>
                <a:cubicBezTo>
                  <a:pt x="26" y="182"/>
                  <a:pt x="26" y="182"/>
                  <a:pt x="26" y="182"/>
                </a:cubicBezTo>
                <a:cubicBezTo>
                  <a:pt x="0" y="225"/>
                  <a:pt x="0" y="225"/>
                  <a:pt x="0" y="225"/>
                </a:cubicBezTo>
                <a:cubicBezTo>
                  <a:pt x="0" y="234"/>
                  <a:pt x="0" y="234"/>
                  <a:pt x="0" y="234"/>
                </a:cubicBezTo>
                <a:cubicBezTo>
                  <a:pt x="56" y="266"/>
                  <a:pt x="56" y="266"/>
                  <a:pt x="56" y="266"/>
                </a:cubicBezTo>
                <a:cubicBezTo>
                  <a:pt x="57" y="267"/>
                  <a:pt x="59" y="267"/>
                  <a:pt x="61" y="267"/>
                </a:cubicBezTo>
                <a:cubicBezTo>
                  <a:pt x="65" y="267"/>
                  <a:pt x="69" y="265"/>
                  <a:pt x="71" y="262"/>
                </a:cubicBezTo>
                <a:cubicBezTo>
                  <a:pt x="194" y="49"/>
                  <a:pt x="194" y="49"/>
                  <a:pt x="194" y="49"/>
                </a:cubicBezTo>
                <a:cubicBezTo>
                  <a:pt x="195" y="48"/>
                  <a:pt x="196" y="46"/>
                  <a:pt x="196" y="44"/>
                </a:cubicBezTo>
                <a:cubicBezTo>
                  <a:pt x="196" y="40"/>
                  <a:pt x="194" y="36"/>
                  <a:pt x="190" y="34"/>
                </a:cubicBezTo>
                <a:cubicBezTo>
                  <a:pt x="190" y="34"/>
                  <a:pt x="190" y="34"/>
                  <a:pt x="190" y="34"/>
                </a:cubicBezTo>
                <a:cubicBezTo>
                  <a:pt x="131" y="0"/>
                  <a:pt x="131" y="0"/>
                  <a:pt x="131" y="0"/>
                </a:cubicBezTo>
              </a:path>
            </a:pathLst>
          </a:custGeom>
          <a:solidFill>
            <a:srgbClr val="6964A0"/>
          </a:solidFill>
          <a:ln>
            <a:noFill/>
          </a:ln>
        </p:spPr>
        <p:txBody>
          <a:bodyPr anchor="ctr"/>
          <a:lstStyle/>
          <a:p>
            <a:pPr algn="ctr"/>
            <a:endParaRPr dirty="0">
              <a:solidFill>
                <a:schemeClr val="tx1">
                  <a:lumMod val="65000"/>
                  <a:lumOff val="35000"/>
                </a:schemeClr>
              </a:solidFill>
              <a:latin typeface="+mn-ea"/>
            </a:endParaRPr>
          </a:p>
        </p:txBody>
      </p:sp>
      <p:sp>
        <p:nvSpPr>
          <p:cNvPr id="126" name="íṥḷiḍê">
            <a:extLst>
              <a:ext uri="{FF2B5EF4-FFF2-40B4-BE49-F238E27FC236}">
                <a16:creationId xmlns:a16="http://schemas.microsoft.com/office/drawing/2014/main" id="{80A16DD5-9312-4AB1-B705-7294A1C086DC}"/>
              </a:ext>
            </a:extLst>
          </p:cNvPr>
          <p:cNvSpPr/>
          <p:nvPr/>
        </p:nvSpPr>
        <p:spPr bwMode="auto">
          <a:xfrm>
            <a:off x="8703165" y="2844372"/>
            <a:ext cx="25199" cy="26150"/>
          </a:xfrm>
          <a:custGeom>
            <a:avLst/>
            <a:gdLst>
              <a:gd name="T0" fmla="*/ 14 w 23"/>
              <a:gd name="T1" fmla="*/ 14 h 25"/>
              <a:gd name="T2" fmla="*/ 12 w 23"/>
              <a:gd name="T3" fmla="*/ 14 h 25"/>
              <a:gd name="T4" fmla="*/ 11 w 23"/>
              <a:gd name="T5" fmla="*/ 13 h 25"/>
              <a:gd name="T6" fmla="*/ 15 w 23"/>
              <a:gd name="T7" fmla="*/ 5 h 25"/>
              <a:gd name="T8" fmla="*/ 17 w 23"/>
              <a:gd name="T9" fmla="*/ 6 h 25"/>
              <a:gd name="T10" fmla="*/ 17 w 23"/>
              <a:gd name="T11" fmla="*/ 9 h 25"/>
              <a:gd name="T12" fmla="*/ 15 w 23"/>
              <a:gd name="T13" fmla="*/ 13 h 25"/>
              <a:gd name="T14" fmla="*/ 14 w 23"/>
              <a:gd name="T15" fmla="*/ 14 h 25"/>
              <a:gd name="T16" fmla="*/ 14 w 23"/>
              <a:gd name="T17" fmla="*/ 0 h 25"/>
              <a:gd name="T18" fmla="*/ 0 w 23"/>
              <a:gd name="T19" fmla="*/ 23 h 25"/>
              <a:gd name="T20" fmla="*/ 4 w 23"/>
              <a:gd name="T21" fmla="*/ 25 h 25"/>
              <a:gd name="T22" fmla="*/ 9 w 23"/>
              <a:gd name="T23" fmla="*/ 16 h 25"/>
              <a:gd name="T24" fmla="*/ 11 w 23"/>
              <a:gd name="T25" fmla="*/ 17 h 25"/>
              <a:gd name="T26" fmla="*/ 14 w 23"/>
              <a:gd name="T27" fmla="*/ 18 h 25"/>
              <a:gd name="T28" fmla="*/ 19 w 23"/>
              <a:gd name="T29" fmla="*/ 15 h 25"/>
              <a:gd name="T30" fmla="*/ 21 w 23"/>
              <a:gd name="T31" fmla="*/ 12 h 25"/>
              <a:gd name="T32" fmla="*/ 19 w 23"/>
              <a:gd name="T33" fmla="*/ 3 h 25"/>
              <a:gd name="T34" fmla="*/ 14 w 23"/>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14" y="14"/>
                </a:moveTo>
                <a:cubicBezTo>
                  <a:pt x="13" y="14"/>
                  <a:pt x="13" y="14"/>
                  <a:pt x="12" y="14"/>
                </a:cubicBezTo>
                <a:cubicBezTo>
                  <a:pt x="11" y="13"/>
                  <a:pt x="11" y="13"/>
                  <a:pt x="11" y="13"/>
                </a:cubicBezTo>
                <a:cubicBezTo>
                  <a:pt x="15" y="5"/>
                  <a:pt x="15" y="5"/>
                  <a:pt x="15" y="5"/>
                </a:cubicBezTo>
                <a:cubicBezTo>
                  <a:pt x="17" y="6"/>
                  <a:pt x="17" y="6"/>
                  <a:pt x="17" y="6"/>
                </a:cubicBezTo>
                <a:cubicBezTo>
                  <a:pt x="18" y="7"/>
                  <a:pt x="18" y="8"/>
                  <a:pt x="17" y="9"/>
                </a:cubicBezTo>
                <a:cubicBezTo>
                  <a:pt x="15" y="13"/>
                  <a:pt x="15" y="13"/>
                  <a:pt x="15" y="13"/>
                </a:cubicBezTo>
                <a:cubicBezTo>
                  <a:pt x="15" y="14"/>
                  <a:pt x="14" y="14"/>
                  <a:pt x="14" y="14"/>
                </a:cubicBezTo>
                <a:moveTo>
                  <a:pt x="14" y="0"/>
                </a:moveTo>
                <a:cubicBezTo>
                  <a:pt x="0" y="23"/>
                  <a:pt x="0" y="23"/>
                  <a:pt x="0" y="23"/>
                </a:cubicBezTo>
                <a:cubicBezTo>
                  <a:pt x="4" y="25"/>
                  <a:pt x="4" y="25"/>
                  <a:pt x="4" y="25"/>
                </a:cubicBezTo>
                <a:cubicBezTo>
                  <a:pt x="9" y="16"/>
                  <a:pt x="9" y="16"/>
                  <a:pt x="9" y="16"/>
                </a:cubicBezTo>
                <a:cubicBezTo>
                  <a:pt x="11" y="17"/>
                  <a:pt x="11" y="17"/>
                  <a:pt x="11" y="17"/>
                </a:cubicBezTo>
                <a:cubicBezTo>
                  <a:pt x="12" y="18"/>
                  <a:pt x="13" y="18"/>
                  <a:pt x="14" y="18"/>
                </a:cubicBezTo>
                <a:cubicBezTo>
                  <a:pt x="16" y="18"/>
                  <a:pt x="18" y="17"/>
                  <a:pt x="19" y="15"/>
                </a:cubicBezTo>
                <a:cubicBezTo>
                  <a:pt x="21" y="12"/>
                  <a:pt x="21" y="12"/>
                  <a:pt x="21" y="12"/>
                </a:cubicBezTo>
                <a:cubicBezTo>
                  <a:pt x="23" y="8"/>
                  <a:pt x="22" y="5"/>
                  <a:pt x="19" y="3"/>
                </a:cubicBezTo>
                <a:cubicBezTo>
                  <a:pt x="14" y="0"/>
                  <a:pt x="14" y="0"/>
                  <a:pt x="14"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7" name="îS1îḋê">
            <a:extLst>
              <a:ext uri="{FF2B5EF4-FFF2-40B4-BE49-F238E27FC236}">
                <a16:creationId xmlns:a16="http://schemas.microsoft.com/office/drawing/2014/main" id="{D26A8BAF-1608-4D1B-AC81-F940770FA78C}"/>
              </a:ext>
            </a:extLst>
          </p:cNvPr>
          <p:cNvSpPr/>
          <p:nvPr/>
        </p:nvSpPr>
        <p:spPr bwMode="auto">
          <a:xfrm>
            <a:off x="8717025" y="2854103"/>
            <a:ext cx="24569" cy="26150"/>
          </a:xfrm>
          <a:custGeom>
            <a:avLst/>
            <a:gdLst>
              <a:gd name="T0" fmla="*/ 8 w 22"/>
              <a:gd name="T1" fmla="*/ 21 h 25"/>
              <a:gd name="T2" fmla="*/ 6 w 22"/>
              <a:gd name="T3" fmla="*/ 21 h 25"/>
              <a:gd name="T4" fmla="*/ 6 w 22"/>
              <a:gd name="T5" fmla="*/ 17 h 25"/>
              <a:gd name="T6" fmla="*/ 13 w 22"/>
              <a:gd name="T7" fmla="*/ 5 h 25"/>
              <a:gd name="T8" fmla="*/ 15 w 22"/>
              <a:gd name="T9" fmla="*/ 3 h 25"/>
              <a:gd name="T10" fmla="*/ 16 w 22"/>
              <a:gd name="T11" fmla="*/ 4 h 25"/>
              <a:gd name="T12" fmla="*/ 17 w 22"/>
              <a:gd name="T13" fmla="*/ 7 h 25"/>
              <a:gd name="T14" fmla="*/ 10 w 22"/>
              <a:gd name="T15" fmla="*/ 19 h 25"/>
              <a:gd name="T16" fmla="*/ 8 w 22"/>
              <a:gd name="T17" fmla="*/ 21 h 25"/>
              <a:gd name="T18" fmla="*/ 15 w 22"/>
              <a:gd name="T19" fmla="*/ 0 h 25"/>
              <a:gd name="T20" fmla="*/ 9 w 22"/>
              <a:gd name="T21" fmla="*/ 3 h 25"/>
              <a:gd name="T22" fmla="*/ 2 w 22"/>
              <a:gd name="T23" fmla="*/ 15 h 25"/>
              <a:gd name="T24" fmla="*/ 5 w 22"/>
              <a:gd name="T25" fmla="*/ 24 h 25"/>
              <a:gd name="T26" fmla="*/ 8 w 22"/>
              <a:gd name="T27" fmla="*/ 25 h 25"/>
              <a:gd name="T28" fmla="*/ 13 w 22"/>
              <a:gd name="T29" fmla="*/ 21 h 25"/>
              <a:gd name="T30" fmla="*/ 20 w 22"/>
              <a:gd name="T31" fmla="*/ 9 h 25"/>
              <a:gd name="T32" fmla="*/ 18 w 22"/>
              <a:gd name="T33" fmla="*/ 1 h 25"/>
              <a:gd name="T34" fmla="*/ 15 w 22"/>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8" y="21"/>
                </a:moveTo>
                <a:cubicBezTo>
                  <a:pt x="7" y="21"/>
                  <a:pt x="7" y="21"/>
                  <a:pt x="6" y="21"/>
                </a:cubicBezTo>
                <a:cubicBezTo>
                  <a:pt x="5" y="20"/>
                  <a:pt x="5" y="19"/>
                  <a:pt x="6" y="17"/>
                </a:cubicBezTo>
                <a:cubicBezTo>
                  <a:pt x="13" y="5"/>
                  <a:pt x="13" y="5"/>
                  <a:pt x="13" y="5"/>
                </a:cubicBezTo>
                <a:cubicBezTo>
                  <a:pt x="14" y="4"/>
                  <a:pt x="14" y="3"/>
                  <a:pt x="15" y="3"/>
                </a:cubicBezTo>
                <a:cubicBezTo>
                  <a:pt x="15" y="3"/>
                  <a:pt x="16" y="4"/>
                  <a:pt x="16" y="4"/>
                </a:cubicBezTo>
                <a:cubicBezTo>
                  <a:pt x="17" y="5"/>
                  <a:pt x="18" y="6"/>
                  <a:pt x="17" y="7"/>
                </a:cubicBezTo>
                <a:cubicBezTo>
                  <a:pt x="10" y="19"/>
                  <a:pt x="10" y="19"/>
                  <a:pt x="10" y="19"/>
                </a:cubicBezTo>
                <a:cubicBezTo>
                  <a:pt x="9" y="21"/>
                  <a:pt x="8" y="21"/>
                  <a:pt x="8" y="21"/>
                </a:cubicBezTo>
                <a:moveTo>
                  <a:pt x="15" y="0"/>
                </a:moveTo>
                <a:cubicBezTo>
                  <a:pt x="13" y="0"/>
                  <a:pt x="11" y="1"/>
                  <a:pt x="9" y="3"/>
                </a:cubicBezTo>
                <a:cubicBezTo>
                  <a:pt x="2" y="15"/>
                  <a:pt x="2" y="15"/>
                  <a:pt x="2" y="15"/>
                </a:cubicBezTo>
                <a:cubicBezTo>
                  <a:pt x="0" y="19"/>
                  <a:pt x="1" y="22"/>
                  <a:pt x="5" y="24"/>
                </a:cubicBezTo>
                <a:cubicBezTo>
                  <a:pt x="6" y="25"/>
                  <a:pt x="7" y="25"/>
                  <a:pt x="8" y="25"/>
                </a:cubicBezTo>
                <a:cubicBezTo>
                  <a:pt x="10" y="25"/>
                  <a:pt x="12" y="24"/>
                  <a:pt x="13" y="21"/>
                </a:cubicBezTo>
                <a:cubicBezTo>
                  <a:pt x="20" y="9"/>
                  <a:pt x="20" y="9"/>
                  <a:pt x="20" y="9"/>
                </a:cubicBezTo>
                <a:cubicBezTo>
                  <a:pt x="22" y="6"/>
                  <a:pt x="22" y="3"/>
                  <a:pt x="18" y="1"/>
                </a:cubicBezTo>
                <a:cubicBezTo>
                  <a:pt x="17" y="0"/>
                  <a:pt x="16" y="0"/>
                  <a:pt x="15"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8" name="íŝḷîďê">
            <a:extLst>
              <a:ext uri="{FF2B5EF4-FFF2-40B4-BE49-F238E27FC236}">
                <a16:creationId xmlns:a16="http://schemas.microsoft.com/office/drawing/2014/main" id="{8F9D276E-413D-4B9D-A2D9-0E80AE15263F}"/>
              </a:ext>
            </a:extLst>
          </p:cNvPr>
          <p:cNvSpPr/>
          <p:nvPr/>
        </p:nvSpPr>
        <p:spPr bwMode="auto">
          <a:xfrm>
            <a:off x="8730254" y="2858968"/>
            <a:ext cx="25829" cy="31624"/>
          </a:xfrm>
          <a:custGeom>
            <a:avLst/>
            <a:gdLst>
              <a:gd name="T0" fmla="*/ 14 w 23"/>
              <a:gd name="T1" fmla="*/ 14 h 30"/>
              <a:gd name="T2" fmla="*/ 13 w 23"/>
              <a:gd name="T3" fmla="*/ 13 h 30"/>
              <a:gd name="T4" fmla="*/ 11 w 23"/>
              <a:gd name="T5" fmla="*/ 13 h 30"/>
              <a:gd name="T6" fmla="*/ 15 w 23"/>
              <a:gd name="T7" fmla="*/ 6 h 30"/>
              <a:gd name="T8" fmla="*/ 17 w 23"/>
              <a:gd name="T9" fmla="*/ 7 h 30"/>
              <a:gd name="T10" fmla="*/ 18 w 23"/>
              <a:gd name="T11" fmla="*/ 10 h 30"/>
              <a:gd name="T12" fmla="*/ 16 w 23"/>
              <a:gd name="T13" fmla="*/ 12 h 30"/>
              <a:gd name="T14" fmla="*/ 14 w 23"/>
              <a:gd name="T15" fmla="*/ 14 h 30"/>
              <a:gd name="T16" fmla="*/ 14 w 23"/>
              <a:gd name="T17" fmla="*/ 0 h 30"/>
              <a:gd name="T18" fmla="*/ 0 w 23"/>
              <a:gd name="T19" fmla="*/ 23 h 30"/>
              <a:gd name="T20" fmla="*/ 4 w 23"/>
              <a:gd name="T21" fmla="*/ 25 h 30"/>
              <a:gd name="T22" fmla="*/ 9 w 23"/>
              <a:gd name="T23" fmla="*/ 16 h 30"/>
              <a:gd name="T24" fmla="*/ 11 w 23"/>
              <a:gd name="T25" fmla="*/ 17 h 30"/>
              <a:gd name="T26" fmla="*/ 11 w 23"/>
              <a:gd name="T27" fmla="*/ 21 h 30"/>
              <a:gd name="T28" fmla="*/ 9 w 23"/>
              <a:gd name="T29" fmla="*/ 24 h 30"/>
              <a:gd name="T30" fmla="*/ 8 w 23"/>
              <a:gd name="T31" fmla="*/ 27 h 30"/>
              <a:gd name="T32" fmla="*/ 12 w 23"/>
              <a:gd name="T33" fmla="*/ 30 h 30"/>
              <a:gd name="T34" fmla="*/ 13 w 23"/>
              <a:gd name="T35" fmla="*/ 27 h 30"/>
              <a:gd name="T36" fmla="*/ 15 w 23"/>
              <a:gd name="T37" fmla="*/ 23 h 30"/>
              <a:gd name="T38" fmla="*/ 15 w 23"/>
              <a:gd name="T39" fmla="*/ 17 h 30"/>
              <a:gd name="T40" fmla="*/ 16 w 23"/>
              <a:gd name="T41" fmla="*/ 17 h 30"/>
              <a:gd name="T42" fmla="*/ 20 w 23"/>
              <a:gd name="T43" fmla="*/ 14 h 30"/>
              <a:gd name="T44" fmla="*/ 21 w 23"/>
              <a:gd name="T45" fmla="*/ 12 h 30"/>
              <a:gd name="T46" fmla="*/ 19 w 23"/>
              <a:gd name="T47" fmla="*/ 3 h 30"/>
              <a:gd name="T48" fmla="*/ 14 w 23"/>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30">
                <a:moveTo>
                  <a:pt x="14" y="14"/>
                </a:moveTo>
                <a:cubicBezTo>
                  <a:pt x="14" y="14"/>
                  <a:pt x="13" y="14"/>
                  <a:pt x="13" y="13"/>
                </a:cubicBezTo>
                <a:cubicBezTo>
                  <a:pt x="11" y="13"/>
                  <a:pt x="11" y="13"/>
                  <a:pt x="11" y="13"/>
                </a:cubicBezTo>
                <a:cubicBezTo>
                  <a:pt x="15" y="6"/>
                  <a:pt x="15" y="6"/>
                  <a:pt x="15" y="6"/>
                </a:cubicBezTo>
                <a:cubicBezTo>
                  <a:pt x="17" y="7"/>
                  <a:pt x="17" y="7"/>
                  <a:pt x="17" y="7"/>
                </a:cubicBezTo>
                <a:cubicBezTo>
                  <a:pt x="18" y="7"/>
                  <a:pt x="19" y="8"/>
                  <a:pt x="18" y="10"/>
                </a:cubicBezTo>
                <a:cubicBezTo>
                  <a:pt x="16" y="12"/>
                  <a:pt x="16" y="12"/>
                  <a:pt x="16" y="12"/>
                </a:cubicBezTo>
                <a:cubicBezTo>
                  <a:pt x="16" y="13"/>
                  <a:pt x="15" y="14"/>
                  <a:pt x="14" y="14"/>
                </a:cubicBezTo>
                <a:moveTo>
                  <a:pt x="14" y="0"/>
                </a:moveTo>
                <a:cubicBezTo>
                  <a:pt x="0" y="23"/>
                  <a:pt x="0" y="23"/>
                  <a:pt x="0" y="23"/>
                </a:cubicBezTo>
                <a:cubicBezTo>
                  <a:pt x="4" y="25"/>
                  <a:pt x="4" y="25"/>
                  <a:pt x="4" y="25"/>
                </a:cubicBezTo>
                <a:cubicBezTo>
                  <a:pt x="9" y="16"/>
                  <a:pt x="9" y="16"/>
                  <a:pt x="9" y="16"/>
                </a:cubicBezTo>
                <a:cubicBezTo>
                  <a:pt x="11" y="17"/>
                  <a:pt x="11" y="17"/>
                  <a:pt x="11" y="17"/>
                </a:cubicBezTo>
                <a:cubicBezTo>
                  <a:pt x="12" y="18"/>
                  <a:pt x="13" y="19"/>
                  <a:pt x="11" y="21"/>
                </a:cubicBezTo>
                <a:cubicBezTo>
                  <a:pt x="9" y="24"/>
                  <a:pt x="9" y="24"/>
                  <a:pt x="9" y="24"/>
                </a:cubicBezTo>
                <a:cubicBezTo>
                  <a:pt x="8" y="26"/>
                  <a:pt x="8" y="27"/>
                  <a:pt x="8" y="27"/>
                </a:cubicBezTo>
                <a:cubicBezTo>
                  <a:pt x="12" y="30"/>
                  <a:pt x="12" y="30"/>
                  <a:pt x="12" y="30"/>
                </a:cubicBezTo>
                <a:cubicBezTo>
                  <a:pt x="12" y="29"/>
                  <a:pt x="12" y="28"/>
                  <a:pt x="13" y="27"/>
                </a:cubicBezTo>
                <a:cubicBezTo>
                  <a:pt x="15" y="23"/>
                  <a:pt x="15" y="23"/>
                  <a:pt x="15" y="23"/>
                </a:cubicBezTo>
                <a:cubicBezTo>
                  <a:pt x="16" y="21"/>
                  <a:pt x="17" y="19"/>
                  <a:pt x="15" y="17"/>
                </a:cubicBezTo>
                <a:cubicBezTo>
                  <a:pt x="15" y="17"/>
                  <a:pt x="16" y="17"/>
                  <a:pt x="16" y="17"/>
                </a:cubicBezTo>
                <a:cubicBezTo>
                  <a:pt x="18" y="17"/>
                  <a:pt x="19" y="16"/>
                  <a:pt x="20" y="14"/>
                </a:cubicBezTo>
                <a:cubicBezTo>
                  <a:pt x="21" y="12"/>
                  <a:pt x="21" y="12"/>
                  <a:pt x="21" y="12"/>
                </a:cubicBezTo>
                <a:cubicBezTo>
                  <a:pt x="23" y="8"/>
                  <a:pt x="23" y="6"/>
                  <a:pt x="19" y="3"/>
                </a:cubicBezTo>
                <a:cubicBezTo>
                  <a:pt x="14" y="0"/>
                  <a:pt x="14" y="0"/>
                  <a:pt x="14"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9" name="ïSlíḋe">
            <a:extLst>
              <a:ext uri="{FF2B5EF4-FFF2-40B4-BE49-F238E27FC236}">
                <a16:creationId xmlns:a16="http://schemas.microsoft.com/office/drawing/2014/main" id="{B618A1DE-0313-471B-ABF7-5136F3464FF0}"/>
              </a:ext>
            </a:extLst>
          </p:cNvPr>
          <p:cNvSpPr/>
          <p:nvPr/>
        </p:nvSpPr>
        <p:spPr bwMode="auto">
          <a:xfrm>
            <a:off x="8747893" y="2866265"/>
            <a:ext cx="23309" cy="28583"/>
          </a:xfrm>
          <a:custGeom>
            <a:avLst/>
            <a:gdLst>
              <a:gd name="T0" fmla="*/ 18 w 37"/>
              <a:gd name="T1" fmla="*/ 0 h 47"/>
              <a:gd name="T2" fmla="*/ 14 w 37"/>
              <a:gd name="T3" fmla="*/ 7 h 47"/>
              <a:gd name="T4" fmla="*/ 21 w 37"/>
              <a:gd name="T5" fmla="*/ 11 h 47"/>
              <a:gd name="T6" fmla="*/ 0 w 37"/>
              <a:gd name="T7" fmla="*/ 44 h 47"/>
              <a:gd name="T8" fmla="*/ 7 w 37"/>
              <a:gd name="T9" fmla="*/ 47 h 47"/>
              <a:gd name="T10" fmla="*/ 26 w 37"/>
              <a:gd name="T11" fmla="*/ 14 h 47"/>
              <a:gd name="T12" fmla="*/ 33 w 37"/>
              <a:gd name="T13" fmla="*/ 18 h 47"/>
              <a:gd name="T14" fmla="*/ 37 w 37"/>
              <a:gd name="T15" fmla="*/ 13 h 47"/>
              <a:gd name="T16" fmla="*/ 18 w 3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7">
                <a:moveTo>
                  <a:pt x="18" y="0"/>
                </a:moveTo>
                <a:lnTo>
                  <a:pt x="14" y="7"/>
                </a:lnTo>
                <a:lnTo>
                  <a:pt x="21" y="11"/>
                </a:lnTo>
                <a:lnTo>
                  <a:pt x="0" y="44"/>
                </a:lnTo>
                <a:lnTo>
                  <a:pt x="7" y="47"/>
                </a:lnTo>
                <a:lnTo>
                  <a:pt x="26" y="14"/>
                </a:lnTo>
                <a:lnTo>
                  <a:pt x="33" y="18"/>
                </a:lnTo>
                <a:lnTo>
                  <a:pt x="37" y="13"/>
                </a:lnTo>
                <a:lnTo>
                  <a:pt x="18" y="0"/>
                </a:lnTo>
                <a:close/>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0" name="iṧḻïḋê">
            <a:extLst>
              <a:ext uri="{FF2B5EF4-FFF2-40B4-BE49-F238E27FC236}">
                <a16:creationId xmlns:a16="http://schemas.microsoft.com/office/drawing/2014/main" id="{992C83A9-8908-4FD4-8C54-12497AFEA7F1}"/>
              </a:ext>
            </a:extLst>
          </p:cNvPr>
          <p:cNvSpPr/>
          <p:nvPr/>
        </p:nvSpPr>
        <p:spPr bwMode="auto">
          <a:xfrm>
            <a:off x="8747893" y="2866265"/>
            <a:ext cx="23309" cy="28583"/>
          </a:xfrm>
          <a:custGeom>
            <a:avLst/>
            <a:gdLst>
              <a:gd name="T0" fmla="*/ 18 w 37"/>
              <a:gd name="T1" fmla="*/ 0 h 47"/>
              <a:gd name="T2" fmla="*/ 14 w 37"/>
              <a:gd name="T3" fmla="*/ 7 h 47"/>
              <a:gd name="T4" fmla="*/ 21 w 37"/>
              <a:gd name="T5" fmla="*/ 11 h 47"/>
              <a:gd name="T6" fmla="*/ 0 w 37"/>
              <a:gd name="T7" fmla="*/ 44 h 47"/>
              <a:gd name="T8" fmla="*/ 7 w 37"/>
              <a:gd name="T9" fmla="*/ 47 h 47"/>
              <a:gd name="T10" fmla="*/ 26 w 37"/>
              <a:gd name="T11" fmla="*/ 14 h 47"/>
              <a:gd name="T12" fmla="*/ 33 w 37"/>
              <a:gd name="T13" fmla="*/ 18 h 47"/>
              <a:gd name="T14" fmla="*/ 37 w 37"/>
              <a:gd name="T15" fmla="*/ 13 h 47"/>
              <a:gd name="T16" fmla="*/ 18 w 3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7">
                <a:moveTo>
                  <a:pt x="18" y="0"/>
                </a:moveTo>
                <a:lnTo>
                  <a:pt x="14" y="7"/>
                </a:lnTo>
                <a:lnTo>
                  <a:pt x="21" y="11"/>
                </a:lnTo>
                <a:lnTo>
                  <a:pt x="0" y="44"/>
                </a:lnTo>
                <a:lnTo>
                  <a:pt x="7" y="47"/>
                </a:lnTo>
                <a:lnTo>
                  <a:pt x="26" y="14"/>
                </a:lnTo>
                <a:lnTo>
                  <a:pt x="33" y="18"/>
                </a:lnTo>
                <a:lnTo>
                  <a:pt x="37" y="1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1" name="ïsḷidé">
            <a:extLst>
              <a:ext uri="{FF2B5EF4-FFF2-40B4-BE49-F238E27FC236}">
                <a16:creationId xmlns:a16="http://schemas.microsoft.com/office/drawing/2014/main" id="{D678056A-6AF4-4A4C-8135-3814E0136BD6}"/>
              </a:ext>
            </a:extLst>
          </p:cNvPr>
          <p:cNvSpPr/>
          <p:nvPr/>
        </p:nvSpPr>
        <p:spPr bwMode="auto">
          <a:xfrm>
            <a:off x="8616230" y="2907011"/>
            <a:ext cx="98905" cy="110075"/>
          </a:xfrm>
          <a:custGeom>
            <a:avLst/>
            <a:gdLst>
              <a:gd name="T0" fmla="*/ 27 w 90"/>
              <a:gd name="T1" fmla="*/ 99 h 104"/>
              <a:gd name="T2" fmla="*/ 12 w 90"/>
              <a:gd name="T3" fmla="*/ 97 h 104"/>
              <a:gd name="T4" fmla="*/ 21 w 90"/>
              <a:gd name="T5" fmla="*/ 94 h 104"/>
              <a:gd name="T6" fmla="*/ 38 w 90"/>
              <a:gd name="T7" fmla="*/ 84 h 104"/>
              <a:gd name="T8" fmla="*/ 53 w 90"/>
              <a:gd name="T9" fmla="*/ 92 h 104"/>
              <a:gd name="T10" fmla="*/ 27 w 90"/>
              <a:gd name="T11" fmla="*/ 99 h 104"/>
              <a:gd name="T12" fmla="*/ 3 w 90"/>
              <a:gd name="T13" fmla="*/ 93 h 104"/>
              <a:gd name="T14" fmla="*/ 16 w 90"/>
              <a:gd name="T15" fmla="*/ 71 h 104"/>
              <a:gd name="T16" fmla="*/ 34 w 90"/>
              <a:gd name="T17" fmla="*/ 81 h 104"/>
              <a:gd name="T18" fmla="*/ 20 w 90"/>
              <a:gd name="T19" fmla="*/ 90 h 104"/>
              <a:gd name="T20" fmla="*/ 3 w 90"/>
              <a:gd name="T21" fmla="*/ 93 h 104"/>
              <a:gd name="T22" fmla="*/ 57 w 90"/>
              <a:gd name="T23" fmla="*/ 89 h 104"/>
              <a:gd name="T24" fmla="*/ 42 w 90"/>
              <a:gd name="T25" fmla="*/ 80 h 104"/>
              <a:gd name="T26" fmla="*/ 54 w 90"/>
              <a:gd name="T27" fmla="*/ 65 h 104"/>
              <a:gd name="T28" fmla="*/ 71 w 90"/>
              <a:gd name="T29" fmla="*/ 75 h 104"/>
              <a:gd name="T30" fmla="*/ 57 w 90"/>
              <a:gd name="T31" fmla="*/ 89 h 104"/>
              <a:gd name="T32" fmla="*/ 38 w 90"/>
              <a:gd name="T33" fmla="*/ 78 h 104"/>
              <a:gd name="T34" fmla="*/ 19 w 90"/>
              <a:gd name="T35" fmla="*/ 67 h 104"/>
              <a:gd name="T36" fmla="*/ 28 w 90"/>
              <a:gd name="T37" fmla="*/ 50 h 104"/>
              <a:gd name="T38" fmla="*/ 50 w 90"/>
              <a:gd name="T39" fmla="*/ 63 h 104"/>
              <a:gd name="T40" fmla="*/ 38 w 90"/>
              <a:gd name="T41" fmla="*/ 78 h 104"/>
              <a:gd name="T42" fmla="*/ 73 w 90"/>
              <a:gd name="T43" fmla="*/ 71 h 104"/>
              <a:gd name="T44" fmla="*/ 56 w 90"/>
              <a:gd name="T45" fmla="*/ 61 h 104"/>
              <a:gd name="T46" fmla="*/ 63 w 90"/>
              <a:gd name="T47" fmla="*/ 42 h 104"/>
              <a:gd name="T48" fmla="*/ 78 w 90"/>
              <a:gd name="T49" fmla="*/ 51 h 104"/>
              <a:gd name="T50" fmla="*/ 73 w 90"/>
              <a:gd name="T51" fmla="*/ 71 h 104"/>
              <a:gd name="T52" fmla="*/ 52 w 90"/>
              <a:gd name="T53" fmla="*/ 59 h 104"/>
              <a:gd name="T54" fmla="*/ 31 w 90"/>
              <a:gd name="T55" fmla="*/ 46 h 104"/>
              <a:gd name="T56" fmla="*/ 40 w 90"/>
              <a:gd name="T57" fmla="*/ 29 h 104"/>
              <a:gd name="T58" fmla="*/ 59 w 90"/>
              <a:gd name="T59" fmla="*/ 40 h 104"/>
              <a:gd name="T60" fmla="*/ 52 w 90"/>
              <a:gd name="T61" fmla="*/ 59 h 104"/>
              <a:gd name="T62" fmla="*/ 78 w 90"/>
              <a:gd name="T63" fmla="*/ 46 h 104"/>
              <a:gd name="T64" fmla="*/ 64 w 90"/>
              <a:gd name="T65" fmla="*/ 38 h 104"/>
              <a:gd name="T66" fmla="*/ 64 w 90"/>
              <a:gd name="T67" fmla="*/ 22 h 104"/>
              <a:gd name="T68" fmla="*/ 62 w 90"/>
              <a:gd name="T69" fmla="*/ 11 h 104"/>
              <a:gd name="T70" fmla="*/ 78 w 90"/>
              <a:gd name="T71" fmla="*/ 46 h 104"/>
              <a:gd name="T72" fmla="*/ 59 w 90"/>
              <a:gd name="T73" fmla="*/ 35 h 104"/>
              <a:gd name="T74" fmla="*/ 43 w 90"/>
              <a:gd name="T75" fmla="*/ 25 h 104"/>
              <a:gd name="T76" fmla="*/ 54 w 90"/>
              <a:gd name="T77" fmla="*/ 5 h 104"/>
              <a:gd name="T78" fmla="*/ 56 w 90"/>
              <a:gd name="T79" fmla="*/ 6 h 104"/>
              <a:gd name="T80" fmla="*/ 59 w 90"/>
              <a:gd name="T81" fmla="*/ 35 h 104"/>
              <a:gd name="T82" fmla="*/ 55 w 90"/>
              <a:gd name="T83" fmla="*/ 0 h 104"/>
              <a:gd name="T84" fmla="*/ 0 w 90"/>
              <a:gd name="T85" fmla="*/ 97 h 104"/>
              <a:gd name="T86" fmla="*/ 0 w 90"/>
              <a:gd name="T87" fmla="*/ 97 h 104"/>
              <a:gd name="T88" fmla="*/ 27 w 90"/>
              <a:gd name="T89" fmla="*/ 104 h 104"/>
              <a:gd name="T90" fmla="*/ 75 w 90"/>
              <a:gd name="T91" fmla="*/ 76 h 104"/>
              <a:gd name="T92" fmla="*/ 55 w 90"/>
              <a:gd name="T93" fmla="*/ 0 h 104"/>
              <a:gd name="T94" fmla="*/ 55 w 90"/>
              <a:gd name="T9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104">
                <a:moveTo>
                  <a:pt x="27" y="99"/>
                </a:moveTo>
                <a:cubicBezTo>
                  <a:pt x="22" y="99"/>
                  <a:pt x="17" y="99"/>
                  <a:pt x="12" y="97"/>
                </a:cubicBezTo>
                <a:cubicBezTo>
                  <a:pt x="15" y="96"/>
                  <a:pt x="18" y="95"/>
                  <a:pt x="21" y="94"/>
                </a:cubicBezTo>
                <a:cubicBezTo>
                  <a:pt x="27" y="92"/>
                  <a:pt x="33" y="88"/>
                  <a:pt x="38" y="84"/>
                </a:cubicBezTo>
                <a:cubicBezTo>
                  <a:pt x="53" y="92"/>
                  <a:pt x="53" y="92"/>
                  <a:pt x="53" y="92"/>
                </a:cubicBezTo>
                <a:cubicBezTo>
                  <a:pt x="45" y="97"/>
                  <a:pt x="36" y="99"/>
                  <a:pt x="27" y="99"/>
                </a:cubicBezTo>
                <a:moveTo>
                  <a:pt x="3" y="93"/>
                </a:moveTo>
                <a:cubicBezTo>
                  <a:pt x="16" y="71"/>
                  <a:pt x="16" y="71"/>
                  <a:pt x="16" y="71"/>
                </a:cubicBezTo>
                <a:cubicBezTo>
                  <a:pt x="34" y="81"/>
                  <a:pt x="34" y="81"/>
                  <a:pt x="34" y="81"/>
                </a:cubicBezTo>
                <a:cubicBezTo>
                  <a:pt x="30" y="85"/>
                  <a:pt x="25" y="88"/>
                  <a:pt x="20" y="90"/>
                </a:cubicBezTo>
                <a:cubicBezTo>
                  <a:pt x="12" y="93"/>
                  <a:pt x="5" y="93"/>
                  <a:pt x="3" y="93"/>
                </a:cubicBezTo>
                <a:moveTo>
                  <a:pt x="57" y="89"/>
                </a:moveTo>
                <a:cubicBezTo>
                  <a:pt x="42" y="80"/>
                  <a:pt x="42" y="80"/>
                  <a:pt x="42" y="80"/>
                </a:cubicBezTo>
                <a:cubicBezTo>
                  <a:pt x="46" y="76"/>
                  <a:pt x="50" y="71"/>
                  <a:pt x="54" y="65"/>
                </a:cubicBezTo>
                <a:cubicBezTo>
                  <a:pt x="71" y="75"/>
                  <a:pt x="71" y="75"/>
                  <a:pt x="71" y="75"/>
                </a:cubicBezTo>
                <a:cubicBezTo>
                  <a:pt x="67" y="80"/>
                  <a:pt x="63" y="85"/>
                  <a:pt x="57" y="89"/>
                </a:cubicBezTo>
                <a:moveTo>
                  <a:pt x="38" y="78"/>
                </a:moveTo>
                <a:cubicBezTo>
                  <a:pt x="19" y="67"/>
                  <a:pt x="19" y="67"/>
                  <a:pt x="19" y="67"/>
                </a:cubicBezTo>
                <a:cubicBezTo>
                  <a:pt x="28" y="50"/>
                  <a:pt x="28" y="50"/>
                  <a:pt x="28" y="50"/>
                </a:cubicBezTo>
                <a:cubicBezTo>
                  <a:pt x="50" y="63"/>
                  <a:pt x="50" y="63"/>
                  <a:pt x="50" y="63"/>
                </a:cubicBezTo>
                <a:cubicBezTo>
                  <a:pt x="47" y="69"/>
                  <a:pt x="42" y="74"/>
                  <a:pt x="38" y="78"/>
                </a:cubicBezTo>
                <a:moveTo>
                  <a:pt x="73" y="71"/>
                </a:moveTo>
                <a:cubicBezTo>
                  <a:pt x="56" y="61"/>
                  <a:pt x="56" y="61"/>
                  <a:pt x="56" y="61"/>
                </a:cubicBezTo>
                <a:cubicBezTo>
                  <a:pt x="59" y="55"/>
                  <a:pt x="62" y="49"/>
                  <a:pt x="63" y="42"/>
                </a:cubicBezTo>
                <a:cubicBezTo>
                  <a:pt x="78" y="51"/>
                  <a:pt x="78" y="51"/>
                  <a:pt x="78" y="51"/>
                </a:cubicBezTo>
                <a:cubicBezTo>
                  <a:pt x="78" y="58"/>
                  <a:pt x="76" y="65"/>
                  <a:pt x="73" y="71"/>
                </a:cubicBezTo>
                <a:moveTo>
                  <a:pt x="52" y="59"/>
                </a:moveTo>
                <a:cubicBezTo>
                  <a:pt x="31" y="46"/>
                  <a:pt x="31" y="46"/>
                  <a:pt x="31" y="46"/>
                </a:cubicBezTo>
                <a:cubicBezTo>
                  <a:pt x="40" y="29"/>
                  <a:pt x="40" y="29"/>
                  <a:pt x="40" y="29"/>
                </a:cubicBezTo>
                <a:cubicBezTo>
                  <a:pt x="59" y="40"/>
                  <a:pt x="59" y="40"/>
                  <a:pt x="59" y="40"/>
                </a:cubicBezTo>
                <a:cubicBezTo>
                  <a:pt x="58" y="47"/>
                  <a:pt x="55" y="53"/>
                  <a:pt x="52" y="59"/>
                </a:cubicBezTo>
                <a:moveTo>
                  <a:pt x="78" y="46"/>
                </a:moveTo>
                <a:cubicBezTo>
                  <a:pt x="64" y="38"/>
                  <a:pt x="64" y="38"/>
                  <a:pt x="64" y="38"/>
                </a:cubicBezTo>
                <a:cubicBezTo>
                  <a:pt x="64" y="33"/>
                  <a:pt x="64" y="27"/>
                  <a:pt x="64" y="22"/>
                </a:cubicBezTo>
                <a:cubicBezTo>
                  <a:pt x="64" y="18"/>
                  <a:pt x="63" y="15"/>
                  <a:pt x="62" y="11"/>
                </a:cubicBezTo>
                <a:cubicBezTo>
                  <a:pt x="72" y="20"/>
                  <a:pt x="77" y="33"/>
                  <a:pt x="78" y="46"/>
                </a:cubicBezTo>
                <a:moveTo>
                  <a:pt x="59" y="35"/>
                </a:moveTo>
                <a:cubicBezTo>
                  <a:pt x="43" y="25"/>
                  <a:pt x="43" y="25"/>
                  <a:pt x="43" y="25"/>
                </a:cubicBezTo>
                <a:cubicBezTo>
                  <a:pt x="54" y="5"/>
                  <a:pt x="54" y="5"/>
                  <a:pt x="54" y="5"/>
                </a:cubicBezTo>
                <a:cubicBezTo>
                  <a:pt x="55" y="5"/>
                  <a:pt x="56" y="6"/>
                  <a:pt x="56" y="6"/>
                </a:cubicBezTo>
                <a:cubicBezTo>
                  <a:pt x="57" y="9"/>
                  <a:pt x="61" y="21"/>
                  <a:pt x="59" y="35"/>
                </a:cubicBezTo>
                <a:moveTo>
                  <a:pt x="55" y="0"/>
                </a:moveTo>
                <a:cubicBezTo>
                  <a:pt x="0" y="97"/>
                  <a:pt x="0" y="97"/>
                  <a:pt x="0" y="97"/>
                </a:cubicBezTo>
                <a:cubicBezTo>
                  <a:pt x="0" y="97"/>
                  <a:pt x="0" y="97"/>
                  <a:pt x="0" y="97"/>
                </a:cubicBezTo>
                <a:cubicBezTo>
                  <a:pt x="8" y="101"/>
                  <a:pt x="18" y="104"/>
                  <a:pt x="27" y="104"/>
                </a:cubicBezTo>
                <a:cubicBezTo>
                  <a:pt x="46" y="104"/>
                  <a:pt x="65" y="94"/>
                  <a:pt x="75" y="76"/>
                </a:cubicBezTo>
                <a:cubicBezTo>
                  <a:pt x="90" y="50"/>
                  <a:pt x="81" y="16"/>
                  <a:pt x="55" y="0"/>
                </a:cubicBezTo>
                <a:cubicBezTo>
                  <a:pt x="55" y="0"/>
                  <a:pt x="55" y="0"/>
                  <a:pt x="55"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2" name="ïş1ïḍè">
            <a:extLst>
              <a:ext uri="{FF2B5EF4-FFF2-40B4-BE49-F238E27FC236}">
                <a16:creationId xmlns:a16="http://schemas.microsoft.com/office/drawing/2014/main" id="{4F16376C-EFF9-4113-BE7B-9C2BE45D9F62}"/>
              </a:ext>
            </a:extLst>
          </p:cNvPr>
          <p:cNvSpPr/>
          <p:nvPr/>
        </p:nvSpPr>
        <p:spPr bwMode="auto">
          <a:xfrm>
            <a:off x="8388811" y="2817614"/>
            <a:ext cx="199070" cy="285221"/>
          </a:xfrm>
          <a:custGeom>
            <a:avLst/>
            <a:gdLst>
              <a:gd name="T0" fmla="*/ 181 w 181"/>
              <a:gd name="T1" fmla="*/ 12 h 269"/>
              <a:gd name="T2" fmla="*/ 181 w 181"/>
              <a:gd name="T3" fmla="*/ 257 h 269"/>
              <a:gd name="T4" fmla="*/ 170 w 181"/>
              <a:gd name="T5" fmla="*/ 269 h 269"/>
              <a:gd name="T6" fmla="*/ 12 w 181"/>
              <a:gd name="T7" fmla="*/ 269 h 269"/>
              <a:gd name="T8" fmla="*/ 0 w 181"/>
              <a:gd name="T9" fmla="*/ 257 h 269"/>
              <a:gd name="T10" fmla="*/ 0 w 181"/>
              <a:gd name="T11" fmla="*/ 12 h 269"/>
              <a:gd name="T12" fmla="*/ 12 w 181"/>
              <a:gd name="T13" fmla="*/ 0 h 269"/>
              <a:gd name="T14" fmla="*/ 170 w 181"/>
              <a:gd name="T15" fmla="*/ 0 h 269"/>
              <a:gd name="T16" fmla="*/ 181 w 181"/>
              <a:gd name="T17" fmla="*/ 1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9">
                <a:moveTo>
                  <a:pt x="181" y="12"/>
                </a:moveTo>
                <a:cubicBezTo>
                  <a:pt x="181" y="257"/>
                  <a:pt x="181" y="257"/>
                  <a:pt x="181" y="257"/>
                </a:cubicBezTo>
                <a:cubicBezTo>
                  <a:pt x="181" y="264"/>
                  <a:pt x="176" y="269"/>
                  <a:pt x="170" y="269"/>
                </a:cubicBezTo>
                <a:cubicBezTo>
                  <a:pt x="12" y="269"/>
                  <a:pt x="12" y="269"/>
                  <a:pt x="12" y="269"/>
                </a:cubicBezTo>
                <a:cubicBezTo>
                  <a:pt x="6" y="269"/>
                  <a:pt x="0" y="264"/>
                  <a:pt x="0" y="257"/>
                </a:cubicBezTo>
                <a:cubicBezTo>
                  <a:pt x="0" y="12"/>
                  <a:pt x="0" y="12"/>
                  <a:pt x="0" y="12"/>
                </a:cubicBezTo>
                <a:cubicBezTo>
                  <a:pt x="0" y="6"/>
                  <a:pt x="6" y="0"/>
                  <a:pt x="12" y="0"/>
                </a:cubicBezTo>
                <a:cubicBezTo>
                  <a:pt x="170" y="0"/>
                  <a:pt x="170" y="0"/>
                  <a:pt x="170" y="0"/>
                </a:cubicBezTo>
                <a:cubicBezTo>
                  <a:pt x="176" y="0"/>
                  <a:pt x="181" y="6"/>
                  <a:pt x="181" y="12"/>
                </a:cubicBezTo>
              </a:path>
            </a:pathLst>
          </a:custGeom>
          <a:solidFill>
            <a:srgbClr val="A993C9"/>
          </a:solidFill>
          <a:ln>
            <a:noFill/>
          </a:ln>
        </p:spPr>
        <p:txBody>
          <a:bodyPr anchor="ctr"/>
          <a:lstStyle/>
          <a:p>
            <a:pPr algn="ctr"/>
            <a:endParaRPr dirty="0">
              <a:solidFill>
                <a:schemeClr val="tx1">
                  <a:lumMod val="65000"/>
                  <a:lumOff val="35000"/>
                </a:schemeClr>
              </a:solidFill>
              <a:latin typeface="+mn-ea"/>
            </a:endParaRPr>
          </a:p>
        </p:txBody>
      </p:sp>
      <p:sp>
        <p:nvSpPr>
          <p:cNvPr id="133" name="išlîdê">
            <a:extLst>
              <a:ext uri="{FF2B5EF4-FFF2-40B4-BE49-F238E27FC236}">
                <a16:creationId xmlns:a16="http://schemas.microsoft.com/office/drawing/2014/main" id="{F16AA43D-CC69-41DB-8BFB-E56B635BC044}"/>
              </a:ext>
            </a:extLst>
          </p:cNvPr>
          <p:cNvSpPr/>
          <p:nvPr/>
        </p:nvSpPr>
        <p:spPr bwMode="auto">
          <a:xfrm>
            <a:off x="8388811" y="280180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4" name="íṥľïḓe">
            <a:extLst>
              <a:ext uri="{FF2B5EF4-FFF2-40B4-BE49-F238E27FC236}">
                <a16:creationId xmlns:a16="http://schemas.microsoft.com/office/drawing/2014/main" id="{5D9FEA57-321F-46D8-9D39-2D9E41D95ED1}"/>
              </a:ext>
            </a:extLst>
          </p:cNvPr>
          <p:cNvSpPr/>
          <p:nvPr/>
        </p:nvSpPr>
        <p:spPr bwMode="auto">
          <a:xfrm>
            <a:off x="8388811" y="280180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5" name="išlîdé">
            <a:extLst>
              <a:ext uri="{FF2B5EF4-FFF2-40B4-BE49-F238E27FC236}">
                <a16:creationId xmlns:a16="http://schemas.microsoft.com/office/drawing/2014/main" id="{4D781631-9E7B-4CFC-979B-ABB9B464F477}"/>
              </a:ext>
            </a:extLst>
          </p:cNvPr>
          <p:cNvSpPr/>
          <p:nvPr/>
        </p:nvSpPr>
        <p:spPr bwMode="auto">
          <a:xfrm>
            <a:off x="8388811" y="2817614"/>
            <a:ext cx="30869" cy="285221"/>
          </a:xfrm>
          <a:custGeom>
            <a:avLst/>
            <a:gdLst>
              <a:gd name="T0" fmla="*/ 28 w 28"/>
              <a:gd name="T1" fmla="*/ 0 h 269"/>
              <a:gd name="T2" fmla="*/ 28 w 28"/>
              <a:gd name="T3" fmla="*/ 269 h 269"/>
              <a:gd name="T4" fmla="*/ 5 w 28"/>
              <a:gd name="T5" fmla="*/ 269 h 269"/>
              <a:gd name="T6" fmla="*/ 0 w 28"/>
              <a:gd name="T7" fmla="*/ 257 h 269"/>
              <a:gd name="T8" fmla="*/ 0 w 28"/>
              <a:gd name="T9" fmla="*/ 12 h 269"/>
              <a:gd name="T10" fmla="*/ 5 w 28"/>
              <a:gd name="T11" fmla="*/ 0 h 269"/>
              <a:gd name="T12" fmla="*/ 28 w 28"/>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8" h="269">
                <a:moveTo>
                  <a:pt x="28" y="0"/>
                </a:moveTo>
                <a:cubicBezTo>
                  <a:pt x="28" y="269"/>
                  <a:pt x="28" y="269"/>
                  <a:pt x="28" y="269"/>
                </a:cubicBezTo>
                <a:cubicBezTo>
                  <a:pt x="5" y="269"/>
                  <a:pt x="5" y="269"/>
                  <a:pt x="5" y="269"/>
                </a:cubicBezTo>
                <a:cubicBezTo>
                  <a:pt x="3" y="269"/>
                  <a:pt x="0" y="264"/>
                  <a:pt x="0" y="257"/>
                </a:cubicBezTo>
                <a:cubicBezTo>
                  <a:pt x="0" y="12"/>
                  <a:pt x="0" y="12"/>
                  <a:pt x="0" y="12"/>
                </a:cubicBezTo>
                <a:cubicBezTo>
                  <a:pt x="0" y="6"/>
                  <a:pt x="3" y="0"/>
                  <a:pt x="5" y="0"/>
                </a:cubicBezTo>
                <a:lnTo>
                  <a:pt x="28" y="0"/>
                </a:lnTo>
                <a:close/>
              </a:path>
            </a:pathLst>
          </a:custGeom>
          <a:solidFill>
            <a:srgbClr val="A993C9"/>
          </a:solidFill>
          <a:ln>
            <a:noFill/>
          </a:ln>
        </p:spPr>
        <p:txBody>
          <a:bodyPr anchor="ctr"/>
          <a:lstStyle/>
          <a:p>
            <a:pPr algn="ctr"/>
            <a:endParaRPr dirty="0">
              <a:solidFill>
                <a:schemeClr val="tx1">
                  <a:lumMod val="65000"/>
                  <a:lumOff val="35000"/>
                </a:schemeClr>
              </a:solidFill>
              <a:latin typeface="+mn-ea"/>
            </a:endParaRPr>
          </a:p>
        </p:txBody>
      </p:sp>
      <p:sp>
        <p:nvSpPr>
          <p:cNvPr id="136" name="iṧḷiḑe">
            <a:extLst>
              <a:ext uri="{FF2B5EF4-FFF2-40B4-BE49-F238E27FC236}">
                <a16:creationId xmlns:a16="http://schemas.microsoft.com/office/drawing/2014/main" id="{DAE3B5FC-604B-4D93-99A2-2311EA742654}"/>
              </a:ext>
            </a:extLst>
          </p:cNvPr>
          <p:cNvSpPr/>
          <p:nvPr/>
        </p:nvSpPr>
        <p:spPr bwMode="auto">
          <a:xfrm>
            <a:off x="8440469" y="2848629"/>
            <a:ext cx="13230" cy="28583"/>
          </a:xfrm>
          <a:custGeom>
            <a:avLst/>
            <a:gdLst>
              <a:gd name="T0" fmla="*/ 6 w 12"/>
              <a:gd name="T1" fmla="*/ 0 h 27"/>
              <a:gd name="T2" fmla="*/ 0 w 12"/>
              <a:gd name="T3" fmla="*/ 0 h 27"/>
              <a:gd name="T4" fmla="*/ 0 w 12"/>
              <a:gd name="T5" fmla="*/ 27 h 27"/>
              <a:gd name="T6" fmla="*/ 4 w 12"/>
              <a:gd name="T7" fmla="*/ 27 h 27"/>
              <a:gd name="T8" fmla="*/ 4 w 12"/>
              <a:gd name="T9" fmla="*/ 17 h 27"/>
              <a:gd name="T10" fmla="*/ 6 w 12"/>
              <a:gd name="T11" fmla="*/ 17 h 27"/>
              <a:gd name="T12" fmla="*/ 12 w 12"/>
              <a:gd name="T13" fmla="*/ 10 h 27"/>
              <a:gd name="T14" fmla="*/ 12 w 12"/>
              <a:gd name="T15" fmla="*/ 7 h 27"/>
              <a:gd name="T16" fmla="*/ 6 w 12"/>
              <a:gd name="T17" fmla="*/ 0 h 27"/>
              <a:gd name="T18" fmla="*/ 8 w 12"/>
              <a:gd name="T19" fmla="*/ 10 h 27"/>
              <a:gd name="T20" fmla="*/ 6 w 12"/>
              <a:gd name="T21" fmla="*/ 13 h 27"/>
              <a:gd name="T22" fmla="*/ 4 w 12"/>
              <a:gd name="T23" fmla="*/ 13 h 27"/>
              <a:gd name="T24" fmla="*/ 4 w 12"/>
              <a:gd name="T25" fmla="*/ 4 h 27"/>
              <a:gd name="T26" fmla="*/ 6 w 12"/>
              <a:gd name="T27" fmla="*/ 4 h 27"/>
              <a:gd name="T28" fmla="*/ 8 w 12"/>
              <a:gd name="T29" fmla="*/ 7 h 27"/>
              <a:gd name="T30" fmla="*/ 8 w 12"/>
              <a:gd name="T3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7">
                <a:moveTo>
                  <a:pt x="6" y="0"/>
                </a:moveTo>
                <a:cubicBezTo>
                  <a:pt x="0" y="0"/>
                  <a:pt x="0" y="0"/>
                  <a:pt x="0" y="0"/>
                </a:cubicBezTo>
                <a:cubicBezTo>
                  <a:pt x="0" y="27"/>
                  <a:pt x="0" y="27"/>
                  <a:pt x="0" y="27"/>
                </a:cubicBezTo>
                <a:cubicBezTo>
                  <a:pt x="4" y="27"/>
                  <a:pt x="4" y="27"/>
                  <a:pt x="4" y="27"/>
                </a:cubicBezTo>
                <a:cubicBezTo>
                  <a:pt x="4" y="17"/>
                  <a:pt x="4" y="17"/>
                  <a:pt x="4" y="17"/>
                </a:cubicBezTo>
                <a:cubicBezTo>
                  <a:pt x="6" y="17"/>
                  <a:pt x="6" y="17"/>
                  <a:pt x="6" y="17"/>
                </a:cubicBezTo>
                <a:cubicBezTo>
                  <a:pt x="10" y="17"/>
                  <a:pt x="12" y="14"/>
                  <a:pt x="12" y="10"/>
                </a:cubicBezTo>
                <a:cubicBezTo>
                  <a:pt x="12" y="7"/>
                  <a:pt x="12" y="7"/>
                  <a:pt x="12" y="7"/>
                </a:cubicBezTo>
                <a:cubicBezTo>
                  <a:pt x="12" y="3"/>
                  <a:pt x="10" y="0"/>
                  <a:pt x="6" y="0"/>
                </a:cubicBezTo>
                <a:close/>
                <a:moveTo>
                  <a:pt x="8" y="10"/>
                </a:moveTo>
                <a:cubicBezTo>
                  <a:pt x="8" y="12"/>
                  <a:pt x="7" y="13"/>
                  <a:pt x="6" y="13"/>
                </a:cubicBezTo>
                <a:cubicBezTo>
                  <a:pt x="4" y="13"/>
                  <a:pt x="4" y="13"/>
                  <a:pt x="4" y="13"/>
                </a:cubicBezTo>
                <a:cubicBezTo>
                  <a:pt x="4" y="4"/>
                  <a:pt x="4" y="4"/>
                  <a:pt x="4" y="4"/>
                </a:cubicBezTo>
                <a:cubicBezTo>
                  <a:pt x="6" y="4"/>
                  <a:pt x="6" y="4"/>
                  <a:pt x="6" y="4"/>
                </a:cubicBezTo>
                <a:cubicBezTo>
                  <a:pt x="7" y="4"/>
                  <a:pt x="8" y="5"/>
                  <a:pt x="8" y="7"/>
                </a:cubicBezTo>
                <a:lnTo>
                  <a:pt x="8" y="10"/>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7" name="iṩḷiďe">
            <a:extLst>
              <a:ext uri="{FF2B5EF4-FFF2-40B4-BE49-F238E27FC236}">
                <a16:creationId xmlns:a16="http://schemas.microsoft.com/office/drawing/2014/main" id="{03FDD0B6-07A6-4766-88B7-62887CCDE5E0}"/>
              </a:ext>
            </a:extLst>
          </p:cNvPr>
          <p:cNvSpPr/>
          <p:nvPr/>
        </p:nvSpPr>
        <p:spPr bwMode="auto">
          <a:xfrm>
            <a:off x="8453698" y="2848629"/>
            <a:ext cx="16379" cy="28583"/>
          </a:xfrm>
          <a:custGeom>
            <a:avLst/>
            <a:gdLst>
              <a:gd name="T0" fmla="*/ 19 w 26"/>
              <a:gd name="T1" fmla="*/ 0 h 47"/>
              <a:gd name="T2" fmla="*/ 9 w 26"/>
              <a:gd name="T3" fmla="*/ 0 h 47"/>
              <a:gd name="T4" fmla="*/ 0 w 26"/>
              <a:gd name="T5" fmla="*/ 47 h 47"/>
              <a:gd name="T6" fmla="*/ 7 w 26"/>
              <a:gd name="T7" fmla="*/ 47 h 47"/>
              <a:gd name="T8" fmla="*/ 9 w 26"/>
              <a:gd name="T9" fmla="*/ 38 h 47"/>
              <a:gd name="T10" fmla="*/ 17 w 26"/>
              <a:gd name="T11" fmla="*/ 38 h 47"/>
              <a:gd name="T12" fmla="*/ 19 w 26"/>
              <a:gd name="T13" fmla="*/ 47 h 47"/>
              <a:gd name="T14" fmla="*/ 26 w 26"/>
              <a:gd name="T15" fmla="*/ 47 h 47"/>
              <a:gd name="T16" fmla="*/ 19 w 26"/>
              <a:gd name="T17" fmla="*/ 0 h 47"/>
              <a:gd name="T18" fmla="*/ 9 w 26"/>
              <a:gd name="T19" fmla="*/ 31 h 47"/>
              <a:gd name="T20" fmla="*/ 12 w 26"/>
              <a:gd name="T21" fmla="*/ 9 h 47"/>
              <a:gd name="T22" fmla="*/ 16 w 26"/>
              <a:gd name="T23" fmla="*/ 31 h 47"/>
              <a:gd name="T24" fmla="*/ 9 w 26"/>
              <a:gd name="T25"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7">
                <a:moveTo>
                  <a:pt x="19" y="0"/>
                </a:moveTo>
                <a:lnTo>
                  <a:pt x="9" y="0"/>
                </a:lnTo>
                <a:lnTo>
                  <a:pt x="0" y="47"/>
                </a:lnTo>
                <a:lnTo>
                  <a:pt x="7" y="47"/>
                </a:lnTo>
                <a:lnTo>
                  <a:pt x="9" y="38"/>
                </a:lnTo>
                <a:lnTo>
                  <a:pt x="17" y="38"/>
                </a:lnTo>
                <a:lnTo>
                  <a:pt x="19" y="47"/>
                </a:lnTo>
                <a:lnTo>
                  <a:pt x="26" y="47"/>
                </a:lnTo>
                <a:lnTo>
                  <a:pt x="19" y="0"/>
                </a:lnTo>
                <a:close/>
                <a:moveTo>
                  <a:pt x="9" y="31"/>
                </a:moveTo>
                <a:lnTo>
                  <a:pt x="12" y="9"/>
                </a:lnTo>
                <a:lnTo>
                  <a:pt x="16" y="31"/>
                </a:lnTo>
                <a:lnTo>
                  <a:pt x="9" y="31"/>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8" name="ïSļïḍè">
            <a:extLst>
              <a:ext uri="{FF2B5EF4-FFF2-40B4-BE49-F238E27FC236}">
                <a16:creationId xmlns:a16="http://schemas.microsoft.com/office/drawing/2014/main" id="{A7205F42-C55C-4A54-9865-770B548ECD2A}"/>
              </a:ext>
            </a:extLst>
          </p:cNvPr>
          <p:cNvSpPr/>
          <p:nvPr/>
        </p:nvSpPr>
        <p:spPr bwMode="auto">
          <a:xfrm>
            <a:off x="8471337" y="2848629"/>
            <a:ext cx="13230" cy="28583"/>
          </a:xfrm>
          <a:custGeom>
            <a:avLst/>
            <a:gdLst>
              <a:gd name="T0" fmla="*/ 4 w 12"/>
              <a:gd name="T1" fmla="*/ 6 h 27"/>
              <a:gd name="T2" fmla="*/ 6 w 12"/>
              <a:gd name="T3" fmla="*/ 4 h 27"/>
              <a:gd name="T4" fmla="*/ 9 w 12"/>
              <a:gd name="T5" fmla="*/ 6 h 27"/>
              <a:gd name="T6" fmla="*/ 9 w 12"/>
              <a:gd name="T7" fmla="*/ 7 h 27"/>
              <a:gd name="T8" fmla="*/ 12 w 12"/>
              <a:gd name="T9" fmla="*/ 7 h 27"/>
              <a:gd name="T10" fmla="*/ 12 w 12"/>
              <a:gd name="T11" fmla="*/ 7 h 27"/>
              <a:gd name="T12" fmla="*/ 6 w 12"/>
              <a:gd name="T13" fmla="*/ 0 h 27"/>
              <a:gd name="T14" fmla="*/ 0 w 12"/>
              <a:gd name="T15" fmla="*/ 7 h 27"/>
              <a:gd name="T16" fmla="*/ 8 w 12"/>
              <a:gd name="T17" fmla="*/ 21 h 27"/>
              <a:gd name="T18" fmla="*/ 6 w 12"/>
              <a:gd name="T19" fmla="*/ 23 h 27"/>
              <a:gd name="T20" fmla="*/ 4 w 12"/>
              <a:gd name="T21" fmla="*/ 21 h 27"/>
              <a:gd name="T22" fmla="*/ 4 w 12"/>
              <a:gd name="T23" fmla="*/ 19 h 27"/>
              <a:gd name="T24" fmla="*/ 0 w 12"/>
              <a:gd name="T25" fmla="*/ 19 h 27"/>
              <a:gd name="T26" fmla="*/ 0 w 12"/>
              <a:gd name="T27" fmla="*/ 20 h 27"/>
              <a:gd name="T28" fmla="*/ 6 w 12"/>
              <a:gd name="T29" fmla="*/ 27 h 27"/>
              <a:gd name="T30" fmla="*/ 12 w 12"/>
              <a:gd name="T31" fmla="*/ 20 h 27"/>
              <a:gd name="T32" fmla="*/ 4 w 12"/>
              <a:gd name="T33"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27">
                <a:moveTo>
                  <a:pt x="4" y="6"/>
                </a:moveTo>
                <a:cubicBezTo>
                  <a:pt x="4" y="4"/>
                  <a:pt x="5" y="4"/>
                  <a:pt x="6" y="4"/>
                </a:cubicBezTo>
                <a:cubicBezTo>
                  <a:pt x="8" y="4"/>
                  <a:pt x="9" y="4"/>
                  <a:pt x="9" y="6"/>
                </a:cubicBezTo>
                <a:cubicBezTo>
                  <a:pt x="9" y="7"/>
                  <a:pt x="9" y="7"/>
                  <a:pt x="9" y="7"/>
                </a:cubicBezTo>
                <a:cubicBezTo>
                  <a:pt x="12" y="7"/>
                  <a:pt x="12" y="7"/>
                  <a:pt x="12" y="7"/>
                </a:cubicBezTo>
                <a:cubicBezTo>
                  <a:pt x="12" y="7"/>
                  <a:pt x="12" y="7"/>
                  <a:pt x="12" y="7"/>
                </a:cubicBezTo>
                <a:cubicBezTo>
                  <a:pt x="12" y="2"/>
                  <a:pt x="10" y="0"/>
                  <a:pt x="6" y="0"/>
                </a:cubicBezTo>
                <a:cubicBezTo>
                  <a:pt x="2" y="0"/>
                  <a:pt x="0" y="2"/>
                  <a:pt x="0" y="7"/>
                </a:cubicBezTo>
                <a:cubicBezTo>
                  <a:pt x="0" y="14"/>
                  <a:pt x="8" y="15"/>
                  <a:pt x="8" y="21"/>
                </a:cubicBezTo>
                <a:cubicBezTo>
                  <a:pt x="8" y="22"/>
                  <a:pt x="7" y="23"/>
                  <a:pt x="6" y="23"/>
                </a:cubicBezTo>
                <a:cubicBezTo>
                  <a:pt x="5" y="23"/>
                  <a:pt x="4" y="22"/>
                  <a:pt x="4" y="21"/>
                </a:cubicBezTo>
                <a:cubicBezTo>
                  <a:pt x="4" y="19"/>
                  <a:pt x="4" y="19"/>
                  <a:pt x="4" y="19"/>
                </a:cubicBezTo>
                <a:cubicBezTo>
                  <a:pt x="0" y="19"/>
                  <a:pt x="0" y="19"/>
                  <a:pt x="0" y="19"/>
                </a:cubicBezTo>
                <a:cubicBezTo>
                  <a:pt x="0" y="20"/>
                  <a:pt x="0" y="20"/>
                  <a:pt x="0" y="20"/>
                </a:cubicBezTo>
                <a:cubicBezTo>
                  <a:pt x="0" y="25"/>
                  <a:pt x="2" y="27"/>
                  <a:pt x="6" y="27"/>
                </a:cubicBezTo>
                <a:cubicBezTo>
                  <a:pt x="10" y="27"/>
                  <a:pt x="12" y="25"/>
                  <a:pt x="12" y="20"/>
                </a:cubicBezTo>
                <a:cubicBezTo>
                  <a:pt x="12" y="13"/>
                  <a:pt x="4" y="12"/>
                  <a:pt x="4" y="6"/>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9" name="ïṩļiḍé">
            <a:extLst>
              <a:ext uri="{FF2B5EF4-FFF2-40B4-BE49-F238E27FC236}">
                <a16:creationId xmlns:a16="http://schemas.microsoft.com/office/drawing/2014/main" id="{A4B08619-6DEA-41A4-BF30-12D69D993681}"/>
              </a:ext>
            </a:extLst>
          </p:cNvPr>
          <p:cNvSpPr/>
          <p:nvPr/>
        </p:nvSpPr>
        <p:spPr bwMode="auto">
          <a:xfrm>
            <a:off x="8486456" y="2848629"/>
            <a:ext cx="14489" cy="28583"/>
          </a:xfrm>
          <a:custGeom>
            <a:avLst/>
            <a:gdLst>
              <a:gd name="T0" fmla="*/ 4 w 13"/>
              <a:gd name="T1" fmla="*/ 6 h 27"/>
              <a:gd name="T2" fmla="*/ 7 w 13"/>
              <a:gd name="T3" fmla="*/ 4 h 27"/>
              <a:gd name="T4" fmla="*/ 9 w 13"/>
              <a:gd name="T5" fmla="*/ 6 h 27"/>
              <a:gd name="T6" fmla="*/ 9 w 13"/>
              <a:gd name="T7" fmla="*/ 7 h 27"/>
              <a:gd name="T8" fmla="*/ 12 w 13"/>
              <a:gd name="T9" fmla="*/ 7 h 27"/>
              <a:gd name="T10" fmla="*/ 12 w 13"/>
              <a:gd name="T11" fmla="*/ 7 h 27"/>
              <a:gd name="T12" fmla="*/ 6 w 13"/>
              <a:gd name="T13" fmla="*/ 0 h 27"/>
              <a:gd name="T14" fmla="*/ 0 w 13"/>
              <a:gd name="T15" fmla="*/ 7 h 27"/>
              <a:gd name="T16" fmla="*/ 8 w 13"/>
              <a:gd name="T17" fmla="*/ 21 h 27"/>
              <a:gd name="T18" fmla="*/ 6 w 13"/>
              <a:gd name="T19" fmla="*/ 23 h 27"/>
              <a:gd name="T20" fmla="*/ 4 w 13"/>
              <a:gd name="T21" fmla="*/ 21 h 27"/>
              <a:gd name="T22" fmla="*/ 4 w 13"/>
              <a:gd name="T23" fmla="*/ 19 h 27"/>
              <a:gd name="T24" fmla="*/ 0 w 13"/>
              <a:gd name="T25" fmla="*/ 19 h 27"/>
              <a:gd name="T26" fmla="*/ 0 w 13"/>
              <a:gd name="T27" fmla="*/ 20 h 27"/>
              <a:gd name="T28" fmla="*/ 6 w 13"/>
              <a:gd name="T29" fmla="*/ 27 h 27"/>
              <a:gd name="T30" fmla="*/ 13 w 13"/>
              <a:gd name="T31" fmla="*/ 20 h 27"/>
              <a:gd name="T32" fmla="*/ 4 w 13"/>
              <a:gd name="T33"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7">
                <a:moveTo>
                  <a:pt x="4" y="6"/>
                </a:moveTo>
                <a:cubicBezTo>
                  <a:pt x="4" y="4"/>
                  <a:pt x="5" y="4"/>
                  <a:pt x="7" y="4"/>
                </a:cubicBezTo>
                <a:cubicBezTo>
                  <a:pt x="8" y="4"/>
                  <a:pt x="9" y="4"/>
                  <a:pt x="9" y="6"/>
                </a:cubicBezTo>
                <a:cubicBezTo>
                  <a:pt x="9" y="7"/>
                  <a:pt x="9" y="7"/>
                  <a:pt x="9" y="7"/>
                </a:cubicBezTo>
                <a:cubicBezTo>
                  <a:pt x="12" y="7"/>
                  <a:pt x="12" y="7"/>
                  <a:pt x="12" y="7"/>
                </a:cubicBezTo>
                <a:cubicBezTo>
                  <a:pt x="12" y="7"/>
                  <a:pt x="12" y="7"/>
                  <a:pt x="12" y="7"/>
                </a:cubicBezTo>
                <a:cubicBezTo>
                  <a:pt x="12" y="2"/>
                  <a:pt x="10" y="0"/>
                  <a:pt x="6" y="0"/>
                </a:cubicBezTo>
                <a:cubicBezTo>
                  <a:pt x="2" y="0"/>
                  <a:pt x="0" y="2"/>
                  <a:pt x="0" y="7"/>
                </a:cubicBezTo>
                <a:cubicBezTo>
                  <a:pt x="0" y="14"/>
                  <a:pt x="8" y="15"/>
                  <a:pt x="8" y="21"/>
                </a:cubicBezTo>
                <a:cubicBezTo>
                  <a:pt x="8" y="22"/>
                  <a:pt x="8" y="23"/>
                  <a:pt x="6" y="23"/>
                </a:cubicBezTo>
                <a:cubicBezTo>
                  <a:pt x="5" y="23"/>
                  <a:pt x="4" y="22"/>
                  <a:pt x="4" y="21"/>
                </a:cubicBezTo>
                <a:cubicBezTo>
                  <a:pt x="4" y="19"/>
                  <a:pt x="4" y="19"/>
                  <a:pt x="4" y="19"/>
                </a:cubicBezTo>
                <a:cubicBezTo>
                  <a:pt x="0" y="19"/>
                  <a:pt x="0" y="19"/>
                  <a:pt x="0" y="19"/>
                </a:cubicBezTo>
                <a:cubicBezTo>
                  <a:pt x="0" y="20"/>
                  <a:pt x="0" y="20"/>
                  <a:pt x="0" y="20"/>
                </a:cubicBezTo>
                <a:cubicBezTo>
                  <a:pt x="0" y="25"/>
                  <a:pt x="2" y="27"/>
                  <a:pt x="6" y="27"/>
                </a:cubicBezTo>
                <a:cubicBezTo>
                  <a:pt x="10" y="27"/>
                  <a:pt x="13" y="25"/>
                  <a:pt x="13" y="20"/>
                </a:cubicBezTo>
                <a:cubicBezTo>
                  <a:pt x="13" y="13"/>
                  <a:pt x="4" y="12"/>
                  <a:pt x="4" y="6"/>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0" name="íşľíďe">
            <a:extLst>
              <a:ext uri="{FF2B5EF4-FFF2-40B4-BE49-F238E27FC236}">
                <a16:creationId xmlns:a16="http://schemas.microsoft.com/office/drawing/2014/main" id="{9EE369B6-8C27-4619-B172-36795B069D12}"/>
              </a:ext>
            </a:extLst>
          </p:cNvPr>
          <p:cNvSpPr/>
          <p:nvPr/>
        </p:nvSpPr>
        <p:spPr bwMode="auto">
          <a:xfrm>
            <a:off x="8502835" y="2848629"/>
            <a:ext cx="13230" cy="28583"/>
          </a:xfrm>
          <a:custGeom>
            <a:avLst/>
            <a:gdLst>
              <a:gd name="T0" fmla="*/ 6 w 12"/>
              <a:gd name="T1" fmla="*/ 0 h 27"/>
              <a:gd name="T2" fmla="*/ 0 w 12"/>
              <a:gd name="T3" fmla="*/ 0 h 27"/>
              <a:gd name="T4" fmla="*/ 0 w 12"/>
              <a:gd name="T5" fmla="*/ 27 h 27"/>
              <a:gd name="T6" fmla="*/ 4 w 12"/>
              <a:gd name="T7" fmla="*/ 27 h 27"/>
              <a:gd name="T8" fmla="*/ 4 w 12"/>
              <a:gd name="T9" fmla="*/ 17 h 27"/>
              <a:gd name="T10" fmla="*/ 6 w 12"/>
              <a:gd name="T11" fmla="*/ 17 h 27"/>
              <a:gd name="T12" fmla="*/ 12 w 12"/>
              <a:gd name="T13" fmla="*/ 10 h 27"/>
              <a:gd name="T14" fmla="*/ 12 w 12"/>
              <a:gd name="T15" fmla="*/ 7 h 27"/>
              <a:gd name="T16" fmla="*/ 6 w 12"/>
              <a:gd name="T17" fmla="*/ 0 h 27"/>
              <a:gd name="T18" fmla="*/ 8 w 12"/>
              <a:gd name="T19" fmla="*/ 10 h 27"/>
              <a:gd name="T20" fmla="*/ 6 w 12"/>
              <a:gd name="T21" fmla="*/ 13 h 27"/>
              <a:gd name="T22" fmla="*/ 4 w 12"/>
              <a:gd name="T23" fmla="*/ 13 h 27"/>
              <a:gd name="T24" fmla="*/ 4 w 12"/>
              <a:gd name="T25" fmla="*/ 4 h 27"/>
              <a:gd name="T26" fmla="*/ 6 w 12"/>
              <a:gd name="T27" fmla="*/ 4 h 27"/>
              <a:gd name="T28" fmla="*/ 8 w 12"/>
              <a:gd name="T29" fmla="*/ 7 h 27"/>
              <a:gd name="T30" fmla="*/ 8 w 12"/>
              <a:gd name="T3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7">
                <a:moveTo>
                  <a:pt x="6" y="0"/>
                </a:moveTo>
                <a:cubicBezTo>
                  <a:pt x="0" y="0"/>
                  <a:pt x="0" y="0"/>
                  <a:pt x="0" y="0"/>
                </a:cubicBezTo>
                <a:cubicBezTo>
                  <a:pt x="0" y="27"/>
                  <a:pt x="0" y="27"/>
                  <a:pt x="0" y="27"/>
                </a:cubicBezTo>
                <a:cubicBezTo>
                  <a:pt x="4" y="27"/>
                  <a:pt x="4" y="27"/>
                  <a:pt x="4" y="27"/>
                </a:cubicBezTo>
                <a:cubicBezTo>
                  <a:pt x="4" y="17"/>
                  <a:pt x="4" y="17"/>
                  <a:pt x="4" y="17"/>
                </a:cubicBezTo>
                <a:cubicBezTo>
                  <a:pt x="6" y="17"/>
                  <a:pt x="6" y="17"/>
                  <a:pt x="6" y="17"/>
                </a:cubicBezTo>
                <a:cubicBezTo>
                  <a:pt x="10" y="17"/>
                  <a:pt x="12" y="14"/>
                  <a:pt x="12" y="10"/>
                </a:cubicBezTo>
                <a:cubicBezTo>
                  <a:pt x="12" y="7"/>
                  <a:pt x="12" y="7"/>
                  <a:pt x="12" y="7"/>
                </a:cubicBezTo>
                <a:cubicBezTo>
                  <a:pt x="12" y="3"/>
                  <a:pt x="10" y="0"/>
                  <a:pt x="6" y="0"/>
                </a:cubicBezTo>
                <a:moveTo>
                  <a:pt x="8" y="10"/>
                </a:moveTo>
                <a:cubicBezTo>
                  <a:pt x="8" y="12"/>
                  <a:pt x="7" y="13"/>
                  <a:pt x="6" y="13"/>
                </a:cubicBezTo>
                <a:cubicBezTo>
                  <a:pt x="4" y="13"/>
                  <a:pt x="4" y="13"/>
                  <a:pt x="4" y="13"/>
                </a:cubicBezTo>
                <a:cubicBezTo>
                  <a:pt x="4" y="4"/>
                  <a:pt x="4" y="4"/>
                  <a:pt x="4" y="4"/>
                </a:cubicBezTo>
                <a:cubicBezTo>
                  <a:pt x="6" y="4"/>
                  <a:pt x="6" y="4"/>
                  <a:pt x="6" y="4"/>
                </a:cubicBezTo>
                <a:cubicBezTo>
                  <a:pt x="7" y="4"/>
                  <a:pt x="8" y="5"/>
                  <a:pt x="8" y="7"/>
                </a:cubicBezTo>
                <a:cubicBezTo>
                  <a:pt x="8" y="10"/>
                  <a:pt x="8" y="10"/>
                  <a:pt x="8" y="1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1" name="íśḻíḓé">
            <a:extLst>
              <a:ext uri="{FF2B5EF4-FFF2-40B4-BE49-F238E27FC236}">
                <a16:creationId xmlns:a16="http://schemas.microsoft.com/office/drawing/2014/main" id="{29523E9B-2E48-476C-A76C-2291C31B1A81}"/>
              </a:ext>
            </a:extLst>
          </p:cNvPr>
          <p:cNvSpPr/>
          <p:nvPr/>
        </p:nvSpPr>
        <p:spPr bwMode="auto">
          <a:xfrm>
            <a:off x="8518585" y="2848629"/>
            <a:ext cx="13230" cy="28583"/>
          </a:xfrm>
          <a:custGeom>
            <a:avLst/>
            <a:gdLst>
              <a:gd name="T0" fmla="*/ 6 w 12"/>
              <a:gd name="T1" fmla="*/ 0 h 27"/>
              <a:gd name="T2" fmla="*/ 0 w 12"/>
              <a:gd name="T3" fmla="*/ 7 h 27"/>
              <a:gd name="T4" fmla="*/ 0 w 12"/>
              <a:gd name="T5" fmla="*/ 20 h 27"/>
              <a:gd name="T6" fmla="*/ 6 w 12"/>
              <a:gd name="T7" fmla="*/ 27 h 27"/>
              <a:gd name="T8" fmla="*/ 12 w 12"/>
              <a:gd name="T9" fmla="*/ 20 h 27"/>
              <a:gd name="T10" fmla="*/ 12 w 12"/>
              <a:gd name="T11" fmla="*/ 7 h 27"/>
              <a:gd name="T12" fmla="*/ 6 w 12"/>
              <a:gd name="T13" fmla="*/ 0 h 27"/>
              <a:gd name="T14" fmla="*/ 8 w 12"/>
              <a:gd name="T15" fmla="*/ 21 h 27"/>
              <a:gd name="T16" fmla="*/ 6 w 12"/>
              <a:gd name="T17" fmla="*/ 23 h 27"/>
              <a:gd name="T18" fmla="*/ 4 w 12"/>
              <a:gd name="T19" fmla="*/ 21 h 27"/>
              <a:gd name="T20" fmla="*/ 4 w 12"/>
              <a:gd name="T21" fmla="*/ 6 h 27"/>
              <a:gd name="T22" fmla="*/ 6 w 12"/>
              <a:gd name="T23" fmla="*/ 4 h 27"/>
              <a:gd name="T24" fmla="*/ 8 w 12"/>
              <a:gd name="T25" fmla="*/ 6 h 27"/>
              <a:gd name="T26" fmla="*/ 8 w 12"/>
              <a:gd name="T2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7">
                <a:moveTo>
                  <a:pt x="6" y="0"/>
                </a:moveTo>
                <a:cubicBezTo>
                  <a:pt x="2" y="0"/>
                  <a:pt x="0" y="2"/>
                  <a:pt x="0" y="7"/>
                </a:cubicBezTo>
                <a:cubicBezTo>
                  <a:pt x="0" y="20"/>
                  <a:pt x="0" y="20"/>
                  <a:pt x="0" y="20"/>
                </a:cubicBezTo>
                <a:cubicBezTo>
                  <a:pt x="0" y="25"/>
                  <a:pt x="2" y="27"/>
                  <a:pt x="6" y="27"/>
                </a:cubicBezTo>
                <a:cubicBezTo>
                  <a:pt x="10" y="27"/>
                  <a:pt x="12" y="25"/>
                  <a:pt x="12" y="20"/>
                </a:cubicBezTo>
                <a:cubicBezTo>
                  <a:pt x="12" y="7"/>
                  <a:pt x="12" y="7"/>
                  <a:pt x="12" y="7"/>
                </a:cubicBezTo>
                <a:cubicBezTo>
                  <a:pt x="12" y="2"/>
                  <a:pt x="10" y="0"/>
                  <a:pt x="6" y="0"/>
                </a:cubicBezTo>
                <a:moveTo>
                  <a:pt x="8" y="21"/>
                </a:moveTo>
                <a:cubicBezTo>
                  <a:pt x="8" y="22"/>
                  <a:pt x="7" y="23"/>
                  <a:pt x="6" y="23"/>
                </a:cubicBezTo>
                <a:cubicBezTo>
                  <a:pt x="5" y="23"/>
                  <a:pt x="4" y="22"/>
                  <a:pt x="4" y="21"/>
                </a:cubicBezTo>
                <a:cubicBezTo>
                  <a:pt x="4" y="6"/>
                  <a:pt x="4" y="6"/>
                  <a:pt x="4" y="6"/>
                </a:cubicBezTo>
                <a:cubicBezTo>
                  <a:pt x="4" y="4"/>
                  <a:pt x="5" y="4"/>
                  <a:pt x="6" y="4"/>
                </a:cubicBezTo>
                <a:cubicBezTo>
                  <a:pt x="7" y="4"/>
                  <a:pt x="8" y="4"/>
                  <a:pt x="8" y="6"/>
                </a:cubicBezTo>
                <a:cubicBezTo>
                  <a:pt x="8" y="21"/>
                  <a:pt x="8" y="21"/>
                  <a:pt x="8" y="21"/>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2" name="íšľiḍé">
            <a:extLst>
              <a:ext uri="{FF2B5EF4-FFF2-40B4-BE49-F238E27FC236}">
                <a16:creationId xmlns:a16="http://schemas.microsoft.com/office/drawing/2014/main" id="{EA376D2D-2F59-4C3D-A0ED-0B8637AFCB0D}"/>
              </a:ext>
            </a:extLst>
          </p:cNvPr>
          <p:cNvSpPr/>
          <p:nvPr/>
        </p:nvSpPr>
        <p:spPr bwMode="auto">
          <a:xfrm>
            <a:off x="8534964" y="2848629"/>
            <a:ext cx="14489" cy="28583"/>
          </a:xfrm>
          <a:custGeom>
            <a:avLst/>
            <a:gdLst>
              <a:gd name="T0" fmla="*/ 12 w 13"/>
              <a:gd name="T1" fmla="*/ 23 h 27"/>
              <a:gd name="T2" fmla="*/ 12 w 13"/>
              <a:gd name="T3" fmla="*/ 19 h 27"/>
              <a:gd name="T4" fmla="*/ 10 w 13"/>
              <a:gd name="T5" fmla="*/ 14 h 27"/>
              <a:gd name="T6" fmla="*/ 12 w 13"/>
              <a:gd name="T7" fmla="*/ 8 h 27"/>
              <a:gd name="T8" fmla="*/ 12 w 13"/>
              <a:gd name="T9" fmla="*/ 6 h 27"/>
              <a:gd name="T10" fmla="*/ 6 w 13"/>
              <a:gd name="T11" fmla="*/ 0 h 27"/>
              <a:gd name="T12" fmla="*/ 0 w 13"/>
              <a:gd name="T13" fmla="*/ 0 h 27"/>
              <a:gd name="T14" fmla="*/ 0 w 13"/>
              <a:gd name="T15" fmla="*/ 27 h 27"/>
              <a:gd name="T16" fmla="*/ 4 w 13"/>
              <a:gd name="T17" fmla="*/ 27 h 27"/>
              <a:gd name="T18" fmla="*/ 4 w 13"/>
              <a:gd name="T19" fmla="*/ 16 h 27"/>
              <a:gd name="T20" fmla="*/ 6 w 13"/>
              <a:gd name="T21" fmla="*/ 16 h 27"/>
              <a:gd name="T22" fmla="*/ 8 w 13"/>
              <a:gd name="T23" fmla="*/ 19 h 27"/>
              <a:gd name="T24" fmla="*/ 8 w 13"/>
              <a:gd name="T25" fmla="*/ 23 h 27"/>
              <a:gd name="T26" fmla="*/ 9 w 13"/>
              <a:gd name="T27" fmla="*/ 27 h 27"/>
              <a:gd name="T28" fmla="*/ 13 w 13"/>
              <a:gd name="T29" fmla="*/ 27 h 27"/>
              <a:gd name="T30" fmla="*/ 12 w 13"/>
              <a:gd name="T31" fmla="*/ 23 h 27"/>
              <a:gd name="T32" fmla="*/ 8 w 13"/>
              <a:gd name="T33" fmla="*/ 9 h 27"/>
              <a:gd name="T34" fmla="*/ 6 w 13"/>
              <a:gd name="T35" fmla="*/ 12 h 27"/>
              <a:gd name="T36" fmla="*/ 4 w 13"/>
              <a:gd name="T37" fmla="*/ 12 h 27"/>
              <a:gd name="T38" fmla="*/ 4 w 13"/>
              <a:gd name="T39" fmla="*/ 4 h 27"/>
              <a:gd name="T40" fmla="*/ 6 w 13"/>
              <a:gd name="T41" fmla="*/ 4 h 27"/>
              <a:gd name="T42" fmla="*/ 8 w 13"/>
              <a:gd name="T43" fmla="*/ 7 h 27"/>
              <a:gd name="T44" fmla="*/ 8 w 13"/>
              <a:gd name="T4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27">
                <a:moveTo>
                  <a:pt x="12" y="23"/>
                </a:moveTo>
                <a:cubicBezTo>
                  <a:pt x="12" y="19"/>
                  <a:pt x="12" y="19"/>
                  <a:pt x="12" y="19"/>
                </a:cubicBezTo>
                <a:cubicBezTo>
                  <a:pt x="12" y="17"/>
                  <a:pt x="12" y="15"/>
                  <a:pt x="10" y="14"/>
                </a:cubicBezTo>
                <a:cubicBezTo>
                  <a:pt x="11" y="13"/>
                  <a:pt x="12" y="11"/>
                  <a:pt x="12" y="8"/>
                </a:cubicBezTo>
                <a:cubicBezTo>
                  <a:pt x="12" y="6"/>
                  <a:pt x="12" y="6"/>
                  <a:pt x="12" y="6"/>
                </a:cubicBezTo>
                <a:cubicBezTo>
                  <a:pt x="12" y="2"/>
                  <a:pt x="11" y="0"/>
                  <a:pt x="6" y="0"/>
                </a:cubicBezTo>
                <a:cubicBezTo>
                  <a:pt x="0" y="0"/>
                  <a:pt x="0" y="0"/>
                  <a:pt x="0" y="0"/>
                </a:cubicBezTo>
                <a:cubicBezTo>
                  <a:pt x="0" y="27"/>
                  <a:pt x="0" y="27"/>
                  <a:pt x="0" y="27"/>
                </a:cubicBezTo>
                <a:cubicBezTo>
                  <a:pt x="4" y="27"/>
                  <a:pt x="4" y="27"/>
                  <a:pt x="4" y="27"/>
                </a:cubicBezTo>
                <a:cubicBezTo>
                  <a:pt x="4" y="16"/>
                  <a:pt x="4" y="16"/>
                  <a:pt x="4" y="16"/>
                </a:cubicBezTo>
                <a:cubicBezTo>
                  <a:pt x="6" y="16"/>
                  <a:pt x="6" y="16"/>
                  <a:pt x="6" y="16"/>
                </a:cubicBezTo>
                <a:cubicBezTo>
                  <a:pt x="7" y="16"/>
                  <a:pt x="8" y="17"/>
                  <a:pt x="8" y="19"/>
                </a:cubicBezTo>
                <a:cubicBezTo>
                  <a:pt x="8" y="23"/>
                  <a:pt x="8" y="23"/>
                  <a:pt x="8" y="23"/>
                </a:cubicBezTo>
                <a:cubicBezTo>
                  <a:pt x="8" y="26"/>
                  <a:pt x="8" y="26"/>
                  <a:pt x="9" y="27"/>
                </a:cubicBezTo>
                <a:cubicBezTo>
                  <a:pt x="13" y="27"/>
                  <a:pt x="13" y="27"/>
                  <a:pt x="13" y="27"/>
                </a:cubicBezTo>
                <a:cubicBezTo>
                  <a:pt x="12" y="26"/>
                  <a:pt x="12" y="25"/>
                  <a:pt x="12" y="23"/>
                </a:cubicBezTo>
                <a:moveTo>
                  <a:pt x="8" y="9"/>
                </a:moveTo>
                <a:cubicBezTo>
                  <a:pt x="8" y="11"/>
                  <a:pt x="7" y="12"/>
                  <a:pt x="6" y="12"/>
                </a:cubicBezTo>
                <a:cubicBezTo>
                  <a:pt x="4" y="12"/>
                  <a:pt x="4" y="12"/>
                  <a:pt x="4" y="12"/>
                </a:cubicBezTo>
                <a:cubicBezTo>
                  <a:pt x="4" y="4"/>
                  <a:pt x="4" y="4"/>
                  <a:pt x="4" y="4"/>
                </a:cubicBezTo>
                <a:cubicBezTo>
                  <a:pt x="6" y="4"/>
                  <a:pt x="6" y="4"/>
                  <a:pt x="6" y="4"/>
                </a:cubicBezTo>
                <a:cubicBezTo>
                  <a:pt x="8" y="4"/>
                  <a:pt x="8" y="5"/>
                  <a:pt x="8" y="7"/>
                </a:cubicBezTo>
                <a:cubicBezTo>
                  <a:pt x="8" y="9"/>
                  <a:pt x="8" y="9"/>
                  <a:pt x="8" y="9"/>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3" name="iṡḷíḋé">
            <a:extLst>
              <a:ext uri="{FF2B5EF4-FFF2-40B4-BE49-F238E27FC236}">
                <a16:creationId xmlns:a16="http://schemas.microsoft.com/office/drawing/2014/main" id="{0840670F-EA11-4728-9869-CB4CE79EA218}"/>
              </a:ext>
            </a:extLst>
          </p:cNvPr>
          <p:cNvSpPr/>
          <p:nvPr/>
        </p:nvSpPr>
        <p:spPr bwMode="auto">
          <a:xfrm>
            <a:off x="8550083" y="2848629"/>
            <a:ext cx="14489" cy="28583"/>
          </a:xfrm>
          <a:custGeom>
            <a:avLst/>
            <a:gdLst>
              <a:gd name="T0" fmla="*/ 0 w 23"/>
              <a:gd name="T1" fmla="*/ 0 h 47"/>
              <a:gd name="T2" fmla="*/ 0 w 23"/>
              <a:gd name="T3" fmla="*/ 7 h 47"/>
              <a:gd name="T4" fmla="*/ 7 w 23"/>
              <a:gd name="T5" fmla="*/ 7 h 47"/>
              <a:gd name="T6" fmla="*/ 7 w 23"/>
              <a:gd name="T7" fmla="*/ 47 h 47"/>
              <a:gd name="T8" fmla="*/ 14 w 23"/>
              <a:gd name="T9" fmla="*/ 47 h 47"/>
              <a:gd name="T10" fmla="*/ 14 w 23"/>
              <a:gd name="T11" fmla="*/ 7 h 47"/>
              <a:gd name="T12" fmla="*/ 23 w 23"/>
              <a:gd name="T13" fmla="*/ 7 h 47"/>
              <a:gd name="T14" fmla="*/ 23 w 23"/>
              <a:gd name="T15" fmla="*/ 0 h 47"/>
              <a:gd name="T16" fmla="*/ 0 w 2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0" y="0"/>
                </a:moveTo>
                <a:lnTo>
                  <a:pt x="0" y="7"/>
                </a:lnTo>
                <a:lnTo>
                  <a:pt x="7" y="7"/>
                </a:lnTo>
                <a:lnTo>
                  <a:pt x="7" y="47"/>
                </a:lnTo>
                <a:lnTo>
                  <a:pt x="14" y="47"/>
                </a:lnTo>
                <a:lnTo>
                  <a:pt x="14" y="7"/>
                </a:lnTo>
                <a:lnTo>
                  <a:pt x="23" y="7"/>
                </a:lnTo>
                <a:lnTo>
                  <a:pt x="23" y="0"/>
                </a:lnTo>
                <a:lnTo>
                  <a:pt x="0" y="0"/>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4" name="î$ļïḓé">
            <a:extLst>
              <a:ext uri="{FF2B5EF4-FFF2-40B4-BE49-F238E27FC236}">
                <a16:creationId xmlns:a16="http://schemas.microsoft.com/office/drawing/2014/main" id="{11875217-50F5-43DF-8436-7E41CF9962BB}"/>
              </a:ext>
            </a:extLst>
          </p:cNvPr>
          <p:cNvSpPr/>
          <p:nvPr/>
        </p:nvSpPr>
        <p:spPr bwMode="auto">
          <a:xfrm>
            <a:off x="8550083" y="2848629"/>
            <a:ext cx="14489" cy="28583"/>
          </a:xfrm>
          <a:custGeom>
            <a:avLst/>
            <a:gdLst>
              <a:gd name="T0" fmla="*/ 0 w 23"/>
              <a:gd name="T1" fmla="*/ 0 h 47"/>
              <a:gd name="T2" fmla="*/ 0 w 23"/>
              <a:gd name="T3" fmla="*/ 7 h 47"/>
              <a:gd name="T4" fmla="*/ 7 w 23"/>
              <a:gd name="T5" fmla="*/ 7 h 47"/>
              <a:gd name="T6" fmla="*/ 7 w 23"/>
              <a:gd name="T7" fmla="*/ 47 h 47"/>
              <a:gd name="T8" fmla="*/ 14 w 23"/>
              <a:gd name="T9" fmla="*/ 47 h 47"/>
              <a:gd name="T10" fmla="*/ 14 w 23"/>
              <a:gd name="T11" fmla="*/ 7 h 47"/>
              <a:gd name="T12" fmla="*/ 23 w 23"/>
              <a:gd name="T13" fmla="*/ 7 h 47"/>
              <a:gd name="T14" fmla="*/ 23 w 23"/>
              <a:gd name="T15" fmla="*/ 0 h 47"/>
              <a:gd name="T16" fmla="*/ 0 w 2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0" y="0"/>
                </a:moveTo>
                <a:lnTo>
                  <a:pt x="0" y="7"/>
                </a:lnTo>
                <a:lnTo>
                  <a:pt x="7" y="7"/>
                </a:lnTo>
                <a:lnTo>
                  <a:pt x="7" y="47"/>
                </a:lnTo>
                <a:lnTo>
                  <a:pt x="14" y="47"/>
                </a:lnTo>
                <a:lnTo>
                  <a:pt x="14" y="7"/>
                </a:lnTo>
                <a:lnTo>
                  <a:pt x="23" y="7"/>
                </a:lnTo>
                <a:lnTo>
                  <a:pt x="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5" name="ïSľiḓé">
            <a:extLst>
              <a:ext uri="{FF2B5EF4-FFF2-40B4-BE49-F238E27FC236}">
                <a16:creationId xmlns:a16="http://schemas.microsoft.com/office/drawing/2014/main" id="{1D2DAC68-1ED4-4593-BCD6-C5F1964AE5DA}"/>
              </a:ext>
            </a:extLst>
          </p:cNvPr>
          <p:cNvSpPr/>
          <p:nvPr/>
        </p:nvSpPr>
        <p:spPr bwMode="auto">
          <a:xfrm>
            <a:off x="8438578" y="2922823"/>
            <a:ext cx="122844" cy="118589"/>
          </a:xfrm>
          <a:custGeom>
            <a:avLst/>
            <a:gdLst>
              <a:gd name="T0" fmla="*/ 56 w 112"/>
              <a:gd name="T1" fmla="*/ 0 h 112"/>
              <a:gd name="T2" fmla="*/ 56 w 112"/>
              <a:gd name="T3" fmla="*/ 112 h 112"/>
              <a:gd name="T4" fmla="*/ 112 w 112"/>
              <a:gd name="T5" fmla="*/ 56 h 112"/>
              <a:gd name="T6" fmla="*/ 45 w 112"/>
              <a:gd name="T7" fmla="*/ 6 h 112"/>
              <a:gd name="T8" fmla="*/ 30 w 112"/>
              <a:gd name="T9" fmla="*/ 29 h 112"/>
              <a:gd name="T10" fmla="*/ 45 w 112"/>
              <a:gd name="T11" fmla="*/ 6 h 112"/>
              <a:gd name="T12" fmla="*/ 28 w 112"/>
              <a:gd name="T13" fmla="*/ 33 h 112"/>
              <a:gd name="T14" fmla="*/ 5 w 112"/>
              <a:gd name="T15" fmla="*/ 53 h 112"/>
              <a:gd name="T16" fmla="*/ 5 w 112"/>
              <a:gd name="T17" fmla="*/ 57 h 112"/>
              <a:gd name="T18" fmla="*/ 27 w 112"/>
              <a:gd name="T19" fmla="*/ 77 h 112"/>
              <a:gd name="T20" fmla="*/ 5 w 112"/>
              <a:gd name="T21" fmla="*/ 57 h 112"/>
              <a:gd name="T22" fmla="*/ 29 w 112"/>
              <a:gd name="T23" fmla="*/ 81 h 112"/>
              <a:gd name="T24" fmla="*/ 45 w 112"/>
              <a:gd name="T25" fmla="*/ 106 h 112"/>
              <a:gd name="T26" fmla="*/ 54 w 112"/>
              <a:gd name="T27" fmla="*/ 107 h 112"/>
              <a:gd name="T28" fmla="*/ 54 w 112"/>
              <a:gd name="T29" fmla="*/ 81 h 112"/>
              <a:gd name="T30" fmla="*/ 54 w 112"/>
              <a:gd name="T31" fmla="*/ 77 h 112"/>
              <a:gd name="T32" fmla="*/ 29 w 112"/>
              <a:gd name="T33" fmla="*/ 57 h 112"/>
              <a:gd name="T34" fmla="*/ 54 w 112"/>
              <a:gd name="T35" fmla="*/ 77 h 112"/>
              <a:gd name="T36" fmla="*/ 29 w 112"/>
              <a:gd name="T37" fmla="*/ 53 h 112"/>
              <a:gd name="T38" fmla="*/ 54 w 112"/>
              <a:gd name="T39" fmla="*/ 33 h 112"/>
              <a:gd name="T40" fmla="*/ 54 w 112"/>
              <a:gd name="T41" fmla="*/ 29 h 112"/>
              <a:gd name="T42" fmla="*/ 41 w 112"/>
              <a:gd name="T43" fmla="*/ 18 h 112"/>
              <a:gd name="T44" fmla="*/ 54 w 112"/>
              <a:gd name="T45" fmla="*/ 5 h 112"/>
              <a:gd name="T46" fmla="*/ 107 w 112"/>
              <a:gd name="T47" fmla="*/ 53 h 112"/>
              <a:gd name="T48" fmla="*/ 84 w 112"/>
              <a:gd name="T49" fmla="*/ 33 h 112"/>
              <a:gd name="T50" fmla="*/ 107 w 112"/>
              <a:gd name="T51" fmla="*/ 53 h 112"/>
              <a:gd name="T52" fmla="*/ 83 w 112"/>
              <a:gd name="T53" fmla="*/ 29 h 112"/>
              <a:gd name="T54" fmla="*/ 68 w 112"/>
              <a:gd name="T55" fmla="*/ 6 h 112"/>
              <a:gd name="T56" fmla="*/ 58 w 112"/>
              <a:gd name="T57" fmla="*/ 5 h 112"/>
              <a:gd name="T58" fmla="*/ 78 w 112"/>
              <a:gd name="T59" fmla="*/ 29 h 112"/>
              <a:gd name="T60" fmla="*/ 58 w 112"/>
              <a:gd name="T61" fmla="*/ 5 h 112"/>
              <a:gd name="T62" fmla="*/ 79 w 112"/>
              <a:gd name="T63" fmla="*/ 33 h 112"/>
              <a:gd name="T64" fmla="*/ 58 w 112"/>
              <a:gd name="T65" fmla="*/ 53 h 112"/>
              <a:gd name="T66" fmla="*/ 58 w 112"/>
              <a:gd name="T67" fmla="*/ 57 h 112"/>
              <a:gd name="T68" fmla="*/ 80 w 112"/>
              <a:gd name="T69" fmla="*/ 77 h 112"/>
              <a:gd name="T70" fmla="*/ 58 w 112"/>
              <a:gd name="T71" fmla="*/ 57 h 112"/>
              <a:gd name="T72" fmla="*/ 58 w 112"/>
              <a:gd name="T73" fmla="*/ 81 h 112"/>
              <a:gd name="T74" fmla="*/ 71 w 112"/>
              <a:gd name="T75" fmla="*/ 96 h 112"/>
              <a:gd name="T76" fmla="*/ 67 w 112"/>
              <a:gd name="T77" fmla="*/ 106 h 112"/>
              <a:gd name="T78" fmla="*/ 84 w 112"/>
              <a:gd name="T79" fmla="*/ 81 h 112"/>
              <a:gd name="T80" fmla="*/ 67 w 112"/>
              <a:gd name="T81" fmla="*/ 106 h 112"/>
              <a:gd name="T82" fmla="*/ 88 w 112"/>
              <a:gd name="T83" fmla="*/ 57 h 112"/>
              <a:gd name="T84" fmla="*/ 103 w 112"/>
              <a:gd name="T85" fmla="*/ 7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12">
                <a:moveTo>
                  <a:pt x="57" y="0"/>
                </a:moveTo>
                <a:cubicBezTo>
                  <a:pt x="56" y="0"/>
                  <a:pt x="56" y="0"/>
                  <a:pt x="56" y="0"/>
                </a:cubicBezTo>
                <a:cubicBezTo>
                  <a:pt x="25" y="0"/>
                  <a:pt x="0" y="25"/>
                  <a:pt x="0" y="56"/>
                </a:cubicBezTo>
                <a:cubicBezTo>
                  <a:pt x="0" y="87"/>
                  <a:pt x="25" y="112"/>
                  <a:pt x="56" y="112"/>
                </a:cubicBezTo>
                <a:cubicBezTo>
                  <a:pt x="57" y="112"/>
                  <a:pt x="57" y="112"/>
                  <a:pt x="57" y="112"/>
                </a:cubicBezTo>
                <a:cubicBezTo>
                  <a:pt x="87" y="111"/>
                  <a:pt x="112" y="87"/>
                  <a:pt x="112" y="56"/>
                </a:cubicBezTo>
                <a:cubicBezTo>
                  <a:pt x="112" y="26"/>
                  <a:pt x="87" y="1"/>
                  <a:pt x="57" y="0"/>
                </a:cubicBezTo>
                <a:moveTo>
                  <a:pt x="45" y="6"/>
                </a:moveTo>
                <a:cubicBezTo>
                  <a:pt x="42" y="9"/>
                  <a:pt x="40" y="12"/>
                  <a:pt x="37" y="15"/>
                </a:cubicBezTo>
                <a:cubicBezTo>
                  <a:pt x="34" y="19"/>
                  <a:pt x="32" y="24"/>
                  <a:pt x="30" y="29"/>
                </a:cubicBezTo>
                <a:cubicBezTo>
                  <a:pt x="13" y="29"/>
                  <a:pt x="13" y="29"/>
                  <a:pt x="13" y="29"/>
                </a:cubicBezTo>
                <a:cubicBezTo>
                  <a:pt x="20" y="17"/>
                  <a:pt x="31" y="9"/>
                  <a:pt x="45" y="6"/>
                </a:cubicBezTo>
                <a:moveTo>
                  <a:pt x="10" y="33"/>
                </a:moveTo>
                <a:cubicBezTo>
                  <a:pt x="28" y="33"/>
                  <a:pt x="28" y="33"/>
                  <a:pt x="28" y="33"/>
                </a:cubicBezTo>
                <a:cubicBezTo>
                  <a:pt x="26" y="39"/>
                  <a:pt x="25" y="46"/>
                  <a:pt x="25" y="53"/>
                </a:cubicBezTo>
                <a:cubicBezTo>
                  <a:pt x="5" y="53"/>
                  <a:pt x="5" y="53"/>
                  <a:pt x="5" y="53"/>
                </a:cubicBezTo>
                <a:cubicBezTo>
                  <a:pt x="5" y="46"/>
                  <a:pt x="7" y="39"/>
                  <a:pt x="10" y="33"/>
                </a:cubicBezTo>
                <a:moveTo>
                  <a:pt x="5" y="57"/>
                </a:moveTo>
                <a:cubicBezTo>
                  <a:pt x="25" y="57"/>
                  <a:pt x="25" y="57"/>
                  <a:pt x="25" y="57"/>
                </a:cubicBezTo>
                <a:cubicBezTo>
                  <a:pt x="25" y="64"/>
                  <a:pt x="26" y="71"/>
                  <a:pt x="27" y="77"/>
                </a:cubicBezTo>
                <a:cubicBezTo>
                  <a:pt x="9" y="77"/>
                  <a:pt x="9" y="77"/>
                  <a:pt x="9" y="77"/>
                </a:cubicBezTo>
                <a:cubicBezTo>
                  <a:pt x="6" y="70"/>
                  <a:pt x="5" y="64"/>
                  <a:pt x="5" y="57"/>
                </a:cubicBezTo>
                <a:moveTo>
                  <a:pt x="11" y="81"/>
                </a:moveTo>
                <a:cubicBezTo>
                  <a:pt x="29" y="81"/>
                  <a:pt x="29" y="81"/>
                  <a:pt x="29" y="81"/>
                </a:cubicBezTo>
                <a:cubicBezTo>
                  <a:pt x="31" y="88"/>
                  <a:pt x="34" y="94"/>
                  <a:pt x="38" y="99"/>
                </a:cubicBezTo>
                <a:cubicBezTo>
                  <a:pt x="41" y="102"/>
                  <a:pt x="43" y="104"/>
                  <a:pt x="45" y="106"/>
                </a:cubicBezTo>
                <a:cubicBezTo>
                  <a:pt x="31" y="103"/>
                  <a:pt x="18" y="94"/>
                  <a:pt x="11" y="81"/>
                </a:cubicBezTo>
                <a:moveTo>
                  <a:pt x="54" y="107"/>
                </a:moveTo>
                <a:cubicBezTo>
                  <a:pt x="50" y="105"/>
                  <a:pt x="40" y="97"/>
                  <a:pt x="34" y="81"/>
                </a:cubicBezTo>
                <a:cubicBezTo>
                  <a:pt x="54" y="81"/>
                  <a:pt x="54" y="81"/>
                  <a:pt x="54" y="81"/>
                </a:cubicBezTo>
                <a:cubicBezTo>
                  <a:pt x="54" y="107"/>
                  <a:pt x="54" y="107"/>
                  <a:pt x="54" y="107"/>
                </a:cubicBezTo>
                <a:moveTo>
                  <a:pt x="54" y="77"/>
                </a:moveTo>
                <a:cubicBezTo>
                  <a:pt x="32" y="77"/>
                  <a:pt x="32" y="77"/>
                  <a:pt x="32" y="77"/>
                </a:cubicBezTo>
                <a:cubicBezTo>
                  <a:pt x="30" y="71"/>
                  <a:pt x="29" y="64"/>
                  <a:pt x="29" y="57"/>
                </a:cubicBezTo>
                <a:cubicBezTo>
                  <a:pt x="54" y="57"/>
                  <a:pt x="54" y="57"/>
                  <a:pt x="54" y="57"/>
                </a:cubicBezTo>
                <a:cubicBezTo>
                  <a:pt x="54" y="77"/>
                  <a:pt x="54" y="77"/>
                  <a:pt x="54" y="77"/>
                </a:cubicBezTo>
                <a:moveTo>
                  <a:pt x="54" y="53"/>
                </a:moveTo>
                <a:cubicBezTo>
                  <a:pt x="29" y="53"/>
                  <a:pt x="29" y="53"/>
                  <a:pt x="29" y="53"/>
                </a:cubicBezTo>
                <a:cubicBezTo>
                  <a:pt x="29" y="46"/>
                  <a:pt x="31" y="39"/>
                  <a:pt x="33" y="33"/>
                </a:cubicBezTo>
                <a:cubicBezTo>
                  <a:pt x="54" y="33"/>
                  <a:pt x="54" y="33"/>
                  <a:pt x="54" y="33"/>
                </a:cubicBezTo>
                <a:cubicBezTo>
                  <a:pt x="54" y="53"/>
                  <a:pt x="54" y="53"/>
                  <a:pt x="54" y="53"/>
                </a:cubicBezTo>
                <a:moveTo>
                  <a:pt x="54" y="29"/>
                </a:moveTo>
                <a:cubicBezTo>
                  <a:pt x="35" y="29"/>
                  <a:pt x="35" y="29"/>
                  <a:pt x="35" y="29"/>
                </a:cubicBezTo>
                <a:cubicBezTo>
                  <a:pt x="36" y="25"/>
                  <a:pt x="39" y="21"/>
                  <a:pt x="41" y="18"/>
                </a:cubicBezTo>
                <a:cubicBezTo>
                  <a:pt x="46" y="11"/>
                  <a:pt x="50" y="7"/>
                  <a:pt x="52" y="5"/>
                </a:cubicBezTo>
                <a:cubicBezTo>
                  <a:pt x="53" y="5"/>
                  <a:pt x="53" y="5"/>
                  <a:pt x="54" y="5"/>
                </a:cubicBezTo>
                <a:cubicBezTo>
                  <a:pt x="54" y="29"/>
                  <a:pt x="54" y="29"/>
                  <a:pt x="54" y="29"/>
                </a:cubicBezTo>
                <a:moveTo>
                  <a:pt x="107" y="53"/>
                </a:moveTo>
                <a:cubicBezTo>
                  <a:pt x="88" y="53"/>
                  <a:pt x="88" y="53"/>
                  <a:pt x="88" y="53"/>
                </a:cubicBezTo>
                <a:cubicBezTo>
                  <a:pt x="88" y="46"/>
                  <a:pt x="86" y="39"/>
                  <a:pt x="84" y="33"/>
                </a:cubicBezTo>
                <a:cubicBezTo>
                  <a:pt x="102" y="33"/>
                  <a:pt x="102" y="33"/>
                  <a:pt x="102" y="33"/>
                </a:cubicBezTo>
                <a:cubicBezTo>
                  <a:pt x="105" y="39"/>
                  <a:pt x="107" y="46"/>
                  <a:pt x="107" y="53"/>
                </a:cubicBezTo>
                <a:moveTo>
                  <a:pt x="99" y="29"/>
                </a:moveTo>
                <a:cubicBezTo>
                  <a:pt x="83" y="29"/>
                  <a:pt x="83" y="29"/>
                  <a:pt x="83" y="29"/>
                </a:cubicBezTo>
                <a:cubicBezTo>
                  <a:pt x="81" y="24"/>
                  <a:pt x="78" y="19"/>
                  <a:pt x="75" y="15"/>
                </a:cubicBezTo>
                <a:cubicBezTo>
                  <a:pt x="73" y="12"/>
                  <a:pt x="70" y="9"/>
                  <a:pt x="68" y="6"/>
                </a:cubicBezTo>
                <a:cubicBezTo>
                  <a:pt x="81" y="9"/>
                  <a:pt x="92" y="17"/>
                  <a:pt x="99" y="29"/>
                </a:cubicBezTo>
                <a:moveTo>
                  <a:pt x="58" y="5"/>
                </a:moveTo>
                <a:cubicBezTo>
                  <a:pt x="59" y="5"/>
                  <a:pt x="59" y="5"/>
                  <a:pt x="60" y="5"/>
                </a:cubicBezTo>
                <a:cubicBezTo>
                  <a:pt x="63" y="7"/>
                  <a:pt x="72" y="15"/>
                  <a:pt x="78" y="29"/>
                </a:cubicBezTo>
                <a:cubicBezTo>
                  <a:pt x="58" y="29"/>
                  <a:pt x="58" y="29"/>
                  <a:pt x="58" y="29"/>
                </a:cubicBezTo>
                <a:cubicBezTo>
                  <a:pt x="58" y="5"/>
                  <a:pt x="58" y="5"/>
                  <a:pt x="58" y="5"/>
                </a:cubicBezTo>
                <a:moveTo>
                  <a:pt x="58" y="33"/>
                </a:moveTo>
                <a:cubicBezTo>
                  <a:pt x="79" y="33"/>
                  <a:pt x="79" y="33"/>
                  <a:pt x="79" y="33"/>
                </a:cubicBezTo>
                <a:cubicBezTo>
                  <a:pt x="82" y="39"/>
                  <a:pt x="83" y="46"/>
                  <a:pt x="83" y="53"/>
                </a:cubicBezTo>
                <a:cubicBezTo>
                  <a:pt x="58" y="53"/>
                  <a:pt x="58" y="53"/>
                  <a:pt x="58" y="53"/>
                </a:cubicBezTo>
                <a:cubicBezTo>
                  <a:pt x="58" y="33"/>
                  <a:pt x="58" y="33"/>
                  <a:pt x="58" y="33"/>
                </a:cubicBezTo>
                <a:moveTo>
                  <a:pt x="58" y="57"/>
                </a:moveTo>
                <a:cubicBezTo>
                  <a:pt x="83" y="57"/>
                  <a:pt x="83" y="57"/>
                  <a:pt x="83" y="57"/>
                </a:cubicBezTo>
                <a:cubicBezTo>
                  <a:pt x="83" y="64"/>
                  <a:pt x="82" y="71"/>
                  <a:pt x="80" y="77"/>
                </a:cubicBezTo>
                <a:cubicBezTo>
                  <a:pt x="58" y="77"/>
                  <a:pt x="58" y="77"/>
                  <a:pt x="58" y="77"/>
                </a:cubicBezTo>
                <a:cubicBezTo>
                  <a:pt x="58" y="57"/>
                  <a:pt x="58" y="57"/>
                  <a:pt x="58" y="57"/>
                </a:cubicBezTo>
                <a:moveTo>
                  <a:pt x="58" y="107"/>
                </a:moveTo>
                <a:cubicBezTo>
                  <a:pt x="58" y="81"/>
                  <a:pt x="58" y="81"/>
                  <a:pt x="58" y="81"/>
                </a:cubicBezTo>
                <a:cubicBezTo>
                  <a:pt x="79" y="81"/>
                  <a:pt x="79" y="81"/>
                  <a:pt x="79" y="81"/>
                </a:cubicBezTo>
                <a:cubicBezTo>
                  <a:pt x="77" y="87"/>
                  <a:pt x="74" y="92"/>
                  <a:pt x="71" y="96"/>
                </a:cubicBezTo>
                <a:cubicBezTo>
                  <a:pt x="65" y="103"/>
                  <a:pt x="60" y="106"/>
                  <a:pt x="58" y="107"/>
                </a:cubicBezTo>
                <a:moveTo>
                  <a:pt x="67" y="106"/>
                </a:moveTo>
                <a:cubicBezTo>
                  <a:pt x="70" y="104"/>
                  <a:pt x="72" y="101"/>
                  <a:pt x="74" y="99"/>
                </a:cubicBezTo>
                <a:cubicBezTo>
                  <a:pt x="78" y="94"/>
                  <a:pt x="81" y="88"/>
                  <a:pt x="84" y="81"/>
                </a:cubicBezTo>
                <a:cubicBezTo>
                  <a:pt x="101" y="81"/>
                  <a:pt x="101" y="81"/>
                  <a:pt x="101" y="81"/>
                </a:cubicBezTo>
                <a:cubicBezTo>
                  <a:pt x="93" y="94"/>
                  <a:pt x="81" y="103"/>
                  <a:pt x="67" y="106"/>
                </a:cubicBezTo>
                <a:moveTo>
                  <a:pt x="85" y="77"/>
                </a:moveTo>
                <a:cubicBezTo>
                  <a:pt x="87" y="71"/>
                  <a:pt x="88" y="64"/>
                  <a:pt x="88" y="57"/>
                </a:cubicBezTo>
                <a:cubicBezTo>
                  <a:pt x="107" y="57"/>
                  <a:pt x="107" y="57"/>
                  <a:pt x="107" y="57"/>
                </a:cubicBezTo>
                <a:cubicBezTo>
                  <a:pt x="107" y="64"/>
                  <a:pt x="106" y="70"/>
                  <a:pt x="103" y="77"/>
                </a:cubicBezTo>
                <a:cubicBezTo>
                  <a:pt x="85" y="77"/>
                  <a:pt x="85" y="77"/>
                  <a:pt x="85" y="77"/>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6" name="îṧļîḑé">
            <a:extLst>
              <a:ext uri="{FF2B5EF4-FFF2-40B4-BE49-F238E27FC236}">
                <a16:creationId xmlns:a16="http://schemas.microsoft.com/office/drawing/2014/main" id="{1FAC3D12-5F39-4EE4-BCDA-93011E033741}"/>
              </a:ext>
            </a:extLst>
          </p:cNvPr>
          <p:cNvSpPr/>
          <p:nvPr/>
        </p:nvSpPr>
        <p:spPr bwMode="auto">
          <a:xfrm>
            <a:off x="8500946" y="2817614"/>
            <a:ext cx="86936" cy="285221"/>
          </a:xfrm>
          <a:custGeom>
            <a:avLst/>
            <a:gdLst>
              <a:gd name="T0" fmla="*/ 1 w 79"/>
              <a:gd name="T1" fmla="*/ 180 h 269"/>
              <a:gd name="T2" fmla="*/ 14 w 79"/>
              <a:gd name="T3" fmla="*/ 195 h 269"/>
              <a:gd name="T4" fmla="*/ 44 w 79"/>
              <a:gd name="T5" fmla="*/ 180 h 269"/>
              <a:gd name="T6" fmla="*/ 17 w 79"/>
              <a:gd name="T7" fmla="*/ 198 h 269"/>
              <a:gd name="T8" fmla="*/ 44 w 79"/>
              <a:gd name="T9" fmla="*/ 180 h 269"/>
              <a:gd name="T10" fmla="*/ 1 w 79"/>
              <a:gd name="T11" fmla="*/ 156 h 269"/>
              <a:gd name="T12" fmla="*/ 23 w 79"/>
              <a:gd name="T13" fmla="*/ 176 h 269"/>
              <a:gd name="T14" fmla="*/ 50 w 79"/>
              <a:gd name="T15" fmla="*/ 156 h 269"/>
              <a:gd name="T16" fmla="*/ 28 w 79"/>
              <a:gd name="T17" fmla="*/ 176 h 269"/>
              <a:gd name="T18" fmla="*/ 50 w 79"/>
              <a:gd name="T19" fmla="*/ 156 h 269"/>
              <a:gd name="T20" fmla="*/ 1 w 79"/>
              <a:gd name="T21" fmla="*/ 132 h 269"/>
              <a:gd name="T22" fmla="*/ 26 w 79"/>
              <a:gd name="T23" fmla="*/ 152 h 269"/>
              <a:gd name="T24" fmla="*/ 45 w 79"/>
              <a:gd name="T25" fmla="*/ 132 h 269"/>
              <a:gd name="T26" fmla="*/ 31 w 79"/>
              <a:gd name="T27" fmla="*/ 152 h 269"/>
              <a:gd name="T28" fmla="*/ 45 w 79"/>
              <a:gd name="T29" fmla="*/ 132 h 269"/>
              <a:gd name="T30" fmla="*/ 18 w 79"/>
              <a:gd name="T31" fmla="*/ 114 h 269"/>
              <a:gd name="T32" fmla="*/ 42 w 79"/>
              <a:gd name="T33" fmla="*/ 128 h 269"/>
              <a:gd name="T34" fmla="*/ 1 w 79"/>
              <a:gd name="T35" fmla="*/ 104 h 269"/>
              <a:gd name="T36" fmla="*/ 21 w 79"/>
              <a:gd name="T37" fmla="*/ 128 h 269"/>
              <a:gd name="T38" fmla="*/ 1 w 79"/>
              <a:gd name="T39" fmla="*/ 104 h 269"/>
              <a:gd name="T40" fmla="*/ 6 w 79"/>
              <a:gd name="T41" fmla="*/ 33 h 269"/>
              <a:gd name="T42" fmla="*/ 8 w 79"/>
              <a:gd name="T43" fmla="*/ 42 h 269"/>
              <a:gd name="T44" fmla="*/ 10 w 79"/>
              <a:gd name="T45" fmla="*/ 36 h 269"/>
              <a:gd name="T46" fmla="*/ 37 w 79"/>
              <a:gd name="T47" fmla="*/ 33 h 269"/>
              <a:gd name="T48" fmla="*/ 35 w 79"/>
              <a:gd name="T49" fmla="*/ 41 h 269"/>
              <a:gd name="T50" fmla="*/ 39 w 79"/>
              <a:gd name="T51" fmla="*/ 38 h 269"/>
              <a:gd name="T52" fmla="*/ 37 w 79"/>
              <a:gd name="T53" fmla="*/ 33 h 269"/>
              <a:gd name="T54" fmla="*/ 20 w 79"/>
              <a:gd name="T55" fmla="*/ 35 h 269"/>
              <a:gd name="T56" fmla="*/ 22 w 79"/>
              <a:gd name="T57" fmla="*/ 52 h 269"/>
              <a:gd name="T58" fmla="*/ 24 w 79"/>
              <a:gd name="T59" fmla="*/ 35 h 269"/>
              <a:gd name="T60" fmla="*/ 2 w 79"/>
              <a:gd name="T61" fmla="*/ 56 h 269"/>
              <a:gd name="T62" fmla="*/ 8 w 79"/>
              <a:gd name="T63" fmla="*/ 29 h 269"/>
              <a:gd name="T64" fmla="*/ 14 w 79"/>
              <a:gd name="T65" fmla="*/ 39 h 269"/>
              <a:gd name="T66" fmla="*/ 6 w 79"/>
              <a:gd name="T67" fmla="*/ 46 h 269"/>
              <a:gd name="T68" fmla="*/ 2 w 79"/>
              <a:gd name="T69" fmla="*/ 56 h 269"/>
              <a:gd name="T70" fmla="*/ 31 w 79"/>
              <a:gd name="T71" fmla="*/ 29 h 269"/>
              <a:gd name="T72" fmla="*/ 43 w 79"/>
              <a:gd name="T73" fmla="*/ 35 h 269"/>
              <a:gd name="T74" fmla="*/ 41 w 79"/>
              <a:gd name="T75" fmla="*/ 43 h 269"/>
              <a:gd name="T76" fmla="*/ 43 w 79"/>
              <a:gd name="T77" fmla="*/ 52 h 269"/>
              <a:gd name="T78" fmla="*/ 40 w 79"/>
              <a:gd name="T79" fmla="*/ 56 h 269"/>
              <a:gd name="T80" fmla="*/ 39 w 79"/>
              <a:gd name="T81" fmla="*/ 48 h 269"/>
              <a:gd name="T82" fmla="*/ 35 w 79"/>
              <a:gd name="T83" fmla="*/ 45 h 269"/>
              <a:gd name="T84" fmla="*/ 31 w 79"/>
              <a:gd name="T85" fmla="*/ 56 h 269"/>
              <a:gd name="T86" fmla="*/ 45 w 79"/>
              <a:gd name="T87" fmla="*/ 29 h 269"/>
              <a:gd name="T88" fmla="*/ 58 w 79"/>
              <a:gd name="T89" fmla="*/ 33 h 269"/>
              <a:gd name="T90" fmla="*/ 53 w 79"/>
              <a:gd name="T91" fmla="*/ 56 h 269"/>
              <a:gd name="T92" fmla="*/ 49 w 79"/>
              <a:gd name="T93" fmla="*/ 33 h 269"/>
              <a:gd name="T94" fmla="*/ 22 w 79"/>
              <a:gd name="T95" fmla="*/ 56 h 269"/>
              <a:gd name="T96" fmla="*/ 16 w 79"/>
              <a:gd name="T97" fmla="*/ 36 h 269"/>
              <a:gd name="T98" fmla="*/ 28 w 79"/>
              <a:gd name="T99" fmla="*/ 36 h 269"/>
              <a:gd name="T100" fmla="*/ 22 w 79"/>
              <a:gd name="T101" fmla="*/ 56 h 269"/>
              <a:gd name="T102" fmla="*/ 0 w 79"/>
              <a:gd name="T103" fmla="*/ 0 h 269"/>
              <a:gd name="T104" fmla="*/ 55 w 79"/>
              <a:gd name="T105" fmla="*/ 155 h 269"/>
              <a:gd name="T106" fmla="*/ 0 w 79"/>
              <a:gd name="T107" fmla="*/ 269 h 269"/>
              <a:gd name="T108" fmla="*/ 79 w 79"/>
              <a:gd name="T109" fmla="*/ 257 h 269"/>
              <a:gd name="T110" fmla="*/ 79 w 79"/>
              <a:gd name="T111" fmla="*/ 224 h 269"/>
              <a:gd name="T112" fmla="*/ 79 w 79"/>
              <a:gd name="T113" fmla="*/ 114 h 269"/>
              <a:gd name="T114" fmla="*/ 79 w 79"/>
              <a:gd name="T115" fmla="*/ 23 h 269"/>
              <a:gd name="T116" fmla="*/ 68 w 79"/>
              <a:gd name="T1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269">
                <a:moveTo>
                  <a:pt x="22" y="180"/>
                </a:moveTo>
                <a:cubicBezTo>
                  <a:pt x="1" y="180"/>
                  <a:pt x="1" y="180"/>
                  <a:pt x="1" y="180"/>
                </a:cubicBezTo>
                <a:cubicBezTo>
                  <a:pt x="1" y="206"/>
                  <a:pt x="1" y="206"/>
                  <a:pt x="1" y="206"/>
                </a:cubicBezTo>
                <a:cubicBezTo>
                  <a:pt x="3" y="205"/>
                  <a:pt x="8" y="202"/>
                  <a:pt x="14" y="195"/>
                </a:cubicBezTo>
                <a:cubicBezTo>
                  <a:pt x="17" y="191"/>
                  <a:pt x="20" y="186"/>
                  <a:pt x="22" y="180"/>
                </a:cubicBezTo>
                <a:moveTo>
                  <a:pt x="44" y="180"/>
                </a:moveTo>
                <a:cubicBezTo>
                  <a:pt x="27" y="180"/>
                  <a:pt x="27" y="180"/>
                  <a:pt x="27" y="180"/>
                </a:cubicBezTo>
                <a:cubicBezTo>
                  <a:pt x="24" y="187"/>
                  <a:pt x="21" y="193"/>
                  <a:pt x="17" y="198"/>
                </a:cubicBezTo>
                <a:cubicBezTo>
                  <a:pt x="15" y="200"/>
                  <a:pt x="13" y="203"/>
                  <a:pt x="10" y="205"/>
                </a:cubicBezTo>
                <a:cubicBezTo>
                  <a:pt x="24" y="202"/>
                  <a:pt x="36" y="193"/>
                  <a:pt x="44" y="180"/>
                </a:cubicBezTo>
                <a:moveTo>
                  <a:pt x="26" y="156"/>
                </a:moveTo>
                <a:cubicBezTo>
                  <a:pt x="1" y="156"/>
                  <a:pt x="1" y="156"/>
                  <a:pt x="1" y="156"/>
                </a:cubicBezTo>
                <a:cubicBezTo>
                  <a:pt x="1" y="176"/>
                  <a:pt x="1" y="176"/>
                  <a:pt x="1" y="176"/>
                </a:cubicBezTo>
                <a:cubicBezTo>
                  <a:pt x="23" y="176"/>
                  <a:pt x="23" y="176"/>
                  <a:pt x="23" y="176"/>
                </a:cubicBezTo>
                <a:cubicBezTo>
                  <a:pt x="25" y="170"/>
                  <a:pt x="26" y="163"/>
                  <a:pt x="26" y="156"/>
                </a:cubicBezTo>
                <a:moveTo>
                  <a:pt x="50" y="156"/>
                </a:moveTo>
                <a:cubicBezTo>
                  <a:pt x="31" y="156"/>
                  <a:pt x="31" y="156"/>
                  <a:pt x="31" y="156"/>
                </a:cubicBezTo>
                <a:cubicBezTo>
                  <a:pt x="31" y="163"/>
                  <a:pt x="30" y="170"/>
                  <a:pt x="28" y="176"/>
                </a:cubicBezTo>
                <a:cubicBezTo>
                  <a:pt x="46" y="176"/>
                  <a:pt x="46" y="176"/>
                  <a:pt x="46" y="176"/>
                </a:cubicBezTo>
                <a:cubicBezTo>
                  <a:pt x="49" y="169"/>
                  <a:pt x="50" y="163"/>
                  <a:pt x="50" y="156"/>
                </a:cubicBezTo>
                <a:moveTo>
                  <a:pt x="22" y="132"/>
                </a:moveTo>
                <a:cubicBezTo>
                  <a:pt x="1" y="132"/>
                  <a:pt x="1" y="132"/>
                  <a:pt x="1" y="132"/>
                </a:cubicBezTo>
                <a:cubicBezTo>
                  <a:pt x="1" y="152"/>
                  <a:pt x="1" y="152"/>
                  <a:pt x="1" y="152"/>
                </a:cubicBezTo>
                <a:cubicBezTo>
                  <a:pt x="26" y="152"/>
                  <a:pt x="26" y="152"/>
                  <a:pt x="26" y="152"/>
                </a:cubicBezTo>
                <a:cubicBezTo>
                  <a:pt x="26" y="145"/>
                  <a:pt x="25" y="138"/>
                  <a:pt x="22" y="132"/>
                </a:cubicBezTo>
                <a:moveTo>
                  <a:pt x="45" y="132"/>
                </a:moveTo>
                <a:cubicBezTo>
                  <a:pt x="27" y="132"/>
                  <a:pt x="27" y="132"/>
                  <a:pt x="27" y="132"/>
                </a:cubicBezTo>
                <a:cubicBezTo>
                  <a:pt x="29" y="138"/>
                  <a:pt x="31" y="145"/>
                  <a:pt x="31" y="152"/>
                </a:cubicBezTo>
                <a:cubicBezTo>
                  <a:pt x="50" y="152"/>
                  <a:pt x="50" y="152"/>
                  <a:pt x="50" y="152"/>
                </a:cubicBezTo>
                <a:cubicBezTo>
                  <a:pt x="50" y="145"/>
                  <a:pt x="48" y="138"/>
                  <a:pt x="45" y="132"/>
                </a:cubicBezTo>
                <a:moveTo>
                  <a:pt x="11" y="105"/>
                </a:moveTo>
                <a:cubicBezTo>
                  <a:pt x="13" y="108"/>
                  <a:pt x="16" y="111"/>
                  <a:pt x="18" y="114"/>
                </a:cubicBezTo>
                <a:cubicBezTo>
                  <a:pt x="21" y="118"/>
                  <a:pt x="24" y="123"/>
                  <a:pt x="26" y="128"/>
                </a:cubicBezTo>
                <a:cubicBezTo>
                  <a:pt x="42" y="128"/>
                  <a:pt x="42" y="128"/>
                  <a:pt x="42" y="128"/>
                </a:cubicBezTo>
                <a:cubicBezTo>
                  <a:pt x="35" y="116"/>
                  <a:pt x="24" y="108"/>
                  <a:pt x="11" y="105"/>
                </a:cubicBezTo>
                <a:moveTo>
                  <a:pt x="1" y="104"/>
                </a:moveTo>
                <a:cubicBezTo>
                  <a:pt x="1" y="128"/>
                  <a:pt x="1" y="128"/>
                  <a:pt x="1" y="128"/>
                </a:cubicBezTo>
                <a:cubicBezTo>
                  <a:pt x="21" y="128"/>
                  <a:pt x="21" y="128"/>
                  <a:pt x="21" y="128"/>
                </a:cubicBezTo>
                <a:cubicBezTo>
                  <a:pt x="15" y="114"/>
                  <a:pt x="6" y="106"/>
                  <a:pt x="3" y="104"/>
                </a:cubicBezTo>
                <a:cubicBezTo>
                  <a:pt x="2" y="104"/>
                  <a:pt x="2" y="104"/>
                  <a:pt x="1" y="104"/>
                </a:cubicBezTo>
                <a:moveTo>
                  <a:pt x="8" y="33"/>
                </a:moveTo>
                <a:cubicBezTo>
                  <a:pt x="6" y="33"/>
                  <a:pt x="6" y="33"/>
                  <a:pt x="6" y="33"/>
                </a:cubicBezTo>
                <a:cubicBezTo>
                  <a:pt x="6" y="42"/>
                  <a:pt x="6" y="42"/>
                  <a:pt x="6" y="42"/>
                </a:cubicBezTo>
                <a:cubicBezTo>
                  <a:pt x="8" y="42"/>
                  <a:pt x="8" y="42"/>
                  <a:pt x="8" y="42"/>
                </a:cubicBezTo>
                <a:cubicBezTo>
                  <a:pt x="9" y="42"/>
                  <a:pt x="10" y="41"/>
                  <a:pt x="10" y="39"/>
                </a:cubicBezTo>
                <a:cubicBezTo>
                  <a:pt x="10" y="36"/>
                  <a:pt x="10" y="36"/>
                  <a:pt x="10" y="36"/>
                </a:cubicBezTo>
                <a:cubicBezTo>
                  <a:pt x="10" y="34"/>
                  <a:pt x="9" y="33"/>
                  <a:pt x="8" y="33"/>
                </a:cubicBezTo>
                <a:moveTo>
                  <a:pt x="37" y="33"/>
                </a:moveTo>
                <a:cubicBezTo>
                  <a:pt x="35" y="33"/>
                  <a:pt x="35" y="33"/>
                  <a:pt x="35" y="33"/>
                </a:cubicBezTo>
                <a:cubicBezTo>
                  <a:pt x="35" y="41"/>
                  <a:pt x="35" y="41"/>
                  <a:pt x="35" y="41"/>
                </a:cubicBezTo>
                <a:cubicBezTo>
                  <a:pt x="37" y="41"/>
                  <a:pt x="37" y="41"/>
                  <a:pt x="37" y="41"/>
                </a:cubicBezTo>
                <a:cubicBezTo>
                  <a:pt x="38" y="41"/>
                  <a:pt x="39" y="40"/>
                  <a:pt x="39" y="38"/>
                </a:cubicBezTo>
                <a:cubicBezTo>
                  <a:pt x="39" y="36"/>
                  <a:pt x="39" y="36"/>
                  <a:pt x="39" y="36"/>
                </a:cubicBezTo>
                <a:cubicBezTo>
                  <a:pt x="39" y="34"/>
                  <a:pt x="39" y="33"/>
                  <a:pt x="37" y="33"/>
                </a:cubicBezTo>
                <a:moveTo>
                  <a:pt x="22" y="33"/>
                </a:moveTo>
                <a:cubicBezTo>
                  <a:pt x="21" y="33"/>
                  <a:pt x="20" y="33"/>
                  <a:pt x="20" y="35"/>
                </a:cubicBezTo>
                <a:cubicBezTo>
                  <a:pt x="20" y="50"/>
                  <a:pt x="20" y="50"/>
                  <a:pt x="20" y="50"/>
                </a:cubicBezTo>
                <a:cubicBezTo>
                  <a:pt x="20" y="51"/>
                  <a:pt x="21" y="52"/>
                  <a:pt x="22" y="52"/>
                </a:cubicBezTo>
                <a:cubicBezTo>
                  <a:pt x="23" y="52"/>
                  <a:pt x="24" y="51"/>
                  <a:pt x="24" y="50"/>
                </a:cubicBezTo>
                <a:cubicBezTo>
                  <a:pt x="24" y="35"/>
                  <a:pt x="24" y="35"/>
                  <a:pt x="24" y="35"/>
                </a:cubicBezTo>
                <a:cubicBezTo>
                  <a:pt x="24" y="33"/>
                  <a:pt x="23" y="33"/>
                  <a:pt x="22" y="33"/>
                </a:cubicBezTo>
                <a:moveTo>
                  <a:pt x="2" y="56"/>
                </a:moveTo>
                <a:cubicBezTo>
                  <a:pt x="2" y="29"/>
                  <a:pt x="2" y="29"/>
                  <a:pt x="2" y="29"/>
                </a:cubicBezTo>
                <a:cubicBezTo>
                  <a:pt x="8" y="29"/>
                  <a:pt x="8" y="29"/>
                  <a:pt x="8" y="29"/>
                </a:cubicBezTo>
                <a:cubicBezTo>
                  <a:pt x="12" y="29"/>
                  <a:pt x="14" y="32"/>
                  <a:pt x="14" y="36"/>
                </a:cubicBezTo>
                <a:cubicBezTo>
                  <a:pt x="14" y="39"/>
                  <a:pt x="14" y="39"/>
                  <a:pt x="14" y="39"/>
                </a:cubicBezTo>
                <a:cubicBezTo>
                  <a:pt x="14" y="43"/>
                  <a:pt x="12" y="46"/>
                  <a:pt x="8" y="46"/>
                </a:cubicBezTo>
                <a:cubicBezTo>
                  <a:pt x="6" y="46"/>
                  <a:pt x="6" y="46"/>
                  <a:pt x="6" y="46"/>
                </a:cubicBezTo>
                <a:cubicBezTo>
                  <a:pt x="6" y="56"/>
                  <a:pt x="6" y="56"/>
                  <a:pt x="6" y="56"/>
                </a:cubicBezTo>
                <a:cubicBezTo>
                  <a:pt x="2" y="56"/>
                  <a:pt x="2" y="56"/>
                  <a:pt x="2" y="56"/>
                </a:cubicBezTo>
                <a:moveTo>
                  <a:pt x="31" y="56"/>
                </a:moveTo>
                <a:cubicBezTo>
                  <a:pt x="31" y="29"/>
                  <a:pt x="31" y="29"/>
                  <a:pt x="31" y="29"/>
                </a:cubicBezTo>
                <a:cubicBezTo>
                  <a:pt x="37" y="29"/>
                  <a:pt x="37" y="29"/>
                  <a:pt x="37" y="29"/>
                </a:cubicBezTo>
                <a:cubicBezTo>
                  <a:pt x="42" y="29"/>
                  <a:pt x="43" y="31"/>
                  <a:pt x="43" y="35"/>
                </a:cubicBezTo>
                <a:cubicBezTo>
                  <a:pt x="43" y="37"/>
                  <a:pt x="43" y="37"/>
                  <a:pt x="43" y="37"/>
                </a:cubicBezTo>
                <a:cubicBezTo>
                  <a:pt x="43" y="40"/>
                  <a:pt x="42" y="42"/>
                  <a:pt x="41" y="43"/>
                </a:cubicBezTo>
                <a:cubicBezTo>
                  <a:pt x="43" y="44"/>
                  <a:pt x="43" y="46"/>
                  <a:pt x="43" y="48"/>
                </a:cubicBezTo>
                <a:cubicBezTo>
                  <a:pt x="43" y="52"/>
                  <a:pt x="43" y="52"/>
                  <a:pt x="43" y="52"/>
                </a:cubicBezTo>
                <a:cubicBezTo>
                  <a:pt x="43" y="54"/>
                  <a:pt x="43" y="55"/>
                  <a:pt x="44" y="56"/>
                </a:cubicBezTo>
                <a:cubicBezTo>
                  <a:pt x="40" y="56"/>
                  <a:pt x="40" y="56"/>
                  <a:pt x="40" y="56"/>
                </a:cubicBezTo>
                <a:cubicBezTo>
                  <a:pt x="39" y="55"/>
                  <a:pt x="39" y="55"/>
                  <a:pt x="39" y="52"/>
                </a:cubicBezTo>
                <a:cubicBezTo>
                  <a:pt x="39" y="48"/>
                  <a:pt x="39" y="48"/>
                  <a:pt x="39" y="48"/>
                </a:cubicBezTo>
                <a:cubicBezTo>
                  <a:pt x="39" y="46"/>
                  <a:pt x="38" y="45"/>
                  <a:pt x="37" y="45"/>
                </a:cubicBezTo>
                <a:cubicBezTo>
                  <a:pt x="35" y="45"/>
                  <a:pt x="35" y="45"/>
                  <a:pt x="35" y="45"/>
                </a:cubicBezTo>
                <a:cubicBezTo>
                  <a:pt x="35" y="56"/>
                  <a:pt x="35" y="56"/>
                  <a:pt x="35" y="56"/>
                </a:cubicBezTo>
                <a:cubicBezTo>
                  <a:pt x="31" y="56"/>
                  <a:pt x="31" y="56"/>
                  <a:pt x="31" y="56"/>
                </a:cubicBezTo>
                <a:moveTo>
                  <a:pt x="45" y="33"/>
                </a:moveTo>
                <a:cubicBezTo>
                  <a:pt x="45" y="29"/>
                  <a:pt x="45" y="29"/>
                  <a:pt x="45" y="29"/>
                </a:cubicBezTo>
                <a:cubicBezTo>
                  <a:pt x="58" y="29"/>
                  <a:pt x="58" y="29"/>
                  <a:pt x="58" y="29"/>
                </a:cubicBezTo>
                <a:cubicBezTo>
                  <a:pt x="58" y="33"/>
                  <a:pt x="58" y="33"/>
                  <a:pt x="58" y="33"/>
                </a:cubicBezTo>
                <a:cubicBezTo>
                  <a:pt x="53" y="33"/>
                  <a:pt x="53" y="33"/>
                  <a:pt x="53" y="33"/>
                </a:cubicBezTo>
                <a:cubicBezTo>
                  <a:pt x="53" y="56"/>
                  <a:pt x="53" y="56"/>
                  <a:pt x="53" y="56"/>
                </a:cubicBezTo>
                <a:cubicBezTo>
                  <a:pt x="49" y="56"/>
                  <a:pt x="49" y="56"/>
                  <a:pt x="49" y="56"/>
                </a:cubicBezTo>
                <a:cubicBezTo>
                  <a:pt x="49" y="33"/>
                  <a:pt x="49" y="33"/>
                  <a:pt x="49" y="33"/>
                </a:cubicBezTo>
                <a:cubicBezTo>
                  <a:pt x="45" y="33"/>
                  <a:pt x="45" y="33"/>
                  <a:pt x="45" y="33"/>
                </a:cubicBezTo>
                <a:moveTo>
                  <a:pt x="22" y="56"/>
                </a:moveTo>
                <a:cubicBezTo>
                  <a:pt x="18" y="56"/>
                  <a:pt x="16" y="54"/>
                  <a:pt x="16" y="49"/>
                </a:cubicBezTo>
                <a:cubicBezTo>
                  <a:pt x="16" y="36"/>
                  <a:pt x="16" y="36"/>
                  <a:pt x="16" y="36"/>
                </a:cubicBezTo>
                <a:cubicBezTo>
                  <a:pt x="16" y="31"/>
                  <a:pt x="18" y="29"/>
                  <a:pt x="22" y="29"/>
                </a:cubicBezTo>
                <a:cubicBezTo>
                  <a:pt x="26" y="29"/>
                  <a:pt x="28" y="31"/>
                  <a:pt x="28" y="36"/>
                </a:cubicBezTo>
                <a:cubicBezTo>
                  <a:pt x="28" y="49"/>
                  <a:pt x="28" y="49"/>
                  <a:pt x="28" y="49"/>
                </a:cubicBezTo>
                <a:cubicBezTo>
                  <a:pt x="28" y="54"/>
                  <a:pt x="26" y="56"/>
                  <a:pt x="22" y="56"/>
                </a:cubicBezTo>
                <a:moveTo>
                  <a:pt x="68" y="0"/>
                </a:moveTo>
                <a:cubicBezTo>
                  <a:pt x="0" y="0"/>
                  <a:pt x="0" y="0"/>
                  <a:pt x="0" y="0"/>
                </a:cubicBezTo>
                <a:cubicBezTo>
                  <a:pt x="0" y="99"/>
                  <a:pt x="0" y="99"/>
                  <a:pt x="0" y="99"/>
                </a:cubicBezTo>
                <a:cubicBezTo>
                  <a:pt x="30" y="100"/>
                  <a:pt x="55" y="125"/>
                  <a:pt x="55" y="155"/>
                </a:cubicBezTo>
                <a:cubicBezTo>
                  <a:pt x="55" y="186"/>
                  <a:pt x="30" y="210"/>
                  <a:pt x="0" y="211"/>
                </a:cubicBezTo>
                <a:cubicBezTo>
                  <a:pt x="0" y="269"/>
                  <a:pt x="0" y="269"/>
                  <a:pt x="0" y="269"/>
                </a:cubicBezTo>
                <a:cubicBezTo>
                  <a:pt x="68" y="269"/>
                  <a:pt x="68" y="269"/>
                  <a:pt x="68" y="269"/>
                </a:cubicBezTo>
                <a:cubicBezTo>
                  <a:pt x="74" y="269"/>
                  <a:pt x="79" y="264"/>
                  <a:pt x="79" y="257"/>
                </a:cubicBezTo>
                <a:cubicBezTo>
                  <a:pt x="79" y="233"/>
                  <a:pt x="79" y="233"/>
                  <a:pt x="79" y="233"/>
                </a:cubicBezTo>
                <a:cubicBezTo>
                  <a:pt x="79" y="224"/>
                  <a:pt x="79" y="224"/>
                  <a:pt x="79" y="224"/>
                </a:cubicBezTo>
                <a:cubicBezTo>
                  <a:pt x="79" y="150"/>
                  <a:pt x="79" y="150"/>
                  <a:pt x="79" y="150"/>
                </a:cubicBezTo>
                <a:cubicBezTo>
                  <a:pt x="79" y="114"/>
                  <a:pt x="79" y="114"/>
                  <a:pt x="79" y="114"/>
                </a:cubicBezTo>
                <a:cubicBezTo>
                  <a:pt x="79" y="78"/>
                  <a:pt x="79" y="78"/>
                  <a:pt x="79" y="78"/>
                </a:cubicBezTo>
                <a:cubicBezTo>
                  <a:pt x="79" y="23"/>
                  <a:pt x="79" y="23"/>
                  <a:pt x="79" y="23"/>
                </a:cubicBezTo>
                <a:cubicBezTo>
                  <a:pt x="79" y="12"/>
                  <a:pt x="79" y="12"/>
                  <a:pt x="79" y="12"/>
                </a:cubicBezTo>
                <a:cubicBezTo>
                  <a:pt x="79" y="6"/>
                  <a:pt x="74" y="0"/>
                  <a:pt x="68" y="0"/>
                </a:cubicBezTo>
              </a:path>
            </a:pathLst>
          </a:custGeom>
          <a:solidFill>
            <a:srgbClr val="A993C9"/>
          </a:solidFill>
          <a:ln>
            <a:noFill/>
          </a:ln>
        </p:spPr>
        <p:txBody>
          <a:bodyPr anchor="ctr"/>
          <a:lstStyle/>
          <a:p>
            <a:pPr algn="ctr"/>
            <a:endParaRPr dirty="0">
              <a:solidFill>
                <a:schemeClr val="tx1">
                  <a:lumMod val="65000"/>
                  <a:lumOff val="35000"/>
                </a:schemeClr>
              </a:solidFill>
              <a:latin typeface="+mn-ea"/>
            </a:endParaRPr>
          </a:p>
        </p:txBody>
      </p:sp>
      <p:sp>
        <p:nvSpPr>
          <p:cNvPr id="147" name="iśľiḍè">
            <a:extLst>
              <a:ext uri="{FF2B5EF4-FFF2-40B4-BE49-F238E27FC236}">
                <a16:creationId xmlns:a16="http://schemas.microsoft.com/office/drawing/2014/main" id="{DFA04075-3DDE-4B15-BC24-A801578631CA}"/>
              </a:ext>
            </a:extLst>
          </p:cNvPr>
          <p:cNvSpPr/>
          <p:nvPr/>
        </p:nvSpPr>
        <p:spPr bwMode="auto">
          <a:xfrm>
            <a:off x="8502835" y="2848629"/>
            <a:ext cx="13230" cy="28583"/>
          </a:xfrm>
          <a:custGeom>
            <a:avLst/>
            <a:gdLst>
              <a:gd name="T0" fmla="*/ 4 w 12"/>
              <a:gd name="T1" fmla="*/ 13 h 27"/>
              <a:gd name="T2" fmla="*/ 4 w 12"/>
              <a:gd name="T3" fmla="*/ 4 h 27"/>
              <a:gd name="T4" fmla="*/ 6 w 12"/>
              <a:gd name="T5" fmla="*/ 4 h 27"/>
              <a:gd name="T6" fmla="*/ 8 w 12"/>
              <a:gd name="T7" fmla="*/ 7 h 27"/>
              <a:gd name="T8" fmla="*/ 8 w 12"/>
              <a:gd name="T9" fmla="*/ 10 h 27"/>
              <a:gd name="T10" fmla="*/ 6 w 12"/>
              <a:gd name="T11" fmla="*/ 13 h 27"/>
              <a:gd name="T12" fmla="*/ 4 w 12"/>
              <a:gd name="T13" fmla="*/ 13 h 27"/>
              <a:gd name="T14" fmla="*/ 6 w 12"/>
              <a:gd name="T15" fmla="*/ 0 h 27"/>
              <a:gd name="T16" fmla="*/ 0 w 12"/>
              <a:gd name="T17" fmla="*/ 0 h 27"/>
              <a:gd name="T18" fmla="*/ 0 w 12"/>
              <a:gd name="T19" fmla="*/ 27 h 27"/>
              <a:gd name="T20" fmla="*/ 4 w 12"/>
              <a:gd name="T21" fmla="*/ 27 h 27"/>
              <a:gd name="T22" fmla="*/ 4 w 12"/>
              <a:gd name="T23" fmla="*/ 17 h 27"/>
              <a:gd name="T24" fmla="*/ 6 w 12"/>
              <a:gd name="T25" fmla="*/ 17 h 27"/>
              <a:gd name="T26" fmla="*/ 12 w 12"/>
              <a:gd name="T27" fmla="*/ 10 h 27"/>
              <a:gd name="T28" fmla="*/ 12 w 12"/>
              <a:gd name="T29" fmla="*/ 7 h 27"/>
              <a:gd name="T30" fmla="*/ 6 w 12"/>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7">
                <a:moveTo>
                  <a:pt x="4" y="13"/>
                </a:moveTo>
                <a:cubicBezTo>
                  <a:pt x="4" y="4"/>
                  <a:pt x="4" y="4"/>
                  <a:pt x="4" y="4"/>
                </a:cubicBezTo>
                <a:cubicBezTo>
                  <a:pt x="6" y="4"/>
                  <a:pt x="6" y="4"/>
                  <a:pt x="6" y="4"/>
                </a:cubicBezTo>
                <a:cubicBezTo>
                  <a:pt x="7" y="4"/>
                  <a:pt x="8" y="5"/>
                  <a:pt x="8" y="7"/>
                </a:cubicBezTo>
                <a:cubicBezTo>
                  <a:pt x="8" y="10"/>
                  <a:pt x="8" y="10"/>
                  <a:pt x="8" y="10"/>
                </a:cubicBezTo>
                <a:cubicBezTo>
                  <a:pt x="8" y="12"/>
                  <a:pt x="7" y="13"/>
                  <a:pt x="6" y="13"/>
                </a:cubicBezTo>
                <a:cubicBezTo>
                  <a:pt x="4" y="13"/>
                  <a:pt x="4" y="13"/>
                  <a:pt x="4" y="13"/>
                </a:cubicBezTo>
                <a:moveTo>
                  <a:pt x="6" y="0"/>
                </a:moveTo>
                <a:cubicBezTo>
                  <a:pt x="0" y="0"/>
                  <a:pt x="0" y="0"/>
                  <a:pt x="0" y="0"/>
                </a:cubicBezTo>
                <a:cubicBezTo>
                  <a:pt x="0" y="27"/>
                  <a:pt x="0" y="27"/>
                  <a:pt x="0" y="27"/>
                </a:cubicBezTo>
                <a:cubicBezTo>
                  <a:pt x="4" y="27"/>
                  <a:pt x="4" y="27"/>
                  <a:pt x="4" y="27"/>
                </a:cubicBezTo>
                <a:cubicBezTo>
                  <a:pt x="4" y="17"/>
                  <a:pt x="4" y="17"/>
                  <a:pt x="4" y="17"/>
                </a:cubicBezTo>
                <a:cubicBezTo>
                  <a:pt x="6" y="17"/>
                  <a:pt x="6" y="17"/>
                  <a:pt x="6" y="17"/>
                </a:cubicBezTo>
                <a:cubicBezTo>
                  <a:pt x="10" y="17"/>
                  <a:pt x="12" y="14"/>
                  <a:pt x="12" y="10"/>
                </a:cubicBezTo>
                <a:cubicBezTo>
                  <a:pt x="12" y="7"/>
                  <a:pt x="12" y="7"/>
                  <a:pt x="12" y="7"/>
                </a:cubicBezTo>
                <a:cubicBezTo>
                  <a:pt x="12" y="3"/>
                  <a:pt x="10" y="0"/>
                  <a:pt x="6"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8" name="ïŝ1ïďê">
            <a:extLst>
              <a:ext uri="{FF2B5EF4-FFF2-40B4-BE49-F238E27FC236}">
                <a16:creationId xmlns:a16="http://schemas.microsoft.com/office/drawing/2014/main" id="{9D5EE3B4-FA6B-49FB-9434-8438515FD2BC}"/>
              </a:ext>
            </a:extLst>
          </p:cNvPr>
          <p:cNvSpPr/>
          <p:nvPr/>
        </p:nvSpPr>
        <p:spPr bwMode="auto">
          <a:xfrm>
            <a:off x="8518585" y="2848629"/>
            <a:ext cx="13230" cy="28583"/>
          </a:xfrm>
          <a:custGeom>
            <a:avLst/>
            <a:gdLst>
              <a:gd name="T0" fmla="*/ 6 w 12"/>
              <a:gd name="T1" fmla="*/ 23 h 27"/>
              <a:gd name="T2" fmla="*/ 4 w 12"/>
              <a:gd name="T3" fmla="*/ 21 h 27"/>
              <a:gd name="T4" fmla="*/ 4 w 12"/>
              <a:gd name="T5" fmla="*/ 6 h 27"/>
              <a:gd name="T6" fmla="*/ 6 w 12"/>
              <a:gd name="T7" fmla="*/ 4 h 27"/>
              <a:gd name="T8" fmla="*/ 8 w 12"/>
              <a:gd name="T9" fmla="*/ 6 h 27"/>
              <a:gd name="T10" fmla="*/ 8 w 12"/>
              <a:gd name="T11" fmla="*/ 21 h 27"/>
              <a:gd name="T12" fmla="*/ 6 w 12"/>
              <a:gd name="T13" fmla="*/ 23 h 27"/>
              <a:gd name="T14" fmla="*/ 6 w 12"/>
              <a:gd name="T15" fmla="*/ 0 h 27"/>
              <a:gd name="T16" fmla="*/ 0 w 12"/>
              <a:gd name="T17" fmla="*/ 7 h 27"/>
              <a:gd name="T18" fmla="*/ 0 w 12"/>
              <a:gd name="T19" fmla="*/ 20 h 27"/>
              <a:gd name="T20" fmla="*/ 6 w 12"/>
              <a:gd name="T21" fmla="*/ 27 h 27"/>
              <a:gd name="T22" fmla="*/ 12 w 12"/>
              <a:gd name="T23" fmla="*/ 20 h 27"/>
              <a:gd name="T24" fmla="*/ 12 w 12"/>
              <a:gd name="T25" fmla="*/ 7 h 27"/>
              <a:gd name="T26" fmla="*/ 6 w 1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7">
                <a:moveTo>
                  <a:pt x="6" y="23"/>
                </a:moveTo>
                <a:cubicBezTo>
                  <a:pt x="5" y="23"/>
                  <a:pt x="4" y="22"/>
                  <a:pt x="4" y="21"/>
                </a:cubicBezTo>
                <a:cubicBezTo>
                  <a:pt x="4" y="6"/>
                  <a:pt x="4" y="6"/>
                  <a:pt x="4" y="6"/>
                </a:cubicBezTo>
                <a:cubicBezTo>
                  <a:pt x="4" y="4"/>
                  <a:pt x="5" y="4"/>
                  <a:pt x="6" y="4"/>
                </a:cubicBezTo>
                <a:cubicBezTo>
                  <a:pt x="7" y="4"/>
                  <a:pt x="8" y="4"/>
                  <a:pt x="8" y="6"/>
                </a:cubicBezTo>
                <a:cubicBezTo>
                  <a:pt x="8" y="21"/>
                  <a:pt x="8" y="21"/>
                  <a:pt x="8" y="21"/>
                </a:cubicBezTo>
                <a:cubicBezTo>
                  <a:pt x="8" y="22"/>
                  <a:pt x="7" y="23"/>
                  <a:pt x="6" y="23"/>
                </a:cubicBezTo>
                <a:moveTo>
                  <a:pt x="6" y="0"/>
                </a:moveTo>
                <a:cubicBezTo>
                  <a:pt x="2" y="0"/>
                  <a:pt x="0" y="2"/>
                  <a:pt x="0" y="7"/>
                </a:cubicBezTo>
                <a:cubicBezTo>
                  <a:pt x="0" y="20"/>
                  <a:pt x="0" y="20"/>
                  <a:pt x="0" y="20"/>
                </a:cubicBezTo>
                <a:cubicBezTo>
                  <a:pt x="0" y="25"/>
                  <a:pt x="2" y="27"/>
                  <a:pt x="6" y="27"/>
                </a:cubicBezTo>
                <a:cubicBezTo>
                  <a:pt x="10" y="27"/>
                  <a:pt x="12" y="25"/>
                  <a:pt x="12" y="20"/>
                </a:cubicBezTo>
                <a:cubicBezTo>
                  <a:pt x="12" y="7"/>
                  <a:pt x="12" y="7"/>
                  <a:pt x="12" y="7"/>
                </a:cubicBezTo>
                <a:cubicBezTo>
                  <a:pt x="12" y="2"/>
                  <a:pt x="10" y="0"/>
                  <a:pt x="6"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9" name="isḷïďé">
            <a:extLst>
              <a:ext uri="{FF2B5EF4-FFF2-40B4-BE49-F238E27FC236}">
                <a16:creationId xmlns:a16="http://schemas.microsoft.com/office/drawing/2014/main" id="{3CE3F087-A030-4338-A76B-4D7310A888A4}"/>
              </a:ext>
            </a:extLst>
          </p:cNvPr>
          <p:cNvSpPr/>
          <p:nvPr/>
        </p:nvSpPr>
        <p:spPr bwMode="auto">
          <a:xfrm>
            <a:off x="8534964" y="2848629"/>
            <a:ext cx="14489" cy="28583"/>
          </a:xfrm>
          <a:custGeom>
            <a:avLst/>
            <a:gdLst>
              <a:gd name="T0" fmla="*/ 4 w 13"/>
              <a:gd name="T1" fmla="*/ 12 h 27"/>
              <a:gd name="T2" fmla="*/ 4 w 13"/>
              <a:gd name="T3" fmla="*/ 4 h 27"/>
              <a:gd name="T4" fmla="*/ 6 w 13"/>
              <a:gd name="T5" fmla="*/ 4 h 27"/>
              <a:gd name="T6" fmla="*/ 8 w 13"/>
              <a:gd name="T7" fmla="*/ 7 h 27"/>
              <a:gd name="T8" fmla="*/ 8 w 13"/>
              <a:gd name="T9" fmla="*/ 9 h 27"/>
              <a:gd name="T10" fmla="*/ 6 w 13"/>
              <a:gd name="T11" fmla="*/ 12 h 27"/>
              <a:gd name="T12" fmla="*/ 4 w 13"/>
              <a:gd name="T13" fmla="*/ 12 h 27"/>
              <a:gd name="T14" fmla="*/ 6 w 13"/>
              <a:gd name="T15" fmla="*/ 0 h 27"/>
              <a:gd name="T16" fmla="*/ 0 w 13"/>
              <a:gd name="T17" fmla="*/ 0 h 27"/>
              <a:gd name="T18" fmla="*/ 0 w 13"/>
              <a:gd name="T19" fmla="*/ 27 h 27"/>
              <a:gd name="T20" fmla="*/ 4 w 13"/>
              <a:gd name="T21" fmla="*/ 27 h 27"/>
              <a:gd name="T22" fmla="*/ 4 w 13"/>
              <a:gd name="T23" fmla="*/ 16 h 27"/>
              <a:gd name="T24" fmla="*/ 6 w 13"/>
              <a:gd name="T25" fmla="*/ 16 h 27"/>
              <a:gd name="T26" fmla="*/ 8 w 13"/>
              <a:gd name="T27" fmla="*/ 19 h 27"/>
              <a:gd name="T28" fmla="*/ 8 w 13"/>
              <a:gd name="T29" fmla="*/ 23 h 27"/>
              <a:gd name="T30" fmla="*/ 9 w 13"/>
              <a:gd name="T31" fmla="*/ 27 h 27"/>
              <a:gd name="T32" fmla="*/ 13 w 13"/>
              <a:gd name="T33" fmla="*/ 27 h 27"/>
              <a:gd name="T34" fmla="*/ 12 w 13"/>
              <a:gd name="T35" fmla="*/ 23 h 27"/>
              <a:gd name="T36" fmla="*/ 12 w 13"/>
              <a:gd name="T37" fmla="*/ 19 h 27"/>
              <a:gd name="T38" fmla="*/ 10 w 13"/>
              <a:gd name="T39" fmla="*/ 14 h 27"/>
              <a:gd name="T40" fmla="*/ 12 w 13"/>
              <a:gd name="T41" fmla="*/ 8 h 27"/>
              <a:gd name="T42" fmla="*/ 12 w 13"/>
              <a:gd name="T43" fmla="*/ 6 h 27"/>
              <a:gd name="T44" fmla="*/ 6 w 13"/>
              <a:gd name="T4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27">
                <a:moveTo>
                  <a:pt x="4" y="12"/>
                </a:moveTo>
                <a:cubicBezTo>
                  <a:pt x="4" y="4"/>
                  <a:pt x="4" y="4"/>
                  <a:pt x="4" y="4"/>
                </a:cubicBezTo>
                <a:cubicBezTo>
                  <a:pt x="6" y="4"/>
                  <a:pt x="6" y="4"/>
                  <a:pt x="6" y="4"/>
                </a:cubicBezTo>
                <a:cubicBezTo>
                  <a:pt x="8" y="4"/>
                  <a:pt x="8" y="5"/>
                  <a:pt x="8" y="7"/>
                </a:cubicBezTo>
                <a:cubicBezTo>
                  <a:pt x="8" y="9"/>
                  <a:pt x="8" y="9"/>
                  <a:pt x="8" y="9"/>
                </a:cubicBezTo>
                <a:cubicBezTo>
                  <a:pt x="8" y="11"/>
                  <a:pt x="7" y="12"/>
                  <a:pt x="6" y="12"/>
                </a:cubicBezTo>
                <a:cubicBezTo>
                  <a:pt x="4" y="12"/>
                  <a:pt x="4" y="12"/>
                  <a:pt x="4" y="12"/>
                </a:cubicBezTo>
                <a:moveTo>
                  <a:pt x="6" y="0"/>
                </a:moveTo>
                <a:cubicBezTo>
                  <a:pt x="0" y="0"/>
                  <a:pt x="0" y="0"/>
                  <a:pt x="0" y="0"/>
                </a:cubicBezTo>
                <a:cubicBezTo>
                  <a:pt x="0" y="27"/>
                  <a:pt x="0" y="27"/>
                  <a:pt x="0" y="27"/>
                </a:cubicBezTo>
                <a:cubicBezTo>
                  <a:pt x="4" y="27"/>
                  <a:pt x="4" y="27"/>
                  <a:pt x="4" y="27"/>
                </a:cubicBezTo>
                <a:cubicBezTo>
                  <a:pt x="4" y="16"/>
                  <a:pt x="4" y="16"/>
                  <a:pt x="4" y="16"/>
                </a:cubicBezTo>
                <a:cubicBezTo>
                  <a:pt x="6" y="16"/>
                  <a:pt x="6" y="16"/>
                  <a:pt x="6" y="16"/>
                </a:cubicBezTo>
                <a:cubicBezTo>
                  <a:pt x="7" y="16"/>
                  <a:pt x="8" y="17"/>
                  <a:pt x="8" y="19"/>
                </a:cubicBezTo>
                <a:cubicBezTo>
                  <a:pt x="8" y="23"/>
                  <a:pt x="8" y="23"/>
                  <a:pt x="8" y="23"/>
                </a:cubicBezTo>
                <a:cubicBezTo>
                  <a:pt x="8" y="26"/>
                  <a:pt x="8" y="26"/>
                  <a:pt x="9" y="27"/>
                </a:cubicBezTo>
                <a:cubicBezTo>
                  <a:pt x="13" y="27"/>
                  <a:pt x="13" y="27"/>
                  <a:pt x="13" y="27"/>
                </a:cubicBezTo>
                <a:cubicBezTo>
                  <a:pt x="12" y="26"/>
                  <a:pt x="12" y="25"/>
                  <a:pt x="12" y="23"/>
                </a:cubicBezTo>
                <a:cubicBezTo>
                  <a:pt x="12" y="19"/>
                  <a:pt x="12" y="19"/>
                  <a:pt x="12" y="19"/>
                </a:cubicBezTo>
                <a:cubicBezTo>
                  <a:pt x="12" y="17"/>
                  <a:pt x="12" y="15"/>
                  <a:pt x="10" y="14"/>
                </a:cubicBezTo>
                <a:cubicBezTo>
                  <a:pt x="11" y="13"/>
                  <a:pt x="12" y="11"/>
                  <a:pt x="12" y="8"/>
                </a:cubicBezTo>
                <a:cubicBezTo>
                  <a:pt x="12" y="6"/>
                  <a:pt x="12" y="6"/>
                  <a:pt x="12" y="6"/>
                </a:cubicBezTo>
                <a:cubicBezTo>
                  <a:pt x="12" y="2"/>
                  <a:pt x="11" y="0"/>
                  <a:pt x="6"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0" name="îṩļíḑé">
            <a:extLst>
              <a:ext uri="{FF2B5EF4-FFF2-40B4-BE49-F238E27FC236}">
                <a16:creationId xmlns:a16="http://schemas.microsoft.com/office/drawing/2014/main" id="{7F08B982-ED1B-4EFC-9330-003468F19303}"/>
              </a:ext>
            </a:extLst>
          </p:cNvPr>
          <p:cNvSpPr/>
          <p:nvPr/>
        </p:nvSpPr>
        <p:spPr bwMode="auto">
          <a:xfrm>
            <a:off x="8550083" y="2848629"/>
            <a:ext cx="14489" cy="28583"/>
          </a:xfrm>
          <a:custGeom>
            <a:avLst/>
            <a:gdLst>
              <a:gd name="T0" fmla="*/ 23 w 23"/>
              <a:gd name="T1" fmla="*/ 0 h 47"/>
              <a:gd name="T2" fmla="*/ 0 w 23"/>
              <a:gd name="T3" fmla="*/ 0 h 47"/>
              <a:gd name="T4" fmla="*/ 0 w 23"/>
              <a:gd name="T5" fmla="*/ 7 h 47"/>
              <a:gd name="T6" fmla="*/ 7 w 23"/>
              <a:gd name="T7" fmla="*/ 7 h 47"/>
              <a:gd name="T8" fmla="*/ 7 w 23"/>
              <a:gd name="T9" fmla="*/ 47 h 47"/>
              <a:gd name="T10" fmla="*/ 14 w 23"/>
              <a:gd name="T11" fmla="*/ 47 h 47"/>
              <a:gd name="T12" fmla="*/ 14 w 23"/>
              <a:gd name="T13" fmla="*/ 7 h 47"/>
              <a:gd name="T14" fmla="*/ 23 w 23"/>
              <a:gd name="T15" fmla="*/ 7 h 47"/>
              <a:gd name="T16" fmla="*/ 23 w 2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23" y="0"/>
                </a:moveTo>
                <a:lnTo>
                  <a:pt x="0" y="0"/>
                </a:lnTo>
                <a:lnTo>
                  <a:pt x="0" y="7"/>
                </a:lnTo>
                <a:lnTo>
                  <a:pt x="7" y="7"/>
                </a:lnTo>
                <a:lnTo>
                  <a:pt x="7" y="47"/>
                </a:lnTo>
                <a:lnTo>
                  <a:pt x="14" y="47"/>
                </a:lnTo>
                <a:lnTo>
                  <a:pt x="14" y="7"/>
                </a:lnTo>
                <a:lnTo>
                  <a:pt x="23" y="7"/>
                </a:lnTo>
                <a:lnTo>
                  <a:pt x="23" y="0"/>
                </a:lnTo>
                <a:close/>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1" name="iś1ïḑé">
            <a:extLst>
              <a:ext uri="{FF2B5EF4-FFF2-40B4-BE49-F238E27FC236}">
                <a16:creationId xmlns:a16="http://schemas.microsoft.com/office/drawing/2014/main" id="{FC4C689D-21FC-4461-B845-C0DE677890A7}"/>
              </a:ext>
            </a:extLst>
          </p:cNvPr>
          <p:cNvSpPr/>
          <p:nvPr/>
        </p:nvSpPr>
        <p:spPr bwMode="auto">
          <a:xfrm>
            <a:off x="8550083" y="2848629"/>
            <a:ext cx="14489" cy="28583"/>
          </a:xfrm>
          <a:custGeom>
            <a:avLst/>
            <a:gdLst>
              <a:gd name="T0" fmla="*/ 23 w 23"/>
              <a:gd name="T1" fmla="*/ 0 h 47"/>
              <a:gd name="T2" fmla="*/ 0 w 23"/>
              <a:gd name="T3" fmla="*/ 0 h 47"/>
              <a:gd name="T4" fmla="*/ 0 w 23"/>
              <a:gd name="T5" fmla="*/ 7 h 47"/>
              <a:gd name="T6" fmla="*/ 7 w 23"/>
              <a:gd name="T7" fmla="*/ 7 h 47"/>
              <a:gd name="T8" fmla="*/ 7 w 23"/>
              <a:gd name="T9" fmla="*/ 47 h 47"/>
              <a:gd name="T10" fmla="*/ 14 w 23"/>
              <a:gd name="T11" fmla="*/ 47 h 47"/>
              <a:gd name="T12" fmla="*/ 14 w 23"/>
              <a:gd name="T13" fmla="*/ 7 h 47"/>
              <a:gd name="T14" fmla="*/ 23 w 23"/>
              <a:gd name="T15" fmla="*/ 7 h 47"/>
              <a:gd name="T16" fmla="*/ 23 w 2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23" y="0"/>
                </a:moveTo>
                <a:lnTo>
                  <a:pt x="0" y="0"/>
                </a:lnTo>
                <a:lnTo>
                  <a:pt x="0" y="7"/>
                </a:lnTo>
                <a:lnTo>
                  <a:pt x="7" y="7"/>
                </a:lnTo>
                <a:lnTo>
                  <a:pt x="7" y="47"/>
                </a:lnTo>
                <a:lnTo>
                  <a:pt x="14" y="47"/>
                </a:lnTo>
                <a:lnTo>
                  <a:pt x="14" y="7"/>
                </a:lnTo>
                <a:lnTo>
                  <a:pt x="23" y="7"/>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2" name="iṣḷiḋê">
            <a:extLst>
              <a:ext uri="{FF2B5EF4-FFF2-40B4-BE49-F238E27FC236}">
                <a16:creationId xmlns:a16="http://schemas.microsoft.com/office/drawing/2014/main" id="{F7E95048-7976-4DCF-A0F7-B64A5094AB39}"/>
              </a:ext>
            </a:extLst>
          </p:cNvPr>
          <p:cNvSpPr/>
          <p:nvPr/>
        </p:nvSpPr>
        <p:spPr bwMode="auto">
          <a:xfrm>
            <a:off x="8500946" y="2922823"/>
            <a:ext cx="60477" cy="118589"/>
          </a:xfrm>
          <a:custGeom>
            <a:avLst/>
            <a:gdLst>
              <a:gd name="T0" fmla="*/ 1 w 55"/>
              <a:gd name="T1" fmla="*/ 107 h 112"/>
              <a:gd name="T2" fmla="*/ 1 w 55"/>
              <a:gd name="T3" fmla="*/ 81 h 112"/>
              <a:gd name="T4" fmla="*/ 22 w 55"/>
              <a:gd name="T5" fmla="*/ 81 h 112"/>
              <a:gd name="T6" fmla="*/ 14 w 55"/>
              <a:gd name="T7" fmla="*/ 96 h 112"/>
              <a:gd name="T8" fmla="*/ 1 w 55"/>
              <a:gd name="T9" fmla="*/ 107 h 112"/>
              <a:gd name="T10" fmla="*/ 10 w 55"/>
              <a:gd name="T11" fmla="*/ 106 h 112"/>
              <a:gd name="T12" fmla="*/ 17 w 55"/>
              <a:gd name="T13" fmla="*/ 99 h 112"/>
              <a:gd name="T14" fmla="*/ 27 w 55"/>
              <a:gd name="T15" fmla="*/ 81 h 112"/>
              <a:gd name="T16" fmla="*/ 44 w 55"/>
              <a:gd name="T17" fmla="*/ 81 h 112"/>
              <a:gd name="T18" fmla="*/ 10 w 55"/>
              <a:gd name="T19" fmla="*/ 106 h 112"/>
              <a:gd name="T20" fmla="*/ 1 w 55"/>
              <a:gd name="T21" fmla="*/ 77 h 112"/>
              <a:gd name="T22" fmla="*/ 1 w 55"/>
              <a:gd name="T23" fmla="*/ 57 h 112"/>
              <a:gd name="T24" fmla="*/ 26 w 55"/>
              <a:gd name="T25" fmla="*/ 57 h 112"/>
              <a:gd name="T26" fmla="*/ 23 w 55"/>
              <a:gd name="T27" fmla="*/ 77 h 112"/>
              <a:gd name="T28" fmla="*/ 1 w 55"/>
              <a:gd name="T29" fmla="*/ 77 h 112"/>
              <a:gd name="T30" fmla="*/ 28 w 55"/>
              <a:gd name="T31" fmla="*/ 77 h 112"/>
              <a:gd name="T32" fmla="*/ 31 w 55"/>
              <a:gd name="T33" fmla="*/ 57 h 112"/>
              <a:gd name="T34" fmla="*/ 50 w 55"/>
              <a:gd name="T35" fmla="*/ 57 h 112"/>
              <a:gd name="T36" fmla="*/ 46 w 55"/>
              <a:gd name="T37" fmla="*/ 77 h 112"/>
              <a:gd name="T38" fmla="*/ 28 w 55"/>
              <a:gd name="T39" fmla="*/ 77 h 112"/>
              <a:gd name="T40" fmla="*/ 1 w 55"/>
              <a:gd name="T41" fmla="*/ 53 h 112"/>
              <a:gd name="T42" fmla="*/ 1 w 55"/>
              <a:gd name="T43" fmla="*/ 33 h 112"/>
              <a:gd name="T44" fmla="*/ 22 w 55"/>
              <a:gd name="T45" fmla="*/ 33 h 112"/>
              <a:gd name="T46" fmla="*/ 26 w 55"/>
              <a:gd name="T47" fmla="*/ 53 h 112"/>
              <a:gd name="T48" fmla="*/ 1 w 55"/>
              <a:gd name="T49" fmla="*/ 53 h 112"/>
              <a:gd name="T50" fmla="*/ 31 w 55"/>
              <a:gd name="T51" fmla="*/ 53 h 112"/>
              <a:gd name="T52" fmla="*/ 27 w 55"/>
              <a:gd name="T53" fmla="*/ 33 h 112"/>
              <a:gd name="T54" fmla="*/ 45 w 55"/>
              <a:gd name="T55" fmla="*/ 33 h 112"/>
              <a:gd name="T56" fmla="*/ 50 w 55"/>
              <a:gd name="T57" fmla="*/ 53 h 112"/>
              <a:gd name="T58" fmla="*/ 31 w 55"/>
              <a:gd name="T59" fmla="*/ 53 h 112"/>
              <a:gd name="T60" fmla="*/ 26 w 55"/>
              <a:gd name="T61" fmla="*/ 29 h 112"/>
              <a:gd name="T62" fmla="*/ 18 w 55"/>
              <a:gd name="T63" fmla="*/ 15 h 112"/>
              <a:gd name="T64" fmla="*/ 11 w 55"/>
              <a:gd name="T65" fmla="*/ 6 h 112"/>
              <a:gd name="T66" fmla="*/ 42 w 55"/>
              <a:gd name="T67" fmla="*/ 29 h 112"/>
              <a:gd name="T68" fmla="*/ 26 w 55"/>
              <a:gd name="T69" fmla="*/ 29 h 112"/>
              <a:gd name="T70" fmla="*/ 1 w 55"/>
              <a:gd name="T71" fmla="*/ 29 h 112"/>
              <a:gd name="T72" fmla="*/ 1 w 55"/>
              <a:gd name="T73" fmla="*/ 5 h 112"/>
              <a:gd name="T74" fmla="*/ 3 w 55"/>
              <a:gd name="T75" fmla="*/ 5 h 112"/>
              <a:gd name="T76" fmla="*/ 21 w 55"/>
              <a:gd name="T77" fmla="*/ 29 h 112"/>
              <a:gd name="T78" fmla="*/ 1 w 55"/>
              <a:gd name="T79" fmla="*/ 29 h 112"/>
              <a:gd name="T80" fmla="*/ 0 w 55"/>
              <a:gd name="T81" fmla="*/ 0 h 112"/>
              <a:gd name="T82" fmla="*/ 0 w 55"/>
              <a:gd name="T83" fmla="*/ 112 h 112"/>
              <a:gd name="T84" fmla="*/ 55 w 55"/>
              <a:gd name="T85" fmla="*/ 56 h 112"/>
              <a:gd name="T86" fmla="*/ 0 w 55"/>
              <a:gd name="T8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 h="112">
                <a:moveTo>
                  <a:pt x="1" y="107"/>
                </a:moveTo>
                <a:cubicBezTo>
                  <a:pt x="1" y="81"/>
                  <a:pt x="1" y="81"/>
                  <a:pt x="1" y="81"/>
                </a:cubicBezTo>
                <a:cubicBezTo>
                  <a:pt x="22" y="81"/>
                  <a:pt x="22" y="81"/>
                  <a:pt x="22" y="81"/>
                </a:cubicBezTo>
                <a:cubicBezTo>
                  <a:pt x="20" y="87"/>
                  <a:pt x="17" y="92"/>
                  <a:pt x="14" y="96"/>
                </a:cubicBezTo>
                <a:cubicBezTo>
                  <a:pt x="8" y="103"/>
                  <a:pt x="3" y="106"/>
                  <a:pt x="1" y="107"/>
                </a:cubicBezTo>
                <a:moveTo>
                  <a:pt x="10" y="106"/>
                </a:moveTo>
                <a:cubicBezTo>
                  <a:pt x="13" y="104"/>
                  <a:pt x="15" y="101"/>
                  <a:pt x="17" y="99"/>
                </a:cubicBezTo>
                <a:cubicBezTo>
                  <a:pt x="21" y="94"/>
                  <a:pt x="24" y="88"/>
                  <a:pt x="27" y="81"/>
                </a:cubicBezTo>
                <a:cubicBezTo>
                  <a:pt x="44" y="81"/>
                  <a:pt x="44" y="81"/>
                  <a:pt x="44" y="81"/>
                </a:cubicBezTo>
                <a:cubicBezTo>
                  <a:pt x="36" y="94"/>
                  <a:pt x="24" y="103"/>
                  <a:pt x="10" y="106"/>
                </a:cubicBezTo>
                <a:moveTo>
                  <a:pt x="1" y="77"/>
                </a:moveTo>
                <a:cubicBezTo>
                  <a:pt x="1" y="57"/>
                  <a:pt x="1" y="57"/>
                  <a:pt x="1" y="57"/>
                </a:cubicBezTo>
                <a:cubicBezTo>
                  <a:pt x="26" y="57"/>
                  <a:pt x="26" y="57"/>
                  <a:pt x="26" y="57"/>
                </a:cubicBezTo>
                <a:cubicBezTo>
                  <a:pt x="26" y="64"/>
                  <a:pt x="25" y="71"/>
                  <a:pt x="23" y="77"/>
                </a:cubicBezTo>
                <a:cubicBezTo>
                  <a:pt x="1" y="77"/>
                  <a:pt x="1" y="77"/>
                  <a:pt x="1" y="77"/>
                </a:cubicBezTo>
                <a:moveTo>
                  <a:pt x="28" y="77"/>
                </a:moveTo>
                <a:cubicBezTo>
                  <a:pt x="30" y="71"/>
                  <a:pt x="31" y="64"/>
                  <a:pt x="31" y="57"/>
                </a:cubicBezTo>
                <a:cubicBezTo>
                  <a:pt x="50" y="57"/>
                  <a:pt x="50" y="57"/>
                  <a:pt x="50" y="57"/>
                </a:cubicBezTo>
                <a:cubicBezTo>
                  <a:pt x="50" y="64"/>
                  <a:pt x="49" y="70"/>
                  <a:pt x="46" y="77"/>
                </a:cubicBezTo>
                <a:cubicBezTo>
                  <a:pt x="28" y="77"/>
                  <a:pt x="28" y="77"/>
                  <a:pt x="28" y="77"/>
                </a:cubicBezTo>
                <a:moveTo>
                  <a:pt x="1" y="53"/>
                </a:moveTo>
                <a:cubicBezTo>
                  <a:pt x="1" y="33"/>
                  <a:pt x="1" y="33"/>
                  <a:pt x="1" y="33"/>
                </a:cubicBezTo>
                <a:cubicBezTo>
                  <a:pt x="22" y="33"/>
                  <a:pt x="22" y="33"/>
                  <a:pt x="22" y="33"/>
                </a:cubicBezTo>
                <a:cubicBezTo>
                  <a:pt x="25" y="39"/>
                  <a:pt x="26" y="46"/>
                  <a:pt x="26" y="53"/>
                </a:cubicBezTo>
                <a:cubicBezTo>
                  <a:pt x="1" y="53"/>
                  <a:pt x="1" y="53"/>
                  <a:pt x="1" y="53"/>
                </a:cubicBezTo>
                <a:moveTo>
                  <a:pt x="31" y="53"/>
                </a:moveTo>
                <a:cubicBezTo>
                  <a:pt x="31" y="46"/>
                  <a:pt x="29" y="39"/>
                  <a:pt x="27" y="33"/>
                </a:cubicBezTo>
                <a:cubicBezTo>
                  <a:pt x="45" y="33"/>
                  <a:pt x="45" y="33"/>
                  <a:pt x="45" y="33"/>
                </a:cubicBezTo>
                <a:cubicBezTo>
                  <a:pt x="48" y="39"/>
                  <a:pt x="50" y="46"/>
                  <a:pt x="50" y="53"/>
                </a:cubicBezTo>
                <a:cubicBezTo>
                  <a:pt x="31" y="53"/>
                  <a:pt x="31" y="53"/>
                  <a:pt x="31" y="53"/>
                </a:cubicBezTo>
                <a:moveTo>
                  <a:pt x="26" y="29"/>
                </a:moveTo>
                <a:cubicBezTo>
                  <a:pt x="24" y="24"/>
                  <a:pt x="21" y="19"/>
                  <a:pt x="18" y="15"/>
                </a:cubicBezTo>
                <a:cubicBezTo>
                  <a:pt x="16" y="12"/>
                  <a:pt x="13" y="9"/>
                  <a:pt x="11" y="6"/>
                </a:cubicBezTo>
                <a:cubicBezTo>
                  <a:pt x="24" y="9"/>
                  <a:pt x="35" y="17"/>
                  <a:pt x="42" y="29"/>
                </a:cubicBezTo>
                <a:cubicBezTo>
                  <a:pt x="26" y="29"/>
                  <a:pt x="26" y="29"/>
                  <a:pt x="26" y="29"/>
                </a:cubicBezTo>
                <a:moveTo>
                  <a:pt x="1" y="29"/>
                </a:moveTo>
                <a:cubicBezTo>
                  <a:pt x="1" y="5"/>
                  <a:pt x="1" y="5"/>
                  <a:pt x="1" y="5"/>
                </a:cubicBezTo>
                <a:cubicBezTo>
                  <a:pt x="2" y="5"/>
                  <a:pt x="2" y="5"/>
                  <a:pt x="3" y="5"/>
                </a:cubicBezTo>
                <a:cubicBezTo>
                  <a:pt x="6" y="7"/>
                  <a:pt x="15" y="15"/>
                  <a:pt x="21" y="29"/>
                </a:cubicBezTo>
                <a:cubicBezTo>
                  <a:pt x="1" y="29"/>
                  <a:pt x="1" y="29"/>
                  <a:pt x="1" y="29"/>
                </a:cubicBezTo>
                <a:moveTo>
                  <a:pt x="0" y="0"/>
                </a:moveTo>
                <a:cubicBezTo>
                  <a:pt x="0" y="112"/>
                  <a:pt x="0" y="112"/>
                  <a:pt x="0" y="112"/>
                </a:cubicBezTo>
                <a:cubicBezTo>
                  <a:pt x="30" y="111"/>
                  <a:pt x="55" y="87"/>
                  <a:pt x="55" y="56"/>
                </a:cubicBezTo>
                <a:cubicBezTo>
                  <a:pt x="55" y="26"/>
                  <a:pt x="30" y="1"/>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3" name="íṥḷiďê">
            <a:extLst>
              <a:ext uri="{FF2B5EF4-FFF2-40B4-BE49-F238E27FC236}">
                <a16:creationId xmlns:a16="http://schemas.microsoft.com/office/drawing/2014/main" id="{31C5A3B1-57DB-498A-B5EC-5BB6D2575654}"/>
              </a:ext>
            </a:extLst>
          </p:cNvPr>
          <p:cNvSpPr/>
          <p:nvPr/>
        </p:nvSpPr>
        <p:spPr bwMode="auto">
          <a:xfrm>
            <a:off x="6876256" y="2784774"/>
            <a:ext cx="353413" cy="341170"/>
          </a:xfrm>
          <a:custGeom>
            <a:avLst/>
            <a:gdLst>
              <a:gd name="T0" fmla="*/ 561 w 561"/>
              <a:gd name="T1" fmla="*/ 488 h 561"/>
              <a:gd name="T2" fmla="*/ 314 w 561"/>
              <a:gd name="T3" fmla="*/ 524 h 561"/>
              <a:gd name="T4" fmla="*/ 71 w 561"/>
              <a:gd name="T5" fmla="*/ 561 h 561"/>
              <a:gd name="T6" fmla="*/ 0 w 561"/>
              <a:gd name="T7" fmla="*/ 72 h 561"/>
              <a:gd name="T8" fmla="*/ 261 w 561"/>
              <a:gd name="T9" fmla="*/ 34 h 561"/>
              <a:gd name="T10" fmla="*/ 490 w 561"/>
              <a:gd name="T11" fmla="*/ 0 h 561"/>
              <a:gd name="T12" fmla="*/ 561 w 561"/>
              <a:gd name="T13" fmla="*/ 488 h 561"/>
            </a:gdLst>
            <a:ahLst/>
            <a:cxnLst>
              <a:cxn ang="0">
                <a:pos x="T0" y="T1"/>
              </a:cxn>
              <a:cxn ang="0">
                <a:pos x="T2" y="T3"/>
              </a:cxn>
              <a:cxn ang="0">
                <a:pos x="T4" y="T5"/>
              </a:cxn>
              <a:cxn ang="0">
                <a:pos x="T6" y="T7"/>
              </a:cxn>
              <a:cxn ang="0">
                <a:pos x="T8" y="T9"/>
              </a:cxn>
              <a:cxn ang="0">
                <a:pos x="T10" y="T11"/>
              </a:cxn>
              <a:cxn ang="0">
                <a:pos x="T12" y="T13"/>
              </a:cxn>
            </a:cxnLst>
            <a:rect l="0" t="0" r="r" b="b"/>
            <a:pathLst>
              <a:path w="561" h="561">
                <a:moveTo>
                  <a:pt x="561" y="488"/>
                </a:moveTo>
                <a:lnTo>
                  <a:pt x="314" y="524"/>
                </a:lnTo>
                <a:lnTo>
                  <a:pt x="71" y="561"/>
                </a:lnTo>
                <a:lnTo>
                  <a:pt x="0" y="72"/>
                </a:lnTo>
                <a:lnTo>
                  <a:pt x="261" y="34"/>
                </a:lnTo>
                <a:lnTo>
                  <a:pt x="490" y="0"/>
                </a:lnTo>
                <a:lnTo>
                  <a:pt x="561" y="4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4" name="íslîdé">
            <a:extLst>
              <a:ext uri="{FF2B5EF4-FFF2-40B4-BE49-F238E27FC236}">
                <a16:creationId xmlns:a16="http://schemas.microsoft.com/office/drawing/2014/main" id="{72036D51-E6B1-492C-BC78-6DF03B83166F}"/>
              </a:ext>
            </a:extLst>
          </p:cNvPr>
          <p:cNvSpPr/>
          <p:nvPr/>
        </p:nvSpPr>
        <p:spPr bwMode="auto">
          <a:xfrm>
            <a:off x="6876256" y="2784774"/>
            <a:ext cx="353413" cy="341170"/>
          </a:xfrm>
          <a:custGeom>
            <a:avLst/>
            <a:gdLst>
              <a:gd name="T0" fmla="*/ 561 w 561"/>
              <a:gd name="T1" fmla="*/ 488 h 561"/>
              <a:gd name="T2" fmla="*/ 314 w 561"/>
              <a:gd name="T3" fmla="*/ 524 h 561"/>
              <a:gd name="T4" fmla="*/ 71 w 561"/>
              <a:gd name="T5" fmla="*/ 561 h 561"/>
              <a:gd name="T6" fmla="*/ 0 w 561"/>
              <a:gd name="T7" fmla="*/ 72 h 561"/>
              <a:gd name="T8" fmla="*/ 261 w 561"/>
              <a:gd name="T9" fmla="*/ 34 h 561"/>
              <a:gd name="T10" fmla="*/ 490 w 561"/>
              <a:gd name="T11" fmla="*/ 0 h 561"/>
              <a:gd name="T12" fmla="*/ 561 w 561"/>
              <a:gd name="T13" fmla="*/ 488 h 561"/>
            </a:gdLst>
            <a:ahLst/>
            <a:cxnLst>
              <a:cxn ang="0">
                <a:pos x="T0" y="T1"/>
              </a:cxn>
              <a:cxn ang="0">
                <a:pos x="T2" y="T3"/>
              </a:cxn>
              <a:cxn ang="0">
                <a:pos x="T4" y="T5"/>
              </a:cxn>
              <a:cxn ang="0">
                <a:pos x="T6" y="T7"/>
              </a:cxn>
              <a:cxn ang="0">
                <a:pos x="T8" y="T9"/>
              </a:cxn>
              <a:cxn ang="0">
                <a:pos x="T10" y="T11"/>
              </a:cxn>
              <a:cxn ang="0">
                <a:pos x="T12" y="T13"/>
              </a:cxn>
            </a:cxnLst>
            <a:rect l="0" t="0" r="r" b="b"/>
            <a:pathLst>
              <a:path w="561" h="561">
                <a:moveTo>
                  <a:pt x="561" y="488"/>
                </a:moveTo>
                <a:lnTo>
                  <a:pt x="314" y="524"/>
                </a:lnTo>
                <a:lnTo>
                  <a:pt x="71" y="561"/>
                </a:lnTo>
                <a:lnTo>
                  <a:pt x="0" y="72"/>
                </a:lnTo>
                <a:lnTo>
                  <a:pt x="261" y="34"/>
                </a:lnTo>
                <a:lnTo>
                  <a:pt x="490" y="0"/>
                </a:lnTo>
                <a:lnTo>
                  <a:pt x="561" y="4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5" name="ïšḻïďe">
            <a:extLst>
              <a:ext uri="{FF2B5EF4-FFF2-40B4-BE49-F238E27FC236}">
                <a16:creationId xmlns:a16="http://schemas.microsoft.com/office/drawing/2014/main" id="{754ED17C-12DD-40A0-953B-6C17068E762D}"/>
              </a:ext>
            </a:extLst>
          </p:cNvPr>
          <p:cNvSpPr/>
          <p:nvPr/>
        </p:nvSpPr>
        <p:spPr bwMode="auto">
          <a:xfrm>
            <a:off x="6909014" y="2820046"/>
            <a:ext cx="277816" cy="209811"/>
          </a:xfrm>
          <a:custGeom>
            <a:avLst/>
            <a:gdLst>
              <a:gd name="T0" fmla="*/ 441 w 441"/>
              <a:gd name="T1" fmla="*/ 285 h 345"/>
              <a:gd name="T2" fmla="*/ 42 w 441"/>
              <a:gd name="T3" fmla="*/ 345 h 345"/>
              <a:gd name="T4" fmla="*/ 0 w 441"/>
              <a:gd name="T5" fmla="*/ 59 h 345"/>
              <a:gd name="T6" fmla="*/ 400 w 441"/>
              <a:gd name="T7" fmla="*/ 0 h 345"/>
              <a:gd name="T8" fmla="*/ 441 w 441"/>
              <a:gd name="T9" fmla="*/ 285 h 345"/>
            </a:gdLst>
            <a:ahLst/>
            <a:cxnLst>
              <a:cxn ang="0">
                <a:pos x="T0" y="T1"/>
              </a:cxn>
              <a:cxn ang="0">
                <a:pos x="T2" y="T3"/>
              </a:cxn>
              <a:cxn ang="0">
                <a:pos x="T4" y="T5"/>
              </a:cxn>
              <a:cxn ang="0">
                <a:pos x="T6" y="T7"/>
              </a:cxn>
              <a:cxn ang="0">
                <a:pos x="T8" y="T9"/>
              </a:cxn>
            </a:cxnLst>
            <a:rect l="0" t="0" r="r" b="b"/>
            <a:pathLst>
              <a:path w="441" h="345">
                <a:moveTo>
                  <a:pt x="441" y="285"/>
                </a:moveTo>
                <a:lnTo>
                  <a:pt x="42" y="345"/>
                </a:lnTo>
                <a:lnTo>
                  <a:pt x="0" y="59"/>
                </a:lnTo>
                <a:lnTo>
                  <a:pt x="400" y="0"/>
                </a:lnTo>
                <a:lnTo>
                  <a:pt x="441" y="285"/>
                </a:lnTo>
                <a:close/>
              </a:path>
            </a:pathLst>
          </a:custGeom>
          <a:solidFill>
            <a:srgbClr val="FFC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6" name="ïŝḷîďe">
            <a:extLst>
              <a:ext uri="{FF2B5EF4-FFF2-40B4-BE49-F238E27FC236}">
                <a16:creationId xmlns:a16="http://schemas.microsoft.com/office/drawing/2014/main" id="{EE24E6B8-B898-4125-9935-D57D79D61571}"/>
              </a:ext>
            </a:extLst>
          </p:cNvPr>
          <p:cNvSpPr/>
          <p:nvPr/>
        </p:nvSpPr>
        <p:spPr bwMode="auto">
          <a:xfrm>
            <a:off x="6909014" y="2820046"/>
            <a:ext cx="277816" cy="209811"/>
          </a:xfrm>
          <a:custGeom>
            <a:avLst/>
            <a:gdLst>
              <a:gd name="T0" fmla="*/ 441 w 441"/>
              <a:gd name="T1" fmla="*/ 285 h 345"/>
              <a:gd name="T2" fmla="*/ 42 w 441"/>
              <a:gd name="T3" fmla="*/ 345 h 345"/>
              <a:gd name="T4" fmla="*/ 0 w 441"/>
              <a:gd name="T5" fmla="*/ 59 h 345"/>
              <a:gd name="T6" fmla="*/ 400 w 441"/>
              <a:gd name="T7" fmla="*/ 0 h 345"/>
              <a:gd name="T8" fmla="*/ 441 w 441"/>
              <a:gd name="T9" fmla="*/ 285 h 345"/>
            </a:gdLst>
            <a:ahLst/>
            <a:cxnLst>
              <a:cxn ang="0">
                <a:pos x="T0" y="T1"/>
              </a:cxn>
              <a:cxn ang="0">
                <a:pos x="T2" y="T3"/>
              </a:cxn>
              <a:cxn ang="0">
                <a:pos x="T4" y="T5"/>
              </a:cxn>
              <a:cxn ang="0">
                <a:pos x="T6" y="T7"/>
              </a:cxn>
              <a:cxn ang="0">
                <a:pos x="T8" y="T9"/>
              </a:cxn>
            </a:cxnLst>
            <a:rect l="0" t="0" r="r" b="b"/>
            <a:pathLst>
              <a:path w="441" h="345">
                <a:moveTo>
                  <a:pt x="441" y="285"/>
                </a:moveTo>
                <a:lnTo>
                  <a:pt x="42" y="345"/>
                </a:lnTo>
                <a:lnTo>
                  <a:pt x="0" y="59"/>
                </a:lnTo>
                <a:lnTo>
                  <a:pt x="400" y="0"/>
                </a:lnTo>
                <a:lnTo>
                  <a:pt x="441" y="2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7" name="í$líḓè">
            <a:extLst>
              <a:ext uri="{FF2B5EF4-FFF2-40B4-BE49-F238E27FC236}">
                <a16:creationId xmlns:a16="http://schemas.microsoft.com/office/drawing/2014/main" id="{89DA4853-F28C-4C03-BB45-07714FFF4D95}"/>
              </a:ext>
            </a:extLst>
          </p:cNvPr>
          <p:cNvSpPr/>
          <p:nvPr/>
        </p:nvSpPr>
        <p:spPr bwMode="auto">
          <a:xfrm>
            <a:off x="7053907" y="2869914"/>
            <a:ext cx="132924" cy="142914"/>
          </a:xfrm>
          <a:custGeom>
            <a:avLst/>
            <a:gdLst>
              <a:gd name="T0" fmla="*/ 201 w 211"/>
              <a:gd name="T1" fmla="*/ 127 h 235"/>
              <a:gd name="T2" fmla="*/ 177 w 211"/>
              <a:gd name="T3" fmla="*/ 97 h 235"/>
              <a:gd name="T4" fmla="*/ 96 w 211"/>
              <a:gd name="T5" fmla="*/ 0 h 235"/>
              <a:gd name="T6" fmla="*/ 0 w 211"/>
              <a:gd name="T7" fmla="*/ 235 h 235"/>
              <a:gd name="T8" fmla="*/ 211 w 211"/>
              <a:gd name="T9" fmla="*/ 203 h 235"/>
              <a:gd name="T10" fmla="*/ 201 w 211"/>
              <a:gd name="T11" fmla="*/ 127 h 235"/>
            </a:gdLst>
            <a:ahLst/>
            <a:cxnLst>
              <a:cxn ang="0">
                <a:pos x="T0" y="T1"/>
              </a:cxn>
              <a:cxn ang="0">
                <a:pos x="T2" y="T3"/>
              </a:cxn>
              <a:cxn ang="0">
                <a:pos x="T4" y="T5"/>
              </a:cxn>
              <a:cxn ang="0">
                <a:pos x="T6" y="T7"/>
              </a:cxn>
              <a:cxn ang="0">
                <a:pos x="T8" y="T9"/>
              </a:cxn>
              <a:cxn ang="0">
                <a:pos x="T10" y="T11"/>
              </a:cxn>
            </a:cxnLst>
            <a:rect l="0" t="0" r="r" b="b"/>
            <a:pathLst>
              <a:path w="211" h="235">
                <a:moveTo>
                  <a:pt x="201" y="127"/>
                </a:moveTo>
                <a:lnTo>
                  <a:pt x="177" y="97"/>
                </a:lnTo>
                <a:lnTo>
                  <a:pt x="96" y="0"/>
                </a:lnTo>
                <a:lnTo>
                  <a:pt x="0" y="235"/>
                </a:lnTo>
                <a:lnTo>
                  <a:pt x="211" y="203"/>
                </a:lnTo>
                <a:lnTo>
                  <a:pt x="201" y="127"/>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8" name="išḻïḑè">
            <a:extLst>
              <a:ext uri="{FF2B5EF4-FFF2-40B4-BE49-F238E27FC236}">
                <a16:creationId xmlns:a16="http://schemas.microsoft.com/office/drawing/2014/main" id="{CB5CA5F9-B299-4F7F-BA79-E2A5928EA454}"/>
              </a:ext>
            </a:extLst>
          </p:cNvPr>
          <p:cNvSpPr/>
          <p:nvPr/>
        </p:nvSpPr>
        <p:spPr bwMode="auto">
          <a:xfrm>
            <a:off x="7053907" y="2869914"/>
            <a:ext cx="132924" cy="142914"/>
          </a:xfrm>
          <a:custGeom>
            <a:avLst/>
            <a:gdLst>
              <a:gd name="T0" fmla="*/ 201 w 211"/>
              <a:gd name="T1" fmla="*/ 127 h 235"/>
              <a:gd name="T2" fmla="*/ 177 w 211"/>
              <a:gd name="T3" fmla="*/ 97 h 235"/>
              <a:gd name="T4" fmla="*/ 96 w 211"/>
              <a:gd name="T5" fmla="*/ 0 h 235"/>
              <a:gd name="T6" fmla="*/ 0 w 211"/>
              <a:gd name="T7" fmla="*/ 235 h 235"/>
              <a:gd name="T8" fmla="*/ 211 w 211"/>
              <a:gd name="T9" fmla="*/ 203 h 235"/>
              <a:gd name="T10" fmla="*/ 201 w 211"/>
              <a:gd name="T11" fmla="*/ 127 h 235"/>
            </a:gdLst>
            <a:ahLst/>
            <a:cxnLst>
              <a:cxn ang="0">
                <a:pos x="T0" y="T1"/>
              </a:cxn>
              <a:cxn ang="0">
                <a:pos x="T2" y="T3"/>
              </a:cxn>
              <a:cxn ang="0">
                <a:pos x="T4" y="T5"/>
              </a:cxn>
              <a:cxn ang="0">
                <a:pos x="T6" y="T7"/>
              </a:cxn>
              <a:cxn ang="0">
                <a:pos x="T8" y="T9"/>
              </a:cxn>
              <a:cxn ang="0">
                <a:pos x="T10" y="T11"/>
              </a:cxn>
            </a:cxnLst>
            <a:rect l="0" t="0" r="r" b="b"/>
            <a:pathLst>
              <a:path w="211" h="235">
                <a:moveTo>
                  <a:pt x="201" y="127"/>
                </a:moveTo>
                <a:lnTo>
                  <a:pt x="177" y="97"/>
                </a:lnTo>
                <a:lnTo>
                  <a:pt x="96" y="0"/>
                </a:lnTo>
                <a:lnTo>
                  <a:pt x="0" y="235"/>
                </a:lnTo>
                <a:lnTo>
                  <a:pt x="211" y="203"/>
                </a:lnTo>
                <a:lnTo>
                  <a:pt x="201"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9" name="ïṥľîďè">
            <a:extLst>
              <a:ext uri="{FF2B5EF4-FFF2-40B4-BE49-F238E27FC236}">
                <a16:creationId xmlns:a16="http://schemas.microsoft.com/office/drawing/2014/main" id="{23176713-3332-4282-BD03-10CC73AB0625}"/>
              </a:ext>
            </a:extLst>
          </p:cNvPr>
          <p:cNvSpPr/>
          <p:nvPr/>
        </p:nvSpPr>
        <p:spPr bwMode="auto">
          <a:xfrm>
            <a:off x="6935473" y="2858359"/>
            <a:ext cx="202220" cy="171497"/>
          </a:xfrm>
          <a:custGeom>
            <a:avLst/>
            <a:gdLst>
              <a:gd name="T0" fmla="*/ 160 w 321"/>
              <a:gd name="T1" fmla="*/ 257 h 282"/>
              <a:gd name="T2" fmla="*/ 0 w 321"/>
              <a:gd name="T3" fmla="*/ 282 h 282"/>
              <a:gd name="T4" fmla="*/ 61 w 321"/>
              <a:gd name="T5" fmla="*/ 141 h 282"/>
              <a:gd name="T6" fmla="*/ 122 w 321"/>
              <a:gd name="T7" fmla="*/ 0 h 282"/>
              <a:gd name="T8" fmla="*/ 222 w 321"/>
              <a:gd name="T9" fmla="*/ 116 h 282"/>
              <a:gd name="T10" fmla="*/ 321 w 321"/>
              <a:gd name="T11" fmla="*/ 233 h 282"/>
              <a:gd name="T12" fmla="*/ 160 w 321"/>
              <a:gd name="T13" fmla="*/ 257 h 282"/>
            </a:gdLst>
            <a:ahLst/>
            <a:cxnLst>
              <a:cxn ang="0">
                <a:pos x="T0" y="T1"/>
              </a:cxn>
              <a:cxn ang="0">
                <a:pos x="T2" y="T3"/>
              </a:cxn>
              <a:cxn ang="0">
                <a:pos x="T4" y="T5"/>
              </a:cxn>
              <a:cxn ang="0">
                <a:pos x="T6" y="T7"/>
              </a:cxn>
              <a:cxn ang="0">
                <a:pos x="T8" y="T9"/>
              </a:cxn>
              <a:cxn ang="0">
                <a:pos x="T10" y="T11"/>
              </a:cxn>
              <a:cxn ang="0">
                <a:pos x="T12" y="T13"/>
              </a:cxn>
            </a:cxnLst>
            <a:rect l="0" t="0" r="r" b="b"/>
            <a:pathLst>
              <a:path w="321" h="282">
                <a:moveTo>
                  <a:pt x="160" y="257"/>
                </a:moveTo>
                <a:lnTo>
                  <a:pt x="0" y="282"/>
                </a:lnTo>
                <a:lnTo>
                  <a:pt x="61" y="141"/>
                </a:lnTo>
                <a:lnTo>
                  <a:pt x="122" y="0"/>
                </a:lnTo>
                <a:lnTo>
                  <a:pt x="222" y="116"/>
                </a:lnTo>
                <a:lnTo>
                  <a:pt x="321" y="233"/>
                </a:lnTo>
                <a:lnTo>
                  <a:pt x="160" y="257"/>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0" name="íṣlídé">
            <a:extLst>
              <a:ext uri="{FF2B5EF4-FFF2-40B4-BE49-F238E27FC236}">
                <a16:creationId xmlns:a16="http://schemas.microsoft.com/office/drawing/2014/main" id="{161D473A-5C82-4D35-A73E-CBA208258C1C}"/>
              </a:ext>
            </a:extLst>
          </p:cNvPr>
          <p:cNvSpPr/>
          <p:nvPr/>
        </p:nvSpPr>
        <p:spPr bwMode="auto">
          <a:xfrm>
            <a:off x="6935473" y="2858359"/>
            <a:ext cx="202220" cy="171497"/>
          </a:xfrm>
          <a:custGeom>
            <a:avLst/>
            <a:gdLst>
              <a:gd name="T0" fmla="*/ 160 w 321"/>
              <a:gd name="T1" fmla="*/ 257 h 282"/>
              <a:gd name="T2" fmla="*/ 0 w 321"/>
              <a:gd name="T3" fmla="*/ 282 h 282"/>
              <a:gd name="T4" fmla="*/ 61 w 321"/>
              <a:gd name="T5" fmla="*/ 141 h 282"/>
              <a:gd name="T6" fmla="*/ 122 w 321"/>
              <a:gd name="T7" fmla="*/ 0 h 282"/>
              <a:gd name="T8" fmla="*/ 222 w 321"/>
              <a:gd name="T9" fmla="*/ 116 h 282"/>
              <a:gd name="T10" fmla="*/ 321 w 321"/>
              <a:gd name="T11" fmla="*/ 233 h 282"/>
              <a:gd name="T12" fmla="*/ 160 w 321"/>
              <a:gd name="T13" fmla="*/ 257 h 282"/>
            </a:gdLst>
            <a:ahLst/>
            <a:cxnLst>
              <a:cxn ang="0">
                <a:pos x="T0" y="T1"/>
              </a:cxn>
              <a:cxn ang="0">
                <a:pos x="T2" y="T3"/>
              </a:cxn>
              <a:cxn ang="0">
                <a:pos x="T4" y="T5"/>
              </a:cxn>
              <a:cxn ang="0">
                <a:pos x="T6" y="T7"/>
              </a:cxn>
              <a:cxn ang="0">
                <a:pos x="T8" y="T9"/>
              </a:cxn>
              <a:cxn ang="0">
                <a:pos x="T10" y="T11"/>
              </a:cxn>
              <a:cxn ang="0">
                <a:pos x="T12" y="T13"/>
              </a:cxn>
            </a:cxnLst>
            <a:rect l="0" t="0" r="r" b="b"/>
            <a:pathLst>
              <a:path w="321" h="282">
                <a:moveTo>
                  <a:pt x="160" y="257"/>
                </a:moveTo>
                <a:lnTo>
                  <a:pt x="0" y="282"/>
                </a:lnTo>
                <a:lnTo>
                  <a:pt x="61" y="141"/>
                </a:lnTo>
                <a:lnTo>
                  <a:pt x="122" y="0"/>
                </a:lnTo>
                <a:lnTo>
                  <a:pt x="222" y="116"/>
                </a:lnTo>
                <a:lnTo>
                  <a:pt x="321" y="233"/>
                </a:lnTo>
                <a:lnTo>
                  <a:pt x="160" y="2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1" name="ïṡḷídè">
            <a:extLst>
              <a:ext uri="{FF2B5EF4-FFF2-40B4-BE49-F238E27FC236}">
                <a16:creationId xmlns:a16="http://schemas.microsoft.com/office/drawing/2014/main" id="{C08FFAEB-3F83-47DC-80E4-792337185B03}"/>
              </a:ext>
            </a:extLst>
          </p:cNvPr>
          <p:cNvSpPr/>
          <p:nvPr/>
        </p:nvSpPr>
        <p:spPr bwMode="auto">
          <a:xfrm>
            <a:off x="6988390" y="2858359"/>
            <a:ext cx="64887" cy="73586"/>
          </a:xfrm>
          <a:custGeom>
            <a:avLst/>
            <a:gdLst>
              <a:gd name="T0" fmla="*/ 0 w 103"/>
              <a:gd name="T1" fmla="*/ 90 h 121"/>
              <a:gd name="T2" fmla="*/ 57 w 103"/>
              <a:gd name="T3" fmla="*/ 121 h 121"/>
              <a:gd name="T4" fmla="*/ 103 w 103"/>
              <a:gd name="T5" fmla="*/ 74 h 121"/>
              <a:gd name="T6" fmla="*/ 38 w 103"/>
              <a:gd name="T7" fmla="*/ 0 h 121"/>
              <a:gd name="T8" fmla="*/ 0 w 103"/>
              <a:gd name="T9" fmla="*/ 90 h 121"/>
            </a:gdLst>
            <a:ahLst/>
            <a:cxnLst>
              <a:cxn ang="0">
                <a:pos x="T0" y="T1"/>
              </a:cxn>
              <a:cxn ang="0">
                <a:pos x="T2" y="T3"/>
              </a:cxn>
              <a:cxn ang="0">
                <a:pos x="T4" y="T5"/>
              </a:cxn>
              <a:cxn ang="0">
                <a:pos x="T6" y="T7"/>
              </a:cxn>
              <a:cxn ang="0">
                <a:pos x="T8" y="T9"/>
              </a:cxn>
            </a:cxnLst>
            <a:rect l="0" t="0" r="r" b="b"/>
            <a:pathLst>
              <a:path w="103" h="121">
                <a:moveTo>
                  <a:pt x="0" y="90"/>
                </a:moveTo>
                <a:lnTo>
                  <a:pt x="57" y="121"/>
                </a:lnTo>
                <a:lnTo>
                  <a:pt x="103" y="74"/>
                </a:lnTo>
                <a:lnTo>
                  <a:pt x="38" y="0"/>
                </a:lnTo>
                <a:lnTo>
                  <a:pt x="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2" name="iṥḷîḓê">
            <a:extLst>
              <a:ext uri="{FF2B5EF4-FFF2-40B4-BE49-F238E27FC236}">
                <a16:creationId xmlns:a16="http://schemas.microsoft.com/office/drawing/2014/main" id="{7C265423-3E73-424E-8EF0-39A30AA7A413}"/>
              </a:ext>
            </a:extLst>
          </p:cNvPr>
          <p:cNvSpPr/>
          <p:nvPr/>
        </p:nvSpPr>
        <p:spPr bwMode="auto">
          <a:xfrm>
            <a:off x="6988390" y="2858359"/>
            <a:ext cx="64887" cy="73586"/>
          </a:xfrm>
          <a:custGeom>
            <a:avLst/>
            <a:gdLst>
              <a:gd name="T0" fmla="*/ 0 w 103"/>
              <a:gd name="T1" fmla="*/ 90 h 121"/>
              <a:gd name="T2" fmla="*/ 57 w 103"/>
              <a:gd name="T3" fmla="*/ 121 h 121"/>
              <a:gd name="T4" fmla="*/ 103 w 103"/>
              <a:gd name="T5" fmla="*/ 74 h 121"/>
              <a:gd name="T6" fmla="*/ 38 w 103"/>
              <a:gd name="T7" fmla="*/ 0 h 121"/>
              <a:gd name="T8" fmla="*/ 0 w 103"/>
              <a:gd name="T9" fmla="*/ 90 h 121"/>
            </a:gdLst>
            <a:ahLst/>
            <a:cxnLst>
              <a:cxn ang="0">
                <a:pos x="T0" y="T1"/>
              </a:cxn>
              <a:cxn ang="0">
                <a:pos x="T2" y="T3"/>
              </a:cxn>
              <a:cxn ang="0">
                <a:pos x="T4" y="T5"/>
              </a:cxn>
              <a:cxn ang="0">
                <a:pos x="T6" y="T7"/>
              </a:cxn>
              <a:cxn ang="0">
                <a:pos x="T8" y="T9"/>
              </a:cxn>
            </a:cxnLst>
            <a:rect l="0" t="0" r="r" b="b"/>
            <a:pathLst>
              <a:path w="103" h="121">
                <a:moveTo>
                  <a:pt x="0" y="90"/>
                </a:moveTo>
                <a:lnTo>
                  <a:pt x="57" y="121"/>
                </a:lnTo>
                <a:lnTo>
                  <a:pt x="103" y="74"/>
                </a:lnTo>
                <a:lnTo>
                  <a:pt x="38" y="0"/>
                </a:lnTo>
                <a:lnTo>
                  <a:pt x="0" y="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3" name="îSľïḋe">
            <a:extLst>
              <a:ext uri="{FF2B5EF4-FFF2-40B4-BE49-F238E27FC236}">
                <a16:creationId xmlns:a16="http://schemas.microsoft.com/office/drawing/2014/main" id="{5FCBEFA0-A1F7-4A50-B269-931C344DCB69}"/>
              </a:ext>
            </a:extLst>
          </p:cNvPr>
          <p:cNvSpPr/>
          <p:nvPr/>
        </p:nvSpPr>
        <p:spPr bwMode="auto">
          <a:xfrm>
            <a:off x="7093595" y="2869914"/>
            <a:ext cx="54807" cy="65680"/>
          </a:xfrm>
          <a:custGeom>
            <a:avLst/>
            <a:gdLst>
              <a:gd name="T0" fmla="*/ 0 w 87"/>
              <a:gd name="T1" fmla="*/ 80 h 108"/>
              <a:gd name="T2" fmla="*/ 49 w 87"/>
              <a:gd name="T3" fmla="*/ 108 h 108"/>
              <a:gd name="T4" fmla="*/ 87 w 87"/>
              <a:gd name="T5" fmla="*/ 66 h 108"/>
              <a:gd name="T6" fmla="*/ 33 w 87"/>
              <a:gd name="T7" fmla="*/ 0 h 108"/>
              <a:gd name="T8" fmla="*/ 0 w 87"/>
              <a:gd name="T9" fmla="*/ 80 h 108"/>
            </a:gdLst>
            <a:ahLst/>
            <a:cxnLst>
              <a:cxn ang="0">
                <a:pos x="T0" y="T1"/>
              </a:cxn>
              <a:cxn ang="0">
                <a:pos x="T2" y="T3"/>
              </a:cxn>
              <a:cxn ang="0">
                <a:pos x="T4" y="T5"/>
              </a:cxn>
              <a:cxn ang="0">
                <a:pos x="T6" y="T7"/>
              </a:cxn>
              <a:cxn ang="0">
                <a:pos x="T8" y="T9"/>
              </a:cxn>
            </a:cxnLst>
            <a:rect l="0" t="0" r="r" b="b"/>
            <a:pathLst>
              <a:path w="87" h="108">
                <a:moveTo>
                  <a:pt x="0" y="80"/>
                </a:moveTo>
                <a:lnTo>
                  <a:pt x="49" y="108"/>
                </a:lnTo>
                <a:lnTo>
                  <a:pt x="87" y="66"/>
                </a:lnTo>
                <a:lnTo>
                  <a:pt x="33"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4" name="îšľîďè">
            <a:extLst>
              <a:ext uri="{FF2B5EF4-FFF2-40B4-BE49-F238E27FC236}">
                <a16:creationId xmlns:a16="http://schemas.microsoft.com/office/drawing/2014/main" id="{3B6E3612-1361-4746-83DA-81D6CFE097B8}"/>
              </a:ext>
            </a:extLst>
          </p:cNvPr>
          <p:cNvSpPr/>
          <p:nvPr/>
        </p:nvSpPr>
        <p:spPr bwMode="auto">
          <a:xfrm>
            <a:off x="7093595" y="2869914"/>
            <a:ext cx="54807" cy="65680"/>
          </a:xfrm>
          <a:custGeom>
            <a:avLst/>
            <a:gdLst>
              <a:gd name="T0" fmla="*/ 0 w 87"/>
              <a:gd name="T1" fmla="*/ 80 h 108"/>
              <a:gd name="T2" fmla="*/ 49 w 87"/>
              <a:gd name="T3" fmla="*/ 108 h 108"/>
              <a:gd name="T4" fmla="*/ 87 w 87"/>
              <a:gd name="T5" fmla="*/ 66 h 108"/>
              <a:gd name="T6" fmla="*/ 33 w 87"/>
              <a:gd name="T7" fmla="*/ 0 h 108"/>
              <a:gd name="T8" fmla="*/ 0 w 87"/>
              <a:gd name="T9" fmla="*/ 80 h 108"/>
            </a:gdLst>
            <a:ahLst/>
            <a:cxnLst>
              <a:cxn ang="0">
                <a:pos x="T0" y="T1"/>
              </a:cxn>
              <a:cxn ang="0">
                <a:pos x="T2" y="T3"/>
              </a:cxn>
              <a:cxn ang="0">
                <a:pos x="T4" y="T5"/>
              </a:cxn>
              <a:cxn ang="0">
                <a:pos x="T6" y="T7"/>
              </a:cxn>
              <a:cxn ang="0">
                <a:pos x="T8" y="T9"/>
              </a:cxn>
            </a:cxnLst>
            <a:rect l="0" t="0" r="r" b="b"/>
            <a:pathLst>
              <a:path w="87" h="108">
                <a:moveTo>
                  <a:pt x="0" y="80"/>
                </a:moveTo>
                <a:lnTo>
                  <a:pt x="49" y="108"/>
                </a:lnTo>
                <a:lnTo>
                  <a:pt x="87" y="66"/>
                </a:lnTo>
                <a:lnTo>
                  <a:pt x="33" y="0"/>
                </a:lnTo>
                <a:lnTo>
                  <a:pt x="0"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5" name="ïṡḷíḋe">
            <a:extLst>
              <a:ext uri="{FF2B5EF4-FFF2-40B4-BE49-F238E27FC236}">
                <a16:creationId xmlns:a16="http://schemas.microsoft.com/office/drawing/2014/main" id="{706AC968-8EED-4CF7-8A0E-8EF8FD48A5CE}"/>
              </a:ext>
            </a:extLst>
          </p:cNvPr>
          <p:cNvSpPr/>
          <p:nvPr/>
        </p:nvSpPr>
        <p:spPr bwMode="auto">
          <a:xfrm>
            <a:off x="7040678" y="2784774"/>
            <a:ext cx="154972" cy="76626"/>
          </a:xfrm>
          <a:custGeom>
            <a:avLst/>
            <a:gdLst>
              <a:gd name="T0" fmla="*/ 229 w 246"/>
              <a:gd name="T1" fmla="*/ 0 h 126"/>
              <a:gd name="T2" fmla="*/ 133 w 246"/>
              <a:gd name="T3" fmla="*/ 14 h 126"/>
              <a:gd name="T4" fmla="*/ 100 w 246"/>
              <a:gd name="T5" fmla="*/ 20 h 126"/>
              <a:gd name="T6" fmla="*/ 0 w 246"/>
              <a:gd name="T7" fmla="*/ 34 h 126"/>
              <a:gd name="T8" fmla="*/ 6 w 246"/>
              <a:gd name="T9" fmla="*/ 86 h 126"/>
              <a:gd name="T10" fmla="*/ 191 w 246"/>
              <a:gd name="T11" fmla="*/ 58 h 126"/>
              <a:gd name="T12" fmla="*/ 201 w 246"/>
              <a:gd name="T13" fmla="*/ 122 h 126"/>
              <a:gd name="T14" fmla="*/ 246 w 246"/>
              <a:gd name="T15" fmla="*/ 126 h 126"/>
              <a:gd name="T16" fmla="*/ 229 w 246"/>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26">
                <a:moveTo>
                  <a:pt x="229" y="0"/>
                </a:moveTo>
                <a:lnTo>
                  <a:pt x="133" y="14"/>
                </a:lnTo>
                <a:lnTo>
                  <a:pt x="100" y="20"/>
                </a:lnTo>
                <a:lnTo>
                  <a:pt x="0" y="34"/>
                </a:lnTo>
                <a:lnTo>
                  <a:pt x="6" y="86"/>
                </a:lnTo>
                <a:lnTo>
                  <a:pt x="191" y="58"/>
                </a:lnTo>
                <a:lnTo>
                  <a:pt x="201" y="122"/>
                </a:lnTo>
                <a:lnTo>
                  <a:pt x="246" y="126"/>
                </a:lnTo>
                <a:lnTo>
                  <a:pt x="229"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6" name="ïš1îḓè">
            <a:extLst>
              <a:ext uri="{FF2B5EF4-FFF2-40B4-BE49-F238E27FC236}">
                <a16:creationId xmlns:a16="http://schemas.microsoft.com/office/drawing/2014/main" id="{9CC7EF67-4694-4389-98DE-B7B31E359814}"/>
              </a:ext>
            </a:extLst>
          </p:cNvPr>
          <p:cNvSpPr/>
          <p:nvPr/>
        </p:nvSpPr>
        <p:spPr bwMode="auto">
          <a:xfrm>
            <a:off x="7040678" y="2784774"/>
            <a:ext cx="154972" cy="76626"/>
          </a:xfrm>
          <a:custGeom>
            <a:avLst/>
            <a:gdLst>
              <a:gd name="T0" fmla="*/ 229 w 246"/>
              <a:gd name="T1" fmla="*/ 0 h 126"/>
              <a:gd name="T2" fmla="*/ 133 w 246"/>
              <a:gd name="T3" fmla="*/ 14 h 126"/>
              <a:gd name="T4" fmla="*/ 100 w 246"/>
              <a:gd name="T5" fmla="*/ 20 h 126"/>
              <a:gd name="T6" fmla="*/ 0 w 246"/>
              <a:gd name="T7" fmla="*/ 34 h 126"/>
              <a:gd name="T8" fmla="*/ 6 w 246"/>
              <a:gd name="T9" fmla="*/ 86 h 126"/>
              <a:gd name="T10" fmla="*/ 191 w 246"/>
              <a:gd name="T11" fmla="*/ 58 h 126"/>
              <a:gd name="T12" fmla="*/ 201 w 246"/>
              <a:gd name="T13" fmla="*/ 122 h 126"/>
              <a:gd name="T14" fmla="*/ 246 w 246"/>
              <a:gd name="T15" fmla="*/ 126 h 126"/>
              <a:gd name="T16" fmla="*/ 229 w 246"/>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26">
                <a:moveTo>
                  <a:pt x="229" y="0"/>
                </a:moveTo>
                <a:lnTo>
                  <a:pt x="133" y="14"/>
                </a:lnTo>
                <a:lnTo>
                  <a:pt x="100" y="20"/>
                </a:lnTo>
                <a:lnTo>
                  <a:pt x="0" y="34"/>
                </a:lnTo>
                <a:lnTo>
                  <a:pt x="6" y="86"/>
                </a:lnTo>
                <a:lnTo>
                  <a:pt x="191" y="58"/>
                </a:lnTo>
                <a:lnTo>
                  <a:pt x="201" y="122"/>
                </a:lnTo>
                <a:lnTo>
                  <a:pt x="246" y="126"/>
                </a:lnTo>
                <a:lnTo>
                  <a:pt x="2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7" name="îŝḷíḓê">
            <a:extLst>
              <a:ext uri="{FF2B5EF4-FFF2-40B4-BE49-F238E27FC236}">
                <a16:creationId xmlns:a16="http://schemas.microsoft.com/office/drawing/2014/main" id="{553089E1-6FAD-4BCA-A45A-C5B70465042D}"/>
              </a:ext>
            </a:extLst>
          </p:cNvPr>
          <p:cNvSpPr/>
          <p:nvPr/>
        </p:nvSpPr>
        <p:spPr bwMode="auto">
          <a:xfrm>
            <a:off x="7044458" y="2820046"/>
            <a:ext cx="122844" cy="49868"/>
          </a:xfrm>
          <a:custGeom>
            <a:avLst/>
            <a:gdLst>
              <a:gd name="T0" fmla="*/ 185 w 195"/>
              <a:gd name="T1" fmla="*/ 0 h 82"/>
              <a:gd name="T2" fmla="*/ 0 w 195"/>
              <a:gd name="T3" fmla="*/ 28 h 82"/>
              <a:gd name="T4" fmla="*/ 0 w 195"/>
              <a:gd name="T5" fmla="*/ 28 h 82"/>
              <a:gd name="T6" fmla="*/ 7 w 195"/>
              <a:gd name="T7" fmla="*/ 82 h 82"/>
              <a:gd name="T8" fmla="*/ 8 w 195"/>
              <a:gd name="T9" fmla="*/ 52 h 82"/>
              <a:gd name="T10" fmla="*/ 195 w 195"/>
              <a:gd name="T11" fmla="*/ 64 h 82"/>
              <a:gd name="T12" fmla="*/ 185 w 195"/>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95" h="82">
                <a:moveTo>
                  <a:pt x="185" y="0"/>
                </a:moveTo>
                <a:lnTo>
                  <a:pt x="0" y="28"/>
                </a:lnTo>
                <a:lnTo>
                  <a:pt x="0" y="28"/>
                </a:lnTo>
                <a:lnTo>
                  <a:pt x="7" y="82"/>
                </a:lnTo>
                <a:lnTo>
                  <a:pt x="8" y="52"/>
                </a:lnTo>
                <a:lnTo>
                  <a:pt x="195" y="64"/>
                </a:lnTo>
                <a:lnTo>
                  <a:pt x="185" y="0"/>
                </a:lnTo>
                <a:close/>
              </a:path>
            </a:pathLst>
          </a:custGeom>
          <a:solidFill>
            <a:srgbClr val="D4A6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8" name="îśḻîďê">
            <a:extLst>
              <a:ext uri="{FF2B5EF4-FFF2-40B4-BE49-F238E27FC236}">
                <a16:creationId xmlns:a16="http://schemas.microsoft.com/office/drawing/2014/main" id="{04130D21-A7D5-4C4C-B445-5DCE2163031B}"/>
              </a:ext>
            </a:extLst>
          </p:cNvPr>
          <p:cNvSpPr/>
          <p:nvPr/>
        </p:nvSpPr>
        <p:spPr bwMode="auto">
          <a:xfrm>
            <a:off x="7044458" y="2820046"/>
            <a:ext cx="122844" cy="49868"/>
          </a:xfrm>
          <a:custGeom>
            <a:avLst/>
            <a:gdLst>
              <a:gd name="T0" fmla="*/ 185 w 195"/>
              <a:gd name="T1" fmla="*/ 0 h 82"/>
              <a:gd name="T2" fmla="*/ 0 w 195"/>
              <a:gd name="T3" fmla="*/ 28 h 82"/>
              <a:gd name="T4" fmla="*/ 0 w 195"/>
              <a:gd name="T5" fmla="*/ 28 h 82"/>
              <a:gd name="T6" fmla="*/ 7 w 195"/>
              <a:gd name="T7" fmla="*/ 82 h 82"/>
              <a:gd name="T8" fmla="*/ 8 w 195"/>
              <a:gd name="T9" fmla="*/ 52 h 82"/>
              <a:gd name="T10" fmla="*/ 195 w 195"/>
              <a:gd name="T11" fmla="*/ 64 h 82"/>
              <a:gd name="T12" fmla="*/ 185 w 195"/>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95" h="82">
                <a:moveTo>
                  <a:pt x="185" y="0"/>
                </a:moveTo>
                <a:lnTo>
                  <a:pt x="0" y="28"/>
                </a:lnTo>
                <a:lnTo>
                  <a:pt x="0" y="28"/>
                </a:lnTo>
                <a:lnTo>
                  <a:pt x="7" y="82"/>
                </a:lnTo>
                <a:lnTo>
                  <a:pt x="8" y="52"/>
                </a:lnTo>
                <a:lnTo>
                  <a:pt x="195" y="64"/>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9" name="iṩľïḓe">
            <a:extLst>
              <a:ext uri="{FF2B5EF4-FFF2-40B4-BE49-F238E27FC236}">
                <a16:creationId xmlns:a16="http://schemas.microsoft.com/office/drawing/2014/main" id="{8BDDA47A-546C-4FCF-ABF0-C7FE2CF8151F}"/>
              </a:ext>
            </a:extLst>
          </p:cNvPr>
          <p:cNvSpPr/>
          <p:nvPr/>
        </p:nvSpPr>
        <p:spPr bwMode="auto">
          <a:xfrm>
            <a:off x="7028079" y="2851670"/>
            <a:ext cx="332623" cy="319885"/>
          </a:xfrm>
          <a:custGeom>
            <a:avLst/>
            <a:gdLst>
              <a:gd name="T0" fmla="*/ 493 w 528"/>
              <a:gd name="T1" fmla="*/ 526 h 526"/>
              <a:gd name="T2" fmla="*/ 254 w 528"/>
              <a:gd name="T3" fmla="*/ 510 h 526"/>
              <a:gd name="T4" fmla="*/ 0 w 528"/>
              <a:gd name="T5" fmla="*/ 493 h 526"/>
              <a:gd name="T6" fmla="*/ 34 w 528"/>
              <a:gd name="T7" fmla="*/ 0 h 526"/>
              <a:gd name="T8" fmla="*/ 294 w 528"/>
              <a:gd name="T9" fmla="*/ 18 h 526"/>
              <a:gd name="T10" fmla="*/ 528 w 528"/>
              <a:gd name="T11" fmla="*/ 35 h 526"/>
              <a:gd name="T12" fmla="*/ 493 w 528"/>
              <a:gd name="T13" fmla="*/ 526 h 526"/>
            </a:gdLst>
            <a:ahLst/>
            <a:cxnLst>
              <a:cxn ang="0">
                <a:pos x="T0" y="T1"/>
              </a:cxn>
              <a:cxn ang="0">
                <a:pos x="T2" y="T3"/>
              </a:cxn>
              <a:cxn ang="0">
                <a:pos x="T4" y="T5"/>
              </a:cxn>
              <a:cxn ang="0">
                <a:pos x="T6" y="T7"/>
              </a:cxn>
              <a:cxn ang="0">
                <a:pos x="T8" y="T9"/>
              </a:cxn>
              <a:cxn ang="0">
                <a:pos x="T10" y="T11"/>
              </a:cxn>
              <a:cxn ang="0">
                <a:pos x="T12" y="T13"/>
              </a:cxn>
            </a:cxnLst>
            <a:rect l="0" t="0" r="r" b="b"/>
            <a:pathLst>
              <a:path w="528" h="526">
                <a:moveTo>
                  <a:pt x="493" y="526"/>
                </a:moveTo>
                <a:lnTo>
                  <a:pt x="254" y="510"/>
                </a:lnTo>
                <a:lnTo>
                  <a:pt x="0" y="493"/>
                </a:lnTo>
                <a:lnTo>
                  <a:pt x="34" y="0"/>
                </a:lnTo>
                <a:lnTo>
                  <a:pt x="294" y="18"/>
                </a:lnTo>
                <a:lnTo>
                  <a:pt x="528" y="35"/>
                </a:lnTo>
                <a:lnTo>
                  <a:pt x="493" y="5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0" name="í$ľíḓê">
            <a:extLst>
              <a:ext uri="{FF2B5EF4-FFF2-40B4-BE49-F238E27FC236}">
                <a16:creationId xmlns:a16="http://schemas.microsoft.com/office/drawing/2014/main" id="{E345A7FC-3ECC-4A5C-94E9-E9A9A71B0821}"/>
              </a:ext>
            </a:extLst>
          </p:cNvPr>
          <p:cNvSpPr/>
          <p:nvPr/>
        </p:nvSpPr>
        <p:spPr bwMode="auto">
          <a:xfrm>
            <a:off x="7028079" y="2851670"/>
            <a:ext cx="332623" cy="319885"/>
          </a:xfrm>
          <a:custGeom>
            <a:avLst/>
            <a:gdLst>
              <a:gd name="T0" fmla="*/ 493 w 528"/>
              <a:gd name="T1" fmla="*/ 526 h 526"/>
              <a:gd name="T2" fmla="*/ 254 w 528"/>
              <a:gd name="T3" fmla="*/ 510 h 526"/>
              <a:gd name="T4" fmla="*/ 0 w 528"/>
              <a:gd name="T5" fmla="*/ 493 h 526"/>
              <a:gd name="T6" fmla="*/ 34 w 528"/>
              <a:gd name="T7" fmla="*/ 0 h 526"/>
              <a:gd name="T8" fmla="*/ 294 w 528"/>
              <a:gd name="T9" fmla="*/ 18 h 526"/>
              <a:gd name="T10" fmla="*/ 528 w 528"/>
              <a:gd name="T11" fmla="*/ 35 h 526"/>
              <a:gd name="T12" fmla="*/ 493 w 528"/>
              <a:gd name="T13" fmla="*/ 526 h 526"/>
            </a:gdLst>
            <a:ahLst/>
            <a:cxnLst>
              <a:cxn ang="0">
                <a:pos x="T0" y="T1"/>
              </a:cxn>
              <a:cxn ang="0">
                <a:pos x="T2" y="T3"/>
              </a:cxn>
              <a:cxn ang="0">
                <a:pos x="T4" y="T5"/>
              </a:cxn>
              <a:cxn ang="0">
                <a:pos x="T6" y="T7"/>
              </a:cxn>
              <a:cxn ang="0">
                <a:pos x="T8" y="T9"/>
              </a:cxn>
              <a:cxn ang="0">
                <a:pos x="T10" y="T11"/>
              </a:cxn>
              <a:cxn ang="0">
                <a:pos x="T12" y="T13"/>
              </a:cxn>
            </a:cxnLst>
            <a:rect l="0" t="0" r="r" b="b"/>
            <a:pathLst>
              <a:path w="528" h="526">
                <a:moveTo>
                  <a:pt x="493" y="526"/>
                </a:moveTo>
                <a:lnTo>
                  <a:pt x="254" y="510"/>
                </a:lnTo>
                <a:lnTo>
                  <a:pt x="0" y="493"/>
                </a:lnTo>
                <a:lnTo>
                  <a:pt x="34" y="0"/>
                </a:lnTo>
                <a:lnTo>
                  <a:pt x="294" y="18"/>
                </a:lnTo>
                <a:lnTo>
                  <a:pt x="528" y="35"/>
                </a:lnTo>
                <a:lnTo>
                  <a:pt x="493" y="5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1" name="îṧlîḓê">
            <a:extLst>
              <a:ext uri="{FF2B5EF4-FFF2-40B4-BE49-F238E27FC236}">
                <a16:creationId xmlns:a16="http://schemas.microsoft.com/office/drawing/2014/main" id="{7DDA6675-8643-46E1-8A2E-B3635164D6C4}"/>
              </a:ext>
            </a:extLst>
          </p:cNvPr>
          <p:cNvSpPr/>
          <p:nvPr/>
        </p:nvSpPr>
        <p:spPr bwMode="auto">
          <a:xfrm>
            <a:off x="7062727" y="2884510"/>
            <a:ext cx="267107" cy="191566"/>
          </a:xfrm>
          <a:custGeom>
            <a:avLst/>
            <a:gdLst>
              <a:gd name="T0" fmla="*/ 403 w 424"/>
              <a:gd name="T1" fmla="*/ 315 h 315"/>
              <a:gd name="T2" fmla="*/ 0 w 424"/>
              <a:gd name="T3" fmla="*/ 287 h 315"/>
              <a:gd name="T4" fmla="*/ 21 w 424"/>
              <a:gd name="T5" fmla="*/ 0 h 315"/>
              <a:gd name="T6" fmla="*/ 424 w 424"/>
              <a:gd name="T7" fmla="*/ 28 h 315"/>
              <a:gd name="T8" fmla="*/ 403 w 424"/>
              <a:gd name="T9" fmla="*/ 315 h 315"/>
            </a:gdLst>
            <a:ahLst/>
            <a:cxnLst>
              <a:cxn ang="0">
                <a:pos x="T0" y="T1"/>
              </a:cxn>
              <a:cxn ang="0">
                <a:pos x="T2" y="T3"/>
              </a:cxn>
              <a:cxn ang="0">
                <a:pos x="T4" y="T5"/>
              </a:cxn>
              <a:cxn ang="0">
                <a:pos x="T6" y="T7"/>
              </a:cxn>
              <a:cxn ang="0">
                <a:pos x="T8" y="T9"/>
              </a:cxn>
            </a:cxnLst>
            <a:rect l="0" t="0" r="r" b="b"/>
            <a:pathLst>
              <a:path w="424" h="315">
                <a:moveTo>
                  <a:pt x="403" y="315"/>
                </a:moveTo>
                <a:lnTo>
                  <a:pt x="0" y="287"/>
                </a:lnTo>
                <a:lnTo>
                  <a:pt x="21" y="0"/>
                </a:lnTo>
                <a:lnTo>
                  <a:pt x="424" y="28"/>
                </a:lnTo>
                <a:lnTo>
                  <a:pt x="403" y="315"/>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2" name="îsľiḍé">
            <a:extLst>
              <a:ext uri="{FF2B5EF4-FFF2-40B4-BE49-F238E27FC236}">
                <a16:creationId xmlns:a16="http://schemas.microsoft.com/office/drawing/2014/main" id="{95DBC32A-4BC4-466B-B535-E93AC40FBB11}"/>
              </a:ext>
            </a:extLst>
          </p:cNvPr>
          <p:cNvSpPr/>
          <p:nvPr/>
        </p:nvSpPr>
        <p:spPr bwMode="auto">
          <a:xfrm>
            <a:off x="7062727" y="2884510"/>
            <a:ext cx="267107" cy="191566"/>
          </a:xfrm>
          <a:custGeom>
            <a:avLst/>
            <a:gdLst>
              <a:gd name="T0" fmla="*/ 403 w 424"/>
              <a:gd name="T1" fmla="*/ 315 h 315"/>
              <a:gd name="T2" fmla="*/ 0 w 424"/>
              <a:gd name="T3" fmla="*/ 287 h 315"/>
              <a:gd name="T4" fmla="*/ 21 w 424"/>
              <a:gd name="T5" fmla="*/ 0 h 315"/>
              <a:gd name="T6" fmla="*/ 424 w 424"/>
              <a:gd name="T7" fmla="*/ 28 h 315"/>
              <a:gd name="T8" fmla="*/ 403 w 424"/>
              <a:gd name="T9" fmla="*/ 315 h 315"/>
            </a:gdLst>
            <a:ahLst/>
            <a:cxnLst>
              <a:cxn ang="0">
                <a:pos x="T0" y="T1"/>
              </a:cxn>
              <a:cxn ang="0">
                <a:pos x="T2" y="T3"/>
              </a:cxn>
              <a:cxn ang="0">
                <a:pos x="T4" y="T5"/>
              </a:cxn>
              <a:cxn ang="0">
                <a:pos x="T6" y="T7"/>
              </a:cxn>
              <a:cxn ang="0">
                <a:pos x="T8" y="T9"/>
              </a:cxn>
            </a:cxnLst>
            <a:rect l="0" t="0" r="r" b="b"/>
            <a:pathLst>
              <a:path w="424" h="315">
                <a:moveTo>
                  <a:pt x="403" y="315"/>
                </a:moveTo>
                <a:lnTo>
                  <a:pt x="0" y="287"/>
                </a:lnTo>
                <a:lnTo>
                  <a:pt x="21" y="0"/>
                </a:lnTo>
                <a:lnTo>
                  <a:pt x="424" y="28"/>
                </a:lnTo>
                <a:lnTo>
                  <a:pt x="403" y="3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3" name="î$líďé">
            <a:extLst>
              <a:ext uri="{FF2B5EF4-FFF2-40B4-BE49-F238E27FC236}">
                <a16:creationId xmlns:a16="http://schemas.microsoft.com/office/drawing/2014/main" id="{3674EA0F-E038-4FFD-8D13-95DE964032C0}"/>
              </a:ext>
            </a:extLst>
          </p:cNvPr>
          <p:cNvSpPr/>
          <p:nvPr/>
        </p:nvSpPr>
        <p:spPr bwMode="auto">
          <a:xfrm>
            <a:off x="7181791" y="2940459"/>
            <a:ext cx="137963" cy="135617"/>
          </a:xfrm>
          <a:custGeom>
            <a:avLst/>
            <a:gdLst>
              <a:gd name="T0" fmla="*/ 219 w 219"/>
              <a:gd name="T1" fmla="*/ 148 h 223"/>
              <a:gd name="T2" fmla="*/ 202 w 219"/>
              <a:gd name="T3" fmla="*/ 113 h 223"/>
              <a:gd name="T4" fmla="*/ 144 w 219"/>
              <a:gd name="T5" fmla="*/ 0 h 223"/>
              <a:gd name="T6" fmla="*/ 0 w 219"/>
              <a:gd name="T7" fmla="*/ 209 h 223"/>
              <a:gd name="T8" fmla="*/ 214 w 219"/>
              <a:gd name="T9" fmla="*/ 223 h 223"/>
              <a:gd name="T10" fmla="*/ 219 w 219"/>
              <a:gd name="T11" fmla="*/ 148 h 223"/>
            </a:gdLst>
            <a:ahLst/>
            <a:cxnLst>
              <a:cxn ang="0">
                <a:pos x="T0" y="T1"/>
              </a:cxn>
              <a:cxn ang="0">
                <a:pos x="T2" y="T3"/>
              </a:cxn>
              <a:cxn ang="0">
                <a:pos x="T4" y="T5"/>
              </a:cxn>
              <a:cxn ang="0">
                <a:pos x="T6" y="T7"/>
              </a:cxn>
              <a:cxn ang="0">
                <a:pos x="T8" y="T9"/>
              </a:cxn>
              <a:cxn ang="0">
                <a:pos x="T10" y="T11"/>
              </a:cxn>
            </a:cxnLst>
            <a:rect l="0" t="0" r="r" b="b"/>
            <a:pathLst>
              <a:path w="219" h="223">
                <a:moveTo>
                  <a:pt x="219" y="148"/>
                </a:moveTo>
                <a:lnTo>
                  <a:pt x="202" y="113"/>
                </a:lnTo>
                <a:lnTo>
                  <a:pt x="144" y="0"/>
                </a:lnTo>
                <a:lnTo>
                  <a:pt x="0" y="209"/>
                </a:lnTo>
                <a:lnTo>
                  <a:pt x="214" y="223"/>
                </a:lnTo>
                <a:lnTo>
                  <a:pt x="219" y="148"/>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4" name="í$ľïḍê">
            <a:extLst>
              <a:ext uri="{FF2B5EF4-FFF2-40B4-BE49-F238E27FC236}">
                <a16:creationId xmlns:a16="http://schemas.microsoft.com/office/drawing/2014/main" id="{64DA314E-E924-4092-BCDD-837F57C9515C}"/>
              </a:ext>
            </a:extLst>
          </p:cNvPr>
          <p:cNvSpPr/>
          <p:nvPr/>
        </p:nvSpPr>
        <p:spPr bwMode="auto">
          <a:xfrm>
            <a:off x="7181791" y="2940459"/>
            <a:ext cx="137963" cy="135617"/>
          </a:xfrm>
          <a:custGeom>
            <a:avLst/>
            <a:gdLst>
              <a:gd name="T0" fmla="*/ 219 w 219"/>
              <a:gd name="T1" fmla="*/ 148 h 223"/>
              <a:gd name="T2" fmla="*/ 202 w 219"/>
              <a:gd name="T3" fmla="*/ 113 h 223"/>
              <a:gd name="T4" fmla="*/ 144 w 219"/>
              <a:gd name="T5" fmla="*/ 0 h 223"/>
              <a:gd name="T6" fmla="*/ 0 w 219"/>
              <a:gd name="T7" fmla="*/ 209 h 223"/>
              <a:gd name="T8" fmla="*/ 214 w 219"/>
              <a:gd name="T9" fmla="*/ 223 h 223"/>
              <a:gd name="T10" fmla="*/ 219 w 219"/>
              <a:gd name="T11" fmla="*/ 148 h 223"/>
            </a:gdLst>
            <a:ahLst/>
            <a:cxnLst>
              <a:cxn ang="0">
                <a:pos x="T0" y="T1"/>
              </a:cxn>
              <a:cxn ang="0">
                <a:pos x="T2" y="T3"/>
              </a:cxn>
              <a:cxn ang="0">
                <a:pos x="T4" y="T5"/>
              </a:cxn>
              <a:cxn ang="0">
                <a:pos x="T6" y="T7"/>
              </a:cxn>
              <a:cxn ang="0">
                <a:pos x="T8" y="T9"/>
              </a:cxn>
              <a:cxn ang="0">
                <a:pos x="T10" y="T11"/>
              </a:cxn>
            </a:cxnLst>
            <a:rect l="0" t="0" r="r" b="b"/>
            <a:pathLst>
              <a:path w="219" h="223">
                <a:moveTo>
                  <a:pt x="219" y="148"/>
                </a:moveTo>
                <a:lnTo>
                  <a:pt x="202" y="113"/>
                </a:lnTo>
                <a:lnTo>
                  <a:pt x="144" y="0"/>
                </a:lnTo>
                <a:lnTo>
                  <a:pt x="0" y="209"/>
                </a:lnTo>
                <a:lnTo>
                  <a:pt x="214" y="223"/>
                </a:lnTo>
                <a:lnTo>
                  <a:pt x="219" y="1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5" name="ïş1iḋé">
            <a:extLst>
              <a:ext uri="{FF2B5EF4-FFF2-40B4-BE49-F238E27FC236}">
                <a16:creationId xmlns:a16="http://schemas.microsoft.com/office/drawing/2014/main" id="{7B0BBA5D-030D-4061-9254-DFD76B87126E}"/>
              </a:ext>
            </a:extLst>
          </p:cNvPr>
          <p:cNvSpPr/>
          <p:nvPr/>
        </p:nvSpPr>
        <p:spPr bwMode="auto">
          <a:xfrm>
            <a:off x="7062727" y="2907619"/>
            <a:ext cx="204740" cy="165416"/>
          </a:xfrm>
          <a:custGeom>
            <a:avLst/>
            <a:gdLst>
              <a:gd name="T0" fmla="*/ 163 w 325"/>
              <a:gd name="T1" fmla="*/ 261 h 272"/>
              <a:gd name="T2" fmla="*/ 0 w 325"/>
              <a:gd name="T3" fmla="*/ 249 h 272"/>
              <a:gd name="T4" fmla="*/ 91 w 325"/>
              <a:gd name="T5" fmla="*/ 126 h 272"/>
              <a:gd name="T6" fmla="*/ 180 w 325"/>
              <a:gd name="T7" fmla="*/ 0 h 272"/>
              <a:gd name="T8" fmla="*/ 251 w 325"/>
              <a:gd name="T9" fmla="*/ 136 h 272"/>
              <a:gd name="T10" fmla="*/ 325 w 325"/>
              <a:gd name="T11" fmla="*/ 272 h 272"/>
              <a:gd name="T12" fmla="*/ 163 w 325"/>
              <a:gd name="T13" fmla="*/ 261 h 272"/>
            </a:gdLst>
            <a:ahLst/>
            <a:cxnLst>
              <a:cxn ang="0">
                <a:pos x="T0" y="T1"/>
              </a:cxn>
              <a:cxn ang="0">
                <a:pos x="T2" y="T3"/>
              </a:cxn>
              <a:cxn ang="0">
                <a:pos x="T4" y="T5"/>
              </a:cxn>
              <a:cxn ang="0">
                <a:pos x="T6" y="T7"/>
              </a:cxn>
              <a:cxn ang="0">
                <a:pos x="T8" y="T9"/>
              </a:cxn>
              <a:cxn ang="0">
                <a:pos x="T10" y="T11"/>
              </a:cxn>
              <a:cxn ang="0">
                <a:pos x="T12" y="T13"/>
              </a:cxn>
            </a:cxnLst>
            <a:rect l="0" t="0" r="r" b="b"/>
            <a:pathLst>
              <a:path w="325" h="272">
                <a:moveTo>
                  <a:pt x="163" y="261"/>
                </a:moveTo>
                <a:lnTo>
                  <a:pt x="0" y="249"/>
                </a:lnTo>
                <a:lnTo>
                  <a:pt x="91" y="126"/>
                </a:lnTo>
                <a:lnTo>
                  <a:pt x="180" y="0"/>
                </a:lnTo>
                <a:lnTo>
                  <a:pt x="251" y="136"/>
                </a:lnTo>
                <a:lnTo>
                  <a:pt x="325" y="272"/>
                </a:lnTo>
                <a:lnTo>
                  <a:pt x="163" y="261"/>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6" name="ïś1ïḓê">
            <a:extLst>
              <a:ext uri="{FF2B5EF4-FFF2-40B4-BE49-F238E27FC236}">
                <a16:creationId xmlns:a16="http://schemas.microsoft.com/office/drawing/2014/main" id="{CD545CE5-5C57-4327-9758-A90E7B62AC13}"/>
              </a:ext>
            </a:extLst>
          </p:cNvPr>
          <p:cNvSpPr/>
          <p:nvPr/>
        </p:nvSpPr>
        <p:spPr bwMode="auto">
          <a:xfrm>
            <a:off x="7062727" y="2907619"/>
            <a:ext cx="204740" cy="165416"/>
          </a:xfrm>
          <a:custGeom>
            <a:avLst/>
            <a:gdLst>
              <a:gd name="T0" fmla="*/ 163 w 325"/>
              <a:gd name="T1" fmla="*/ 261 h 272"/>
              <a:gd name="T2" fmla="*/ 0 w 325"/>
              <a:gd name="T3" fmla="*/ 249 h 272"/>
              <a:gd name="T4" fmla="*/ 91 w 325"/>
              <a:gd name="T5" fmla="*/ 126 h 272"/>
              <a:gd name="T6" fmla="*/ 180 w 325"/>
              <a:gd name="T7" fmla="*/ 0 h 272"/>
              <a:gd name="T8" fmla="*/ 251 w 325"/>
              <a:gd name="T9" fmla="*/ 136 h 272"/>
              <a:gd name="T10" fmla="*/ 325 w 325"/>
              <a:gd name="T11" fmla="*/ 272 h 272"/>
              <a:gd name="T12" fmla="*/ 163 w 325"/>
              <a:gd name="T13" fmla="*/ 261 h 272"/>
            </a:gdLst>
            <a:ahLst/>
            <a:cxnLst>
              <a:cxn ang="0">
                <a:pos x="T0" y="T1"/>
              </a:cxn>
              <a:cxn ang="0">
                <a:pos x="T2" y="T3"/>
              </a:cxn>
              <a:cxn ang="0">
                <a:pos x="T4" y="T5"/>
              </a:cxn>
              <a:cxn ang="0">
                <a:pos x="T6" y="T7"/>
              </a:cxn>
              <a:cxn ang="0">
                <a:pos x="T8" y="T9"/>
              </a:cxn>
              <a:cxn ang="0">
                <a:pos x="T10" y="T11"/>
              </a:cxn>
              <a:cxn ang="0">
                <a:pos x="T12" y="T13"/>
              </a:cxn>
            </a:cxnLst>
            <a:rect l="0" t="0" r="r" b="b"/>
            <a:pathLst>
              <a:path w="325" h="272">
                <a:moveTo>
                  <a:pt x="163" y="261"/>
                </a:moveTo>
                <a:lnTo>
                  <a:pt x="0" y="249"/>
                </a:lnTo>
                <a:lnTo>
                  <a:pt x="91" y="126"/>
                </a:lnTo>
                <a:lnTo>
                  <a:pt x="180" y="0"/>
                </a:lnTo>
                <a:lnTo>
                  <a:pt x="251" y="136"/>
                </a:lnTo>
                <a:lnTo>
                  <a:pt x="325" y="272"/>
                </a:lnTo>
                <a:lnTo>
                  <a:pt x="163" y="2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7" name="îSļiďé">
            <a:extLst>
              <a:ext uri="{FF2B5EF4-FFF2-40B4-BE49-F238E27FC236}">
                <a16:creationId xmlns:a16="http://schemas.microsoft.com/office/drawing/2014/main" id="{9CA4E8EB-E75A-4358-877A-40409E84253D}"/>
              </a:ext>
            </a:extLst>
          </p:cNvPr>
          <p:cNvSpPr/>
          <p:nvPr/>
        </p:nvSpPr>
        <p:spPr bwMode="auto">
          <a:xfrm>
            <a:off x="7139583" y="2907619"/>
            <a:ext cx="66147" cy="75410"/>
          </a:xfrm>
          <a:custGeom>
            <a:avLst/>
            <a:gdLst>
              <a:gd name="T0" fmla="*/ 0 w 105"/>
              <a:gd name="T1" fmla="*/ 82 h 124"/>
              <a:gd name="T2" fmla="*/ 49 w 105"/>
              <a:gd name="T3" fmla="*/ 124 h 124"/>
              <a:gd name="T4" fmla="*/ 105 w 105"/>
              <a:gd name="T5" fmla="*/ 89 h 124"/>
              <a:gd name="T6" fmla="*/ 58 w 105"/>
              <a:gd name="T7" fmla="*/ 0 h 124"/>
              <a:gd name="T8" fmla="*/ 0 w 105"/>
              <a:gd name="T9" fmla="*/ 82 h 124"/>
            </a:gdLst>
            <a:ahLst/>
            <a:cxnLst>
              <a:cxn ang="0">
                <a:pos x="T0" y="T1"/>
              </a:cxn>
              <a:cxn ang="0">
                <a:pos x="T2" y="T3"/>
              </a:cxn>
              <a:cxn ang="0">
                <a:pos x="T4" y="T5"/>
              </a:cxn>
              <a:cxn ang="0">
                <a:pos x="T6" y="T7"/>
              </a:cxn>
              <a:cxn ang="0">
                <a:pos x="T8" y="T9"/>
              </a:cxn>
            </a:cxnLst>
            <a:rect l="0" t="0" r="r" b="b"/>
            <a:pathLst>
              <a:path w="105" h="124">
                <a:moveTo>
                  <a:pt x="0" y="82"/>
                </a:moveTo>
                <a:lnTo>
                  <a:pt x="49" y="124"/>
                </a:lnTo>
                <a:lnTo>
                  <a:pt x="105" y="89"/>
                </a:lnTo>
                <a:lnTo>
                  <a:pt x="58" y="0"/>
                </a:lnTo>
                <a:lnTo>
                  <a:pt x="0"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8" name="îş1îḍé">
            <a:extLst>
              <a:ext uri="{FF2B5EF4-FFF2-40B4-BE49-F238E27FC236}">
                <a16:creationId xmlns:a16="http://schemas.microsoft.com/office/drawing/2014/main" id="{27440BE8-01D4-4387-92A4-156FDED2B256}"/>
              </a:ext>
            </a:extLst>
          </p:cNvPr>
          <p:cNvSpPr/>
          <p:nvPr/>
        </p:nvSpPr>
        <p:spPr bwMode="auto">
          <a:xfrm>
            <a:off x="7139583" y="2907619"/>
            <a:ext cx="66147" cy="75410"/>
          </a:xfrm>
          <a:custGeom>
            <a:avLst/>
            <a:gdLst>
              <a:gd name="T0" fmla="*/ 0 w 105"/>
              <a:gd name="T1" fmla="*/ 82 h 124"/>
              <a:gd name="T2" fmla="*/ 49 w 105"/>
              <a:gd name="T3" fmla="*/ 124 h 124"/>
              <a:gd name="T4" fmla="*/ 105 w 105"/>
              <a:gd name="T5" fmla="*/ 89 h 124"/>
              <a:gd name="T6" fmla="*/ 58 w 105"/>
              <a:gd name="T7" fmla="*/ 0 h 124"/>
              <a:gd name="T8" fmla="*/ 0 w 105"/>
              <a:gd name="T9" fmla="*/ 82 h 124"/>
            </a:gdLst>
            <a:ahLst/>
            <a:cxnLst>
              <a:cxn ang="0">
                <a:pos x="T0" y="T1"/>
              </a:cxn>
              <a:cxn ang="0">
                <a:pos x="T2" y="T3"/>
              </a:cxn>
              <a:cxn ang="0">
                <a:pos x="T4" y="T5"/>
              </a:cxn>
              <a:cxn ang="0">
                <a:pos x="T6" y="T7"/>
              </a:cxn>
              <a:cxn ang="0">
                <a:pos x="T8" y="T9"/>
              </a:cxn>
            </a:cxnLst>
            <a:rect l="0" t="0" r="r" b="b"/>
            <a:pathLst>
              <a:path w="105" h="124">
                <a:moveTo>
                  <a:pt x="0" y="82"/>
                </a:moveTo>
                <a:lnTo>
                  <a:pt x="49" y="124"/>
                </a:lnTo>
                <a:lnTo>
                  <a:pt x="105" y="89"/>
                </a:lnTo>
                <a:lnTo>
                  <a:pt x="58" y="0"/>
                </a:lnTo>
                <a:lnTo>
                  <a:pt x="0"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9" name="ïšlîḓè">
            <a:extLst>
              <a:ext uri="{FF2B5EF4-FFF2-40B4-BE49-F238E27FC236}">
                <a16:creationId xmlns:a16="http://schemas.microsoft.com/office/drawing/2014/main" id="{B48A3F91-26CB-4EB9-923B-77893C9B94E6}"/>
              </a:ext>
            </a:extLst>
          </p:cNvPr>
          <p:cNvSpPr/>
          <p:nvPr/>
        </p:nvSpPr>
        <p:spPr bwMode="auto">
          <a:xfrm>
            <a:off x="7242268" y="2940459"/>
            <a:ext cx="55437" cy="65680"/>
          </a:xfrm>
          <a:custGeom>
            <a:avLst/>
            <a:gdLst>
              <a:gd name="T0" fmla="*/ 0 w 88"/>
              <a:gd name="T1" fmla="*/ 72 h 108"/>
              <a:gd name="T2" fmla="*/ 41 w 88"/>
              <a:gd name="T3" fmla="*/ 108 h 108"/>
              <a:gd name="T4" fmla="*/ 88 w 88"/>
              <a:gd name="T5" fmla="*/ 77 h 108"/>
              <a:gd name="T6" fmla="*/ 48 w 88"/>
              <a:gd name="T7" fmla="*/ 0 h 108"/>
              <a:gd name="T8" fmla="*/ 0 w 88"/>
              <a:gd name="T9" fmla="*/ 72 h 108"/>
            </a:gdLst>
            <a:ahLst/>
            <a:cxnLst>
              <a:cxn ang="0">
                <a:pos x="T0" y="T1"/>
              </a:cxn>
              <a:cxn ang="0">
                <a:pos x="T2" y="T3"/>
              </a:cxn>
              <a:cxn ang="0">
                <a:pos x="T4" y="T5"/>
              </a:cxn>
              <a:cxn ang="0">
                <a:pos x="T6" y="T7"/>
              </a:cxn>
              <a:cxn ang="0">
                <a:pos x="T8" y="T9"/>
              </a:cxn>
            </a:cxnLst>
            <a:rect l="0" t="0" r="r" b="b"/>
            <a:pathLst>
              <a:path w="88" h="108">
                <a:moveTo>
                  <a:pt x="0" y="72"/>
                </a:moveTo>
                <a:lnTo>
                  <a:pt x="41" y="108"/>
                </a:lnTo>
                <a:lnTo>
                  <a:pt x="88" y="77"/>
                </a:lnTo>
                <a:lnTo>
                  <a:pt x="48" y="0"/>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0" name="íṧľíḓê">
            <a:extLst>
              <a:ext uri="{FF2B5EF4-FFF2-40B4-BE49-F238E27FC236}">
                <a16:creationId xmlns:a16="http://schemas.microsoft.com/office/drawing/2014/main" id="{8E40FC7E-63D7-4ECD-AB1C-F2D778E79AAE}"/>
              </a:ext>
            </a:extLst>
          </p:cNvPr>
          <p:cNvSpPr/>
          <p:nvPr/>
        </p:nvSpPr>
        <p:spPr bwMode="auto">
          <a:xfrm>
            <a:off x="7242268" y="2940459"/>
            <a:ext cx="55437" cy="65680"/>
          </a:xfrm>
          <a:custGeom>
            <a:avLst/>
            <a:gdLst>
              <a:gd name="T0" fmla="*/ 0 w 88"/>
              <a:gd name="T1" fmla="*/ 72 h 108"/>
              <a:gd name="T2" fmla="*/ 41 w 88"/>
              <a:gd name="T3" fmla="*/ 108 h 108"/>
              <a:gd name="T4" fmla="*/ 88 w 88"/>
              <a:gd name="T5" fmla="*/ 77 h 108"/>
              <a:gd name="T6" fmla="*/ 48 w 88"/>
              <a:gd name="T7" fmla="*/ 0 h 108"/>
              <a:gd name="T8" fmla="*/ 0 w 88"/>
              <a:gd name="T9" fmla="*/ 72 h 108"/>
            </a:gdLst>
            <a:ahLst/>
            <a:cxnLst>
              <a:cxn ang="0">
                <a:pos x="T0" y="T1"/>
              </a:cxn>
              <a:cxn ang="0">
                <a:pos x="T2" y="T3"/>
              </a:cxn>
              <a:cxn ang="0">
                <a:pos x="T4" y="T5"/>
              </a:cxn>
              <a:cxn ang="0">
                <a:pos x="T6" y="T7"/>
              </a:cxn>
              <a:cxn ang="0">
                <a:pos x="T8" y="T9"/>
              </a:cxn>
            </a:cxnLst>
            <a:rect l="0" t="0" r="r" b="b"/>
            <a:pathLst>
              <a:path w="88" h="108">
                <a:moveTo>
                  <a:pt x="0" y="72"/>
                </a:moveTo>
                <a:lnTo>
                  <a:pt x="41" y="108"/>
                </a:lnTo>
                <a:lnTo>
                  <a:pt x="88" y="77"/>
                </a:lnTo>
                <a:lnTo>
                  <a:pt x="48" y="0"/>
                </a:lnTo>
                <a:lnTo>
                  <a:pt x="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1" name="îŝḻïde">
            <a:extLst>
              <a:ext uri="{FF2B5EF4-FFF2-40B4-BE49-F238E27FC236}">
                <a16:creationId xmlns:a16="http://schemas.microsoft.com/office/drawing/2014/main" id="{277D79C7-93BC-4FB7-B936-666D0A218097}"/>
              </a:ext>
            </a:extLst>
          </p:cNvPr>
          <p:cNvSpPr/>
          <p:nvPr/>
        </p:nvSpPr>
        <p:spPr bwMode="auto">
          <a:xfrm>
            <a:off x="7188091" y="2862617"/>
            <a:ext cx="172611" cy="308938"/>
          </a:xfrm>
          <a:custGeom>
            <a:avLst/>
            <a:gdLst>
              <a:gd name="T0" fmla="*/ 40 w 274"/>
              <a:gd name="T1" fmla="*/ 0 h 508"/>
              <a:gd name="T2" fmla="*/ 35 w 274"/>
              <a:gd name="T3" fmla="*/ 52 h 508"/>
              <a:gd name="T4" fmla="*/ 225 w 274"/>
              <a:gd name="T5" fmla="*/ 64 h 508"/>
              <a:gd name="T6" fmla="*/ 204 w 274"/>
              <a:gd name="T7" fmla="*/ 351 h 508"/>
              <a:gd name="T8" fmla="*/ 204 w 274"/>
              <a:gd name="T9" fmla="*/ 351 h 508"/>
              <a:gd name="T10" fmla="*/ 129 w 274"/>
              <a:gd name="T11" fmla="*/ 346 h 508"/>
              <a:gd name="T12" fmla="*/ 12 w 274"/>
              <a:gd name="T13" fmla="*/ 339 h 508"/>
              <a:gd name="T14" fmla="*/ 0 w 274"/>
              <a:gd name="T15" fmla="*/ 492 h 508"/>
              <a:gd name="T16" fmla="*/ 239 w 274"/>
              <a:gd name="T17" fmla="*/ 508 h 508"/>
              <a:gd name="T18" fmla="*/ 274 w 274"/>
              <a:gd name="T19" fmla="*/ 17 h 508"/>
              <a:gd name="T20" fmla="*/ 40 w 274"/>
              <a:gd name="T2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508">
                <a:moveTo>
                  <a:pt x="40" y="0"/>
                </a:moveTo>
                <a:lnTo>
                  <a:pt x="35" y="52"/>
                </a:lnTo>
                <a:lnTo>
                  <a:pt x="225" y="64"/>
                </a:lnTo>
                <a:lnTo>
                  <a:pt x="204" y="351"/>
                </a:lnTo>
                <a:lnTo>
                  <a:pt x="204" y="351"/>
                </a:lnTo>
                <a:lnTo>
                  <a:pt x="129" y="346"/>
                </a:lnTo>
                <a:lnTo>
                  <a:pt x="12" y="339"/>
                </a:lnTo>
                <a:lnTo>
                  <a:pt x="0" y="492"/>
                </a:lnTo>
                <a:lnTo>
                  <a:pt x="239" y="508"/>
                </a:lnTo>
                <a:lnTo>
                  <a:pt x="274" y="17"/>
                </a:lnTo>
                <a:lnTo>
                  <a:pt x="40"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2" name="îṣľiḓê">
            <a:extLst>
              <a:ext uri="{FF2B5EF4-FFF2-40B4-BE49-F238E27FC236}">
                <a16:creationId xmlns:a16="http://schemas.microsoft.com/office/drawing/2014/main" id="{745C5026-21D2-49CB-BF11-413FBE4C785A}"/>
              </a:ext>
            </a:extLst>
          </p:cNvPr>
          <p:cNvSpPr/>
          <p:nvPr/>
        </p:nvSpPr>
        <p:spPr bwMode="auto">
          <a:xfrm>
            <a:off x="7188091" y="2862617"/>
            <a:ext cx="172611" cy="308938"/>
          </a:xfrm>
          <a:custGeom>
            <a:avLst/>
            <a:gdLst>
              <a:gd name="T0" fmla="*/ 40 w 274"/>
              <a:gd name="T1" fmla="*/ 0 h 508"/>
              <a:gd name="T2" fmla="*/ 35 w 274"/>
              <a:gd name="T3" fmla="*/ 52 h 508"/>
              <a:gd name="T4" fmla="*/ 225 w 274"/>
              <a:gd name="T5" fmla="*/ 64 h 508"/>
              <a:gd name="T6" fmla="*/ 204 w 274"/>
              <a:gd name="T7" fmla="*/ 351 h 508"/>
              <a:gd name="T8" fmla="*/ 204 w 274"/>
              <a:gd name="T9" fmla="*/ 351 h 508"/>
              <a:gd name="T10" fmla="*/ 129 w 274"/>
              <a:gd name="T11" fmla="*/ 346 h 508"/>
              <a:gd name="T12" fmla="*/ 12 w 274"/>
              <a:gd name="T13" fmla="*/ 339 h 508"/>
              <a:gd name="T14" fmla="*/ 0 w 274"/>
              <a:gd name="T15" fmla="*/ 492 h 508"/>
              <a:gd name="T16" fmla="*/ 239 w 274"/>
              <a:gd name="T17" fmla="*/ 508 h 508"/>
              <a:gd name="T18" fmla="*/ 274 w 274"/>
              <a:gd name="T19" fmla="*/ 17 h 508"/>
              <a:gd name="T20" fmla="*/ 40 w 274"/>
              <a:gd name="T2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508">
                <a:moveTo>
                  <a:pt x="40" y="0"/>
                </a:moveTo>
                <a:lnTo>
                  <a:pt x="35" y="52"/>
                </a:lnTo>
                <a:lnTo>
                  <a:pt x="225" y="64"/>
                </a:lnTo>
                <a:lnTo>
                  <a:pt x="204" y="351"/>
                </a:lnTo>
                <a:lnTo>
                  <a:pt x="204" y="351"/>
                </a:lnTo>
                <a:lnTo>
                  <a:pt x="129" y="346"/>
                </a:lnTo>
                <a:lnTo>
                  <a:pt x="12" y="339"/>
                </a:lnTo>
                <a:lnTo>
                  <a:pt x="0" y="492"/>
                </a:lnTo>
                <a:lnTo>
                  <a:pt x="239" y="508"/>
                </a:lnTo>
                <a:lnTo>
                  <a:pt x="274" y="17"/>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3" name="iṡlïḋè">
            <a:extLst>
              <a:ext uri="{FF2B5EF4-FFF2-40B4-BE49-F238E27FC236}">
                <a16:creationId xmlns:a16="http://schemas.microsoft.com/office/drawing/2014/main" id="{FE2F43BB-9694-48F3-8DA5-647B7859BE0C}"/>
              </a:ext>
            </a:extLst>
          </p:cNvPr>
          <p:cNvSpPr/>
          <p:nvPr/>
        </p:nvSpPr>
        <p:spPr bwMode="auto">
          <a:xfrm>
            <a:off x="7195650" y="2894240"/>
            <a:ext cx="134184" cy="181836"/>
          </a:xfrm>
          <a:custGeom>
            <a:avLst/>
            <a:gdLst>
              <a:gd name="T0" fmla="*/ 0 w 213"/>
              <a:gd name="T1" fmla="*/ 287 h 299"/>
              <a:gd name="T2" fmla="*/ 0 w 213"/>
              <a:gd name="T3" fmla="*/ 287 h 299"/>
              <a:gd name="T4" fmla="*/ 117 w 213"/>
              <a:gd name="T5" fmla="*/ 294 h 299"/>
              <a:gd name="T6" fmla="*/ 0 w 213"/>
              <a:gd name="T7" fmla="*/ 287 h 299"/>
              <a:gd name="T8" fmla="*/ 23 w 213"/>
              <a:gd name="T9" fmla="*/ 0 h 299"/>
              <a:gd name="T10" fmla="*/ 14 w 213"/>
              <a:gd name="T11" fmla="*/ 109 h 299"/>
              <a:gd name="T12" fmla="*/ 40 w 213"/>
              <a:gd name="T13" fmla="*/ 158 h 299"/>
              <a:gd name="T14" fmla="*/ 51 w 213"/>
              <a:gd name="T15" fmla="*/ 179 h 299"/>
              <a:gd name="T16" fmla="*/ 122 w 213"/>
              <a:gd name="T17" fmla="*/ 76 h 299"/>
              <a:gd name="T18" fmla="*/ 180 w 213"/>
              <a:gd name="T19" fmla="*/ 189 h 299"/>
              <a:gd name="T20" fmla="*/ 197 w 213"/>
              <a:gd name="T21" fmla="*/ 224 h 299"/>
              <a:gd name="T22" fmla="*/ 192 w 213"/>
              <a:gd name="T23" fmla="*/ 299 h 299"/>
              <a:gd name="T24" fmla="*/ 192 w 213"/>
              <a:gd name="T25" fmla="*/ 299 h 299"/>
              <a:gd name="T26" fmla="*/ 213 w 213"/>
              <a:gd name="T27" fmla="*/ 12 h 299"/>
              <a:gd name="T28" fmla="*/ 23 w 213"/>
              <a:gd name="T2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 h="299">
                <a:moveTo>
                  <a:pt x="0" y="287"/>
                </a:moveTo>
                <a:lnTo>
                  <a:pt x="0" y="287"/>
                </a:lnTo>
                <a:lnTo>
                  <a:pt x="117" y="294"/>
                </a:lnTo>
                <a:lnTo>
                  <a:pt x="0" y="287"/>
                </a:lnTo>
                <a:close/>
                <a:moveTo>
                  <a:pt x="23" y="0"/>
                </a:moveTo>
                <a:lnTo>
                  <a:pt x="14" y="109"/>
                </a:lnTo>
                <a:lnTo>
                  <a:pt x="40" y="158"/>
                </a:lnTo>
                <a:lnTo>
                  <a:pt x="51" y="179"/>
                </a:lnTo>
                <a:lnTo>
                  <a:pt x="122" y="76"/>
                </a:lnTo>
                <a:lnTo>
                  <a:pt x="180" y="189"/>
                </a:lnTo>
                <a:lnTo>
                  <a:pt x="197" y="224"/>
                </a:lnTo>
                <a:lnTo>
                  <a:pt x="192" y="299"/>
                </a:lnTo>
                <a:lnTo>
                  <a:pt x="192" y="299"/>
                </a:lnTo>
                <a:lnTo>
                  <a:pt x="213" y="12"/>
                </a:lnTo>
                <a:lnTo>
                  <a:pt x="23" y="0"/>
                </a:lnTo>
                <a:close/>
              </a:path>
            </a:pathLst>
          </a:cu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4" name="îsļîdè">
            <a:extLst>
              <a:ext uri="{FF2B5EF4-FFF2-40B4-BE49-F238E27FC236}">
                <a16:creationId xmlns:a16="http://schemas.microsoft.com/office/drawing/2014/main" id="{EDA96474-3EA1-4FC5-88F2-7E5BDDEE0838}"/>
              </a:ext>
            </a:extLst>
          </p:cNvPr>
          <p:cNvSpPr/>
          <p:nvPr/>
        </p:nvSpPr>
        <p:spPr bwMode="auto">
          <a:xfrm>
            <a:off x="7195650" y="2894240"/>
            <a:ext cx="134184" cy="181836"/>
          </a:xfrm>
          <a:custGeom>
            <a:avLst/>
            <a:gdLst>
              <a:gd name="T0" fmla="*/ 0 w 213"/>
              <a:gd name="T1" fmla="*/ 287 h 299"/>
              <a:gd name="T2" fmla="*/ 0 w 213"/>
              <a:gd name="T3" fmla="*/ 287 h 299"/>
              <a:gd name="T4" fmla="*/ 117 w 213"/>
              <a:gd name="T5" fmla="*/ 294 h 299"/>
              <a:gd name="T6" fmla="*/ 0 w 213"/>
              <a:gd name="T7" fmla="*/ 287 h 299"/>
              <a:gd name="T8" fmla="*/ 23 w 213"/>
              <a:gd name="T9" fmla="*/ 0 h 299"/>
              <a:gd name="T10" fmla="*/ 14 w 213"/>
              <a:gd name="T11" fmla="*/ 109 h 299"/>
              <a:gd name="T12" fmla="*/ 40 w 213"/>
              <a:gd name="T13" fmla="*/ 158 h 299"/>
              <a:gd name="T14" fmla="*/ 51 w 213"/>
              <a:gd name="T15" fmla="*/ 179 h 299"/>
              <a:gd name="T16" fmla="*/ 122 w 213"/>
              <a:gd name="T17" fmla="*/ 76 h 299"/>
              <a:gd name="T18" fmla="*/ 180 w 213"/>
              <a:gd name="T19" fmla="*/ 189 h 299"/>
              <a:gd name="T20" fmla="*/ 197 w 213"/>
              <a:gd name="T21" fmla="*/ 224 h 299"/>
              <a:gd name="T22" fmla="*/ 192 w 213"/>
              <a:gd name="T23" fmla="*/ 299 h 299"/>
              <a:gd name="T24" fmla="*/ 192 w 213"/>
              <a:gd name="T25" fmla="*/ 299 h 299"/>
              <a:gd name="T26" fmla="*/ 213 w 213"/>
              <a:gd name="T27" fmla="*/ 12 h 299"/>
              <a:gd name="T28" fmla="*/ 23 w 213"/>
              <a:gd name="T2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 h="299">
                <a:moveTo>
                  <a:pt x="0" y="287"/>
                </a:moveTo>
                <a:lnTo>
                  <a:pt x="0" y="287"/>
                </a:lnTo>
                <a:lnTo>
                  <a:pt x="117" y="294"/>
                </a:lnTo>
                <a:lnTo>
                  <a:pt x="0" y="287"/>
                </a:lnTo>
                <a:moveTo>
                  <a:pt x="23" y="0"/>
                </a:moveTo>
                <a:lnTo>
                  <a:pt x="14" y="109"/>
                </a:lnTo>
                <a:lnTo>
                  <a:pt x="40" y="158"/>
                </a:lnTo>
                <a:lnTo>
                  <a:pt x="51" y="179"/>
                </a:lnTo>
                <a:lnTo>
                  <a:pt x="122" y="76"/>
                </a:lnTo>
                <a:lnTo>
                  <a:pt x="180" y="189"/>
                </a:lnTo>
                <a:lnTo>
                  <a:pt x="197" y="224"/>
                </a:lnTo>
                <a:lnTo>
                  <a:pt x="192" y="299"/>
                </a:lnTo>
                <a:lnTo>
                  <a:pt x="192" y="299"/>
                </a:lnTo>
                <a:lnTo>
                  <a:pt x="213" y="12"/>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5" name="íśľîḑê">
            <a:extLst>
              <a:ext uri="{FF2B5EF4-FFF2-40B4-BE49-F238E27FC236}">
                <a16:creationId xmlns:a16="http://schemas.microsoft.com/office/drawing/2014/main" id="{91E87C82-97EE-4779-82EF-0B601B476273}"/>
              </a:ext>
            </a:extLst>
          </p:cNvPr>
          <p:cNvSpPr/>
          <p:nvPr/>
        </p:nvSpPr>
        <p:spPr bwMode="auto">
          <a:xfrm>
            <a:off x="7195650" y="2940459"/>
            <a:ext cx="124104" cy="135617"/>
          </a:xfrm>
          <a:custGeom>
            <a:avLst/>
            <a:gdLst>
              <a:gd name="T0" fmla="*/ 122 w 197"/>
              <a:gd name="T1" fmla="*/ 0 h 223"/>
              <a:gd name="T2" fmla="*/ 51 w 197"/>
              <a:gd name="T3" fmla="*/ 103 h 223"/>
              <a:gd name="T4" fmla="*/ 114 w 197"/>
              <a:gd name="T5" fmla="*/ 218 h 223"/>
              <a:gd name="T6" fmla="*/ 0 w 197"/>
              <a:gd name="T7" fmla="*/ 211 h 223"/>
              <a:gd name="T8" fmla="*/ 0 w 197"/>
              <a:gd name="T9" fmla="*/ 211 h 223"/>
              <a:gd name="T10" fmla="*/ 117 w 197"/>
              <a:gd name="T11" fmla="*/ 218 h 223"/>
              <a:gd name="T12" fmla="*/ 192 w 197"/>
              <a:gd name="T13" fmla="*/ 223 h 223"/>
              <a:gd name="T14" fmla="*/ 197 w 197"/>
              <a:gd name="T15" fmla="*/ 148 h 223"/>
              <a:gd name="T16" fmla="*/ 180 w 197"/>
              <a:gd name="T17" fmla="*/ 113 h 223"/>
              <a:gd name="T18" fmla="*/ 122 w 197"/>
              <a:gd name="T19" fmla="*/ 0 h 223"/>
              <a:gd name="T20" fmla="*/ 162 w 197"/>
              <a:gd name="T21" fmla="*/ 77 h 223"/>
              <a:gd name="T22" fmla="*/ 115 w 197"/>
              <a:gd name="T23" fmla="*/ 108 h 223"/>
              <a:gd name="T24" fmla="*/ 74 w 197"/>
              <a:gd name="T25" fmla="*/ 72 h 223"/>
              <a:gd name="T26" fmla="*/ 122 w 197"/>
              <a:gd name="T2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23">
                <a:moveTo>
                  <a:pt x="122" y="0"/>
                </a:moveTo>
                <a:lnTo>
                  <a:pt x="51" y="103"/>
                </a:lnTo>
                <a:lnTo>
                  <a:pt x="114" y="218"/>
                </a:lnTo>
                <a:lnTo>
                  <a:pt x="0" y="211"/>
                </a:lnTo>
                <a:lnTo>
                  <a:pt x="0" y="211"/>
                </a:lnTo>
                <a:lnTo>
                  <a:pt x="117" y="218"/>
                </a:lnTo>
                <a:lnTo>
                  <a:pt x="192" y="223"/>
                </a:lnTo>
                <a:lnTo>
                  <a:pt x="197" y="148"/>
                </a:lnTo>
                <a:lnTo>
                  <a:pt x="180" y="113"/>
                </a:lnTo>
                <a:lnTo>
                  <a:pt x="122" y="0"/>
                </a:lnTo>
                <a:lnTo>
                  <a:pt x="162" y="77"/>
                </a:lnTo>
                <a:lnTo>
                  <a:pt x="115" y="108"/>
                </a:lnTo>
                <a:lnTo>
                  <a:pt x="74" y="72"/>
                </a:lnTo>
                <a:lnTo>
                  <a:pt x="122"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6" name="îśľïḍè">
            <a:extLst>
              <a:ext uri="{FF2B5EF4-FFF2-40B4-BE49-F238E27FC236}">
                <a16:creationId xmlns:a16="http://schemas.microsoft.com/office/drawing/2014/main" id="{4C938BE0-196C-48BA-B55B-415A3CDC75CE}"/>
              </a:ext>
            </a:extLst>
          </p:cNvPr>
          <p:cNvSpPr/>
          <p:nvPr/>
        </p:nvSpPr>
        <p:spPr bwMode="auto">
          <a:xfrm>
            <a:off x="7195650" y="2940459"/>
            <a:ext cx="124104" cy="135617"/>
          </a:xfrm>
          <a:custGeom>
            <a:avLst/>
            <a:gdLst>
              <a:gd name="T0" fmla="*/ 122 w 197"/>
              <a:gd name="T1" fmla="*/ 0 h 223"/>
              <a:gd name="T2" fmla="*/ 51 w 197"/>
              <a:gd name="T3" fmla="*/ 103 h 223"/>
              <a:gd name="T4" fmla="*/ 114 w 197"/>
              <a:gd name="T5" fmla="*/ 218 h 223"/>
              <a:gd name="T6" fmla="*/ 0 w 197"/>
              <a:gd name="T7" fmla="*/ 211 h 223"/>
              <a:gd name="T8" fmla="*/ 0 w 197"/>
              <a:gd name="T9" fmla="*/ 211 h 223"/>
              <a:gd name="T10" fmla="*/ 117 w 197"/>
              <a:gd name="T11" fmla="*/ 218 h 223"/>
              <a:gd name="T12" fmla="*/ 192 w 197"/>
              <a:gd name="T13" fmla="*/ 223 h 223"/>
              <a:gd name="T14" fmla="*/ 197 w 197"/>
              <a:gd name="T15" fmla="*/ 148 h 223"/>
              <a:gd name="T16" fmla="*/ 180 w 197"/>
              <a:gd name="T17" fmla="*/ 113 h 223"/>
              <a:gd name="T18" fmla="*/ 122 w 197"/>
              <a:gd name="T19" fmla="*/ 0 h 223"/>
              <a:gd name="T20" fmla="*/ 162 w 197"/>
              <a:gd name="T21" fmla="*/ 77 h 223"/>
              <a:gd name="T22" fmla="*/ 115 w 197"/>
              <a:gd name="T23" fmla="*/ 108 h 223"/>
              <a:gd name="T24" fmla="*/ 74 w 197"/>
              <a:gd name="T25" fmla="*/ 72 h 223"/>
              <a:gd name="T26" fmla="*/ 122 w 197"/>
              <a:gd name="T2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23">
                <a:moveTo>
                  <a:pt x="122" y="0"/>
                </a:moveTo>
                <a:lnTo>
                  <a:pt x="51" y="103"/>
                </a:lnTo>
                <a:lnTo>
                  <a:pt x="114" y="218"/>
                </a:lnTo>
                <a:lnTo>
                  <a:pt x="0" y="211"/>
                </a:lnTo>
                <a:lnTo>
                  <a:pt x="0" y="211"/>
                </a:lnTo>
                <a:lnTo>
                  <a:pt x="117" y="218"/>
                </a:lnTo>
                <a:lnTo>
                  <a:pt x="192" y="223"/>
                </a:lnTo>
                <a:lnTo>
                  <a:pt x="197" y="148"/>
                </a:lnTo>
                <a:lnTo>
                  <a:pt x="180" y="113"/>
                </a:lnTo>
                <a:lnTo>
                  <a:pt x="122" y="0"/>
                </a:lnTo>
                <a:lnTo>
                  <a:pt x="162" y="77"/>
                </a:lnTo>
                <a:lnTo>
                  <a:pt x="115" y="108"/>
                </a:lnTo>
                <a:lnTo>
                  <a:pt x="74" y="7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7" name="ïŝḻïdê">
            <a:extLst>
              <a:ext uri="{FF2B5EF4-FFF2-40B4-BE49-F238E27FC236}">
                <a16:creationId xmlns:a16="http://schemas.microsoft.com/office/drawing/2014/main" id="{509523E5-644C-4AEF-BC12-5EE7D989D958}"/>
              </a:ext>
            </a:extLst>
          </p:cNvPr>
          <p:cNvSpPr/>
          <p:nvPr/>
        </p:nvSpPr>
        <p:spPr bwMode="auto">
          <a:xfrm>
            <a:off x="7195650" y="2960528"/>
            <a:ext cx="71816" cy="112507"/>
          </a:xfrm>
          <a:custGeom>
            <a:avLst/>
            <a:gdLst>
              <a:gd name="T0" fmla="*/ 14 w 114"/>
              <a:gd name="T1" fmla="*/ 0 h 185"/>
              <a:gd name="T2" fmla="*/ 14 w 114"/>
              <a:gd name="T3" fmla="*/ 0 h 185"/>
              <a:gd name="T4" fmla="*/ 16 w 114"/>
              <a:gd name="T5" fmla="*/ 2 h 185"/>
              <a:gd name="T6" fmla="*/ 14 w 114"/>
              <a:gd name="T7" fmla="*/ 2 h 185"/>
              <a:gd name="T8" fmla="*/ 0 w 114"/>
              <a:gd name="T9" fmla="*/ 178 h 185"/>
              <a:gd name="T10" fmla="*/ 114 w 114"/>
              <a:gd name="T11" fmla="*/ 185 h 185"/>
              <a:gd name="T12" fmla="*/ 51 w 114"/>
              <a:gd name="T13" fmla="*/ 70 h 185"/>
              <a:gd name="T14" fmla="*/ 40 w 114"/>
              <a:gd name="T15" fmla="*/ 49 h 185"/>
              <a:gd name="T16" fmla="*/ 14 w 114"/>
              <a:gd name="T1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85">
                <a:moveTo>
                  <a:pt x="14" y="0"/>
                </a:moveTo>
                <a:lnTo>
                  <a:pt x="14" y="0"/>
                </a:lnTo>
                <a:lnTo>
                  <a:pt x="16" y="2"/>
                </a:lnTo>
                <a:lnTo>
                  <a:pt x="14" y="2"/>
                </a:lnTo>
                <a:lnTo>
                  <a:pt x="0" y="178"/>
                </a:lnTo>
                <a:lnTo>
                  <a:pt x="114" y="185"/>
                </a:lnTo>
                <a:lnTo>
                  <a:pt x="51" y="70"/>
                </a:lnTo>
                <a:lnTo>
                  <a:pt x="40" y="49"/>
                </a:lnTo>
                <a:lnTo>
                  <a:pt x="14" y="0"/>
                </a:lnTo>
                <a:close/>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8" name="iŝlíḑè">
            <a:extLst>
              <a:ext uri="{FF2B5EF4-FFF2-40B4-BE49-F238E27FC236}">
                <a16:creationId xmlns:a16="http://schemas.microsoft.com/office/drawing/2014/main" id="{9E989985-424C-4C3D-9940-09854DC8AB05}"/>
              </a:ext>
            </a:extLst>
          </p:cNvPr>
          <p:cNvSpPr/>
          <p:nvPr/>
        </p:nvSpPr>
        <p:spPr bwMode="auto">
          <a:xfrm>
            <a:off x="7195650" y="2960528"/>
            <a:ext cx="71816" cy="112507"/>
          </a:xfrm>
          <a:custGeom>
            <a:avLst/>
            <a:gdLst>
              <a:gd name="T0" fmla="*/ 14 w 114"/>
              <a:gd name="T1" fmla="*/ 0 h 185"/>
              <a:gd name="T2" fmla="*/ 14 w 114"/>
              <a:gd name="T3" fmla="*/ 0 h 185"/>
              <a:gd name="T4" fmla="*/ 16 w 114"/>
              <a:gd name="T5" fmla="*/ 2 h 185"/>
              <a:gd name="T6" fmla="*/ 14 w 114"/>
              <a:gd name="T7" fmla="*/ 2 h 185"/>
              <a:gd name="T8" fmla="*/ 0 w 114"/>
              <a:gd name="T9" fmla="*/ 178 h 185"/>
              <a:gd name="T10" fmla="*/ 114 w 114"/>
              <a:gd name="T11" fmla="*/ 185 h 185"/>
              <a:gd name="T12" fmla="*/ 51 w 114"/>
              <a:gd name="T13" fmla="*/ 70 h 185"/>
              <a:gd name="T14" fmla="*/ 40 w 114"/>
              <a:gd name="T15" fmla="*/ 49 h 185"/>
              <a:gd name="T16" fmla="*/ 14 w 114"/>
              <a:gd name="T1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85">
                <a:moveTo>
                  <a:pt x="14" y="0"/>
                </a:moveTo>
                <a:lnTo>
                  <a:pt x="14" y="0"/>
                </a:lnTo>
                <a:lnTo>
                  <a:pt x="16" y="2"/>
                </a:lnTo>
                <a:lnTo>
                  <a:pt x="14" y="2"/>
                </a:lnTo>
                <a:lnTo>
                  <a:pt x="0" y="178"/>
                </a:lnTo>
                <a:lnTo>
                  <a:pt x="114" y="185"/>
                </a:lnTo>
                <a:lnTo>
                  <a:pt x="51" y="70"/>
                </a:lnTo>
                <a:lnTo>
                  <a:pt x="40" y="49"/>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9" name="iṥļiḓé">
            <a:extLst>
              <a:ext uri="{FF2B5EF4-FFF2-40B4-BE49-F238E27FC236}">
                <a16:creationId xmlns:a16="http://schemas.microsoft.com/office/drawing/2014/main" id="{EC0E29F2-C438-409A-BFD5-3CA2C624BAE9}"/>
              </a:ext>
            </a:extLst>
          </p:cNvPr>
          <p:cNvSpPr/>
          <p:nvPr/>
        </p:nvSpPr>
        <p:spPr bwMode="auto">
          <a:xfrm>
            <a:off x="7204470" y="2960528"/>
            <a:ext cx="1260" cy="1216"/>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0" name="ísļíḑé">
            <a:extLst>
              <a:ext uri="{FF2B5EF4-FFF2-40B4-BE49-F238E27FC236}">
                <a16:creationId xmlns:a16="http://schemas.microsoft.com/office/drawing/2014/main" id="{59F7F13D-8ED6-492B-8B4A-F95B7602012D}"/>
              </a:ext>
            </a:extLst>
          </p:cNvPr>
          <p:cNvSpPr/>
          <p:nvPr/>
        </p:nvSpPr>
        <p:spPr bwMode="auto">
          <a:xfrm>
            <a:off x="7204470" y="2960528"/>
            <a:ext cx="1260" cy="1216"/>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1" name="îş1íḓè">
            <a:extLst>
              <a:ext uri="{FF2B5EF4-FFF2-40B4-BE49-F238E27FC236}">
                <a16:creationId xmlns:a16="http://schemas.microsoft.com/office/drawing/2014/main" id="{9F2A3049-357E-4843-A45C-63E0F5E72C2D}"/>
              </a:ext>
            </a:extLst>
          </p:cNvPr>
          <p:cNvSpPr/>
          <p:nvPr/>
        </p:nvSpPr>
        <p:spPr bwMode="auto">
          <a:xfrm>
            <a:off x="7242268" y="2940459"/>
            <a:ext cx="55437" cy="65680"/>
          </a:xfrm>
          <a:custGeom>
            <a:avLst/>
            <a:gdLst>
              <a:gd name="T0" fmla="*/ 48 w 88"/>
              <a:gd name="T1" fmla="*/ 0 h 108"/>
              <a:gd name="T2" fmla="*/ 48 w 88"/>
              <a:gd name="T3" fmla="*/ 0 h 108"/>
              <a:gd name="T4" fmla="*/ 0 w 88"/>
              <a:gd name="T5" fmla="*/ 72 h 108"/>
              <a:gd name="T6" fmla="*/ 41 w 88"/>
              <a:gd name="T7" fmla="*/ 108 h 108"/>
              <a:gd name="T8" fmla="*/ 88 w 88"/>
              <a:gd name="T9" fmla="*/ 77 h 108"/>
              <a:gd name="T10" fmla="*/ 48 w 88"/>
              <a:gd name="T11" fmla="*/ 0 h 108"/>
            </a:gdLst>
            <a:ahLst/>
            <a:cxnLst>
              <a:cxn ang="0">
                <a:pos x="T0" y="T1"/>
              </a:cxn>
              <a:cxn ang="0">
                <a:pos x="T2" y="T3"/>
              </a:cxn>
              <a:cxn ang="0">
                <a:pos x="T4" y="T5"/>
              </a:cxn>
              <a:cxn ang="0">
                <a:pos x="T6" y="T7"/>
              </a:cxn>
              <a:cxn ang="0">
                <a:pos x="T8" y="T9"/>
              </a:cxn>
              <a:cxn ang="0">
                <a:pos x="T10" y="T11"/>
              </a:cxn>
            </a:cxnLst>
            <a:rect l="0" t="0" r="r" b="b"/>
            <a:pathLst>
              <a:path w="88" h="108">
                <a:moveTo>
                  <a:pt x="48" y="0"/>
                </a:moveTo>
                <a:lnTo>
                  <a:pt x="48" y="0"/>
                </a:lnTo>
                <a:lnTo>
                  <a:pt x="0" y="72"/>
                </a:lnTo>
                <a:lnTo>
                  <a:pt x="41" y="108"/>
                </a:lnTo>
                <a:lnTo>
                  <a:pt x="88" y="77"/>
                </a:lnTo>
                <a:lnTo>
                  <a:pt x="48"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2" name="îṡḻiďé">
            <a:extLst>
              <a:ext uri="{FF2B5EF4-FFF2-40B4-BE49-F238E27FC236}">
                <a16:creationId xmlns:a16="http://schemas.microsoft.com/office/drawing/2014/main" id="{A9BF2D4D-EFB5-450B-A370-FAD4E9815D7B}"/>
              </a:ext>
            </a:extLst>
          </p:cNvPr>
          <p:cNvSpPr/>
          <p:nvPr/>
        </p:nvSpPr>
        <p:spPr bwMode="auto">
          <a:xfrm>
            <a:off x="7242268" y="2940459"/>
            <a:ext cx="55437" cy="65680"/>
          </a:xfrm>
          <a:custGeom>
            <a:avLst/>
            <a:gdLst>
              <a:gd name="T0" fmla="*/ 48 w 88"/>
              <a:gd name="T1" fmla="*/ 0 h 108"/>
              <a:gd name="T2" fmla="*/ 48 w 88"/>
              <a:gd name="T3" fmla="*/ 0 h 108"/>
              <a:gd name="T4" fmla="*/ 0 w 88"/>
              <a:gd name="T5" fmla="*/ 72 h 108"/>
              <a:gd name="T6" fmla="*/ 41 w 88"/>
              <a:gd name="T7" fmla="*/ 108 h 108"/>
              <a:gd name="T8" fmla="*/ 88 w 88"/>
              <a:gd name="T9" fmla="*/ 77 h 108"/>
              <a:gd name="T10" fmla="*/ 48 w 88"/>
              <a:gd name="T11" fmla="*/ 0 h 108"/>
            </a:gdLst>
            <a:ahLst/>
            <a:cxnLst>
              <a:cxn ang="0">
                <a:pos x="T0" y="T1"/>
              </a:cxn>
              <a:cxn ang="0">
                <a:pos x="T2" y="T3"/>
              </a:cxn>
              <a:cxn ang="0">
                <a:pos x="T4" y="T5"/>
              </a:cxn>
              <a:cxn ang="0">
                <a:pos x="T6" y="T7"/>
              </a:cxn>
              <a:cxn ang="0">
                <a:pos x="T8" y="T9"/>
              </a:cxn>
              <a:cxn ang="0">
                <a:pos x="T10" y="T11"/>
              </a:cxn>
            </a:cxnLst>
            <a:rect l="0" t="0" r="r" b="b"/>
            <a:pathLst>
              <a:path w="88" h="108">
                <a:moveTo>
                  <a:pt x="48" y="0"/>
                </a:moveTo>
                <a:lnTo>
                  <a:pt x="48" y="0"/>
                </a:lnTo>
                <a:lnTo>
                  <a:pt x="0" y="72"/>
                </a:lnTo>
                <a:lnTo>
                  <a:pt x="41" y="108"/>
                </a:lnTo>
                <a:lnTo>
                  <a:pt x="88" y="77"/>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3" name="íŝḻîḋè">
            <a:extLst>
              <a:ext uri="{FF2B5EF4-FFF2-40B4-BE49-F238E27FC236}">
                <a16:creationId xmlns:a16="http://schemas.microsoft.com/office/drawing/2014/main" id="{EADB76E2-CA92-4BC9-866F-CF623FA5F070}"/>
              </a:ext>
            </a:extLst>
          </p:cNvPr>
          <p:cNvSpPr/>
          <p:nvPr/>
        </p:nvSpPr>
        <p:spPr bwMode="auto">
          <a:xfrm>
            <a:off x="7690176" y="1870731"/>
            <a:ext cx="357192" cy="213459"/>
          </a:xfrm>
          <a:custGeom>
            <a:avLst/>
            <a:gdLst>
              <a:gd name="T0" fmla="*/ 567 w 567"/>
              <a:gd name="T1" fmla="*/ 1 h 351"/>
              <a:gd name="T2" fmla="*/ 565 w 567"/>
              <a:gd name="T3" fmla="*/ 351 h 351"/>
              <a:gd name="T4" fmla="*/ 0 w 567"/>
              <a:gd name="T5" fmla="*/ 349 h 351"/>
              <a:gd name="T6" fmla="*/ 2 w 567"/>
              <a:gd name="T7" fmla="*/ 0 h 351"/>
              <a:gd name="T8" fmla="*/ 567 w 567"/>
              <a:gd name="T9" fmla="*/ 1 h 351"/>
            </a:gdLst>
            <a:ahLst/>
            <a:cxnLst>
              <a:cxn ang="0">
                <a:pos x="T0" y="T1"/>
              </a:cxn>
              <a:cxn ang="0">
                <a:pos x="T2" y="T3"/>
              </a:cxn>
              <a:cxn ang="0">
                <a:pos x="T4" y="T5"/>
              </a:cxn>
              <a:cxn ang="0">
                <a:pos x="T6" y="T7"/>
              </a:cxn>
              <a:cxn ang="0">
                <a:pos x="T8" y="T9"/>
              </a:cxn>
            </a:cxnLst>
            <a:rect l="0" t="0" r="r" b="b"/>
            <a:pathLst>
              <a:path w="567" h="351">
                <a:moveTo>
                  <a:pt x="567" y="1"/>
                </a:moveTo>
                <a:lnTo>
                  <a:pt x="565" y="351"/>
                </a:lnTo>
                <a:lnTo>
                  <a:pt x="0" y="349"/>
                </a:lnTo>
                <a:lnTo>
                  <a:pt x="2" y="0"/>
                </a:lnTo>
                <a:lnTo>
                  <a:pt x="567" y="1"/>
                </a:lnTo>
                <a:close/>
              </a:path>
            </a:pathLst>
          </a:custGeom>
          <a:solidFill>
            <a:srgbClr val="FFC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4" name="íSḷïḍê">
            <a:extLst>
              <a:ext uri="{FF2B5EF4-FFF2-40B4-BE49-F238E27FC236}">
                <a16:creationId xmlns:a16="http://schemas.microsoft.com/office/drawing/2014/main" id="{6479128B-BA94-4979-8FB4-F7507525D9AC}"/>
              </a:ext>
            </a:extLst>
          </p:cNvPr>
          <p:cNvSpPr/>
          <p:nvPr/>
        </p:nvSpPr>
        <p:spPr bwMode="auto">
          <a:xfrm>
            <a:off x="7690176" y="1870731"/>
            <a:ext cx="357192" cy="213459"/>
          </a:xfrm>
          <a:custGeom>
            <a:avLst/>
            <a:gdLst>
              <a:gd name="T0" fmla="*/ 567 w 567"/>
              <a:gd name="T1" fmla="*/ 1 h 351"/>
              <a:gd name="T2" fmla="*/ 565 w 567"/>
              <a:gd name="T3" fmla="*/ 351 h 351"/>
              <a:gd name="T4" fmla="*/ 0 w 567"/>
              <a:gd name="T5" fmla="*/ 349 h 351"/>
              <a:gd name="T6" fmla="*/ 2 w 567"/>
              <a:gd name="T7" fmla="*/ 0 h 351"/>
              <a:gd name="T8" fmla="*/ 567 w 567"/>
              <a:gd name="T9" fmla="*/ 1 h 351"/>
            </a:gdLst>
            <a:ahLst/>
            <a:cxnLst>
              <a:cxn ang="0">
                <a:pos x="T0" y="T1"/>
              </a:cxn>
              <a:cxn ang="0">
                <a:pos x="T2" y="T3"/>
              </a:cxn>
              <a:cxn ang="0">
                <a:pos x="T4" y="T5"/>
              </a:cxn>
              <a:cxn ang="0">
                <a:pos x="T6" y="T7"/>
              </a:cxn>
              <a:cxn ang="0">
                <a:pos x="T8" y="T9"/>
              </a:cxn>
            </a:cxnLst>
            <a:rect l="0" t="0" r="r" b="b"/>
            <a:pathLst>
              <a:path w="567" h="351">
                <a:moveTo>
                  <a:pt x="567" y="1"/>
                </a:moveTo>
                <a:lnTo>
                  <a:pt x="565" y="351"/>
                </a:lnTo>
                <a:lnTo>
                  <a:pt x="0" y="349"/>
                </a:lnTo>
                <a:lnTo>
                  <a:pt x="2" y="0"/>
                </a:lnTo>
                <a:lnTo>
                  <a:pt x="567"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5" name="íṩľïḑè">
            <a:extLst>
              <a:ext uri="{FF2B5EF4-FFF2-40B4-BE49-F238E27FC236}">
                <a16:creationId xmlns:a16="http://schemas.microsoft.com/office/drawing/2014/main" id="{DEAC1C75-0C2E-42AD-935B-8FA9D7B2DB04}"/>
              </a:ext>
            </a:extLst>
          </p:cNvPr>
          <p:cNvSpPr/>
          <p:nvPr/>
        </p:nvSpPr>
        <p:spPr bwMode="auto">
          <a:xfrm>
            <a:off x="7782781" y="1911477"/>
            <a:ext cx="171982" cy="166632"/>
          </a:xfrm>
          <a:custGeom>
            <a:avLst/>
            <a:gdLst>
              <a:gd name="T0" fmla="*/ 157 w 157"/>
              <a:gd name="T1" fmla="*/ 73 h 157"/>
              <a:gd name="T2" fmla="*/ 123 w 157"/>
              <a:gd name="T3" fmla="*/ 14 h 157"/>
              <a:gd name="T4" fmla="*/ 84 w 157"/>
              <a:gd name="T5" fmla="*/ 1 h 157"/>
              <a:gd name="T6" fmla="*/ 79 w 157"/>
              <a:gd name="T7" fmla="*/ 0 h 157"/>
              <a:gd name="T8" fmla="*/ 0 w 157"/>
              <a:gd name="T9" fmla="*/ 73 h 157"/>
              <a:gd name="T10" fmla="*/ 0 w 157"/>
              <a:gd name="T11" fmla="*/ 78 h 157"/>
              <a:gd name="T12" fmla="*/ 78 w 157"/>
              <a:gd name="T13" fmla="*/ 157 h 157"/>
              <a:gd name="T14" fmla="*/ 83 w 157"/>
              <a:gd name="T15" fmla="*/ 157 h 157"/>
              <a:gd name="T16" fmla="*/ 123 w 157"/>
              <a:gd name="T17" fmla="*/ 143 h 157"/>
              <a:gd name="T18" fmla="*/ 157 w 157"/>
              <a:gd name="T19" fmla="*/ 79 h 157"/>
              <a:gd name="T20" fmla="*/ 157 w 157"/>
              <a:gd name="T21" fmla="*/ 73 h 157"/>
              <a:gd name="T22" fmla="*/ 63 w 157"/>
              <a:gd name="T23" fmla="*/ 121 h 157"/>
              <a:gd name="T24" fmla="*/ 53 w 157"/>
              <a:gd name="T25" fmla="*/ 116 h 157"/>
              <a:gd name="T26" fmla="*/ 38 w 157"/>
              <a:gd name="T27" fmla="*/ 97 h 157"/>
              <a:gd name="T28" fmla="*/ 38 w 157"/>
              <a:gd name="T29" fmla="*/ 97 h 157"/>
              <a:gd name="T30" fmla="*/ 34 w 157"/>
              <a:gd name="T31" fmla="*/ 79 h 157"/>
              <a:gd name="T32" fmla="*/ 34 w 157"/>
              <a:gd name="T33" fmla="*/ 73 h 157"/>
              <a:gd name="T34" fmla="*/ 35 w 157"/>
              <a:gd name="T35" fmla="*/ 68 h 157"/>
              <a:gd name="T36" fmla="*/ 70 w 157"/>
              <a:gd name="T37" fmla="*/ 35 h 157"/>
              <a:gd name="T38" fmla="*/ 79 w 157"/>
              <a:gd name="T39" fmla="*/ 34 h 157"/>
              <a:gd name="T40" fmla="*/ 84 w 157"/>
              <a:gd name="T41" fmla="*/ 34 h 157"/>
              <a:gd name="T42" fmla="*/ 98 w 157"/>
              <a:gd name="T43" fmla="*/ 39 h 157"/>
              <a:gd name="T44" fmla="*/ 98 w 157"/>
              <a:gd name="T45" fmla="*/ 39 h 157"/>
              <a:gd name="T46" fmla="*/ 117 w 157"/>
              <a:gd name="T47" fmla="*/ 56 h 157"/>
              <a:gd name="T48" fmla="*/ 123 w 157"/>
              <a:gd name="T49" fmla="*/ 73 h 157"/>
              <a:gd name="T50" fmla="*/ 123 w 157"/>
              <a:gd name="T51" fmla="*/ 79 h 157"/>
              <a:gd name="T52" fmla="*/ 123 w 157"/>
              <a:gd name="T53" fmla="*/ 82 h 157"/>
              <a:gd name="T54" fmla="*/ 123 w 157"/>
              <a:gd name="T55" fmla="*/ 82 h 157"/>
              <a:gd name="T56" fmla="*/ 95 w 157"/>
              <a:gd name="T57" fmla="*/ 120 h 157"/>
              <a:gd name="T58" fmla="*/ 95 w 157"/>
              <a:gd name="T59" fmla="*/ 120 h 157"/>
              <a:gd name="T60" fmla="*/ 84 w 157"/>
              <a:gd name="T61" fmla="*/ 123 h 157"/>
              <a:gd name="T62" fmla="*/ 78 w 157"/>
              <a:gd name="T63" fmla="*/ 123 h 157"/>
              <a:gd name="T64" fmla="*/ 63 w 157"/>
              <a:gd name="T65" fmla="*/ 121 h 157"/>
              <a:gd name="T66" fmla="*/ 63 w 157"/>
              <a:gd name="T6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157">
                <a:moveTo>
                  <a:pt x="157" y="73"/>
                </a:moveTo>
                <a:cubicBezTo>
                  <a:pt x="155" y="49"/>
                  <a:pt x="142" y="28"/>
                  <a:pt x="123" y="14"/>
                </a:cubicBezTo>
                <a:cubicBezTo>
                  <a:pt x="112" y="7"/>
                  <a:pt x="98" y="2"/>
                  <a:pt x="84" y="1"/>
                </a:cubicBezTo>
                <a:cubicBezTo>
                  <a:pt x="82" y="0"/>
                  <a:pt x="80" y="0"/>
                  <a:pt x="79" y="0"/>
                </a:cubicBezTo>
                <a:cubicBezTo>
                  <a:pt x="37" y="0"/>
                  <a:pt x="3" y="32"/>
                  <a:pt x="0" y="73"/>
                </a:cubicBezTo>
                <a:cubicBezTo>
                  <a:pt x="0" y="75"/>
                  <a:pt x="0" y="77"/>
                  <a:pt x="0" y="78"/>
                </a:cubicBezTo>
                <a:cubicBezTo>
                  <a:pt x="0" y="122"/>
                  <a:pt x="35" y="157"/>
                  <a:pt x="78" y="157"/>
                </a:cubicBezTo>
                <a:cubicBezTo>
                  <a:pt x="80" y="157"/>
                  <a:pt x="82" y="157"/>
                  <a:pt x="83" y="157"/>
                </a:cubicBezTo>
                <a:cubicBezTo>
                  <a:pt x="98" y="156"/>
                  <a:pt x="112" y="151"/>
                  <a:pt x="123" y="143"/>
                </a:cubicBezTo>
                <a:cubicBezTo>
                  <a:pt x="143" y="129"/>
                  <a:pt x="157" y="106"/>
                  <a:pt x="157" y="79"/>
                </a:cubicBezTo>
                <a:cubicBezTo>
                  <a:pt x="157" y="77"/>
                  <a:pt x="157" y="75"/>
                  <a:pt x="157" y="73"/>
                </a:cubicBezTo>
                <a:moveTo>
                  <a:pt x="63" y="121"/>
                </a:moveTo>
                <a:cubicBezTo>
                  <a:pt x="60" y="119"/>
                  <a:pt x="56" y="118"/>
                  <a:pt x="53" y="116"/>
                </a:cubicBezTo>
                <a:cubicBezTo>
                  <a:pt x="46" y="111"/>
                  <a:pt x="41" y="104"/>
                  <a:pt x="38" y="97"/>
                </a:cubicBezTo>
                <a:cubicBezTo>
                  <a:pt x="38" y="97"/>
                  <a:pt x="38" y="97"/>
                  <a:pt x="38" y="97"/>
                </a:cubicBezTo>
                <a:cubicBezTo>
                  <a:pt x="35" y="91"/>
                  <a:pt x="34" y="85"/>
                  <a:pt x="34" y="79"/>
                </a:cubicBezTo>
                <a:cubicBezTo>
                  <a:pt x="34" y="77"/>
                  <a:pt x="34" y="75"/>
                  <a:pt x="34" y="73"/>
                </a:cubicBezTo>
                <a:cubicBezTo>
                  <a:pt x="34" y="71"/>
                  <a:pt x="35" y="70"/>
                  <a:pt x="35" y="68"/>
                </a:cubicBezTo>
                <a:cubicBezTo>
                  <a:pt x="39" y="51"/>
                  <a:pt x="53" y="38"/>
                  <a:pt x="70" y="35"/>
                </a:cubicBezTo>
                <a:cubicBezTo>
                  <a:pt x="73" y="34"/>
                  <a:pt x="76" y="34"/>
                  <a:pt x="79" y="34"/>
                </a:cubicBezTo>
                <a:cubicBezTo>
                  <a:pt x="80" y="34"/>
                  <a:pt x="82" y="34"/>
                  <a:pt x="84" y="34"/>
                </a:cubicBezTo>
                <a:cubicBezTo>
                  <a:pt x="89" y="35"/>
                  <a:pt x="94" y="36"/>
                  <a:pt x="98" y="39"/>
                </a:cubicBezTo>
                <a:cubicBezTo>
                  <a:pt x="98" y="39"/>
                  <a:pt x="98" y="39"/>
                  <a:pt x="98" y="39"/>
                </a:cubicBezTo>
                <a:cubicBezTo>
                  <a:pt x="106" y="43"/>
                  <a:pt x="113" y="49"/>
                  <a:pt x="117" y="56"/>
                </a:cubicBezTo>
                <a:cubicBezTo>
                  <a:pt x="120" y="61"/>
                  <a:pt x="122" y="67"/>
                  <a:pt x="123" y="73"/>
                </a:cubicBezTo>
                <a:cubicBezTo>
                  <a:pt x="123" y="75"/>
                  <a:pt x="123" y="77"/>
                  <a:pt x="123" y="79"/>
                </a:cubicBezTo>
                <a:cubicBezTo>
                  <a:pt x="123" y="80"/>
                  <a:pt x="123" y="81"/>
                  <a:pt x="123" y="82"/>
                </a:cubicBezTo>
                <a:cubicBezTo>
                  <a:pt x="123" y="82"/>
                  <a:pt x="123" y="82"/>
                  <a:pt x="123" y="82"/>
                </a:cubicBezTo>
                <a:cubicBezTo>
                  <a:pt x="122" y="99"/>
                  <a:pt x="111" y="114"/>
                  <a:pt x="95" y="120"/>
                </a:cubicBezTo>
                <a:cubicBezTo>
                  <a:pt x="95" y="120"/>
                  <a:pt x="95" y="120"/>
                  <a:pt x="95" y="120"/>
                </a:cubicBezTo>
                <a:cubicBezTo>
                  <a:pt x="92" y="121"/>
                  <a:pt x="88" y="123"/>
                  <a:pt x="84" y="123"/>
                </a:cubicBezTo>
                <a:cubicBezTo>
                  <a:pt x="82" y="123"/>
                  <a:pt x="80" y="123"/>
                  <a:pt x="78" y="123"/>
                </a:cubicBezTo>
                <a:cubicBezTo>
                  <a:pt x="73" y="123"/>
                  <a:pt x="68" y="122"/>
                  <a:pt x="63" y="121"/>
                </a:cubicBezTo>
                <a:cubicBezTo>
                  <a:pt x="63" y="121"/>
                  <a:pt x="63" y="121"/>
                  <a:pt x="63" y="121"/>
                </a:cubicBezTo>
              </a:path>
            </a:pathLst>
          </a:custGeom>
          <a:solidFill>
            <a:srgbClr val="C682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6" name="îṩliḋe">
            <a:extLst>
              <a:ext uri="{FF2B5EF4-FFF2-40B4-BE49-F238E27FC236}">
                <a16:creationId xmlns:a16="http://schemas.microsoft.com/office/drawing/2014/main" id="{2D69C506-B2C0-4871-BE19-1CDB20B629D2}"/>
              </a:ext>
            </a:extLst>
          </p:cNvPr>
          <p:cNvSpPr/>
          <p:nvPr/>
        </p:nvSpPr>
        <p:spPr bwMode="auto">
          <a:xfrm>
            <a:off x="7782781" y="1899922"/>
            <a:ext cx="171982" cy="166632"/>
          </a:xfrm>
          <a:custGeom>
            <a:avLst/>
            <a:gdLst>
              <a:gd name="T0" fmla="*/ 123 w 157"/>
              <a:gd name="T1" fmla="*/ 14 h 157"/>
              <a:gd name="T2" fmla="*/ 84 w 157"/>
              <a:gd name="T3" fmla="*/ 0 h 157"/>
              <a:gd name="T4" fmla="*/ 79 w 157"/>
              <a:gd name="T5" fmla="*/ 0 h 157"/>
              <a:gd name="T6" fmla="*/ 0 w 157"/>
              <a:gd name="T7" fmla="*/ 78 h 157"/>
              <a:gd name="T8" fmla="*/ 0 w 157"/>
              <a:gd name="T9" fmla="*/ 84 h 157"/>
              <a:gd name="T10" fmla="*/ 78 w 157"/>
              <a:gd name="T11" fmla="*/ 157 h 157"/>
              <a:gd name="T12" fmla="*/ 83 w 157"/>
              <a:gd name="T13" fmla="*/ 157 h 157"/>
              <a:gd name="T14" fmla="*/ 123 w 157"/>
              <a:gd name="T15" fmla="*/ 143 h 157"/>
              <a:gd name="T16" fmla="*/ 157 w 157"/>
              <a:gd name="T17" fmla="*/ 84 h 157"/>
              <a:gd name="T18" fmla="*/ 157 w 157"/>
              <a:gd name="T19" fmla="*/ 79 h 157"/>
              <a:gd name="T20" fmla="*/ 123 w 157"/>
              <a:gd name="T21" fmla="*/ 14 h 157"/>
              <a:gd name="T22" fmla="*/ 95 w 157"/>
              <a:gd name="T23" fmla="*/ 120 h 157"/>
              <a:gd name="T24" fmla="*/ 84 w 157"/>
              <a:gd name="T25" fmla="*/ 123 h 157"/>
              <a:gd name="T26" fmla="*/ 78 w 157"/>
              <a:gd name="T27" fmla="*/ 123 h 157"/>
              <a:gd name="T28" fmla="*/ 61 w 157"/>
              <a:gd name="T29" fmla="*/ 120 h 157"/>
              <a:gd name="T30" fmla="*/ 42 w 157"/>
              <a:gd name="T31" fmla="*/ 104 h 157"/>
              <a:gd name="T32" fmla="*/ 42 w 157"/>
              <a:gd name="T33" fmla="*/ 104 h 157"/>
              <a:gd name="T34" fmla="*/ 34 w 157"/>
              <a:gd name="T35" fmla="*/ 84 h 157"/>
              <a:gd name="T36" fmla="*/ 34 w 157"/>
              <a:gd name="T37" fmla="*/ 80 h 157"/>
              <a:gd name="T38" fmla="*/ 34 w 157"/>
              <a:gd name="T39" fmla="*/ 78 h 157"/>
              <a:gd name="T40" fmla="*/ 79 w 157"/>
              <a:gd name="T41" fmla="*/ 34 h 157"/>
              <a:gd name="T42" fmla="*/ 82 w 157"/>
              <a:gd name="T43" fmla="*/ 34 h 157"/>
              <a:gd name="T44" fmla="*/ 84 w 157"/>
              <a:gd name="T45" fmla="*/ 34 h 157"/>
              <a:gd name="T46" fmla="*/ 106 w 157"/>
              <a:gd name="T47" fmla="*/ 43 h 157"/>
              <a:gd name="T48" fmla="*/ 121 w 157"/>
              <a:gd name="T49" fmla="*/ 64 h 157"/>
              <a:gd name="T50" fmla="*/ 123 w 157"/>
              <a:gd name="T51" fmla="*/ 79 h 157"/>
              <a:gd name="T52" fmla="*/ 123 w 157"/>
              <a:gd name="T53" fmla="*/ 84 h 157"/>
              <a:gd name="T54" fmla="*/ 119 w 157"/>
              <a:gd name="T55" fmla="*/ 97 h 157"/>
              <a:gd name="T56" fmla="*/ 119 w 157"/>
              <a:gd name="T57" fmla="*/ 97 h 157"/>
              <a:gd name="T58" fmla="*/ 95 w 157"/>
              <a:gd name="T59" fmla="*/ 120 h 157"/>
              <a:gd name="T60" fmla="*/ 95 w 157"/>
              <a:gd name="T61" fmla="*/ 1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57">
                <a:moveTo>
                  <a:pt x="123" y="14"/>
                </a:moveTo>
                <a:cubicBezTo>
                  <a:pt x="112" y="6"/>
                  <a:pt x="99" y="1"/>
                  <a:pt x="84" y="0"/>
                </a:cubicBezTo>
                <a:cubicBezTo>
                  <a:pt x="82" y="0"/>
                  <a:pt x="80" y="0"/>
                  <a:pt x="79" y="0"/>
                </a:cubicBezTo>
                <a:cubicBezTo>
                  <a:pt x="35" y="0"/>
                  <a:pt x="0" y="35"/>
                  <a:pt x="0" y="78"/>
                </a:cubicBezTo>
                <a:cubicBezTo>
                  <a:pt x="0" y="80"/>
                  <a:pt x="0" y="82"/>
                  <a:pt x="0" y="84"/>
                </a:cubicBezTo>
                <a:cubicBezTo>
                  <a:pt x="3" y="124"/>
                  <a:pt x="37" y="157"/>
                  <a:pt x="78" y="157"/>
                </a:cubicBezTo>
                <a:cubicBezTo>
                  <a:pt x="80" y="157"/>
                  <a:pt x="82" y="157"/>
                  <a:pt x="83" y="157"/>
                </a:cubicBezTo>
                <a:cubicBezTo>
                  <a:pt x="98" y="156"/>
                  <a:pt x="112" y="151"/>
                  <a:pt x="123" y="143"/>
                </a:cubicBezTo>
                <a:cubicBezTo>
                  <a:pt x="142" y="130"/>
                  <a:pt x="155" y="109"/>
                  <a:pt x="157" y="84"/>
                </a:cubicBezTo>
                <a:cubicBezTo>
                  <a:pt x="157" y="82"/>
                  <a:pt x="157" y="81"/>
                  <a:pt x="157" y="79"/>
                </a:cubicBezTo>
                <a:cubicBezTo>
                  <a:pt x="157" y="52"/>
                  <a:pt x="144" y="28"/>
                  <a:pt x="123" y="14"/>
                </a:cubicBezTo>
                <a:moveTo>
                  <a:pt x="95" y="120"/>
                </a:moveTo>
                <a:cubicBezTo>
                  <a:pt x="91" y="121"/>
                  <a:pt x="88" y="122"/>
                  <a:pt x="84" y="123"/>
                </a:cubicBezTo>
                <a:cubicBezTo>
                  <a:pt x="82" y="123"/>
                  <a:pt x="80" y="123"/>
                  <a:pt x="78" y="123"/>
                </a:cubicBezTo>
                <a:cubicBezTo>
                  <a:pt x="72" y="123"/>
                  <a:pt x="66" y="122"/>
                  <a:pt x="61" y="120"/>
                </a:cubicBezTo>
                <a:cubicBezTo>
                  <a:pt x="53" y="116"/>
                  <a:pt x="46" y="111"/>
                  <a:pt x="42" y="104"/>
                </a:cubicBezTo>
                <a:cubicBezTo>
                  <a:pt x="42" y="104"/>
                  <a:pt x="42" y="104"/>
                  <a:pt x="42" y="104"/>
                </a:cubicBezTo>
                <a:cubicBezTo>
                  <a:pt x="38" y="98"/>
                  <a:pt x="35" y="91"/>
                  <a:pt x="34" y="84"/>
                </a:cubicBezTo>
                <a:cubicBezTo>
                  <a:pt x="34" y="83"/>
                  <a:pt x="34" y="81"/>
                  <a:pt x="34" y="80"/>
                </a:cubicBezTo>
                <a:cubicBezTo>
                  <a:pt x="34" y="80"/>
                  <a:pt x="34" y="79"/>
                  <a:pt x="34" y="78"/>
                </a:cubicBezTo>
                <a:cubicBezTo>
                  <a:pt x="34" y="54"/>
                  <a:pt x="54" y="34"/>
                  <a:pt x="79" y="34"/>
                </a:cubicBezTo>
                <a:cubicBezTo>
                  <a:pt x="80" y="34"/>
                  <a:pt x="81" y="34"/>
                  <a:pt x="82" y="34"/>
                </a:cubicBezTo>
                <a:cubicBezTo>
                  <a:pt x="83" y="34"/>
                  <a:pt x="83" y="34"/>
                  <a:pt x="84" y="34"/>
                </a:cubicBezTo>
                <a:cubicBezTo>
                  <a:pt x="92" y="35"/>
                  <a:pt x="99" y="38"/>
                  <a:pt x="106" y="43"/>
                </a:cubicBezTo>
                <a:cubicBezTo>
                  <a:pt x="112" y="48"/>
                  <a:pt x="118" y="56"/>
                  <a:pt x="121" y="64"/>
                </a:cubicBezTo>
                <a:cubicBezTo>
                  <a:pt x="122" y="69"/>
                  <a:pt x="123" y="74"/>
                  <a:pt x="123" y="79"/>
                </a:cubicBezTo>
                <a:cubicBezTo>
                  <a:pt x="123" y="80"/>
                  <a:pt x="123" y="82"/>
                  <a:pt x="123" y="84"/>
                </a:cubicBezTo>
                <a:cubicBezTo>
                  <a:pt x="122" y="89"/>
                  <a:pt x="121" y="93"/>
                  <a:pt x="119" y="97"/>
                </a:cubicBezTo>
                <a:cubicBezTo>
                  <a:pt x="119" y="97"/>
                  <a:pt x="119" y="97"/>
                  <a:pt x="119" y="97"/>
                </a:cubicBezTo>
                <a:cubicBezTo>
                  <a:pt x="114" y="107"/>
                  <a:pt x="106" y="116"/>
                  <a:pt x="95" y="120"/>
                </a:cubicBezTo>
                <a:cubicBezTo>
                  <a:pt x="95" y="120"/>
                  <a:pt x="95" y="120"/>
                  <a:pt x="95" y="12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7" name="ïšḻïḓe">
            <a:extLst>
              <a:ext uri="{FF2B5EF4-FFF2-40B4-BE49-F238E27FC236}">
                <a16:creationId xmlns:a16="http://schemas.microsoft.com/office/drawing/2014/main" id="{EA5D3EC0-0F7A-4177-AD33-AA4C5C6D5810}"/>
              </a:ext>
            </a:extLst>
          </p:cNvPr>
          <p:cNvSpPr/>
          <p:nvPr/>
        </p:nvSpPr>
        <p:spPr bwMode="auto">
          <a:xfrm>
            <a:off x="7819949" y="1937019"/>
            <a:ext cx="109615" cy="105209"/>
          </a:xfrm>
          <a:custGeom>
            <a:avLst/>
            <a:gdLst>
              <a:gd name="T0" fmla="*/ 100 w 100"/>
              <a:gd name="T1" fmla="*/ 43 h 99"/>
              <a:gd name="T2" fmla="*/ 99 w 100"/>
              <a:gd name="T3" fmla="*/ 48 h 99"/>
              <a:gd name="T4" fmla="*/ 47 w 100"/>
              <a:gd name="T5" fmla="*/ 99 h 99"/>
              <a:gd name="T6" fmla="*/ 44 w 100"/>
              <a:gd name="T7" fmla="*/ 99 h 99"/>
              <a:gd name="T8" fmla="*/ 29 w 100"/>
              <a:gd name="T9" fmla="*/ 97 h 99"/>
              <a:gd name="T10" fmla="*/ 18 w 100"/>
              <a:gd name="T11" fmla="*/ 92 h 99"/>
              <a:gd name="T12" fmla="*/ 0 w 100"/>
              <a:gd name="T13" fmla="*/ 76 h 99"/>
              <a:gd name="T14" fmla="*/ 80 w 100"/>
              <a:gd name="T15" fmla="*/ 0 h 99"/>
              <a:gd name="T16" fmla="*/ 95 w 100"/>
              <a:gd name="T17" fmla="*/ 21 h 99"/>
              <a:gd name="T18" fmla="*/ 96 w 100"/>
              <a:gd name="T19" fmla="*/ 22 h 99"/>
              <a:gd name="T20" fmla="*/ 100 w 100"/>
              <a:gd name="T21"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9">
                <a:moveTo>
                  <a:pt x="100" y="43"/>
                </a:moveTo>
                <a:cubicBezTo>
                  <a:pt x="100" y="45"/>
                  <a:pt x="100" y="47"/>
                  <a:pt x="99" y="48"/>
                </a:cubicBezTo>
                <a:cubicBezTo>
                  <a:pt x="97" y="76"/>
                  <a:pt x="74" y="97"/>
                  <a:pt x="47" y="99"/>
                </a:cubicBezTo>
                <a:cubicBezTo>
                  <a:pt x="46" y="99"/>
                  <a:pt x="45" y="99"/>
                  <a:pt x="44" y="99"/>
                </a:cubicBezTo>
                <a:cubicBezTo>
                  <a:pt x="39" y="99"/>
                  <a:pt x="34" y="98"/>
                  <a:pt x="29" y="97"/>
                </a:cubicBezTo>
                <a:cubicBezTo>
                  <a:pt x="25" y="95"/>
                  <a:pt x="22" y="94"/>
                  <a:pt x="18" y="92"/>
                </a:cubicBezTo>
                <a:cubicBezTo>
                  <a:pt x="11" y="89"/>
                  <a:pt x="5" y="83"/>
                  <a:pt x="0" y="76"/>
                </a:cubicBezTo>
                <a:cubicBezTo>
                  <a:pt x="80" y="0"/>
                  <a:pt x="80" y="0"/>
                  <a:pt x="80" y="0"/>
                </a:cubicBezTo>
                <a:cubicBezTo>
                  <a:pt x="86" y="6"/>
                  <a:pt x="92" y="13"/>
                  <a:pt x="95" y="21"/>
                </a:cubicBezTo>
                <a:cubicBezTo>
                  <a:pt x="95" y="21"/>
                  <a:pt x="96" y="22"/>
                  <a:pt x="96" y="22"/>
                </a:cubicBezTo>
                <a:cubicBezTo>
                  <a:pt x="98" y="29"/>
                  <a:pt x="100" y="36"/>
                  <a:pt x="100" y="43"/>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8" name="îsḷïḑe">
            <a:extLst>
              <a:ext uri="{FF2B5EF4-FFF2-40B4-BE49-F238E27FC236}">
                <a16:creationId xmlns:a16="http://schemas.microsoft.com/office/drawing/2014/main" id="{CCA8779D-86D2-47EA-98DB-B6842CB76C6A}"/>
              </a:ext>
            </a:extLst>
          </p:cNvPr>
          <p:cNvSpPr/>
          <p:nvPr/>
        </p:nvSpPr>
        <p:spPr bwMode="auto">
          <a:xfrm>
            <a:off x="7807980" y="1923639"/>
            <a:ext cx="75596" cy="71761"/>
          </a:xfrm>
          <a:custGeom>
            <a:avLst/>
            <a:gdLst>
              <a:gd name="T0" fmla="*/ 55 w 69"/>
              <a:gd name="T1" fmla="*/ 1 h 68"/>
              <a:gd name="T2" fmla="*/ 0 w 69"/>
              <a:gd name="T3" fmla="*/ 56 h 68"/>
              <a:gd name="T4" fmla="*/ 1 w 69"/>
              <a:gd name="T5" fmla="*/ 68 h 68"/>
              <a:gd name="T6" fmla="*/ 69 w 69"/>
              <a:gd name="T7" fmla="*/ 2 h 68"/>
              <a:gd name="T8" fmla="*/ 55 w 69"/>
              <a:gd name="T9" fmla="*/ 1 h 68"/>
            </a:gdLst>
            <a:ahLst/>
            <a:cxnLst>
              <a:cxn ang="0">
                <a:pos x="T0" y="T1"/>
              </a:cxn>
              <a:cxn ang="0">
                <a:pos x="T2" y="T3"/>
              </a:cxn>
              <a:cxn ang="0">
                <a:pos x="T4" y="T5"/>
              </a:cxn>
              <a:cxn ang="0">
                <a:pos x="T6" y="T7"/>
              </a:cxn>
              <a:cxn ang="0">
                <a:pos x="T8" y="T9"/>
              </a:cxn>
            </a:cxnLst>
            <a:rect l="0" t="0" r="r" b="b"/>
            <a:pathLst>
              <a:path w="69" h="68">
                <a:moveTo>
                  <a:pt x="55" y="1"/>
                </a:moveTo>
                <a:cubicBezTo>
                  <a:pt x="25" y="0"/>
                  <a:pt x="0" y="25"/>
                  <a:pt x="0" y="56"/>
                </a:cubicBezTo>
                <a:cubicBezTo>
                  <a:pt x="0" y="60"/>
                  <a:pt x="0" y="64"/>
                  <a:pt x="1" y="68"/>
                </a:cubicBezTo>
                <a:cubicBezTo>
                  <a:pt x="69" y="2"/>
                  <a:pt x="69" y="2"/>
                  <a:pt x="69" y="2"/>
                </a:cubicBezTo>
                <a:cubicBezTo>
                  <a:pt x="65" y="1"/>
                  <a:pt x="60" y="1"/>
                  <a:pt x="55" y="1"/>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9" name="îṥḷíḋè">
            <a:extLst>
              <a:ext uri="{FF2B5EF4-FFF2-40B4-BE49-F238E27FC236}">
                <a16:creationId xmlns:a16="http://schemas.microsoft.com/office/drawing/2014/main" id="{F13C9192-A3C0-46CC-81A9-A57CFA3E94E6}"/>
              </a:ext>
            </a:extLst>
          </p:cNvPr>
          <p:cNvSpPr/>
          <p:nvPr/>
        </p:nvSpPr>
        <p:spPr bwMode="auto">
          <a:xfrm>
            <a:off x="7808610" y="1925464"/>
            <a:ext cx="98905" cy="91830"/>
          </a:xfrm>
          <a:custGeom>
            <a:avLst/>
            <a:gdLst>
              <a:gd name="T0" fmla="*/ 68 w 90"/>
              <a:gd name="T1" fmla="*/ 0 h 87"/>
              <a:gd name="T2" fmla="*/ 0 w 90"/>
              <a:gd name="T3" fmla="*/ 66 h 87"/>
              <a:gd name="T4" fmla="*/ 10 w 90"/>
              <a:gd name="T5" fmla="*/ 87 h 87"/>
              <a:gd name="T6" fmla="*/ 90 w 90"/>
              <a:gd name="T7" fmla="*/ 11 h 87"/>
              <a:gd name="T8" fmla="*/ 68 w 90"/>
              <a:gd name="T9" fmla="*/ 0 h 87"/>
            </a:gdLst>
            <a:ahLst/>
            <a:cxnLst>
              <a:cxn ang="0">
                <a:pos x="T0" y="T1"/>
              </a:cxn>
              <a:cxn ang="0">
                <a:pos x="T2" y="T3"/>
              </a:cxn>
              <a:cxn ang="0">
                <a:pos x="T4" y="T5"/>
              </a:cxn>
              <a:cxn ang="0">
                <a:pos x="T6" y="T7"/>
              </a:cxn>
              <a:cxn ang="0">
                <a:pos x="T8" y="T9"/>
              </a:cxn>
            </a:cxnLst>
            <a:rect l="0" t="0" r="r" b="b"/>
            <a:pathLst>
              <a:path w="90" h="87">
                <a:moveTo>
                  <a:pt x="68" y="0"/>
                </a:moveTo>
                <a:cubicBezTo>
                  <a:pt x="0" y="66"/>
                  <a:pt x="0" y="66"/>
                  <a:pt x="0" y="66"/>
                </a:cubicBezTo>
                <a:cubicBezTo>
                  <a:pt x="1" y="74"/>
                  <a:pt x="5" y="81"/>
                  <a:pt x="10" y="87"/>
                </a:cubicBezTo>
                <a:cubicBezTo>
                  <a:pt x="90" y="11"/>
                  <a:pt x="90" y="11"/>
                  <a:pt x="90" y="11"/>
                </a:cubicBezTo>
                <a:cubicBezTo>
                  <a:pt x="83" y="6"/>
                  <a:pt x="76" y="2"/>
                  <a:pt x="68" y="0"/>
                </a:cubicBezTo>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0" name="ïŝļiďè">
            <a:extLst>
              <a:ext uri="{FF2B5EF4-FFF2-40B4-BE49-F238E27FC236}">
                <a16:creationId xmlns:a16="http://schemas.microsoft.com/office/drawing/2014/main" id="{144F074D-B3CB-4CA5-9F6C-6DBB99ED1D0F}"/>
              </a:ext>
            </a:extLst>
          </p:cNvPr>
          <p:cNvSpPr/>
          <p:nvPr/>
        </p:nvSpPr>
        <p:spPr bwMode="auto">
          <a:xfrm>
            <a:off x="7839478" y="1959520"/>
            <a:ext cx="90086" cy="82708"/>
          </a:xfrm>
          <a:custGeom>
            <a:avLst/>
            <a:gdLst>
              <a:gd name="T0" fmla="*/ 82 w 82"/>
              <a:gd name="T1" fmla="*/ 22 h 78"/>
              <a:gd name="T2" fmla="*/ 81 w 82"/>
              <a:gd name="T3" fmla="*/ 27 h 78"/>
              <a:gd name="T4" fmla="*/ 29 w 82"/>
              <a:gd name="T5" fmla="*/ 78 h 78"/>
              <a:gd name="T6" fmla="*/ 26 w 82"/>
              <a:gd name="T7" fmla="*/ 78 h 78"/>
              <a:gd name="T8" fmla="*/ 11 w 82"/>
              <a:gd name="T9" fmla="*/ 76 h 78"/>
              <a:gd name="T10" fmla="*/ 0 w 82"/>
              <a:gd name="T11" fmla="*/ 71 h 78"/>
              <a:gd name="T12" fmla="*/ 76 w 82"/>
              <a:gd name="T13" fmla="*/ 1 h 78"/>
              <a:gd name="T14" fmla="*/ 77 w 82"/>
              <a:gd name="T15" fmla="*/ 0 h 78"/>
              <a:gd name="T16" fmla="*/ 78 w 82"/>
              <a:gd name="T17" fmla="*/ 1 h 78"/>
              <a:gd name="T18" fmla="*/ 82 w 82"/>
              <a:gd name="T19"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78">
                <a:moveTo>
                  <a:pt x="82" y="22"/>
                </a:moveTo>
                <a:cubicBezTo>
                  <a:pt x="82" y="24"/>
                  <a:pt x="82" y="26"/>
                  <a:pt x="81" y="27"/>
                </a:cubicBezTo>
                <a:cubicBezTo>
                  <a:pt x="29" y="78"/>
                  <a:pt x="29" y="78"/>
                  <a:pt x="29" y="78"/>
                </a:cubicBezTo>
                <a:cubicBezTo>
                  <a:pt x="28" y="78"/>
                  <a:pt x="27" y="78"/>
                  <a:pt x="26" y="78"/>
                </a:cubicBezTo>
                <a:cubicBezTo>
                  <a:pt x="21" y="78"/>
                  <a:pt x="16" y="77"/>
                  <a:pt x="11" y="76"/>
                </a:cubicBezTo>
                <a:cubicBezTo>
                  <a:pt x="7" y="74"/>
                  <a:pt x="4" y="73"/>
                  <a:pt x="0" y="71"/>
                </a:cubicBezTo>
                <a:cubicBezTo>
                  <a:pt x="76" y="1"/>
                  <a:pt x="76" y="1"/>
                  <a:pt x="76" y="1"/>
                </a:cubicBezTo>
                <a:cubicBezTo>
                  <a:pt x="77" y="0"/>
                  <a:pt x="77" y="0"/>
                  <a:pt x="77" y="0"/>
                </a:cubicBezTo>
                <a:cubicBezTo>
                  <a:pt x="77" y="0"/>
                  <a:pt x="78" y="1"/>
                  <a:pt x="78" y="1"/>
                </a:cubicBezTo>
                <a:cubicBezTo>
                  <a:pt x="80" y="8"/>
                  <a:pt x="82" y="15"/>
                  <a:pt x="82" y="22"/>
                </a:cubicBezTo>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1" name="ïŝḻîḍè">
            <a:extLst>
              <a:ext uri="{FF2B5EF4-FFF2-40B4-BE49-F238E27FC236}">
                <a16:creationId xmlns:a16="http://schemas.microsoft.com/office/drawing/2014/main" id="{13FB1406-2F98-4721-82AB-1FEE036D762F}"/>
              </a:ext>
            </a:extLst>
          </p:cNvPr>
          <p:cNvSpPr/>
          <p:nvPr/>
        </p:nvSpPr>
        <p:spPr bwMode="auto">
          <a:xfrm>
            <a:off x="7690176" y="2082974"/>
            <a:ext cx="355933" cy="27975"/>
          </a:xfrm>
          <a:custGeom>
            <a:avLst/>
            <a:gdLst>
              <a:gd name="T0" fmla="*/ 324 w 324"/>
              <a:gd name="T1" fmla="*/ 1 h 26"/>
              <a:gd name="T2" fmla="*/ 324 w 324"/>
              <a:gd name="T3" fmla="*/ 11 h 26"/>
              <a:gd name="T4" fmla="*/ 310 w 324"/>
              <a:gd name="T5" fmla="*/ 26 h 26"/>
              <a:gd name="T6" fmla="*/ 14 w 324"/>
              <a:gd name="T7" fmla="*/ 25 h 26"/>
              <a:gd name="T8" fmla="*/ 0 w 324"/>
              <a:gd name="T9" fmla="*/ 10 h 26"/>
              <a:gd name="T10" fmla="*/ 0 w 324"/>
              <a:gd name="T11" fmla="*/ 0 h 26"/>
              <a:gd name="T12" fmla="*/ 324 w 324"/>
              <a:gd name="T13" fmla="*/ 1 h 26"/>
            </a:gdLst>
            <a:ahLst/>
            <a:cxnLst>
              <a:cxn ang="0">
                <a:pos x="T0" y="T1"/>
              </a:cxn>
              <a:cxn ang="0">
                <a:pos x="T2" y="T3"/>
              </a:cxn>
              <a:cxn ang="0">
                <a:pos x="T4" y="T5"/>
              </a:cxn>
              <a:cxn ang="0">
                <a:pos x="T6" y="T7"/>
              </a:cxn>
              <a:cxn ang="0">
                <a:pos x="T8" y="T9"/>
              </a:cxn>
              <a:cxn ang="0">
                <a:pos x="T10" y="T11"/>
              </a:cxn>
              <a:cxn ang="0">
                <a:pos x="T12" y="T13"/>
              </a:cxn>
            </a:cxnLst>
            <a:rect l="0" t="0" r="r" b="b"/>
            <a:pathLst>
              <a:path w="324" h="26">
                <a:moveTo>
                  <a:pt x="324" y="1"/>
                </a:moveTo>
                <a:cubicBezTo>
                  <a:pt x="324" y="11"/>
                  <a:pt x="324" y="11"/>
                  <a:pt x="324" y="11"/>
                </a:cubicBezTo>
                <a:cubicBezTo>
                  <a:pt x="324" y="19"/>
                  <a:pt x="318" y="26"/>
                  <a:pt x="310" y="26"/>
                </a:cubicBezTo>
                <a:cubicBezTo>
                  <a:pt x="14" y="25"/>
                  <a:pt x="14" y="25"/>
                  <a:pt x="14" y="25"/>
                </a:cubicBezTo>
                <a:cubicBezTo>
                  <a:pt x="6" y="25"/>
                  <a:pt x="0" y="18"/>
                  <a:pt x="0" y="10"/>
                </a:cubicBezTo>
                <a:cubicBezTo>
                  <a:pt x="0" y="0"/>
                  <a:pt x="0" y="0"/>
                  <a:pt x="0" y="0"/>
                </a:cubicBezTo>
                <a:cubicBezTo>
                  <a:pt x="324" y="1"/>
                  <a:pt x="324" y="1"/>
                  <a:pt x="324" y="1"/>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2" name="íṡľïďè">
            <a:extLst>
              <a:ext uri="{FF2B5EF4-FFF2-40B4-BE49-F238E27FC236}">
                <a16:creationId xmlns:a16="http://schemas.microsoft.com/office/drawing/2014/main" id="{60025526-4F18-41D7-BCDE-896C432410C8}"/>
              </a:ext>
            </a:extLst>
          </p:cNvPr>
          <p:cNvSpPr/>
          <p:nvPr/>
        </p:nvSpPr>
        <p:spPr bwMode="auto">
          <a:xfrm>
            <a:off x="7792231" y="1818430"/>
            <a:ext cx="165052" cy="38313"/>
          </a:xfrm>
          <a:custGeom>
            <a:avLst/>
            <a:gdLst>
              <a:gd name="T0" fmla="*/ 150 w 150"/>
              <a:gd name="T1" fmla="*/ 36 h 36"/>
              <a:gd name="T2" fmla="*/ 0 w 150"/>
              <a:gd name="T3" fmla="*/ 35 h 36"/>
              <a:gd name="T4" fmla="*/ 1 w 150"/>
              <a:gd name="T5" fmla="*/ 32 h 36"/>
              <a:gd name="T6" fmla="*/ 7 w 150"/>
              <a:gd name="T7" fmla="*/ 11 h 36"/>
              <a:gd name="T8" fmla="*/ 21 w 150"/>
              <a:gd name="T9" fmla="*/ 0 h 36"/>
              <a:gd name="T10" fmla="*/ 130 w 150"/>
              <a:gd name="T11" fmla="*/ 1 h 36"/>
              <a:gd name="T12" fmla="*/ 143 w 150"/>
              <a:gd name="T13" fmla="*/ 11 h 36"/>
              <a:gd name="T14" fmla="*/ 149 w 150"/>
              <a:gd name="T15" fmla="*/ 32 h 36"/>
              <a:gd name="T16" fmla="*/ 150 w 150"/>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6">
                <a:moveTo>
                  <a:pt x="150" y="36"/>
                </a:moveTo>
                <a:cubicBezTo>
                  <a:pt x="0" y="35"/>
                  <a:pt x="0" y="35"/>
                  <a:pt x="0" y="35"/>
                </a:cubicBezTo>
                <a:cubicBezTo>
                  <a:pt x="1" y="32"/>
                  <a:pt x="1" y="32"/>
                  <a:pt x="1" y="32"/>
                </a:cubicBezTo>
                <a:cubicBezTo>
                  <a:pt x="7" y="11"/>
                  <a:pt x="7" y="11"/>
                  <a:pt x="7" y="11"/>
                </a:cubicBezTo>
                <a:cubicBezTo>
                  <a:pt x="9" y="5"/>
                  <a:pt x="14" y="0"/>
                  <a:pt x="21" y="0"/>
                </a:cubicBezTo>
                <a:cubicBezTo>
                  <a:pt x="130" y="1"/>
                  <a:pt x="130" y="1"/>
                  <a:pt x="130" y="1"/>
                </a:cubicBezTo>
                <a:cubicBezTo>
                  <a:pt x="136" y="1"/>
                  <a:pt x="142" y="5"/>
                  <a:pt x="143" y="11"/>
                </a:cubicBezTo>
                <a:cubicBezTo>
                  <a:pt x="149" y="32"/>
                  <a:pt x="149" y="32"/>
                  <a:pt x="149" y="32"/>
                </a:cubicBezTo>
                <a:cubicBezTo>
                  <a:pt x="150" y="36"/>
                  <a:pt x="150" y="36"/>
                  <a:pt x="150" y="36"/>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3" name="íṩlîḍè">
            <a:extLst>
              <a:ext uri="{FF2B5EF4-FFF2-40B4-BE49-F238E27FC236}">
                <a16:creationId xmlns:a16="http://schemas.microsoft.com/office/drawing/2014/main" id="{1362574E-3E01-4726-ADA9-D24EA0022599}"/>
              </a:ext>
            </a:extLst>
          </p:cNvPr>
          <p:cNvSpPr/>
          <p:nvPr/>
        </p:nvSpPr>
        <p:spPr bwMode="auto">
          <a:xfrm>
            <a:off x="7714114" y="1861000"/>
            <a:ext cx="70556" cy="18853"/>
          </a:xfrm>
          <a:custGeom>
            <a:avLst/>
            <a:gdLst>
              <a:gd name="T0" fmla="*/ 64 w 64"/>
              <a:gd name="T1" fmla="*/ 18 h 18"/>
              <a:gd name="T2" fmla="*/ 0 w 64"/>
              <a:gd name="T3" fmla="*/ 18 h 18"/>
              <a:gd name="T4" fmla="*/ 4 w 64"/>
              <a:gd name="T5" fmla="*/ 5 h 18"/>
              <a:gd name="T6" fmla="*/ 9 w 64"/>
              <a:gd name="T7" fmla="*/ 0 h 18"/>
              <a:gd name="T8" fmla="*/ 56 w 64"/>
              <a:gd name="T9" fmla="*/ 0 h 18"/>
              <a:gd name="T10" fmla="*/ 61 w 64"/>
              <a:gd name="T11" fmla="*/ 6 h 18"/>
              <a:gd name="T12" fmla="*/ 64 w 6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64" h="18">
                <a:moveTo>
                  <a:pt x="64" y="18"/>
                </a:moveTo>
                <a:cubicBezTo>
                  <a:pt x="0" y="18"/>
                  <a:pt x="0" y="18"/>
                  <a:pt x="0" y="18"/>
                </a:cubicBezTo>
                <a:cubicBezTo>
                  <a:pt x="4" y="5"/>
                  <a:pt x="4" y="5"/>
                  <a:pt x="4" y="5"/>
                </a:cubicBezTo>
                <a:cubicBezTo>
                  <a:pt x="4" y="2"/>
                  <a:pt x="7" y="0"/>
                  <a:pt x="9" y="0"/>
                </a:cubicBezTo>
                <a:cubicBezTo>
                  <a:pt x="56" y="0"/>
                  <a:pt x="56" y="0"/>
                  <a:pt x="56" y="0"/>
                </a:cubicBezTo>
                <a:cubicBezTo>
                  <a:pt x="58" y="0"/>
                  <a:pt x="61" y="2"/>
                  <a:pt x="61" y="6"/>
                </a:cubicBezTo>
                <a:lnTo>
                  <a:pt x="64" y="18"/>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4" name="íṥḻíḋê">
            <a:extLst>
              <a:ext uri="{FF2B5EF4-FFF2-40B4-BE49-F238E27FC236}">
                <a16:creationId xmlns:a16="http://schemas.microsoft.com/office/drawing/2014/main" id="{2E542E41-B0AE-4BB9-AB6A-2AC82C8DBD36}"/>
              </a:ext>
            </a:extLst>
          </p:cNvPr>
          <p:cNvSpPr/>
          <p:nvPr/>
        </p:nvSpPr>
        <p:spPr bwMode="auto">
          <a:xfrm>
            <a:off x="7956022" y="1906611"/>
            <a:ext cx="72447" cy="34665"/>
          </a:xfrm>
          <a:custGeom>
            <a:avLst/>
            <a:gdLst>
              <a:gd name="T0" fmla="*/ 54 w 66"/>
              <a:gd name="T1" fmla="*/ 33 h 33"/>
              <a:gd name="T2" fmla="*/ 12 w 66"/>
              <a:gd name="T3" fmla="*/ 33 h 33"/>
              <a:gd name="T4" fmla="*/ 0 w 66"/>
              <a:gd name="T5" fmla="*/ 21 h 33"/>
              <a:gd name="T6" fmla="*/ 0 w 66"/>
              <a:gd name="T7" fmla="*/ 12 h 33"/>
              <a:gd name="T8" fmla="*/ 12 w 66"/>
              <a:gd name="T9" fmla="*/ 0 h 33"/>
              <a:gd name="T10" fmla="*/ 54 w 66"/>
              <a:gd name="T11" fmla="*/ 1 h 33"/>
              <a:gd name="T12" fmla="*/ 66 w 66"/>
              <a:gd name="T13" fmla="*/ 12 h 33"/>
              <a:gd name="T14" fmla="*/ 66 w 66"/>
              <a:gd name="T15" fmla="*/ 22 h 33"/>
              <a:gd name="T16" fmla="*/ 54 w 66"/>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3">
                <a:moveTo>
                  <a:pt x="54" y="33"/>
                </a:moveTo>
                <a:cubicBezTo>
                  <a:pt x="12" y="33"/>
                  <a:pt x="12" y="33"/>
                  <a:pt x="12" y="33"/>
                </a:cubicBezTo>
                <a:cubicBezTo>
                  <a:pt x="6" y="33"/>
                  <a:pt x="0" y="28"/>
                  <a:pt x="0" y="21"/>
                </a:cubicBezTo>
                <a:cubicBezTo>
                  <a:pt x="0" y="12"/>
                  <a:pt x="0" y="12"/>
                  <a:pt x="0" y="12"/>
                </a:cubicBezTo>
                <a:cubicBezTo>
                  <a:pt x="0" y="6"/>
                  <a:pt x="6" y="0"/>
                  <a:pt x="12" y="0"/>
                </a:cubicBezTo>
                <a:cubicBezTo>
                  <a:pt x="54" y="1"/>
                  <a:pt x="54" y="1"/>
                  <a:pt x="54" y="1"/>
                </a:cubicBezTo>
                <a:cubicBezTo>
                  <a:pt x="61" y="1"/>
                  <a:pt x="66" y="6"/>
                  <a:pt x="66" y="12"/>
                </a:cubicBezTo>
                <a:cubicBezTo>
                  <a:pt x="66" y="22"/>
                  <a:pt x="66" y="22"/>
                  <a:pt x="66" y="22"/>
                </a:cubicBezTo>
                <a:cubicBezTo>
                  <a:pt x="66" y="28"/>
                  <a:pt x="61" y="33"/>
                  <a:pt x="54" y="33"/>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5" name="íślîḋé">
            <a:extLst>
              <a:ext uri="{FF2B5EF4-FFF2-40B4-BE49-F238E27FC236}">
                <a16:creationId xmlns:a16="http://schemas.microsoft.com/office/drawing/2014/main" id="{C5F43505-339F-4E35-8C39-EE2DD04C4D16}"/>
              </a:ext>
            </a:extLst>
          </p:cNvPr>
          <p:cNvSpPr/>
          <p:nvPr/>
        </p:nvSpPr>
        <p:spPr bwMode="auto">
          <a:xfrm>
            <a:off x="7967992" y="1915733"/>
            <a:ext cx="48508" cy="17028"/>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06" name="îŝḻîḓe">
            <a:extLst>
              <a:ext uri="{FF2B5EF4-FFF2-40B4-BE49-F238E27FC236}">
                <a16:creationId xmlns:a16="http://schemas.microsoft.com/office/drawing/2014/main" id="{8F9F2641-8C86-4075-B938-312835B4C2C7}"/>
              </a:ext>
            </a:extLst>
          </p:cNvPr>
          <p:cNvSpPr/>
          <p:nvPr/>
        </p:nvSpPr>
        <p:spPr bwMode="auto">
          <a:xfrm>
            <a:off x="7967992" y="1915733"/>
            <a:ext cx="48508" cy="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07" name="íšḷiḑe">
            <a:extLst>
              <a:ext uri="{FF2B5EF4-FFF2-40B4-BE49-F238E27FC236}">
                <a16:creationId xmlns:a16="http://schemas.microsoft.com/office/drawing/2014/main" id="{E4EF1F2A-274F-4F07-B72F-2D1DCD1E4B7E}"/>
              </a:ext>
            </a:extLst>
          </p:cNvPr>
          <p:cNvSpPr/>
          <p:nvPr/>
        </p:nvSpPr>
        <p:spPr bwMode="auto">
          <a:xfrm>
            <a:off x="7691436" y="1851270"/>
            <a:ext cx="355933" cy="39530"/>
          </a:xfrm>
          <a:custGeom>
            <a:avLst/>
            <a:gdLst>
              <a:gd name="T0" fmla="*/ 324 w 324"/>
              <a:gd name="T1" fmla="*/ 10 h 37"/>
              <a:gd name="T2" fmla="*/ 324 w 324"/>
              <a:gd name="T3" fmla="*/ 37 h 37"/>
              <a:gd name="T4" fmla="*/ 0 w 324"/>
              <a:gd name="T5" fmla="*/ 36 h 37"/>
              <a:gd name="T6" fmla="*/ 0 w 324"/>
              <a:gd name="T7" fmla="*/ 9 h 37"/>
              <a:gd name="T8" fmla="*/ 9 w 324"/>
              <a:gd name="T9" fmla="*/ 0 h 37"/>
              <a:gd name="T10" fmla="*/ 315 w 324"/>
              <a:gd name="T11" fmla="*/ 1 h 37"/>
              <a:gd name="T12" fmla="*/ 324 w 324"/>
              <a:gd name="T13" fmla="*/ 10 h 37"/>
            </a:gdLst>
            <a:ahLst/>
            <a:cxnLst>
              <a:cxn ang="0">
                <a:pos x="T0" y="T1"/>
              </a:cxn>
              <a:cxn ang="0">
                <a:pos x="T2" y="T3"/>
              </a:cxn>
              <a:cxn ang="0">
                <a:pos x="T4" y="T5"/>
              </a:cxn>
              <a:cxn ang="0">
                <a:pos x="T6" y="T7"/>
              </a:cxn>
              <a:cxn ang="0">
                <a:pos x="T8" y="T9"/>
              </a:cxn>
              <a:cxn ang="0">
                <a:pos x="T10" y="T11"/>
              </a:cxn>
              <a:cxn ang="0">
                <a:pos x="T12" y="T13"/>
              </a:cxn>
            </a:cxnLst>
            <a:rect l="0" t="0" r="r" b="b"/>
            <a:pathLst>
              <a:path w="324" h="37">
                <a:moveTo>
                  <a:pt x="324" y="10"/>
                </a:moveTo>
                <a:cubicBezTo>
                  <a:pt x="324" y="37"/>
                  <a:pt x="324" y="37"/>
                  <a:pt x="324" y="37"/>
                </a:cubicBezTo>
                <a:cubicBezTo>
                  <a:pt x="0" y="36"/>
                  <a:pt x="0" y="36"/>
                  <a:pt x="0" y="36"/>
                </a:cubicBezTo>
                <a:cubicBezTo>
                  <a:pt x="0" y="9"/>
                  <a:pt x="0" y="9"/>
                  <a:pt x="0" y="9"/>
                </a:cubicBezTo>
                <a:cubicBezTo>
                  <a:pt x="0" y="4"/>
                  <a:pt x="4" y="0"/>
                  <a:pt x="9" y="0"/>
                </a:cubicBezTo>
                <a:cubicBezTo>
                  <a:pt x="315" y="1"/>
                  <a:pt x="315" y="1"/>
                  <a:pt x="315" y="1"/>
                </a:cubicBezTo>
                <a:cubicBezTo>
                  <a:pt x="320" y="1"/>
                  <a:pt x="324" y="5"/>
                  <a:pt x="324" y="1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8" name="îšḷíďé">
            <a:extLst>
              <a:ext uri="{FF2B5EF4-FFF2-40B4-BE49-F238E27FC236}">
                <a16:creationId xmlns:a16="http://schemas.microsoft.com/office/drawing/2014/main" id="{1345F2C3-DEF6-4D52-A6D2-CD18D3C1631E}"/>
              </a:ext>
            </a:extLst>
          </p:cNvPr>
          <p:cNvSpPr/>
          <p:nvPr/>
        </p:nvSpPr>
        <p:spPr bwMode="auto">
          <a:xfrm>
            <a:off x="7874757" y="1819646"/>
            <a:ext cx="172611" cy="212851"/>
          </a:xfrm>
          <a:custGeom>
            <a:avLst/>
            <a:gdLst>
              <a:gd name="T0" fmla="*/ 157 w 157"/>
              <a:gd name="T1" fmla="*/ 158 h 201"/>
              <a:gd name="T2" fmla="*/ 157 w 157"/>
              <a:gd name="T3" fmla="*/ 158 h 201"/>
              <a:gd name="T4" fmla="*/ 156 w 157"/>
              <a:gd name="T5" fmla="*/ 201 h 201"/>
              <a:gd name="T6" fmla="*/ 157 w 157"/>
              <a:gd name="T7" fmla="*/ 158 h 201"/>
              <a:gd name="T8" fmla="*/ 157 w 157"/>
              <a:gd name="T9" fmla="*/ 40 h 201"/>
              <a:gd name="T10" fmla="*/ 157 w 157"/>
              <a:gd name="T11" fmla="*/ 54 h 201"/>
              <a:gd name="T12" fmla="*/ 157 w 157"/>
              <a:gd name="T13" fmla="*/ 140 h 201"/>
              <a:gd name="T14" fmla="*/ 157 w 157"/>
              <a:gd name="T15" fmla="*/ 140 h 201"/>
              <a:gd name="T16" fmla="*/ 157 w 157"/>
              <a:gd name="T17" fmla="*/ 40 h 201"/>
              <a:gd name="T18" fmla="*/ 0 w 157"/>
              <a:gd name="T19" fmla="*/ 0 h 201"/>
              <a:gd name="T20" fmla="*/ 0 w 157"/>
              <a:gd name="T21" fmla="*/ 0 h 201"/>
              <a:gd name="T22" fmla="*/ 55 w 157"/>
              <a:gd name="T23" fmla="*/ 0 h 201"/>
              <a:gd name="T24" fmla="*/ 68 w 157"/>
              <a:gd name="T25" fmla="*/ 10 h 201"/>
              <a:gd name="T26" fmla="*/ 74 w 157"/>
              <a:gd name="T27" fmla="*/ 31 h 201"/>
              <a:gd name="T28" fmla="*/ 74 w 157"/>
              <a:gd name="T29" fmla="*/ 31 h 201"/>
              <a:gd name="T30" fmla="*/ 148 w 157"/>
              <a:gd name="T31" fmla="*/ 31 h 201"/>
              <a:gd name="T32" fmla="*/ 157 w 157"/>
              <a:gd name="T33" fmla="*/ 40 h 201"/>
              <a:gd name="T34" fmla="*/ 157 w 157"/>
              <a:gd name="T35" fmla="*/ 40 h 201"/>
              <a:gd name="T36" fmla="*/ 148 w 157"/>
              <a:gd name="T37" fmla="*/ 31 h 201"/>
              <a:gd name="T38" fmla="*/ 74 w 157"/>
              <a:gd name="T39" fmla="*/ 31 h 201"/>
              <a:gd name="T40" fmla="*/ 68 w 157"/>
              <a:gd name="T41" fmla="*/ 10 h 201"/>
              <a:gd name="T42" fmla="*/ 55 w 157"/>
              <a:gd name="T43" fmla="*/ 0 h 201"/>
              <a:gd name="T44" fmla="*/ 0 w 157"/>
              <a:gd name="T45"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201">
                <a:moveTo>
                  <a:pt x="157" y="158"/>
                </a:moveTo>
                <a:cubicBezTo>
                  <a:pt x="157" y="158"/>
                  <a:pt x="157" y="158"/>
                  <a:pt x="157" y="158"/>
                </a:cubicBezTo>
                <a:cubicBezTo>
                  <a:pt x="156" y="201"/>
                  <a:pt x="156" y="201"/>
                  <a:pt x="156" y="201"/>
                </a:cubicBezTo>
                <a:cubicBezTo>
                  <a:pt x="157" y="158"/>
                  <a:pt x="157" y="158"/>
                  <a:pt x="157" y="158"/>
                </a:cubicBezTo>
                <a:moveTo>
                  <a:pt x="157" y="40"/>
                </a:moveTo>
                <a:cubicBezTo>
                  <a:pt x="157" y="54"/>
                  <a:pt x="157" y="54"/>
                  <a:pt x="157" y="54"/>
                </a:cubicBezTo>
                <a:cubicBezTo>
                  <a:pt x="157" y="140"/>
                  <a:pt x="157" y="140"/>
                  <a:pt x="157" y="140"/>
                </a:cubicBezTo>
                <a:cubicBezTo>
                  <a:pt x="157" y="140"/>
                  <a:pt x="157" y="140"/>
                  <a:pt x="157" y="140"/>
                </a:cubicBezTo>
                <a:cubicBezTo>
                  <a:pt x="157" y="40"/>
                  <a:pt x="157" y="40"/>
                  <a:pt x="157" y="40"/>
                </a:cubicBezTo>
                <a:moveTo>
                  <a:pt x="0" y="0"/>
                </a:moveTo>
                <a:cubicBezTo>
                  <a:pt x="0" y="0"/>
                  <a:pt x="0" y="0"/>
                  <a:pt x="0" y="0"/>
                </a:cubicBezTo>
                <a:cubicBezTo>
                  <a:pt x="55" y="0"/>
                  <a:pt x="55" y="0"/>
                  <a:pt x="55" y="0"/>
                </a:cubicBezTo>
                <a:cubicBezTo>
                  <a:pt x="61" y="0"/>
                  <a:pt x="67" y="4"/>
                  <a:pt x="68" y="10"/>
                </a:cubicBezTo>
                <a:cubicBezTo>
                  <a:pt x="74" y="31"/>
                  <a:pt x="74" y="31"/>
                  <a:pt x="74" y="31"/>
                </a:cubicBezTo>
                <a:cubicBezTo>
                  <a:pt x="74" y="31"/>
                  <a:pt x="74" y="31"/>
                  <a:pt x="74" y="31"/>
                </a:cubicBezTo>
                <a:cubicBezTo>
                  <a:pt x="148" y="31"/>
                  <a:pt x="148" y="31"/>
                  <a:pt x="148" y="31"/>
                </a:cubicBezTo>
                <a:cubicBezTo>
                  <a:pt x="153" y="31"/>
                  <a:pt x="157" y="35"/>
                  <a:pt x="157" y="40"/>
                </a:cubicBezTo>
                <a:cubicBezTo>
                  <a:pt x="157" y="40"/>
                  <a:pt x="157" y="40"/>
                  <a:pt x="157" y="40"/>
                </a:cubicBezTo>
                <a:cubicBezTo>
                  <a:pt x="157" y="35"/>
                  <a:pt x="153" y="31"/>
                  <a:pt x="148" y="31"/>
                </a:cubicBezTo>
                <a:cubicBezTo>
                  <a:pt x="74" y="31"/>
                  <a:pt x="74" y="31"/>
                  <a:pt x="74" y="31"/>
                </a:cubicBezTo>
                <a:cubicBezTo>
                  <a:pt x="68" y="10"/>
                  <a:pt x="68" y="10"/>
                  <a:pt x="68" y="10"/>
                </a:cubicBezTo>
                <a:cubicBezTo>
                  <a:pt x="67" y="4"/>
                  <a:pt x="61" y="0"/>
                  <a:pt x="55" y="0"/>
                </a:cubicBezTo>
                <a:cubicBezTo>
                  <a:pt x="0" y="0"/>
                  <a:pt x="0" y="0"/>
                  <a:pt x="0"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9" name="i$líḓè">
            <a:extLst>
              <a:ext uri="{FF2B5EF4-FFF2-40B4-BE49-F238E27FC236}">
                <a16:creationId xmlns:a16="http://schemas.microsoft.com/office/drawing/2014/main" id="{A5C7ED3A-A44B-4909-88F1-277FA1C1CDFC}"/>
              </a:ext>
            </a:extLst>
          </p:cNvPr>
          <p:cNvSpPr/>
          <p:nvPr/>
        </p:nvSpPr>
        <p:spPr bwMode="auto">
          <a:xfrm>
            <a:off x="8047368" y="1968034"/>
            <a:ext cx="630" cy="18853"/>
          </a:xfrm>
          <a:prstGeom prst="rect">
            <a:avLst/>
          </a:prstGeom>
          <a:solidFill>
            <a:srgbClr val="3F525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10" name="íṥļïde">
            <a:extLst>
              <a:ext uri="{FF2B5EF4-FFF2-40B4-BE49-F238E27FC236}">
                <a16:creationId xmlns:a16="http://schemas.microsoft.com/office/drawing/2014/main" id="{EF7335D8-998A-4ED0-AC77-FA774F0339E6}"/>
              </a:ext>
            </a:extLst>
          </p:cNvPr>
          <p:cNvSpPr/>
          <p:nvPr/>
        </p:nvSpPr>
        <p:spPr bwMode="auto">
          <a:xfrm>
            <a:off x="8047368" y="1968034"/>
            <a:ext cx="630" cy="1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11" name="iṣ1ïde">
            <a:extLst>
              <a:ext uri="{FF2B5EF4-FFF2-40B4-BE49-F238E27FC236}">
                <a16:creationId xmlns:a16="http://schemas.microsoft.com/office/drawing/2014/main" id="{9C2D3FDD-D130-40EB-93CB-336275FD48B3}"/>
              </a:ext>
            </a:extLst>
          </p:cNvPr>
          <p:cNvSpPr/>
          <p:nvPr/>
        </p:nvSpPr>
        <p:spPr bwMode="auto">
          <a:xfrm>
            <a:off x="7873497" y="1876812"/>
            <a:ext cx="173871" cy="207378"/>
          </a:xfrm>
          <a:custGeom>
            <a:avLst/>
            <a:gdLst>
              <a:gd name="T0" fmla="*/ 15 w 158"/>
              <a:gd name="T1" fmla="*/ 72 h 196"/>
              <a:gd name="T2" fmla="*/ 1 w 158"/>
              <a:gd name="T3" fmla="*/ 86 h 196"/>
              <a:gd name="T4" fmla="*/ 1 w 158"/>
              <a:gd name="T5" fmla="*/ 86 h 196"/>
              <a:gd name="T6" fmla="*/ 15 w 158"/>
              <a:gd name="T7" fmla="*/ 72 h 196"/>
              <a:gd name="T8" fmla="*/ 15 w 158"/>
              <a:gd name="T9" fmla="*/ 72 h 196"/>
              <a:gd name="T10" fmla="*/ 129 w 158"/>
              <a:gd name="T11" fmla="*/ 61 h 196"/>
              <a:gd name="T12" fmla="*/ 129 w 158"/>
              <a:gd name="T13" fmla="*/ 61 h 196"/>
              <a:gd name="T14" fmla="*/ 87 w 158"/>
              <a:gd name="T15" fmla="*/ 61 h 196"/>
              <a:gd name="T16" fmla="*/ 75 w 158"/>
              <a:gd name="T17" fmla="*/ 49 h 196"/>
              <a:gd name="T18" fmla="*/ 75 w 158"/>
              <a:gd name="T19" fmla="*/ 40 h 196"/>
              <a:gd name="T20" fmla="*/ 87 w 158"/>
              <a:gd name="T21" fmla="*/ 28 h 196"/>
              <a:gd name="T22" fmla="*/ 87 w 158"/>
              <a:gd name="T23" fmla="*/ 28 h 196"/>
              <a:gd name="T24" fmla="*/ 129 w 158"/>
              <a:gd name="T25" fmla="*/ 29 h 196"/>
              <a:gd name="T26" fmla="*/ 141 w 158"/>
              <a:gd name="T27" fmla="*/ 40 h 196"/>
              <a:gd name="T28" fmla="*/ 141 w 158"/>
              <a:gd name="T29" fmla="*/ 50 h 196"/>
              <a:gd name="T30" fmla="*/ 129 w 158"/>
              <a:gd name="T31" fmla="*/ 61 h 196"/>
              <a:gd name="T32" fmla="*/ 158 w 158"/>
              <a:gd name="T33" fmla="*/ 0 h 196"/>
              <a:gd name="T34" fmla="*/ 158 w 158"/>
              <a:gd name="T35" fmla="*/ 13 h 196"/>
              <a:gd name="T36" fmla="*/ 1 w 158"/>
              <a:gd name="T37" fmla="*/ 13 h 196"/>
              <a:gd name="T38" fmla="*/ 1 w 158"/>
              <a:gd name="T39" fmla="*/ 22 h 196"/>
              <a:gd name="T40" fmla="*/ 1 w 158"/>
              <a:gd name="T41" fmla="*/ 22 h 196"/>
              <a:gd name="T42" fmla="*/ 40 w 158"/>
              <a:gd name="T43" fmla="*/ 36 h 196"/>
              <a:gd name="T44" fmla="*/ 74 w 158"/>
              <a:gd name="T45" fmla="*/ 101 h 196"/>
              <a:gd name="T46" fmla="*/ 74 w 158"/>
              <a:gd name="T47" fmla="*/ 106 h 196"/>
              <a:gd name="T48" fmla="*/ 74 w 158"/>
              <a:gd name="T49" fmla="*/ 106 h 196"/>
              <a:gd name="T50" fmla="*/ 74 w 158"/>
              <a:gd name="T51" fmla="*/ 106 h 196"/>
              <a:gd name="T52" fmla="*/ 74 w 158"/>
              <a:gd name="T53" fmla="*/ 112 h 196"/>
              <a:gd name="T54" fmla="*/ 40 w 158"/>
              <a:gd name="T55" fmla="*/ 176 h 196"/>
              <a:gd name="T56" fmla="*/ 0 w 158"/>
              <a:gd name="T57" fmla="*/ 190 h 196"/>
              <a:gd name="T58" fmla="*/ 0 w 158"/>
              <a:gd name="T59" fmla="*/ 190 h 196"/>
              <a:gd name="T60" fmla="*/ 0 w 158"/>
              <a:gd name="T61" fmla="*/ 196 h 196"/>
              <a:gd name="T62" fmla="*/ 157 w 158"/>
              <a:gd name="T63" fmla="*/ 196 h 196"/>
              <a:gd name="T64" fmla="*/ 157 w 158"/>
              <a:gd name="T65" fmla="*/ 147 h 196"/>
              <a:gd name="T66" fmla="*/ 158 w 158"/>
              <a:gd name="T67" fmla="*/ 104 h 196"/>
              <a:gd name="T68" fmla="*/ 158 w 158"/>
              <a:gd name="T69" fmla="*/ 86 h 196"/>
              <a:gd name="T70" fmla="*/ 158 w 158"/>
              <a:gd name="T71"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96">
                <a:moveTo>
                  <a:pt x="15" y="72"/>
                </a:moveTo>
                <a:cubicBezTo>
                  <a:pt x="1" y="86"/>
                  <a:pt x="1" y="86"/>
                  <a:pt x="1" y="86"/>
                </a:cubicBezTo>
                <a:cubicBezTo>
                  <a:pt x="1" y="86"/>
                  <a:pt x="1" y="86"/>
                  <a:pt x="1" y="86"/>
                </a:cubicBezTo>
                <a:cubicBezTo>
                  <a:pt x="15" y="72"/>
                  <a:pt x="15" y="72"/>
                  <a:pt x="15" y="72"/>
                </a:cubicBezTo>
                <a:cubicBezTo>
                  <a:pt x="15" y="72"/>
                  <a:pt x="15" y="72"/>
                  <a:pt x="15" y="72"/>
                </a:cubicBezTo>
                <a:moveTo>
                  <a:pt x="129" y="61"/>
                </a:moveTo>
                <a:cubicBezTo>
                  <a:pt x="129" y="61"/>
                  <a:pt x="129" y="61"/>
                  <a:pt x="129" y="61"/>
                </a:cubicBezTo>
                <a:cubicBezTo>
                  <a:pt x="87" y="61"/>
                  <a:pt x="87" y="61"/>
                  <a:pt x="87" y="61"/>
                </a:cubicBezTo>
                <a:cubicBezTo>
                  <a:pt x="81" y="61"/>
                  <a:pt x="75" y="56"/>
                  <a:pt x="75" y="49"/>
                </a:cubicBezTo>
                <a:cubicBezTo>
                  <a:pt x="75" y="40"/>
                  <a:pt x="75" y="40"/>
                  <a:pt x="75" y="40"/>
                </a:cubicBezTo>
                <a:cubicBezTo>
                  <a:pt x="75" y="34"/>
                  <a:pt x="81" y="28"/>
                  <a:pt x="87" y="28"/>
                </a:cubicBezTo>
                <a:cubicBezTo>
                  <a:pt x="87" y="28"/>
                  <a:pt x="87" y="28"/>
                  <a:pt x="87" y="28"/>
                </a:cubicBezTo>
                <a:cubicBezTo>
                  <a:pt x="129" y="29"/>
                  <a:pt x="129" y="29"/>
                  <a:pt x="129" y="29"/>
                </a:cubicBezTo>
                <a:cubicBezTo>
                  <a:pt x="136" y="29"/>
                  <a:pt x="141" y="34"/>
                  <a:pt x="141" y="40"/>
                </a:cubicBezTo>
                <a:cubicBezTo>
                  <a:pt x="141" y="50"/>
                  <a:pt x="141" y="50"/>
                  <a:pt x="141" y="50"/>
                </a:cubicBezTo>
                <a:cubicBezTo>
                  <a:pt x="141" y="56"/>
                  <a:pt x="136" y="61"/>
                  <a:pt x="129" y="61"/>
                </a:cubicBezTo>
                <a:moveTo>
                  <a:pt x="158" y="0"/>
                </a:moveTo>
                <a:cubicBezTo>
                  <a:pt x="158" y="13"/>
                  <a:pt x="158" y="13"/>
                  <a:pt x="158" y="13"/>
                </a:cubicBezTo>
                <a:cubicBezTo>
                  <a:pt x="1" y="13"/>
                  <a:pt x="1" y="13"/>
                  <a:pt x="1" y="13"/>
                </a:cubicBezTo>
                <a:cubicBezTo>
                  <a:pt x="1" y="22"/>
                  <a:pt x="1" y="22"/>
                  <a:pt x="1" y="22"/>
                </a:cubicBezTo>
                <a:cubicBezTo>
                  <a:pt x="1" y="22"/>
                  <a:pt x="1" y="22"/>
                  <a:pt x="1" y="22"/>
                </a:cubicBezTo>
                <a:cubicBezTo>
                  <a:pt x="16" y="23"/>
                  <a:pt x="29" y="28"/>
                  <a:pt x="40" y="36"/>
                </a:cubicBezTo>
                <a:cubicBezTo>
                  <a:pt x="61" y="50"/>
                  <a:pt x="74" y="74"/>
                  <a:pt x="74" y="101"/>
                </a:cubicBezTo>
                <a:cubicBezTo>
                  <a:pt x="74" y="103"/>
                  <a:pt x="74" y="104"/>
                  <a:pt x="74" y="106"/>
                </a:cubicBezTo>
                <a:cubicBezTo>
                  <a:pt x="74" y="106"/>
                  <a:pt x="74" y="106"/>
                  <a:pt x="74" y="106"/>
                </a:cubicBezTo>
                <a:cubicBezTo>
                  <a:pt x="74" y="106"/>
                  <a:pt x="74" y="106"/>
                  <a:pt x="74" y="106"/>
                </a:cubicBezTo>
                <a:cubicBezTo>
                  <a:pt x="74" y="108"/>
                  <a:pt x="74" y="110"/>
                  <a:pt x="74" y="112"/>
                </a:cubicBezTo>
                <a:cubicBezTo>
                  <a:pt x="74" y="139"/>
                  <a:pt x="60" y="162"/>
                  <a:pt x="40" y="176"/>
                </a:cubicBezTo>
                <a:cubicBezTo>
                  <a:pt x="29" y="184"/>
                  <a:pt x="15" y="189"/>
                  <a:pt x="0" y="190"/>
                </a:cubicBezTo>
                <a:cubicBezTo>
                  <a:pt x="0" y="190"/>
                  <a:pt x="0" y="190"/>
                  <a:pt x="0" y="190"/>
                </a:cubicBezTo>
                <a:cubicBezTo>
                  <a:pt x="0" y="196"/>
                  <a:pt x="0" y="196"/>
                  <a:pt x="0" y="196"/>
                </a:cubicBezTo>
                <a:cubicBezTo>
                  <a:pt x="157" y="196"/>
                  <a:pt x="157" y="196"/>
                  <a:pt x="157" y="196"/>
                </a:cubicBezTo>
                <a:cubicBezTo>
                  <a:pt x="157" y="147"/>
                  <a:pt x="157" y="147"/>
                  <a:pt x="157" y="147"/>
                </a:cubicBezTo>
                <a:cubicBezTo>
                  <a:pt x="158" y="104"/>
                  <a:pt x="158" y="104"/>
                  <a:pt x="158" y="104"/>
                </a:cubicBezTo>
                <a:cubicBezTo>
                  <a:pt x="158" y="86"/>
                  <a:pt x="158" y="86"/>
                  <a:pt x="158" y="86"/>
                </a:cubicBezTo>
                <a:cubicBezTo>
                  <a:pt x="158" y="0"/>
                  <a:pt x="158" y="0"/>
                  <a:pt x="158" y="0"/>
                </a:cubicBezTo>
              </a:path>
            </a:pathLst>
          </a:custGeom>
          <a:solidFill>
            <a:srgbClr val="D4A6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2" name="íṣḷiḍé">
            <a:extLst>
              <a:ext uri="{FF2B5EF4-FFF2-40B4-BE49-F238E27FC236}">
                <a16:creationId xmlns:a16="http://schemas.microsoft.com/office/drawing/2014/main" id="{9E73E537-20E3-4F04-B922-0E6E271B2083}"/>
              </a:ext>
            </a:extLst>
          </p:cNvPr>
          <p:cNvSpPr/>
          <p:nvPr/>
        </p:nvSpPr>
        <p:spPr bwMode="auto">
          <a:xfrm>
            <a:off x="7873497" y="1945533"/>
            <a:ext cx="81266" cy="132576"/>
          </a:xfrm>
          <a:custGeom>
            <a:avLst/>
            <a:gdLst>
              <a:gd name="T0" fmla="*/ 74 w 74"/>
              <a:gd name="T1" fmla="*/ 41 h 125"/>
              <a:gd name="T2" fmla="*/ 40 w 74"/>
              <a:gd name="T3" fmla="*/ 100 h 125"/>
              <a:gd name="T4" fmla="*/ 0 w 74"/>
              <a:gd name="T5" fmla="*/ 114 h 125"/>
              <a:gd name="T6" fmla="*/ 0 w 74"/>
              <a:gd name="T7" fmla="*/ 114 h 125"/>
              <a:gd name="T8" fmla="*/ 0 w 74"/>
              <a:gd name="T9" fmla="*/ 125 h 125"/>
              <a:gd name="T10" fmla="*/ 0 w 74"/>
              <a:gd name="T11" fmla="*/ 125 h 125"/>
              <a:gd name="T12" fmla="*/ 40 w 74"/>
              <a:gd name="T13" fmla="*/ 111 h 125"/>
              <a:gd name="T14" fmla="*/ 74 w 74"/>
              <a:gd name="T15" fmla="*/ 47 h 125"/>
              <a:gd name="T16" fmla="*/ 74 w 74"/>
              <a:gd name="T17" fmla="*/ 41 h 125"/>
              <a:gd name="T18" fmla="*/ 74 w 74"/>
              <a:gd name="T19" fmla="*/ 41 h 125"/>
              <a:gd name="T20" fmla="*/ 22 w 74"/>
              <a:gd name="T21" fmla="*/ 0 h 125"/>
              <a:gd name="T22" fmla="*/ 15 w 74"/>
              <a:gd name="T23" fmla="*/ 7 h 125"/>
              <a:gd name="T24" fmla="*/ 15 w 74"/>
              <a:gd name="T25" fmla="*/ 7 h 125"/>
              <a:gd name="T26" fmla="*/ 23 w 74"/>
              <a:gd name="T27" fmla="*/ 0 h 125"/>
              <a:gd name="T28" fmla="*/ 23 w 74"/>
              <a:gd name="T29" fmla="*/ 0 h 125"/>
              <a:gd name="T30" fmla="*/ 22 w 74"/>
              <a:gd name="T3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25">
                <a:moveTo>
                  <a:pt x="74" y="41"/>
                </a:moveTo>
                <a:cubicBezTo>
                  <a:pt x="72" y="66"/>
                  <a:pt x="59" y="87"/>
                  <a:pt x="40" y="100"/>
                </a:cubicBezTo>
                <a:cubicBezTo>
                  <a:pt x="29" y="108"/>
                  <a:pt x="15" y="113"/>
                  <a:pt x="0" y="114"/>
                </a:cubicBezTo>
                <a:cubicBezTo>
                  <a:pt x="0" y="114"/>
                  <a:pt x="0" y="114"/>
                  <a:pt x="0" y="114"/>
                </a:cubicBezTo>
                <a:cubicBezTo>
                  <a:pt x="0" y="125"/>
                  <a:pt x="0" y="125"/>
                  <a:pt x="0" y="125"/>
                </a:cubicBezTo>
                <a:cubicBezTo>
                  <a:pt x="0" y="125"/>
                  <a:pt x="0" y="125"/>
                  <a:pt x="0" y="125"/>
                </a:cubicBezTo>
                <a:cubicBezTo>
                  <a:pt x="15" y="124"/>
                  <a:pt x="29" y="119"/>
                  <a:pt x="40" y="111"/>
                </a:cubicBezTo>
                <a:cubicBezTo>
                  <a:pt x="60" y="97"/>
                  <a:pt x="74" y="74"/>
                  <a:pt x="74" y="47"/>
                </a:cubicBezTo>
                <a:cubicBezTo>
                  <a:pt x="74" y="45"/>
                  <a:pt x="74" y="43"/>
                  <a:pt x="74" y="41"/>
                </a:cubicBezTo>
                <a:cubicBezTo>
                  <a:pt x="74" y="41"/>
                  <a:pt x="74" y="41"/>
                  <a:pt x="74" y="41"/>
                </a:cubicBezTo>
                <a:moveTo>
                  <a:pt x="22" y="0"/>
                </a:moveTo>
                <a:cubicBezTo>
                  <a:pt x="15" y="7"/>
                  <a:pt x="15" y="7"/>
                  <a:pt x="15" y="7"/>
                </a:cubicBezTo>
                <a:cubicBezTo>
                  <a:pt x="15" y="7"/>
                  <a:pt x="15" y="7"/>
                  <a:pt x="15" y="7"/>
                </a:cubicBezTo>
                <a:cubicBezTo>
                  <a:pt x="23" y="0"/>
                  <a:pt x="23" y="0"/>
                  <a:pt x="23" y="0"/>
                </a:cubicBezTo>
                <a:cubicBezTo>
                  <a:pt x="23" y="0"/>
                  <a:pt x="23" y="0"/>
                  <a:pt x="23" y="0"/>
                </a:cubicBezTo>
                <a:cubicBezTo>
                  <a:pt x="22" y="0"/>
                  <a:pt x="22" y="0"/>
                  <a:pt x="22" y="0"/>
                </a:cubicBezTo>
              </a:path>
            </a:pathLst>
          </a:custGeom>
          <a:solidFill>
            <a:srgbClr val="A67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3" name="îSḻîḓè">
            <a:extLst>
              <a:ext uri="{FF2B5EF4-FFF2-40B4-BE49-F238E27FC236}">
                <a16:creationId xmlns:a16="http://schemas.microsoft.com/office/drawing/2014/main" id="{B90CE005-8F5C-4EEC-9946-6E3A9BFD03D1}"/>
              </a:ext>
            </a:extLst>
          </p:cNvPr>
          <p:cNvSpPr/>
          <p:nvPr/>
        </p:nvSpPr>
        <p:spPr bwMode="auto">
          <a:xfrm>
            <a:off x="7873497" y="1899922"/>
            <a:ext cx="81266" cy="166632"/>
          </a:xfrm>
          <a:custGeom>
            <a:avLst/>
            <a:gdLst>
              <a:gd name="T0" fmla="*/ 1 w 74"/>
              <a:gd name="T1" fmla="*/ 0 h 157"/>
              <a:gd name="T2" fmla="*/ 1 w 74"/>
              <a:gd name="T3" fmla="*/ 23 h 157"/>
              <a:gd name="T4" fmla="*/ 9 w 74"/>
              <a:gd name="T5" fmla="*/ 24 h 157"/>
              <a:gd name="T6" fmla="*/ 9 w 74"/>
              <a:gd name="T7" fmla="*/ 24 h 157"/>
              <a:gd name="T8" fmla="*/ 31 w 74"/>
              <a:gd name="T9" fmla="*/ 35 h 157"/>
              <a:gd name="T10" fmla="*/ 22 w 74"/>
              <a:gd name="T11" fmla="*/ 43 h 157"/>
              <a:gd name="T12" fmla="*/ 23 w 74"/>
              <a:gd name="T13" fmla="*/ 43 h 157"/>
              <a:gd name="T14" fmla="*/ 23 w 74"/>
              <a:gd name="T15" fmla="*/ 43 h 157"/>
              <a:gd name="T16" fmla="*/ 31 w 74"/>
              <a:gd name="T17" fmla="*/ 35 h 157"/>
              <a:gd name="T18" fmla="*/ 46 w 74"/>
              <a:gd name="T19" fmla="*/ 56 h 157"/>
              <a:gd name="T20" fmla="*/ 46 w 74"/>
              <a:gd name="T21" fmla="*/ 56 h 157"/>
              <a:gd name="T22" fmla="*/ 47 w 74"/>
              <a:gd name="T23" fmla="*/ 57 h 157"/>
              <a:gd name="T24" fmla="*/ 51 w 74"/>
              <a:gd name="T25" fmla="*/ 78 h 157"/>
              <a:gd name="T26" fmla="*/ 51 w 74"/>
              <a:gd name="T27" fmla="*/ 78 h 157"/>
              <a:gd name="T28" fmla="*/ 50 w 74"/>
              <a:gd name="T29" fmla="*/ 83 h 157"/>
              <a:gd name="T30" fmla="*/ 1 w 74"/>
              <a:gd name="T31" fmla="*/ 133 h 157"/>
              <a:gd name="T32" fmla="*/ 0 w 74"/>
              <a:gd name="T33" fmla="*/ 157 h 157"/>
              <a:gd name="T34" fmla="*/ 0 w 74"/>
              <a:gd name="T35" fmla="*/ 157 h 157"/>
              <a:gd name="T36" fmla="*/ 40 w 74"/>
              <a:gd name="T37" fmla="*/ 143 h 157"/>
              <a:gd name="T38" fmla="*/ 74 w 74"/>
              <a:gd name="T39" fmla="*/ 84 h 157"/>
              <a:gd name="T40" fmla="*/ 74 w 74"/>
              <a:gd name="T41" fmla="*/ 84 h 157"/>
              <a:gd name="T42" fmla="*/ 74 w 74"/>
              <a:gd name="T43" fmla="*/ 79 h 157"/>
              <a:gd name="T44" fmla="*/ 40 w 74"/>
              <a:gd name="T45" fmla="*/ 14 h 157"/>
              <a:gd name="T46" fmla="*/ 1 w 74"/>
              <a:gd name="T47" fmla="*/ 0 h 157"/>
              <a:gd name="T48" fmla="*/ 1 w 74"/>
              <a:gd name="T4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57">
                <a:moveTo>
                  <a:pt x="1" y="0"/>
                </a:moveTo>
                <a:cubicBezTo>
                  <a:pt x="1" y="23"/>
                  <a:pt x="1" y="23"/>
                  <a:pt x="1" y="23"/>
                </a:cubicBezTo>
                <a:cubicBezTo>
                  <a:pt x="4" y="23"/>
                  <a:pt x="7" y="24"/>
                  <a:pt x="9" y="24"/>
                </a:cubicBezTo>
                <a:cubicBezTo>
                  <a:pt x="9" y="24"/>
                  <a:pt x="9" y="24"/>
                  <a:pt x="9" y="24"/>
                </a:cubicBezTo>
                <a:cubicBezTo>
                  <a:pt x="17" y="26"/>
                  <a:pt x="24" y="30"/>
                  <a:pt x="31" y="35"/>
                </a:cubicBezTo>
                <a:cubicBezTo>
                  <a:pt x="22" y="43"/>
                  <a:pt x="22" y="43"/>
                  <a:pt x="22" y="43"/>
                </a:cubicBezTo>
                <a:cubicBezTo>
                  <a:pt x="23" y="43"/>
                  <a:pt x="23" y="43"/>
                  <a:pt x="23" y="43"/>
                </a:cubicBezTo>
                <a:cubicBezTo>
                  <a:pt x="23" y="43"/>
                  <a:pt x="23" y="43"/>
                  <a:pt x="23" y="43"/>
                </a:cubicBezTo>
                <a:cubicBezTo>
                  <a:pt x="31" y="35"/>
                  <a:pt x="31" y="35"/>
                  <a:pt x="31" y="35"/>
                </a:cubicBezTo>
                <a:cubicBezTo>
                  <a:pt x="37" y="41"/>
                  <a:pt x="43" y="48"/>
                  <a:pt x="46" y="56"/>
                </a:cubicBezTo>
                <a:cubicBezTo>
                  <a:pt x="46" y="56"/>
                  <a:pt x="46" y="56"/>
                  <a:pt x="46" y="56"/>
                </a:cubicBezTo>
                <a:cubicBezTo>
                  <a:pt x="46" y="56"/>
                  <a:pt x="47" y="57"/>
                  <a:pt x="47" y="57"/>
                </a:cubicBezTo>
                <a:cubicBezTo>
                  <a:pt x="49" y="64"/>
                  <a:pt x="51" y="71"/>
                  <a:pt x="51" y="78"/>
                </a:cubicBezTo>
                <a:cubicBezTo>
                  <a:pt x="51" y="78"/>
                  <a:pt x="51" y="78"/>
                  <a:pt x="51" y="78"/>
                </a:cubicBezTo>
                <a:cubicBezTo>
                  <a:pt x="51" y="80"/>
                  <a:pt x="51" y="82"/>
                  <a:pt x="50" y="83"/>
                </a:cubicBezTo>
                <a:cubicBezTo>
                  <a:pt x="48" y="110"/>
                  <a:pt x="27" y="131"/>
                  <a:pt x="1" y="133"/>
                </a:cubicBezTo>
                <a:cubicBezTo>
                  <a:pt x="0" y="157"/>
                  <a:pt x="0" y="157"/>
                  <a:pt x="0" y="157"/>
                </a:cubicBezTo>
                <a:cubicBezTo>
                  <a:pt x="0" y="157"/>
                  <a:pt x="0" y="157"/>
                  <a:pt x="0" y="157"/>
                </a:cubicBezTo>
                <a:cubicBezTo>
                  <a:pt x="15" y="156"/>
                  <a:pt x="29" y="151"/>
                  <a:pt x="40" y="143"/>
                </a:cubicBezTo>
                <a:cubicBezTo>
                  <a:pt x="59" y="130"/>
                  <a:pt x="72" y="109"/>
                  <a:pt x="74" y="84"/>
                </a:cubicBezTo>
                <a:cubicBezTo>
                  <a:pt x="74" y="84"/>
                  <a:pt x="74" y="84"/>
                  <a:pt x="74" y="84"/>
                </a:cubicBezTo>
                <a:cubicBezTo>
                  <a:pt x="74" y="82"/>
                  <a:pt x="74" y="81"/>
                  <a:pt x="74" y="79"/>
                </a:cubicBezTo>
                <a:cubicBezTo>
                  <a:pt x="74" y="52"/>
                  <a:pt x="61" y="28"/>
                  <a:pt x="40" y="14"/>
                </a:cubicBezTo>
                <a:cubicBezTo>
                  <a:pt x="29" y="6"/>
                  <a:pt x="16" y="1"/>
                  <a:pt x="1" y="0"/>
                </a:cubicBezTo>
                <a:cubicBezTo>
                  <a:pt x="1" y="0"/>
                  <a:pt x="1" y="0"/>
                  <a:pt x="1"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4" name="ísľîḑê">
            <a:extLst>
              <a:ext uri="{FF2B5EF4-FFF2-40B4-BE49-F238E27FC236}">
                <a16:creationId xmlns:a16="http://schemas.microsoft.com/office/drawing/2014/main" id="{2E37EDF3-5FDE-4909-BE94-8630B2B9C9D0}"/>
              </a:ext>
            </a:extLst>
          </p:cNvPr>
          <p:cNvSpPr/>
          <p:nvPr/>
        </p:nvSpPr>
        <p:spPr bwMode="auto">
          <a:xfrm>
            <a:off x="7874757" y="1937019"/>
            <a:ext cx="54807" cy="103993"/>
          </a:xfrm>
          <a:custGeom>
            <a:avLst/>
            <a:gdLst>
              <a:gd name="T0" fmla="*/ 50 w 50"/>
              <a:gd name="T1" fmla="*/ 43 h 98"/>
              <a:gd name="T2" fmla="*/ 50 w 50"/>
              <a:gd name="T3" fmla="*/ 43 h 98"/>
              <a:gd name="T4" fmla="*/ 49 w 50"/>
              <a:gd name="T5" fmla="*/ 48 h 98"/>
              <a:gd name="T6" fmla="*/ 0 w 50"/>
              <a:gd name="T7" fmla="*/ 96 h 98"/>
              <a:gd name="T8" fmla="*/ 0 w 50"/>
              <a:gd name="T9" fmla="*/ 98 h 98"/>
              <a:gd name="T10" fmla="*/ 49 w 50"/>
              <a:gd name="T11" fmla="*/ 48 h 98"/>
              <a:gd name="T12" fmla="*/ 50 w 50"/>
              <a:gd name="T13" fmla="*/ 43 h 98"/>
              <a:gd name="T14" fmla="*/ 50 w 50"/>
              <a:gd name="T15" fmla="*/ 43 h 98"/>
              <a:gd name="T16" fmla="*/ 30 w 50"/>
              <a:gd name="T17" fmla="*/ 0 h 98"/>
              <a:gd name="T18" fmla="*/ 22 w 50"/>
              <a:gd name="T19" fmla="*/ 8 h 98"/>
              <a:gd name="T20" fmla="*/ 14 w 50"/>
              <a:gd name="T21" fmla="*/ 15 h 98"/>
              <a:gd name="T22" fmla="*/ 0 w 50"/>
              <a:gd name="T23" fmla="*/ 29 h 98"/>
              <a:gd name="T24" fmla="*/ 0 w 50"/>
              <a:gd name="T25" fmla="*/ 63 h 98"/>
              <a:gd name="T26" fmla="*/ 44 w 50"/>
              <a:gd name="T27" fmla="*/ 22 h 98"/>
              <a:gd name="T28" fmla="*/ 45 w 50"/>
              <a:gd name="T29" fmla="*/ 21 h 98"/>
              <a:gd name="T30" fmla="*/ 30 w 50"/>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98">
                <a:moveTo>
                  <a:pt x="50" y="43"/>
                </a:moveTo>
                <a:cubicBezTo>
                  <a:pt x="50" y="43"/>
                  <a:pt x="50" y="43"/>
                  <a:pt x="50" y="43"/>
                </a:cubicBezTo>
                <a:cubicBezTo>
                  <a:pt x="50" y="45"/>
                  <a:pt x="50" y="47"/>
                  <a:pt x="49" y="48"/>
                </a:cubicBezTo>
                <a:cubicBezTo>
                  <a:pt x="0" y="96"/>
                  <a:pt x="0" y="96"/>
                  <a:pt x="0" y="96"/>
                </a:cubicBezTo>
                <a:cubicBezTo>
                  <a:pt x="0" y="98"/>
                  <a:pt x="0" y="98"/>
                  <a:pt x="0" y="98"/>
                </a:cubicBezTo>
                <a:cubicBezTo>
                  <a:pt x="26" y="96"/>
                  <a:pt x="47" y="75"/>
                  <a:pt x="49" y="48"/>
                </a:cubicBezTo>
                <a:cubicBezTo>
                  <a:pt x="50" y="47"/>
                  <a:pt x="50" y="45"/>
                  <a:pt x="50" y="43"/>
                </a:cubicBezTo>
                <a:cubicBezTo>
                  <a:pt x="50" y="43"/>
                  <a:pt x="50" y="43"/>
                  <a:pt x="50" y="43"/>
                </a:cubicBezTo>
                <a:moveTo>
                  <a:pt x="30" y="0"/>
                </a:moveTo>
                <a:cubicBezTo>
                  <a:pt x="22" y="8"/>
                  <a:pt x="22" y="8"/>
                  <a:pt x="22" y="8"/>
                </a:cubicBezTo>
                <a:cubicBezTo>
                  <a:pt x="14" y="15"/>
                  <a:pt x="14" y="15"/>
                  <a:pt x="14" y="15"/>
                </a:cubicBezTo>
                <a:cubicBezTo>
                  <a:pt x="0" y="29"/>
                  <a:pt x="0" y="29"/>
                  <a:pt x="0" y="29"/>
                </a:cubicBezTo>
                <a:cubicBezTo>
                  <a:pt x="0" y="63"/>
                  <a:pt x="0" y="63"/>
                  <a:pt x="0" y="63"/>
                </a:cubicBezTo>
                <a:cubicBezTo>
                  <a:pt x="44" y="22"/>
                  <a:pt x="44" y="22"/>
                  <a:pt x="44" y="22"/>
                </a:cubicBezTo>
                <a:cubicBezTo>
                  <a:pt x="45" y="21"/>
                  <a:pt x="45" y="21"/>
                  <a:pt x="45" y="21"/>
                </a:cubicBezTo>
                <a:cubicBezTo>
                  <a:pt x="42" y="13"/>
                  <a:pt x="36" y="6"/>
                  <a:pt x="3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5" name="íṡḻîḍè">
            <a:extLst>
              <a:ext uri="{FF2B5EF4-FFF2-40B4-BE49-F238E27FC236}">
                <a16:creationId xmlns:a16="http://schemas.microsoft.com/office/drawing/2014/main" id="{918DD979-C27A-414F-8338-3CA70682B2F2}"/>
              </a:ext>
            </a:extLst>
          </p:cNvPr>
          <p:cNvSpPr/>
          <p:nvPr/>
        </p:nvSpPr>
        <p:spPr bwMode="auto">
          <a:xfrm>
            <a:off x="7874757" y="1924247"/>
            <a:ext cx="8820" cy="9730"/>
          </a:xfrm>
          <a:custGeom>
            <a:avLst/>
            <a:gdLst>
              <a:gd name="T0" fmla="*/ 0 w 8"/>
              <a:gd name="T1" fmla="*/ 0 h 9"/>
              <a:gd name="T2" fmla="*/ 0 w 8"/>
              <a:gd name="T3" fmla="*/ 9 h 9"/>
              <a:gd name="T4" fmla="*/ 8 w 8"/>
              <a:gd name="T5" fmla="*/ 1 h 9"/>
              <a:gd name="T6" fmla="*/ 0 w 8"/>
              <a:gd name="T7" fmla="*/ 0 h 9"/>
            </a:gdLst>
            <a:ahLst/>
            <a:cxnLst>
              <a:cxn ang="0">
                <a:pos x="T0" y="T1"/>
              </a:cxn>
              <a:cxn ang="0">
                <a:pos x="T2" y="T3"/>
              </a:cxn>
              <a:cxn ang="0">
                <a:pos x="T4" y="T5"/>
              </a:cxn>
              <a:cxn ang="0">
                <a:pos x="T6" y="T7"/>
              </a:cxn>
            </a:cxnLst>
            <a:rect l="0" t="0" r="r" b="b"/>
            <a:pathLst>
              <a:path w="8" h="9">
                <a:moveTo>
                  <a:pt x="0" y="0"/>
                </a:moveTo>
                <a:cubicBezTo>
                  <a:pt x="0" y="9"/>
                  <a:pt x="0" y="9"/>
                  <a:pt x="0" y="9"/>
                </a:cubicBezTo>
                <a:cubicBezTo>
                  <a:pt x="8" y="1"/>
                  <a:pt x="8" y="1"/>
                  <a:pt x="8" y="1"/>
                </a:cubicBezTo>
                <a:cubicBezTo>
                  <a:pt x="6" y="1"/>
                  <a:pt x="3" y="0"/>
                  <a:pt x="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6" name="îṡḷîdê">
            <a:extLst>
              <a:ext uri="{FF2B5EF4-FFF2-40B4-BE49-F238E27FC236}">
                <a16:creationId xmlns:a16="http://schemas.microsoft.com/office/drawing/2014/main" id="{BECC6E53-D201-4A33-A985-634B06FA3603}"/>
              </a:ext>
            </a:extLst>
          </p:cNvPr>
          <p:cNvSpPr/>
          <p:nvPr/>
        </p:nvSpPr>
        <p:spPr bwMode="auto">
          <a:xfrm>
            <a:off x="7874757" y="1925464"/>
            <a:ext cx="32758" cy="42570"/>
          </a:xfrm>
          <a:custGeom>
            <a:avLst/>
            <a:gdLst>
              <a:gd name="T0" fmla="*/ 8 w 30"/>
              <a:gd name="T1" fmla="*/ 0 h 40"/>
              <a:gd name="T2" fmla="*/ 8 w 30"/>
              <a:gd name="T3" fmla="*/ 0 h 40"/>
              <a:gd name="T4" fmla="*/ 0 w 30"/>
              <a:gd name="T5" fmla="*/ 8 h 40"/>
              <a:gd name="T6" fmla="*/ 0 w 30"/>
              <a:gd name="T7" fmla="*/ 40 h 40"/>
              <a:gd name="T8" fmla="*/ 14 w 30"/>
              <a:gd name="T9" fmla="*/ 26 h 40"/>
              <a:gd name="T10" fmla="*/ 21 w 30"/>
              <a:gd name="T11" fmla="*/ 19 h 40"/>
              <a:gd name="T12" fmla="*/ 30 w 30"/>
              <a:gd name="T13" fmla="*/ 11 h 40"/>
              <a:gd name="T14" fmla="*/ 8 w 3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40">
                <a:moveTo>
                  <a:pt x="8" y="0"/>
                </a:moveTo>
                <a:cubicBezTo>
                  <a:pt x="8" y="0"/>
                  <a:pt x="8" y="0"/>
                  <a:pt x="8" y="0"/>
                </a:cubicBezTo>
                <a:cubicBezTo>
                  <a:pt x="0" y="8"/>
                  <a:pt x="0" y="8"/>
                  <a:pt x="0" y="8"/>
                </a:cubicBezTo>
                <a:cubicBezTo>
                  <a:pt x="0" y="40"/>
                  <a:pt x="0" y="40"/>
                  <a:pt x="0" y="40"/>
                </a:cubicBezTo>
                <a:cubicBezTo>
                  <a:pt x="14" y="26"/>
                  <a:pt x="14" y="26"/>
                  <a:pt x="14" y="26"/>
                </a:cubicBezTo>
                <a:cubicBezTo>
                  <a:pt x="21" y="19"/>
                  <a:pt x="21" y="19"/>
                  <a:pt x="21" y="19"/>
                </a:cubicBezTo>
                <a:cubicBezTo>
                  <a:pt x="30" y="11"/>
                  <a:pt x="30" y="11"/>
                  <a:pt x="30" y="11"/>
                </a:cubicBezTo>
                <a:cubicBezTo>
                  <a:pt x="23" y="6"/>
                  <a:pt x="16" y="2"/>
                  <a:pt x="8" y="0"/>
                </a:cubicBezTo>
              </a:path>
            </a:pathLst>
          </a:custGeom>
          <a:solidFill>
            <a:srgbClr val="3443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7" name="işḷîďè">
            <a:extLst>
              <a:ext uri="{FF2B5EF4-FFF2-40B4-BE49-F238E27FC236}">
                <a16:creationId xmlns:a16="http://schemas.microsoft.com/office/drawing/2014/main" id="{D9C91E0D-A4F3-492B-BAC2-2576D8712081}"/>
              </a:ext>
            </a:extLst>
          </p:cNvPr>
          <p:cNvSpPr/>
          <p:nvPr/>
        </p:nvSpPr>
        <p:spPr bwMode="auto">
          <a:xfrm>
            <a:off x="7873497" y="2109732"/>
            <a:ext cx="157492" cy="1216"/>
          </a:xfrm>
          <a:custGeom>
            <a:avLst/>
            <a:gdLst>
              <a:gd name="T0" fmla="*/ 0 w 250"/>
              <a:gd name="T1" fmla="*/ 0 h 2"/>
              <a:gd name="T2" fmla="*/ 0 w 250"/>
              <a:gd name="T3" fmla="*/ 0 h 2"/>
              <a:gd name="T4" fmla="*/ 250 w 250"/>
              <a:gd name="T5" fmla="*/ 2 h 2"/>
              <a:gd name="T6" fmla="*/ 0 w 250"/>
              <a:gd name="T7" fmla="*/ 0 h 2"/>
            </a:gdLst>
            <a:ahLst/>
            <a:cxnLst>
              <a:cxn ang="0">
                <a:pos x="T0" y="T1"/>
              </a:cxn>
              <a:cxn ang="0">
                <a:pos x="T2" y="T3"/>
              </a:cxn>
              <a:cxn ang="0">
                <a:pos x="T4" y="T5"/>
              </a:cxn>
              <a:cxn ang="0">
                <a:pos x="T6" y="T7"/>
              </a:cxn>
            </a:cxnLst>
            <a:rect l="0" t="0" r="r" b="b"/>
            <a:pathLst>
              <a:path w="250" h="2">
                <a:moveTo>
                  <a:pt x="0" y="0"/>
                </a:moveTo>
                <a:lnTo>
                  <a:pt x="0" y="0"/>
                </a:lnTo>
                <a:lnTo>
                  <a:pt x="250" y="2"/>
                </a:lnTo>
                <a:lnTo>
                  <a:pt x="0"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8" name="ïşḷîḓé">
            <a:extLst>
              <a:ext uri="{FF2B5EF4-FFF2-40B4-BE49-F238E27FC236}">
                <a16:creationId xmlns:a16="http://schemas.microsoft.com/office/drawing/2014/main" id="{B5682992-60A5-4CCD-A4AC-00A1653DA5F5}"/>
              </a:ext>
            </a:extLst>
          </p:cNvPr>
          <p:cNvSpPr/>
          <p:nvPr/>
        </p:nvSpPr>
        <p:spPr bwMode="auto">
          <a:xfrm>
            <a:off x="7873497" y="2109732"/>
            <a:ext cx="157492" cy="1216"/>
          </a:xfrm>
          <a:custGeom>
            <a:avLst/>
            <a:gdLst>
              <a:gd name="T0" fmla="*/ 0 w 250"/>
              <a:gd name="T1" fmla="*/ 0 h 2"/>
              <a:gd name="T2" fmla="*/ 0 w 250"/>
              <a:gd name="T3" fmla="*/ 0 h 2"/>
              <a:gd name="T4" fmla="*/ 250 w 250"/>
              <a:gd name="T5" fmla="*/ 2 h 2"/>
              <a:gd name="T6" fmla="*/ 0 w 250"/>
              <a:gd name="T7" fmla="*/ 0 h 2"/>
            </a:gdLst>
            <a:ahLst/>
            <a:cxnLst>
              <a:cxn ang="0">
                <a:pos x="T0" y="T1"/>
              </a:cxn>
              <a:cxn ang="0">
                <a:pos x="T2" y="T3"/>
              </a:cxn>
              <a:cxn ang="0">
                <a:pos x="T4" y="T5"/>
              </a:cxn>
              <a:cxn ang="0">
                <a:pos x="T6" y="T7"/>
              </a:cxn>
            </a:cxnLst>
            <a:rect l="0" t="0" r="r" b="b"/>
            <a:pathLst>
              <a:path w="250" h="2">
                <a:moveTo>
                  <a:pt x="0" y="0"/>
                </a:moveTo>
                <a:lnTo>
                  <a:pt x="0" y="0"/>
                </a:lnTo>
                <a:lnTo>
                  <a:pt x="25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9" name="íṣḷiḑe">
            <a:extLst>
              <a:ext uri="{FF2B5EF4-FFF2-40B4-BE49-F238E27FC236}">
                <a16:creationId xmlns:a16="http://schemas.microsoft.com/office/drawing/2014/main" id="{1C3F3C9D-79C0-4B1B-A409-94B224E3BBAB}"/>
              </a:ext>
            </a:extLst>
          </p:cNvPr>
          <p:cNvSpPr/>
          <p:nvPr/>
        </p:nvSpPr>
        <p:spPr bwMode="auto">
          <a:xfrm>
            <a:off x="7874757" y="1959520"/>
            <a:ext cx="54807" cy="79059"/>
          </a:xfrm>
          <a:custGeom>
            <a:avLst/>
            <a:gdLst>
              <a:gd name="T0" fmla="*/ 45 w 50"/>
              <a:gd name="T1" fmla="*/ 0 h 75"/>
              <a:gd name="T2" fmla="*/ 45 w 50"/>
              <a:gd name="T3" fmla="*/ 0 h 75"/>
              <a:gd name="T4" fmla="*/ 44 w 50"/>
              <a:gd name="T5" fmla="*/ 1 h 75"/>
              <a:gd name="T6" fmla="*/ 0 w 50"/>
              <a:gd name="T7" fmla="*/ 42 h 75"/>
              <a:gd name="T8" fmla="*/ 0 w 50"/>
              <a:gd name="T9" fmla="*/ 75 h 75"/>
              <a:gd name="T10" fmla="*/ 49 w 50"/>
              <a:gd name="T11" fmla="*/ 27 h 75"/>
              <a:gd name="T12" fmla="*/ 50 w 50"/>
              <a:gd name="T13" fmla="*/ 22 h 75"/>
              <a:gd name="T14" fmla="*/ 50 w 50"/>
              <a:gd name="T15" fmla="*/ 22 h 75"/>
              <a:gd name="T16" fmla="*/ 46 w 50"/>
              <a:gd name="T17" fmla="*/ 1 h 75"/>
              <a:gd name="T18" fmla="*/ 45 w 50"/>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75">
                <a:moveTo>
                  <a:pt x="45" y="0"/>
                </a:moveTo>
                <a:cubicBezTo>
                  <a:pt x="45" y="0"/>
                  <a:pt x="45" y="0"/>
                  <a:pt x="45" y="0"/>
                </a:cubicBezTo>
                <a:cubicBezTo>
                  <a:pt x="44" y="1"/>
                  <a:pt x="44" y="1"/>
                  <a:pt x="44" y="1"/>
                </a:cubicBezTo>
                <a:cubicBezTo>
                  <a:pt x="0" y="42"/>
                  <a:pt x="0" y="42"/>
                  <a:pt x="0" y="42"/>
                </a:cubicBezTo>
                <a:cubicBezTo>
                  <a:pt x="0" y="75"/>
                  <a:pt x="0" y="75"/>
                  <a:pt x="0" y="75"/>
                </a:cubicBezTo>
                <a:cubicBezTo>
                  <a:pt x="49" y="27"/>
                  <a:pt x="49" y="27"/>
                  <a:pt x="49" y="27"/>
                </a:cubicBezTo>
                <a:cubicBezTo>
                  <a:pt x="50" y="26"/>
                  <a:pt x="50" y="24"/>
                  <a:pt x="50" y="22"/>
                </a:cubicBezTo>
                <a:cubicBezTo>
                  <a:pt x="50" y="22"/>
                  <a:pt x="50" y="22"/>
                  <a:pt x="50" y="22"/>
                </a:cubicBezTo>
                <a:cubicBezTo>
                  <a:pt x="50" y="15"/>
                  <a:pt x="48" y="8"/>
                  <a:pt x="46" y="1"/>
                </a:cubicBezTo>
                <a:cubicBezTo>
                  <a:pt x="46" y="1"/>
                  <a:pt x="45" y="0"/>
                  <a:pt x="45" y="0"/>
                </a:cubicBezTo>
              </a:path>
            </a:pathLst>
          </a:custGeom>
          <a:solidFill>
            <a:srgbClr val="3443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0" name="îṣ1iḋê">
            <a:extLst>
              <a:ext uri="{FF2B5EF4-FFF2-40B4-BE49-F238E27FC236}">
                <a16:creationId xmlns:a16="http://schemas.microsoft.com/office/drawing/2014/main" id="{F3DC74CD-7AEA-4E3A-80E1-675652F6775F}"/>
              </a:ext>
            </a:extLst>
          </p:cNvPr>
          <p:cNvSpPr/>
          <p:nvPr/>
        </p:nvSpPr>
        <p:spPr bwMode="auto">
          <a:xfrm>
            <a:off x="7873497" y="2084190"/>
            <a:ext cx="172611" cy="26758"/>
          </a:xfrm>
          <a:custGeom>
            <a:avLst/>
            <a:gdLst>
              <a:gd name="T0" fmla="*/ 0 w 157"/>
              <a:gd name="T1" fmla="*/ 0 h 25"/>
              <a:gd name="T2" fmla="*/ 0 w 157"/>
              <a:gd name="T3" fmla="*/ 24 h 25"/>
              <a:gd name="T4" fmla="*/ 143 w 157"/>
              <a:gd name="T5" fmla="*/ 25 h 25"/>
              <a:gd name="T6" fmla="*/ 143 w 157"/>
              <a:gd name="T7" fmla="*/ 25 h 25"/>
              <a:gd name="T8" fmla="*/ 157 w 157"/>
              <a:gd name="T9" fmla="*/ 10 h 25"/>
              <a:gd name="T10" fmla="*/ 157 w 157"/>
              <a:gd name="T11" fmla="*/ 0 h 25"/>
              <a:gd name="T12" fmla="*/ 0 w 157"/>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57" h="25">
                <a:moveTo>
                  <a:pt x="0" y="0"/>
                </a:moveTo>
                <a:cubicBezTo>
                  <a:pt x="0" y="24"/>
                  <a:pt x="0" y="24"/>
                  <a:pt x="0" y="24"/>
                </a:cubicBezTo>
                <a:cubicBezTo>
                  <a:pt x="143" y="25"/>
                  <a:pt x="143" y="25"/>
                  <a:pt x="143" y="25"/>
                </a:cubicBezTo>
                <a:cubicBezTo>
                  <a:pt x="143" y="25"/>
                  <a:pt x="143" y="25"/>
                  <a:pt x="143" y="25"/>
                </a:cubicBezTo>
                <a:cubicBezTo>
                  <a:pt x="151" y="25"/>
                  <a:pt x="157" y="18"/>
                  <a:pt x="157" y="10"/>
                </a:cubicBezTo>
                <a:cubicBezTo>
                  <a:pt x="157" y="0"/>
                  <a:pt x="157" y="0"/>
                  <a:pt x="157" y="0"/>
                </a:cubicBezTo>
                <a:cubicBezTo>
                  <a:pt x="0" y="0"/>
                  <a:pt x="0" y="0"/>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1" name="işlíḓê">
            <a:extLst>
              <a:ext uri="{FF2B5EF4-FFF2-40B4-BE49-F238E27FC236}">
                <a16:creationId xmlns:a16="http://schemas.microsoft.com/office/drawing/2014/main" id="{639DF8A0-56A2-4664-BC18-74A81C6DA77C}"/>
              </a:ext>
            </a:extLst>
          </p:cNvPr>
          <p:cNvSpPr/>
          <p:nvPr/>
        </p:nvSpPr>
        <p:spPr bwMode="auto">
          <a:xfrm>
            <a:off x="7874757" y="1819646"/>
            <a:ext cx="81266" cy="32840"/>
          </a:xfrm>
          <a:custGeom>
            <a:avLst/>
            <a:gdLst>
              <a:gd name="T0" fmla="*/ 0 w 74"/>
              <a:gd name="T1" fmla="*/ 0 h 31"/>
              <a:gd name="T2" fmla="*/ 0 w 74"/>
              <a:gd name="T3" fmla="*/ 31 h 31"/>
              <a:gd name="T4" fmla="*/ 74 w 74"/>
              <a:gd name="T5" fmla="*/ 31 h 31"/>
              <a:gd name="T6" fmla="*/ 74 w 74"/>
              <a:gd name="T7" fmla="*/ 31 h 31"/>
              <a:gd name="T8" fmla="*/ 68 w 74"/>
              <a:gd name="T9" fmla="*/ 10 h 31"/>
              <a:gd name="T10" fmla="*/ 55 w 74"/>
              <a:gd name="T11" fmla="*/ 0 h 31"/>
              <a:gd name="T12" fmla="*/ 0 w 7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74" h="31">
                <a:moveTo>
                  <a:pt x="0" y="0"/>
                </a:moveTo>
                <a:cubicBezTo>
                  <a:pt x="0" y="31"/>
                  <a:pt x="0" y="31"/>
                  <a:pt x="0" y="31"/>
                </a:cubicBezTo>
                <a:cubicBezTo>
                  <a:pt x="74" y="31"/>
                  <a:pt x="74" y="31"/>
                  <a:pt x="74" y="31"/>
                </a:cubicBezTo>
                <a:cubicBezTo>
                  <a:pt x="74" y="31"/>
                  <a:pt x="74" y="31"/>
                  <a:pt x="74" y="31"/>
                </a:cubicBezTo>
                <a:cubicBezTo>
                  <a:pt x="68" y="10"/>
                  <a:pt x="68" y="10"/>
                  <a:pt x="68" y="10"/>
                </a:cubicBezTo>
                <a:cubicBezTo>
                  <a:pt x="67" y="4"/>
                  <a:pt x="61" y="0"/>
                  <a:pt x="55" y="0"/>
                </a:cubicBezTo>
                <a:cubicBezTo>
                  <a:pt x="0" y="0"/>
                  <a:pt x="0" y="0"/>
                  <a:pt x="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2" name="ïš1ïḓê">
            <a:extLst>
              <a:ext uri="{FF2B5EF4-FFF2-40B4-BE49-F238E27FC236}">
                <a16:creationId xmlns:a16="http://schemas.microsoft.com/office/drawing/2014/main" id="{F39C634B-EC99-4FC7-A588-8BD4C66F6C86}"/>
              </a:ext>
            </a:extLst>
          </p:cNvPr>
          <p:cNvSpPr/>
          <p:nvPr/>
        </p:nvSpPr>
        <p:spPr bwMode="auto">
          <a:xfrm>
            <a:off x="7956022" y="1906611"/>
            <a:ext cx="72447" cy="34665"/>
          </a:xfrm>
          <a:custGeom>
            <a:avLst/>
            <a:gdLst>
              <a:gd name="T0" fmla="*/ 55 w 66"/>
              <a:gd name="T1" fmla="*/ 25 h 33"/>
              <a:gd name="T2" fmla="*/ 11 w 66"/>
              <a:gd name="T3" fmla="*/ 25 h 33"/>
              <a:gd name="T4" fmla="*/ 11 w 66"/>
              <a:gd name="T5" fmla="*/ 9 h 33"/>
              <a:gd name="T6" fmla="*/ 55 w 66"/>
              <a:gd name="T7" fmla="*/ 9 h 33"/>
              <a:gd name="T8" fmla="*/ 55 w 66"/>
              <a:gd name="T9" fmla="*/ 25 h 33"/>
              <a:gd name="T10" fmla="*/ 12 w 66"/>
              <a:gd name="T11" fmla="*/ 0 h 33"/>
              <a:gd name="T12" fmla="*/ 0 w 66"/>
              <a:gd name="T13" fmla="*/ 12 h 33"/>
              <a:gd name="T14" fmla="*/ 0 w 66"/>
              <a:gd name="T15" fmla="*/ 21 h 33"/>
              <a:gd name="T16" fmla="*/ 12 w 66"/>
              <a:gd name="T17" fmla="*/ 33 h 33"/>
              <a:gd name="T18" fmla="*/ 54 w 66"/>
              <a:gd name="T19" fmla="*/ 33 h 33"/>
              <a:gd name="T20" fmla="*/ 54 w 66"/>
              <a:gd name="T21" fmla="*/ 33 h 33"/>
              <a:gd name="T22" fmla="*/ 66 w 66"/>
              <a:gd name="T23" fmla="*/ 22 h 33"/>
              <a:gd name="T24" fmla="*/ 66 w 66"/>
              <a:gd name="T25" fmla="*/ 12 h 33"/>
              <a:gd name="T26" fmla="*/ 54 w 66"/>
              <a:gd name="T27" fmla="*/ 1 h 33"/>
              <a:gd name="T28" fmla="*/ 12 w 66"/>
              <a:gd name="T29" fmla="*/ 0 h 33"/>
              <a:gd name="T30" fmla="*/ 12 w 66"/>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33">
                <a:moveTo>
                  <a:pt x="55" y="25"/>
                </a:moveTo>
                <a:cubicBezTo>
                  <a:pt x="11" y="25"/>
                  <a:pt x="11" y="25"/>
                  <a:pt x="11" y="25"/>
                </a:cubicBezTo>
                <a:cubicBezTo>
                  <a:pt x="11" y="9"/>
                  <a:pt x="11" y="9"/>
                  <a:pt x="11" y="9"/>
                </a:cubicBezTo>
                <a:cubicBezTo>
                  <a:pt x="55" y="9"/>
                  <a:pt x="55" y="9"/>
                  <a:pt x="55" y="9"/>
                </a:cubicBezTo>
                <a:cubicBezTo>
                  <a:pt x="55" y="25"/>
                  <a:pt x="55" y="25"/>
                  <a:pt x="55" y="25"/>
                </a:cubicBezTo>
                <a:moveTo>
                  <a:pt x="12" y="0"/>
                </a:moveTo>
                <a:cubicBezTo>
                  <a:pt x="6" y="0"/>
                  <a:pt x="0" y="6"/>
                  <a:pt x="0" y="12"/>
                </a:cubicBezTo>
                <a:cubicBezTo>
                  <a:pt x="0" y="21"/>
                  <a:pt x="0" y="21"/>
                  <a:pt x="0" y="21"/>
                </a:cubicBezTo>
                <a:cubicBezTo>
                  <a:pt x="0" y="28"/>
                  <a:pt x="6" y="33"/>
                  <a:pt x="12" y="33"/>
                </a:cubicBezTo>
                <a:cubicBezTo>
                  <a:pt x="54" y="33"/>
                  <a:pt x="54" y="33"/>
                  <a:pt x="54" y="33"/>
                </a:cubicBezTo>
                <a:cubicBezTo>
                  <a:pt x="54" y="33"/>
                  <a:pt x="54" y="33"/>
                  <a:pt x="54" y="33"/>
                </a:cubicBezTo>
                <a:cubicBezTo>
                  <a:pt x="61" y="33"/>
                  <a:pt x="66" y="28"/>
                  <a:pt x="66" y="22"/>
                </a:cubicBezTo>
                <a:cubicBezTo>
                  <a:pt x="66" y="12"/>
                  <a:pt x="66" y="12"/>
                  <a:pt x="66" y="12"/>
                </a:cubicBezTo>
                <a:cubicBezTo>
                  <a:pt x="66" y="6"/>
                  <a:pt x="61" y="1"/>
                  <a:pt x="54" y="1"/>
                </a:cubicBezTo>
                <a:cubicBezTo>
                  <a:pt x="12" y="0"/>
                  <a:pt x="12" y="0"/>
                  <a:pt x="12" y="0"/>
                </a:cubicBezTo>
                <a:cubicBezTo>
                  <a:pt x="12" y="0"/>
                  <a:pt x="12" y="0"/>
                  <a:pt x="12"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3" name="îṧliḑé">
            <a:extLst>
              <a:ext uri="{FF2B5EF4-FFF2-40B4-BE49-F238E27FC236}">
                <a16:creationId xmlns:a16="http://schemas.microsoft.com/office/drawing/2014/main" id="{10ED9116-3B15-4924-83CA-B359D194B3B5}"/>
              </a:ext>
            </a:extLst>
          </p:cNvPr>
          <p:cNvSpPr/>
          <p:nvPr/>
        </p:nvSpPr>
        <p:spPr bwMode="auto">
          <a:xfrm>
            <a:off x="7967992" y="1915733"/>
            <a:ext cx="48508" cy="17028"/>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24" name="išļídê">
            <a:extLst>
              <a:ext uri="{FF2B5EF4-FFF2-40B4-BE49-F238E27FC236}">
                <a16:creationId xmlns:a16="http://schemas.microsoft.com/office/drawing/2014/main" id="{0D2C0998-E3AF-4FF9-B86B-01E2990FC338}"/>
              </a:ext>
            </a:extLst>
          </p:cNvPr>
          <p:cNvSpPr/>
          <p:nvPr/>
        </p:nvSpPr>
        <p:spPr bwMode="auto">
          <a:xfrm>
            <a:off x="7967992" y="1915733"/>
            <a:ext cx="48508" cy="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25" name="íśḷïďè">
            <a:extLst>
              <a:ext uri="{FF2B5EF4-FFF2-40B4-BE49-F238E27FC236}">
                <a16:creationId xmlns:a16="http://schemas.microsoft.com/office/drawing/2014/main" id="{C106B9DD-705E-491C-9259-285E84E456FB}"/>
              </a:ext>
            </a:extLst>
          </p:cNvPr>
          <p:cNvSpPr/>
          <p:nvPr/>
        </p:nvSpPr>
        <p:spPr bwMode="auto">
          <a:xfrm>
            <a:off x="7874757" y="1852486"/>
            <a:ext cx="172611" cy="38313"/>
          </a:xfrm>
          <a:custGeom>
            <a:avLst/>
            <a:gdLst>
              <a:gd name="T0" fmla="*/ 0 w 157"/>
              <a:gd name="T1" fmla="*/ 0 h 36"/>
              <a:gd name="T2" fmla="*/ 0 w 157"/>
              <a:gd name="T3" fmla="*/ 36 h 36"/>
              <a:gd name="T4" fmla="*/ 157 w 157"/>
              <a:gd name="T5" fmla="*/ 36 h 36"/>
              <a:gd name="T6" fmla="*/ 157 w 157"/>
              <a:gd name="T7" fmla="*/ 23 h 36"/>
              <a:gd name="T8" fmla="*/ 157 w 157"/>
              <a:gd name="T9" fmla="*/ 9 h 36"/>
              <a:gd name="T10" fmla="*/ 148 w 157"/>
              <a:gd name="T11" fmla="*/ 0 h 36"/>
              <a:gd name="T12" fmla="*/ 74 w 157"/>
              <a:gd name="T13" fmla="*/ 0 h 36"/>
              <a:gd name="T14" fmla="*/ 0 w 157"/>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6">
                <a:moveTo>
                  <a:pt x="0" y="0"/>
                </a:moveTo>
                <a:cubicBezTo>
                  <a:pt x="0" y="36"/>
                  <a:pt x="0" y="36"/>
                  <a:pt x="0" y="36"/>
                </a:cubicBezTo>
                <a:cubicBezTo>
                  <a:pt x="157" y="36"/>
                  <a:pt x="157" y="36"/>
                  <a:pt x="157" y="36"/>
                </a:cubicBezTo>
                <a:cubicBezTo>
                  <a:pt x="157" y="23"/>
                  <a:pt x="157" y="23"/>
                  <a:pt x="157" y="23"/>
                </a:cubicBezTo>
                <a:cubicBezTo>
                  <a:pt x="157" y="9"/>
                  <a:pt x="157" y="9"/>
                  <a:pt x="157" y="9"/>
                </a:cubicBezTo>
                <a:cubicBezTo>
                  <a:pt x="157" y="4"/>
                  <a:pt x="153" y="0"/>
                  <a:pt x="148" y="0"/>
                </a:cubicBezTo>
                <a:cubicBezTo>
                  <a:pt x="74" y="0"/>
                  <a:pt x="74" y="0"/>
                  <a:pt x="74" y="0"/>
                </a:cubicBezTo>
                <a:cubicBezTo>
                  <a:pt x="0" y="0"/>
                  <a:pt x="0" y="0"/>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6" name="ïšļïḍê">
            <a:extLst>
              <a:ext uri="{FF2B5EF4-FFF2-40B4-BE49-F238E27FC236}">
                <a16:creationId xmlns:a16="http://schemas.microsoft.com/office/drawing/2014/main" id="{4901C4F1-9CC6-4639-BD7E-2142592F9CA9}"/>
              </a:ext>
            </a:extLst>
          </p:cNvPr>
          <p:cNvSpPr/>
          <p:nvPr/>
        </p:nvSpPr>
        <p:spPr bwMode="auto">
          <a:xfrm>
            <a:off x="7982481" y="1988711"/>
            <a:ext cx="19529" cy="18244"/>
          </a:xfrm>
          <a:prstGeom prst="ellipse">
            <a:avLst/>
          </a:pr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7" name="iṥlïḓê">
            <a:extLst>
              <a:ext uri="{FF2B5EF4-FFF2-40B4-BE49-F238E27FC236}">
                <a16:creationId xmlns:a16="http://schemas.microsoft.com/office/drawing/2014/main" id="{7B12E436-6AEC-4C87-823B-C376C351DF03}"/>
              </a:ext>
            </a:extLst>
          </p:cNvPr>
          <p:cNvSpPr/>
          <p:nvPr/>
        </p:nvSpPr>
        <p:spPr bwMode="auto">
          <a:xfrm>
            <a:off x="7982481" y="1958304"/>
            <a:ext cx="19529" cy="18244"/>
          </a:xfrm>
          <a:custGeom>
            <a:avLst/>
            <a:gdLst>
              <a:gd name="T0" fmla="*/ 18 w 18"/>
              <a:gd name="T1" fmla="*/ 8 h 17"/>
              <a:gd name="T2" fmla="*/ 9 w 18"/>
              <a:gd name="T3" fmla="*/ 17 h 17"/>
              <a:gd name="T4" fmla="*/ 0 w 18"/>
              <a:gd name="T5" fmla="*/ 8 h 17"/>
              <a:gd name="T6" fmla="*/ 9 w 18"/>
              <a:gd name="T7" fmla="*/ 0 h 17"/>
              <a:gd name="T8" fmla="*/ 18 w 18"/>
              <a:gd name="T9" fmla="*/ 8 h 17"/>
            </a:gdLst>
            <a:ahLst/>
            <a:cxnLst>
              <a:cxn ang="0">
                <a:pos x="T0" y="T1"/>
              </a:cxn>
              <a:cxn ang="0">
                <a:pos x="T2" y="T3"/>
              </a:cxn>
              <a:cxn ang="0">
                <a:pos x="T4" y="T5"/>
              </a:cxn>
              <a:cxn ang="0">
                <a:pos x="T6" y="T7"/>
              </a:cxn>
              <a:cxn ang="0">
                <a:pos x="T8" y="T9"/>
              </a:cxn>
            </a:cxnLst>
            <a:rect l="0" t="0" r="r" b="b"/>
            <a:pathLst>
              <a:path w="18" h="17">
                <a:moveTo>
                  <a:pt x="18" y="8"/>
                </a:moveTo>
                <a:cubicBezTo>
                  <a:pt x="18" y="13"/>
                  <a:pt x="14" y="17"/>
                  <a:pt x="9" y="17"/>
                </a:cubicBezTo>
                <a:cubicBezTo>
                  <a:pt x="4" y="17"/>
                  <a:pt x="0" y="13"/>
                  <a:pt x="0" y="8"/>
                </a:cubicBezTo>
                <a:cubicBezTo>
                  <a:pt x="0" y="3"/>
                  <a:pt x="4" y="0"/>
                  <a:pt x="9" y="0"/>
                </a:cubicBezTo>
                <a:cubicBezTo>
                  <a:pt x="14" y="0"/>
                  <a:pt x="18" y="4"/>
                  <a:pt x="18" y="8"/>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8" name="îṥḻiḓê">
            <a:extLst>
              <a:ext uri="{FF2B5EF4-FFF2-40B4-BE49-F238E27FC236}">
                <a16:creationId xmlns:a16="http://schemas.microsoft.com/office/drawing/2014/main" id="{8869BE6F-FD01-4B92-9285-A2EB1B4D5006}"/>
              </a:ext>
            </a:extLst>
          </p:cNvPr>
          <p:cNvSpPr/>
          <p:nvPr/>
        </p:nvSpPr>
        <p:spPr bwMode="auto">
          <a:xfrm>
            <a:off x="7663717" y="3433057"/>
            <a:ext cx="415150" cy="60207"/>
          </a:xfrm>
          <a:custGeom>
            <a:avLst/>
            <a:gdLst>
              <a:gd name="T0" fmla="*/ 378 w 378"/>
              <a:gd name="T1" fmla="*/ 0 h 57"/>
              <a:gd name="T2" fmla="*/ 378 w 378"/>
              <a:gd name="T3" fmla="*/ 22 h 57"/>
              <a:gd name="T4" fmla="*/ 378 w 378"/>
              <a:gd name="T5" fmla="*/ 23 h 57"/>
              <a:gd name="T6" fmla="*/ 378 w 378"/>
              <a:gd name="T7" fmla="*/ 24 h 57"/>
              <a:gd name="T8" fmla="*/ 378 w 378"/>
              <a:gd name="T9" fmla="*/ 26 h 57"/>
              <a:gd name="T10" fmla="*/ 378 w 378"/>
              <a:gd name="T11" fmla="*/ 26 h 57"/>
              <a:gd name="T12" fmla="*/ 378 w 378"/>
              <a:gd name="T13" fmla="*/ 29 h 57"/>
              <a:gd name="T14" fmla="*/ 378 w 378"/>
              <a:gd name="T15" fmla="*/ 30 h 57"/>
              <a:gd name="T16" fmla="*/ 377 w 378"/>
              <a:gd name="T17" fmla="*/ 31 h 57"/>
              <a:gd name="T18" fmla="*/ 377 w 378"/>
              <a:gd name="T19" fmla="*/ 32 h 57"/>
              <a:gd name="T20" fmla="*/ 376 w 378"/>
              <a:gd name="T21" fmla="*/ 34 h 57"/>
              <a:gd name="T22" fmla="*/ 376 w 378"/>
              <a:gd name="T23" fmla="*/ 36 h 57"/>
              <a:gd name="T24" fmla="*/ 375 w 378"/>
              <a:gd name="T25" fmla="*/ 37 h 57"/>
              <a:gd name="T26" fmla="*/ 374 w 378"/>
              <a:gd name="T27" fmla="*/ 38 h 57"/>
              <a:gd name="T28" fmla="*/ 373 w 378"/>
              <a:gd name="T29" fmla="*/ 41 h 57"/>
              <a:gd name="T30" fmla="*/ 372 w 378"/>
              <a:gd name="T31" fmla="*/ 42 h 57"/>
              <a:gd name="T32" fmla="*/ 371 w 378"/>
              <a:gd name="T33" fmla="*/ 43 h 57"/>
              <a:gd name="T34" fmla="*/ 371 w 378"/>
              <a:gd name="T35" fmla="*/ 44 h 57"/>
              <a:gd name="T36" fmla="*/ 370 w 378"/>
              <a:gd name="T37" fmla="*/ 45 h 57"/>
              <a:gd name="T38" fmla="*/ 369 w 378"/>
              <a:gd name="T39" fmla="*/ 46 h 57"/>
              <a:gd name="T40" fmla="*/ 368 w 378"/>
              <a:gd name="T41" fmla="*/ 47 h 57"/>
              <a:gd name="T42" fmla="*/ 366 w 378"/>
              <a:gd name="T43" fmla="*/ 49 h 57"/>
              <a:gd name="T44" fmla="*/ 365 w 378"/>
              <a:gd name="T45" fmla="*/ 50 h 57"/>
              <a:gd name="T46" fmla="*/ 364 w 378"/>
              <a:gd name="T47" fmla="*/ 50 h 57"/>
              <a:gd name="T48" fmla="*/ 363 w 378"/>
              <a:gd name="T49" fmla="*/ 51 h 57"/>
              <a:gd name="T50" fmla="*/ 363 w 378"/>
              <a:gd name="T51" fmla="*/ 51 h 57"/>
              <a:gd name="T52" fmla="*/ 362 w 378"/>
              <a:gd name="T53" fmla="*/ 52 h 57"/>
              <a:gd name="T54" fmla="*/ 361 w 378"/>
              <a:gd name="T55" fmla="*/ 52 h 57"/>
              <a:gd name="T56" fmla="*/ 360 w 378"/>
              <a:gd name="T57" fmla="*/ 53 h 57"/>
              <a:gd name="T58" fmla="*/ 359 w 378"/>
              <a:gd name="T59" fmla="*/ 54 h 57"/>
              <a:gd name="T60" fmla="*/ 358 w 378"/>
              <a:gd name="T61" fmla="*/ 54 h 57"/>
              <a:gd name="T62" fmla="*/ 356 w 378"/>
              <a:gd name="T63" fmla="*/ 55 h 57"/>
              <a:gd name="T64" fmla="*/ 356 w 378"/>
              <a:gd name="T65" fmla="*/ 55 h 57"/>
              <a:gd name="T66" fmla="*/ 355 w 378"/>
              <a:gd name="T67" fmla="*/ 55 h 57"/>
              <a:gd name="T68" fmla="*/ 343 w 378"/>
              <a:gd name="T69" fmla="*/ 57 h 57"/>
              <a:gd name="T70" fmla="*/ 35 w 378"/>
              <a:gd name="T71" fmla="*/ 57 h 57"/>
              <a:gd name="T72" fmla="*/ 23 w 378"/>
              <a:gd name="T73" fmla="*/ 55 h 57"/>
              <a:gd name="T74" fmla="*/ 14 w 378"/>
              <a:gd name="T75" fmla="*/ 50 h 57"/>
              <a:gd name="T76" fmla="*/ 0 w 378"/>
              <a:gd name="T77" fmla="*/ 22 h 57"/>
              <a:gd name="T78" fmla="*/ 0 w 378"/>
              <a:gd name="T79" fmla="*/ 0 h 57"/>
              <a:gd name="T80" fmla="*/ 12 w 378"/>
              <a:gd name="T81" fmla="*/ 27 h 57"/>
              <a:gd name="T82" fmla="*/ 14 w 378"/>
              <a:gd name="T83" fmla="*/ 28 h 57"/>
              <a:gd name="T84" fmla="*/ 15 w 378"/>
              <a:gd name="T85" fmla="*/ 29 h 57"/>
              <a:gd name="T86" fmla="*/ 17 w 378"/>
              <a:gd name="T87" fmla="*/ 31 h 57"/>
              <a:gd name="T88" fmla="*/ 18 w 378"/>
              <a:gd name="T89" fmla="*/ 31 h 57"/>
              <a:gd name="T90" fmla="*/ 19 w 378"/>
              <a:gd name="T91" fmla="*/ 32 h 57"/>
              <a:gd name="T92" fmla="*/ 21 w 378"/>
              <a:gd name="T93" fmla="*/ 33 h 57"/>
              <a:gd name="T94" fmla="*/ 23 w 378"/>
              <a:gd name="T95" fmla="*/ 33 h 57"/>
              <a:gd name="T96" fmla="*/ 24 w 378"/>
              <a:gd name="T97" fmla="*/ 34 h 57"/>
              <a:gd name="T98" fmla="*/ 26 w 378"/>
              <a:gd name="T99" fmla="*/ 34 h 57"/>
              <a:gd name="T100" fmla="*/ 35 w 378"/>
              <a:gd name="T101" fmla="*/ 35 h 57"/>
              <a:gd name="T102" fmla="*/ 343 w 378"/>
              <a:gd name="T103" fmla="*/ 35 h 57"/>
              <a:gd name="T104" fmla="*/ 352 w 378"/>
              <a:gd name="T105" fmla="*/ 34 h 57"/>
              <a:gd name="T106" fmla="*/ 354 w 378"/>
              <a:gd name="T107" fmla="*/ 34 h 57"/>
              <a:gd name="T108" fmla="*/ 355 w 378"/>
              <a:gd name="T109" fmla="*/ 33 h 57"/>
              <a:gd name="T110" fmla="*/ 357 w 378"/>
              <a:gd name="T111" fmla="*/ 33 h 57"/>
              <a:gd name="T112" fmla="*/ 359 w 378"/>
              <a:gd name="T113" fmla="*/ 32 h 57"/>
              <a:gd name="T114" fmla="*/ 360 w 378"/>
              <a:gd name="T115" fmla="*/ 31 h 57"/>
              <a:gd name="T116" fmla="*/ 361 w 378"/>
              <a:gd name="T117" fmla="*/ 31 h 57"/>
              <a:gd name="T118" fmla="*/ 363 w 378"/>
              <a:gd name="T119" fmla="*/ 29 h 57"/>
              <a:gd name="T120" fmla="*/ 364 w 378"/>
              <a:gd name="T121" fmla="*/ 28 h 57"/>
              <a:gd name="T122" fmla="*/ 366 w 378"/>
              <a:gd name="T123" fmla="*/ 27 h 57"/>
              <a:gd name="T124" fmla="*/ 378 w 378"/>
              <a:gd name="T1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8" h="57">
                <a:moveTo>
                  <a:pt x="378" y="0"/>
                </a:moveTo>
                <a:cubicBezTo>
                  <a:pt x="378" y="22"/>
                  <a:pt x="378" y="22"/>
                  <a:pt x="378" y="22"/>
                </a:cubicBezTo>
                <a:cubicBezTo>
                  <a:pt x="378" y="23"/>
                  <a:pt x="378" y="23"/>
                  <a:pt x="378" y="23"/>
                </a:cubicBezTo>
                <a:cubicBezTo>
                  <a:pt x="378" y="24"/>
                  <a:pt x="378" y="24"/>
                  <a:pt x="378" y="24"/>
                </a:cubicBezTo>
                <a:cubicBezTo>
                  <a:pt x="378" y="25"/>
                  <a:pt x="378" y="25"/>
                  <a:pt x="378" y="26"/>
                </a:cubicBezTo>
                <a:cubicBezTo>
                  <a:pt x="378" y="26"/>
                  <a:pt x="378" y="26"/>
                  <a:pt x="378" y="26"/>
                </a:cubicBezTo>
                <a:cubicBezTo>
                  <a:pt x="378" y="27"/>
                  <a:pt x="378" y="28"/>
                  <a:pt x="378" y="29"/>
                </a:cubicBezTo>
                <a:cubicBezTo>
                  <a:pt x="378" y="30"/>
                  <a:pt x="378" y="30"/>
                  <a:pt x="378" y="30"/>
                </a:cubicBezTo>
                <a:cubicBezTo>
                  <a:pt x="377" y="30"/>
                  <a:pt x="377" y="31"/>
                  <a:pt x="377" y="31"/>
                </a:cubicBezTo>
                <a:cubicBezTo>
                  <a:pt x="377" y="31"/>
                  <a:pt x="377" y="32"/>
                  <a:pt x="377" y="32"/>
                </a:cubicBezTo>
                <a:cubicBezTo>
                  <a:pt x="377" y="33"/>
                  <a:pt x="377" y="33"/>
                  <a:pt x="376" y="34"/>
                </a:cubicBezTo>
                <a:cubicBezTo>
                  <a:pt x="376" y="34"/>
                  <a:pt x="376" y="35"/>
                  <a:pt x="376" y="36"/>
                </a:cubicBezTo>
                <a:cubicBezTo>
                  <a:pt x="375" y="36"/>
                  <a:pt x="375" y="37"/>
                  <a:pt x="375" y="37"/>
                </a:cubicBezTo>
                <a:cubicBezTo>
                  <a:pt x="374" y="38"/>
                  <a:pt x="374" y="38"/>
                  <a:pt x="374" y="38"/>
                </a:cubicBezTo>
                <a:cubicBezTo>
                  <a:pt x="374" y="39"/>
                  <a:pt x="373" y="40"/>
                  <a:pt x="373" y="41"/>
                </a:cubicBezTo>
                <a:cubicBezTo>
                  <a:pt x="372" y="42"/>
                  <a:pt x="372" y="42"/>
                  <a:pt x="372" y="42"/>
                </a:cubicBezTo>
                <a:cubicBezTo>
                  <a:pt x="372" y="42"/>
                  <a:pt x="372" y="43"/>
                  <a:pt x="371" y="43"/>
                </a:cubicBezTo>
                <a:cubicBezTo>
                  <a:pt x="371" y="44"/>
                  <a:pt x="371" y="44"/>
                  <a:pt x="371" y="44"/>
                </a:cubicBezTo>
                <a:cubicBezTo>
                  <a:pt x="370" y="45"/>
                  <a:pt x="370" y="45"/>
                  <a:pt x="370" y="45"/>
                </a:cubicBezTo>
                <a:cubicBezTo>
                  <a:pt x="369" y="46"/>
                  <a:pt x="369" y="46"/>
                  <a:pt x="369" y="46"/>
                </a:cubicBezTo>
                <a:cubicBezTo>
                  <a:pt x="368" y="47"/>
                  <a:pt x="368" y="47"/>
                  <a:pt x="368" y="47"/>
                </a:cubicBezTo>
                <a:cubicBezTo>
                  <a:pt x="367" y="48"/>
                  <a:pt x="367" y="48"/>
                  <a:pt x="366" y="49"/>
                </a:cubicBezTo>
                <a:cubicBezTo>
                  <a:pt x="366" y="49"/>
                  <a:pt x="365" y="49"/>
                  <a:pt x="365" y="50"/>
                </a:cubicBezTo>
                <a:cubicBezTo>
                  <a:pt x="364" y="50"/>
                  <a:pt x="364" y="50"/>
                  <a:pt x="364" y="50"/>
                </a:cubicBezTo>
                <a:cubicBezTo>
                  <a:pt x="363" y="51"/>
                  <a:pt x="363" y="51"/>
                  <a:pt x="363" y="51"/>
                </a:cubicBezTo>
                <a:cubicBezTo>
                  <a:pt x="363" y="51"/>
                  <a:pt x="363" y="51"/>
                  <a:pt x="363" y="51"/>
                </a:cubicBezTo>
                <a:cubicBezTo>
                  <a:pt x="362" y="52"/>
                  <a:pt x="362" y="52"/>
                  <a:pt x="362" y="52"/>
                </a:cubicBezTo>
                <a:cubicBezTo>
                  <a:pt x="361" y="52"/>
                  <a:pt x="361" y="52"/>
                  <a:pt x="361" y="52"/>
                </a:cubicBezTo>
                <a:cubicBezTo>
                  <a:pt x="361" y="53"/>
                  <a:pt x="360" y="53"/>
                  <a:pt x="360" y="53"/>
                </a:cubicBezTo>
                <a:cubicBezTo>
                  <a:pt x="359" y="53"/>
                  <a:pt x="359" y="53"/>
                  <a:pt x="359" y="54"/>
                </a:cubicBezTo>
                <a:cubicBezTo>
                  <a:pt x="358" y="54"/>
                  <a:pt x="358" y="54"/>
                  <a:pt x="358" y="54"/>
                </a:cubicBezTo>
                <a:cubicBezTo>
                  <a:pt x="357" y="54"/>
                  <a:pt x="357" y="55"/>
                  <a:pt x="356" y="55"/>
                </a:cubicBezTo>
                <a:cubicBezTo>
                  <a:pt x="356" y="55"/>
                  <a:pt x="356" y="55"/>
                  <a:pt x="356" y="55"/>
                </a:cubicBezTo>
                <a:cubicBezTo>
                  <a:pt x="355" y="55"/>
                  <a:pt x="355" y="55"/>
                  <a:pt x="355" y="55"/>
                </a:cubicBezTo>
                <a:cubicBezTo>
                  <a:pt x="352" y="56"/>
                  <a:pt x="348" y="57"/>
                  <a:pt x="343" y="57"/>
                </a:cubicBezTo>
                <a:cubicBezTo>
                  <a:pt x="35" y="57"/>
                  <a:pt x="35" y="57"/>
                  <a:pt x="35" y="57"/>
                </a:cubicBezTo>
                <a:cubicBezTo>
                  <a:pt x="30" y="57"/>
                  <a:pt x="27" y="56"/>
                  <a:pt x="23" y="55"/>
                </a:cubicBezTo>
                <a:cubicBezTo>
                  <a:pt x="20" y="54"/>
                  <a:pt x="17" y="52"/>
                  <a:pt x="14" y="50"/>
                </a:cubicBezTo>
                <a:cubicBezTo>
                  <a:pt x="5" y="44"/>
                  <a:pt x="0" y="34"/>
                  <a:pt x="0" y="22"/>
                </a:cubicBezTo>
                <a:cubicBezTo>
                  <a:pt x="0" y="0"/>
                  <a:pt x="0" y="0"/>
                  <a:pt x="0" y="0"/>
                </a:cubicBezTo>
                <a:cubicBezTo>
                  <a:pt x="0" y="11"/>
                  <a:pt x="5" y="21"/>
                  <a:pt x="12" y="27"/>
                </a:cubicBezTo>
                <a:cubicBezTo>
                  <a:pt x="13" y="28"/>
                  <a:pt x="13" y="28"/>
                  <a:pt x="14" y="28"/>
                </a:cubicBezTo>
                <a:cubicBezTo>
                  <a:pt x="14" y="29"/>
                  <a:pt x="15" y="29"/>
                  <a:pt x="15" y="29"/>
                </a:cubicBezTo>
                <a:cubicBezTo>
                  <a:pt x="16" y="30"/>
                  <a:pt x="17" y="30"/>
                  <a:pt x="17" y="31"/>
                </a:cubicBezTo>
                <a:cubicBezTo>
                  <a:pt x="18" y="31"/>
                  <a:pt x="18" y="31"/>
                  <a:pt x="18" y="31"/>
                </a:cubicBezTo>
                <a:cubicBezTo>
                  <a:pt x="18" y="31"/>
                  <a:pt x="19" y="32"/>
                  <a:pt x="19" y="32"/>
                </a:cubicBezTo>
                <a:cubicBezTo>
                  <a:pt x="20" y="32"/>
                  <a:pt x="21" y="32"/>
                  <a:pt x="21" y="33"/>
                </a:cubicBezTo>
                <a:cubicBezTo>
                  <a:pt x="22" y="33"/>
                  <a:pt x="23" y="33"/>
                  <a:pt x="23" y="33"/>
                </a:cubicBezTo>
                <a:cubicBezTo>
                  <a:pt x="24" y="34"/>
                  <a:pt x="24" y="34"/>
                  <a:pt x="24" y="34"/>
                </a:cubicBezTo>
                <a:cubicBezTo>
                  <a:pt x="25" y="34"/>
                  <a:pt x="25" y="34"/>
                  <a:pt x="26" y="34"/>
                </a:cubicBezTo>
                <a:cubicBezTo>
                  <a:pt x="29" y="35"/>
                  <a:pt x="32" y="35"/>
                  <a:pt x="35" y="35"/>
                </a:cubicBezTo>
                <a:cubicBezTo>
                  <a:pt x="343" y="35"/>
                  <a:pt x="343" y="35"/>
                  <a:pt x="343" y="35"/>
                </a:cubicBezTo>
                <a:cubicBezTo>
                  <a:pt x="346" y="35"/>
                  <a:pt x="349" y="35"/>
                  <a:pt x="352" y="34"/>
                </a:cubicBezTo>
                <a:cubicBezTo>
                  <a:pt x="353" y="34"/>
                  <a:pt x="353" y="34"/>
                  <a:pt x="354" y="34"/>
                </a:cubicBezTo>
                <a:cubicBezTo>
                  <a:pt x="355" y="33"/>
                  <a:pt x="355" y="33"/>
                  <a:pt x="355" y="33"/>
                </a:cubicBezTo>
                <a:cubicBezTo>
                  <a:pt x="355" y="33"/>
                  <a:pt x="356" y="33"/>
                  <a:pt x="357" y="33"/>
                </a:cubicBezTo>
                <a:cubicBezTo>
                  <a:pt x="358" y="32"/>
                  <a:pt x="358" y="32"/>
                  <a:pt x="359" y="32"/>
                </a:cubicBezTo>
                <a:cubicBezTo>
                  <a:pt x="359" y="32"/>
                  <a:pt x="360" y="31"/>
                  <a:pt x="360" y="31"/>
                </a:cubicBezTo>
                <a:cubicBezTo>
                  <a:pt x="361" y="31"/>
                  <a:pt x="361" y="31"/>
                  <a:pt x="361" y="31"/>
                </a:cubicBezTo>
                <a:cubicBezTo>
                  <a:pt x="362" y="30"/>
                  <a:pt x="362" y="30"/>
                  <a:pt x="363" y="29"/>
                </a:cubicBezTo>
                <a:cubicBezTo>
                  <a:pt x="363" y="29"/>
                  <a:pt x="364" y="29"/>
                  <a:pt x="364" y="28"/>
                </a:cubicBezTo>
                <a:cubicBezTo>
                  <a:pt x="365" y="28"/>
                  <a:pt x="365" y="28"/>
                  <a:pt x="366" y="27"/>
                </a:cubicBezTo>
                <a:cubicBezTo>
                  <a:pt x="373" y="21"/>
                  <a:pt x="378" y="11"/>
                  <a:pt x="378" y="0"/>
                </a:cubicBezTo>
              </a:path>
            </a:pathLst>
          </a:custGeom>
          <a:solidFill>
            <a:srgbClr val="D80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9" name="ïŝḻíďè">
            <a:extLst>
              <a:ext uri="{FF2B5EF4-FFF2-40B4-BE49-F238E27FC236}">
                <a16:creationId xmlns:a16="http://schemas.microsoft.com/office/drawing/2014/main" id="{DA39F7FB-E2D9-43FF-BE59-0304391A7016}"/>
              </a:ext>
            </a:extLst>
          </p:cNvPr>
          <p:cNvSpPr/>
          <p:nvPr/>
        </p:nvSpPr>
        <p:spPr bwMode="auto">
          <a:xfrm>
            <a:off x="7663717" y="3195880"/>
            <a:ext cx="415150" cy="274274"/>
          </a:xfrm>
          <a:custGeom>
            <a:avLst/>
            <a:gdLst>
              <a:gd name="T0" fmla="*/ 378 w 378"/>
              <a:gd name="T1" fmla="*/ 35 h 259"/>
              <a:gd name="T2" fmla="*/ 378 w 378"/>
              <a:gd name="T3" fmla="*/ 224 h 259"/>
              <a:gd name="T4" fmla="*/ 366 w 378"/>
              <a:gd name="T5" fmla="*/ 251 h 259"/>
              <a:gd name="T6" fmla="*/ 364 w 378"/>
              <a:gd name="T7" fmla="*/ 252 h 259"/>
              <a:gd name="T8" fmla="*/ 363 w 378"/>
              <a:gd name="T9" fmla="*/ 253 h 259"/>
              <a:gd name="T10" fmla="*/ 361 w 378"/>
              <a:gd name="T11" fmla="*/ 255 h 259"/>
              <a:gd name="T12" fmla="*/ 360 w 378"/>
              <a:gd name="T13" fmla="*/ 255 h 259"/>
              <a:gd name="T14" fmla="*/ 359 w 378"/>
              <a:gd name="T15" fmla="*/ 256 h 259"/>
              <a:gd name="T16" fmla="*/ 357 w 378"/>
              <a:gd name="T17" fmla="*/ 257 h 259"/>
              <a:gd name="T18" fmla="*/ 355 w 378"/>
              <a:gd name="T19" fmla="*/ 257 h 259"/>
              <a:gd name="T20" fmla="*/ 354 w 378"/>
              <a:gd name="T21" fmla="*/ 258 h 259"/>
              <a:gd name="T22" fmla="*/ 352 w 378"/>
              <a:gd name="T23" fmla="*/ 258 h 259"/>
              <a:gd name="T24" fmla="*/ 343 w 378"/>
              <a:gd name="T25" fmla="*/ 259 h 259"/>
              <a:gd name="T26" fmla="*/ 35 w 378"/>
              <a:gd name="T27" fmla="*/ 259 h 259"/>
              <a:gd name="T28" fmla="*/ 26 w 378"/>
              <a:gd name="T29" fmla="*/ 258 h 259"/>
              <a:gd name="T30" fmla="*/ 24 w 378"/>
              <a:gd name="T31" fmla="*/ 258 h 259"/>
              <a:gd name="T32" fmla="*/ 23 w 378"/>
              <a:gd name="T33" fmla="*/ 257 h 259"/>
              <a:gd name="T34" fmla="*/ 21 w 378"/>
              <a:gd name="T35" fmla="*/ 257 h 259"/>
              <a:gd name="T36" fmla="*/ 19 w 378"/>
              <a:gd name="T37" fmla="*/ 256 h 259"/>
              <a:gd name="T38" fmla="*/ 18 w 378"/>
              <a:gd name="T39" fmla="*/ 255 h 259"/>
              <a:gd name="T40" fmla="*/ 17 w 378"/>
              <a:gd name="T41" fmla="*/ 255 h 259"/>
              <a:gd name="T42" fmla="*/ 15 w 378"/>
              <a:gd name="T43" fmla="*/ 253 h 259"/>
              <a:gd name="T44" fmla="*/ 14 w 378"/>
              <a:gd name="T45" fmla="*/ 252 h 259"/>
              <a:gd name="T46" fmla="*/ 12 w 378"/>
              <a:gd name="T47" fmla="*/ 251 h 259"/>
              <a:gd name="T48" fmla="*/ 0 w 378"/>
              <a:gd name="T49" fmla="*/ 224 h 259"/>
              <a:gd name="T50" fmla="*/ 0 w 378"/>
              <a:gd name="T51" fmla="*/ 35 h 259"/>
              <a:gd name="T52" fmla="*/ 35 w 378"/>
              <a:gd name="T53" fmla="*/ 0 h 259"/>
              <a:gd name="T54" fmla="*/ 343 w 378"/>
              <a:gd name="T55" fmla="*/ 0 h 259"/>
              <a:gd name="T56" fmla="*/ 378 w 378"/>
              <a:gd name="T57" fmla="*/ 3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8" h="259">
                <a:moveTo>
                  <a:pt x="378" y="35"/>
                </a:moveTo>
                <a:cubicBezTo>
                  <a:pt x="378" y="224"/>
                  <a:pt x="378" y="224"/>
                  <a:pt x="378" y="224"/>
                </a:cubicBezTo>
                <a:cubicBezTo>
                  <a:pt x="378" y="235"/>
                  <a:pt x="373" y="245"/>
                  <a:pt x="366" y="251"/>
                </a:cubicBezTo>
                <a:cubicBezTo>
                  <a:pt x="365" y="252"/>
                  <a:pt x="365" y="252"/>
                  <a:pt x="364" y="252"/>
                </a:cubicBezTo>
                <a:cubicBezTo>
                  <a:pt x="364" y="253"/>
                  <a:pt x="363" y="253"/>
                  <a:pt x="363" y="253"/>
                </a:cubicBezTo>
                <a:cubicBezTo>
                  <a:pt x="362" y="254"/>
                  <a:pt x="362" y="254"/>
                  <a:pt x="361" y="255"/>
                </a:cubicBezTo>
                <a:cubicBezTo>
                  <a:pt x="360" y="255"/>
                  <a:pt x="360" y="255"/>
                  <a:pt x="360" y="255"/>
                </a:cubicBezTo>
                <a:cubicBezTo>
                  <a:pt x="360" y="255"/>
                  <a:pt x="359" y="256"/>
                  <a:pt x="359" y="256"/>
                </a:cubicBezTo>
                <a:cubicBezTo>
                  <a:pt x="358" y="256"/>
                  <a:pt x="358" y="256"/>
                  <a:pt x="357" y="257"/>
                </a:cubicBezTo>
                <a:cubicBezTo>
                  <a:pt x="356" y="257"/>
                  <a:pt x="355" y="257"/>
                  <a:pt x="355" y="257"/>
                </a:cubicBezTo>
                <a:cubicBezTo>
                  <a:pt x="354" y="258"/>
                  <a:pt x="354" y="258"/>
                  <a:pt x="354" y="258"/>
                </a:cubicBezTo>
                <a:cubicBezTo>
                  <a:pt x="353" y="258"/>
                  <a:pt x="353" y="258"/>
                  <a:pt x="352" y="258"/>
                </a:cubicBezTo>
                <a:cubicBezTo>
                  <a:pt x="349" y="259"/>
                  <a:pt x="346" y="259"/>
                  <a:pt x="343" y="259"/>
                </a:cubicBezTo>
                <a:cubicBezTo>
                  <a:pt x="35" y="259"/>
                  <a:pt x="35" y="259"/>
                  <a:pt x="35" y="259"/>
                </a:cubicBezTo>
                <a:cubicBezTo>
                  <a:pt x="32" y="259"/>
                  <a:pt x="29" y="259"/>
                  <a:pt x="26" y="258"/>
                </a:cubicBezTo>
                <a:cubicBezTo>
                  <a:pt x="25" y="258"/>
                  <a:pt x="25" y="258"/>
                  <a:pt x="24" y="258"/>
                </a:cubicBezTo>
                <a:cubicBezTo>
                  <a:pt x="23" y="257"/>
                  <a:pt x="23" y="257"/>
                  <a:pt x="23" y="257"/>
                </a:cubicBezTo>
                <a:cubicBezTo>
                  <a:pt x="23" y="257"/>
                  <a:pt x="22" y="257"/>
                  <a:pt x="21" y="257"/>
                </a:cubicBezTo>
                <a:cubicBezTo>
                  <a:pt x="21" y="256"/>
                  <a:pt x="20" y="256"/>
                  <a:pt x="19" y="256"/>
                </a:cubicBezTo>
                <a:cubicBezTo>
                  <a:pt x="19" y="256"/>
                  <a:pt x="18" y="255"/>
                  <a:pt x="18" y="255"/>
                </a:cubicBezTo>
                <a:cubicBezTo>
                  <a:pt x="17" y="255"/>
                  <a:pt x="17" y="255"/>
                  <a:pt x="17" y="255"/>
                </a:cubicBezTo>
                <a:cubicBezTo>
                  <a:pt x="17" y="254"/>
                  <a:pt x="16" y="254"/>
                  <a:pt x="15" y="253"/>
                </a:cubicBezTo>
                <a:cubicBezTo>
                  <a:pt x="15" y="253"/>
                  <a:pt x="14" y="253"/>
                  <a:pt x="14" y="252"/>
                </a:cubicBezTo>
                <a:cubicBezTo>
                  <a:pt x="13" y="252"/>
                  <a:pt x="13" y="252"/>
                  <a:pt x="12" y="251"/>
                </a:cubicBezTo>
                <a:cubicBezTo>
                  <a:pt x="5" y="245"/>
                  <a:pt x="0" y="235"/>
                  <a:pt x="0" y="224"/>
                </a:cubicBezTo>
                <a:cubicBezTo>
                  <a:pt x="0" y="35"/>
                  <a:pt x="0" y="35"/>
                  <a:pt x="0" y="35"/>
                </a:cubicBezTo>
                <a:cubicBezTo>
                  <a:pt x="0" y="15"/>
                  <a:pt x="15" y="0"/>
                  <a:pt x="35" y="0"/>
                </a:cubicBezTo>
                <a:cubicBezTo>
                  <a:pt x="343" y="0"/>
                  <a:pt x="343" y="0"/>
                  <a:pt x="343" y="0"/>
                </a:cubicBezTo>
                <a:cubicBezTo>
                  <a:pt x="363" y="0"/>
                  <a:pt x="378" y="15"/>
                  <a:pt x="378" y="35"/>
                </a:cubicBezTo>
              </a:path>
            </a:pathLst>
          </a:custGeom>
          <a:solidFill>
            <a:srgbClr val="E2DBED"/>
          </a:solidFill>
          <a:ln>
            <a:noFill/>
          </a:ln>
        </p:spPr>
        <p:txBody>
          <a:bodyPr anchor="ctr"/>
          <a:lstStyle/>
          <a:p>
            <a:pPr algn="ctr"/>
            <a:endParaRPr dirty="0">
              <a:solidFill>
                <a:schemeClr val="tx1">
                  <a:lumMod val="65000"/>
                  <a:lumOff val="35000"/>
                </a:schemeClr>
              </a:solidFill>
              <a:latin typeface="+mn-ea"/>
            </a:endParaRPr>
          </a:p>
        </p:txBody>
      </p:sp>
      <p:sp>
        <p:nvSpPr>
          <p:cNvPr id="230" name="išḷíďè">
            <a:extLst>
              <a:ext uri="{FF2B5EF4-FFF2-40B4-BE49-F238E27FC236}">
                <a16:creationId xmlns:a16="http://schemas.microsoft.com/office/drawing/2014/main" id="{471D59E7-76A5-4F48-BD06-2AFBEF2328DA}"/>
              </a:ext>
            </a:extLst>
          </p:cNvPr>
          <p:cNvSpPr/>
          <p:nvPr/>
        </p:nvSpPr>
        <p:spPr bwMode="auto">
          <a:xfrm>
            <a:off x="7786561" y="3152094"/>
            <a:ext cx="168202" cy="43786"/>
          </a:xfrm>
          <a:custGeom>
            <a:avLst/>
            <a:gdLst>
              <a:gd name="T0" fmla="*/ 153 w 153"/>
              <a:gd name="T1" fmla="*/ 19 h 41"/>
              <a:gd name="T2" fmla="*/ 153 w 153"/>
              <a:gd name="T3" fmla="*/ 41 h 41"/>
              <a:gd name="T4" fmla="*/ 140 w 153"/>
              <a:gd name="T5" fmla="*/ 41 h 41"/>
              <a:gd name="T6" fmla="*/ 140 w 153"/>
              <a:gd name="T7" fmla="*/ 19 h 41"/>
              <a:gd name="T8" fmla="*/ 133 w 153"/>
              <a:gd name="T9" fmla="*/ 12 h 41"/>
              <a:gd name="T10" fmla="*/ 20 w 153"/>
              <a:gd name="T11" fmla="*/ 12 h 41"/>
              <a:gd name="T12" fmla="*/ 12 w 153"/>
              <a:gd name="T13" fmla="*/ 19 h 41"/>
              <a:gd name="T14" fmla="*/ 12 w 153"/>
              <a:gd name="T15" fmla="*/ 41 h 41"/>
              <a:gd name="T16" fmla="*/ 0 w 153"/>
              <a:gd name="T17" fmla="*/ 41 h 41"/>
              <a:gd name="T18" fmla="*/ 0 w 153"/>
              <a:gd name="T19" fmla="*/ 19 h 41"/>
              <a:gd name="T20" fmla="*/ 20 w 153"/>
              <a:gd name="T21" fmla="*/ 0 h 41"/>
              <a:gd name="T22" fmla="*/ 133 w 153"/>
              <a:gd name="T23" fmla="*/ 0 h 41"/>
              <a:gd name="T24" fmla="*/ 153 w 153"/>
              <a:gd name="T25"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41">
                <a:moveTo>
                  <a:pt x="153" y="19"/>
                </a:moveTo>
                <a:cubicBezTo>
                  <a:pt x="153" y="41"/>
                  <a:pt x="153" y="41"/>
                  <a:pt x="153" y="41"/>
                </a:cubicBezTo>
                <a:cubicBezTo>
                  <a:pt x="140" y="41"/>
                  <a:pt x="140" y="41"/>
                  <a:pt x="140" y="41"/>
                </a:cubicBezTo>
                <a:cubicBezTo>
                  <a:pt x="140" y="19"/>
                  <a:pt x="140" y="19"/>
                  <a:pt x="140" y="19"/>
                </a:cubicBezTo>
                <a:cubicBezTo>
                  <a:pt x="140" y="15"/>
                  <a:pt x="137" y="12"/>
                  <a:pt x="133" y="12"/>
                </a:cubicBezTo>
                <a:cubicBezTo>
                  <a:pt x="20" y="12"/>
                  <a:pt x="20" y="12"/>
                  <a:pt x="20" y="12"/>
                </a:cubicBezTo>
                <a:cubicBezTo>
                  <a:pt x="16" y="12"/>
                  <a:pt x="12" y="15"/>
                  <a:pt x="12" y="19"/>
                </a:cubicBezTo>
                <a:cubicBezTo>
                  <a:pt x="12" y="41"/>
                  <a:pt x="12" y="41"/>
                  <a:pt x="12" y="41"/>
                </a:cubicBezTo>
                <a:cubicBezTo>
                  <a:pt x="0" y="41"/>
                  <a:pt x="0" y="41"/>
                  <a:pt x="0" y="41"/>
                </a:cubicBezTo>
                <a:cubicBezTo>
                  <a:pt x="0" y="19"/>
                  <a:pt x="0" y="19"/>
                  <a:pt x="0" y="19"/>
                </a:cubicBezTo>
                <a:cubicBezTo>
                  <a:pt x="0" y="8"/>
                  <a:pt x="9" y="0"/>
                  <a:pt x="20" y="0"/>
                </a:cubicBezTo>
                <a:cubicBezTo>
                  <a:pt x="133" y="0"/>
                  <a:pt x="133" y="0"/>
                  <a:pt x="133" y="0"/>
                </a:cubicBezTo>
                <a:cubicBezTo>
                  <a:pt x="144" y="0"/>
                  <a:pt x="153" y="8"/>
                  <a:pt x="153" y="19"/>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31" name="iSḻîdê">
            <a:extLst>
              <a:ext uri="{FF2B5EF4-FFF2-40B4-BE49-F238E27FC236}">
                <a16:creationId xmlns:a16="http://schemas.microsoft.com/office/drawing/2014/main" id="{A9C1E68D-E35C-476B-BDC3-E1D3110D9883}"/>
              </a:ext>
            </a:extLst>
          </p:cNvPr>
          <p:cNvSpPr/>
          <p:nvPr/>
        </p:nvSpPr>
        <p:spPr bwMode="auto">
          <a:xfrm>
            <a:off x="7821839" y="3140539"/>
            <a:ext cx="97645" cy="34056"/>
          </a:xfrm>
          <a:custGeom>
            <a:avLst/>
            <a:gdLst>
              <a:gd name="T0" fmla="*/ 89 w 89"/>
              <a:gd name="T1" fmla="*/ 13 h 32"/>
              <a:gd name="T2" fmla="*/ 89 w 89"/>
              <a:gd name="T3" fmla="*/ 19 h 32"/>
              <a:gd name="T4" fmla="*/ 88 w 89"/>
              <a:gd name="T5" fmla="*/ 23 h 32"/>
              <a:gd name="T6" fmla="*/ 76 w 89"/>
              <a:gd name="T7" fmla="*/ 32 h 32"/>
              <a:gd name="T8" fmla="*/ 13 w 89"/>
              <a:gd name="T9" fmla="*/ 32 h 32"/>
              <a:gd name="T10" fmla="*/ 1 w 89"/>
              <a:gd name="T11" fmla="*/ 23 h 32"/>
              <a:gd name="T12" fmla="*/ 0 w 89"/>
              <a:gd name="T13" fmla="*/ 19 h 32"/>
              <a:gd name="T14" fmla="*/ 0 w 89"/>
              <a:gd name="T15" fmla="*/ 13 h 32"/>
              <a:gd name="T16" fmla="*/ 0 w 89"/>
              <a:gd name="T17" fmla="*/ 11 h 32"/>
              <a:gd name="T18" fmla="*/ 13 w 89"/>
              <a:gd name="T19" fmla="*/ 0 h 32"/>
              <a:gd name="T20" fmla="*/ 76 w 89"/>
              <a:gd name="T21" fmla="*/ 0 h 32"/>
              <a:gd name="T22" fmla="*/ 88 w 89"/>
              <a:gd name="T23" fmla="*/ 11 h 32"/>
              <a:gd name="T24" fmla="*/ 89 w 89"/>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32">
                <a:moveTo>
                  <a:pt x="89" y="13"/>
                </a:moveTo>
                <a:cubicBezTo>
                  <a:pt x="89" y="19"/>
                  <a:pt x="89" y="19"/>
                  <a:pt x="89" y="19"/>
                </a:cubicBezTo>
                <a:cubicBezTo>
                  <a:pt x="89" y="21"/>
                  <a:pt x="88" y="22"/>
                  <a:pt x="88" y="23"/>
                </a:cubicBezTo>
                <a:cubicBezTo>
                  <a:pt x="87" y="28"/>
                  <a:pt x="82" y="32"/>
                  <a:pt x="76" y="32"/>
                </a:cubicBezTo>
                <a:cubicBezTo>
                  <a:pt x="13" y="32"/>
                  <a:pt x="13" y="32"/>
                  <a:pt x="13" y="32"/>
                </a:cubicBezTo>
                <a:cubicBezTo>
                  <a:pt x="7" y="32"/>
                  <a:pt x="2" y="28"/>
                  <a:pt x="1" y="23"/>
                </a:cubicBezTo>
                <a:cubicBezTo>
                  <a:pt x="0" y="22"/>
                  <a:pt x="0" y="21"/>
                  <a:pt x="0" y="19"/>
                </a:cubicBezTo>
                <a:cubicBezTo>
                  <a:pt x="0" y="13"/>
                  <a:pt x="0" y="13"/>
                  <a:pt x="0" y="13"/>
                </a:cubicBezTo>
                <a:cubicBezTo>
                  <a:pt x="0" y="12"/>
                  <a:pt x="0" y="11"/>
                  <a:pt x="0" y="11"/>
                </a:cubicBezTo>
                <a:cubicBezTo>
                  <a:pt x="1" y="4"/>
                  <a:pt x="7" y="0"/>
                  <a:pt x="13" y="0"/>
                </a:cubicBezTo>
                <a:cubicBezTo>
                  <a:pt x="76" y="0"/>
                  <a:pt x="76" y="0"/>
                  <a:pt x="76" y="0"/>
                </a:cubicBezTo>
                <a:cubicBezTo>
                  <a:pt x="82" y="0"/>
                  <a:pt x="87" y="4"/>
                  <a:pt x="88" y="11"/>
                </a:cubicBezTo>
                <a:cubicBezTo>
                  <a:pt x="88" y="11"/>
                  <a:pt x="89" y="12"/>
                  <a:pt x="89" y="13"/>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32" name="iṣľiďe">
            <a:extLst>
              <a:ext uri="{FF2B5EF4-FFF2-40B4-BE49-F238E27FC236}">
                <a16:creationId xmlns:a16="http://schemas.microsoft.com/office/drawing/2014/main" id="{D819FB00-E930-4DD9-B63B-C3A0B244244A}"/>
              </a:ext>
            </a:extLst>
          </p:cNvPr>
          <p:cNvSpPr/>
          <p:nvPr/>
        </p:nvSpPr>
        <p:spPr bwMode="auto">
          <a:xfrm>
            <a:off x="7740573" y="3195880"/>
            <a:ext cx="29609" cy="274882"/>
          </a:xfrm>
          <a:prstGeom prst="rect">
            <a:avLst/>
          </a:prstGeom>
          <a:solidFill>
            <a:srgbClr val="00B9B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3" name="íś1ïḑé">
            <a:extLst>
              <a:ext uri="{FF2B5EF4-FFF2-40B4-BE49-F238E27FC236}">
                <a16:creationId xmlns:a16="http://schemas.microsoft.com/office/drawing/2014/main" id="{4900D2EC-74E7-4A77-83E2-A4C717C713AC}"/>
              </a:ext>
            </a:extLst>
          </p:cNvPr>
          <p:cNvSpPr/>
          <p:nvPr/>
        </p:nvSpPr>
        <p:spPr bwMode="auto">
          <a:xfrm>
            <a:off x="7966732" y="3195880"/>
            <a:ext cx="30238" cy="274882"/>
          </a:xfrm>
          <a:prstGeom prst="rect">
            <a:avLst/>
          </a:prstGeom>
          <a:solidFill>
            <a:srgbClr val="00B9B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4" name="ïṡļïďè">
            <a:extLst>
              <a:ext uri="{FF2B5EF4-FFF2-40B4-BE49-F238E27FC236}">
                <a16:creationId xmlns:a16="http://schemas.microsoft.com/office/drawing/2014/main" id="{10EFC013-4486-45E6-A6E1-D4DEBA4979BD}"/>
              </a:ext>
            </a:extLst>
          </p:cNvPr>
          <p:cNvSpPr/>
          <p:nvPr/>
        </p:nvSpPr>
        <p:spPr bwMode="auto">
          <a:xfrm>
            <a:off x="7966732" y="3195880"/>
            <a:ext cx="30238"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5" name="íṡḻiḓé">
            <a:extLst>
              <a:ext uri="{FF2B5EF4-FFF2-40B4-BE49-F238E27FC236}">
                <a16:creationId xmlns:a16="http://schemas.microsoft.com/office/drawing/2014/main" id="{39F0DD37-4F3C-42E2-A9A9-87E220F18373}"/>
              </a:ext>
            </a:extLst>
          </p:cNvPr>
          <p:cNvSpPr/>
          <p:nvPr/>
        </p:nvSpPr>
        <p:spPr bwMode="auto">
          <a:xfrm>
            <a:off x="7729864" y="3257303"/>
            <a:ext cx="48508" cy="21285"/>
          </a:xfrm>
          <a:prstGeom prst="rect">
            <a:avLst/>
          </a:prstGeom>
          <a:solidFill>
            <a:srgbClr val="FFC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6" name="iṣļïḑé">
            <a:extLst>
              <a:ext uri="{FF2B5EF4-FFF2-40B4-BE49-F238E27FC236}">
                <a16:creationId xmlns:a16="http://schemas.microsoft.com/office/drawing/2014/main" id="{20BC24EA-21D7-4C52-B96A-62BBD3005C12}"/>
              </a:ext>
            </a:extLst>
          </p:cNvPr>
          <p:cNvSpPr/>
          <p:nvPr/>
        </p:nvSpPr>
        <p:spPr bwMode="auto">
          <a:xfrm>
            <a:off x="7957282" y="3257303"/>
            <a:ext cx="47878" cy="21285"/>
          </a:xfrm>
          <a:prstGeom prst="rect">
            <a:avLst/>
          </a:prstGeom>
          <a:solidFill>
            <a:srgbClr val="FFC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7" name="ïsľiďe">
            <a:extLst>
              <a:ext uri="{FF2B5EF4-FFF2-40B4-BE49-F238E27FC236}">
                <a16:creationId xmlns:a16="http://schemas.microsoft.com/office/drawing/2014/main" id="{61B6705F-8DB6-4AB5-BE7E-10AC2CBFAAC9}"/>
              </a:ext>
            </a:extLst>
          </p:cNvPr>
          <p:cNvSpPr/>
          <p:nvPr/>
        </p:nvSpPr>
        <p:spPr bwMode="auto">
          <a:xfrm>
            <a:off x="7957282" y="3257303"/>
            <a:ext cx="47878" cy="2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8" name="íṣḷïdé">
            <a:extLst>
              <a:ext uri="{FF2B5EF4-FFF2-40B4-BE49-F238E27FC236}">
                <a16:creationId xmlns:a16="http://schemas.microsoft.com/office/drawing/2014/main" id="{B2C76D74-6E1E-4B74-9165-B6108F4C2F6E}"/>
              </a:ext>
            </a:extLst>
          </p:cNvPr>
          <p:cNvSpPr/>
          <p:nvPr/>
        </p:nvSpPr>
        <p:spPr bwMode="auto">
          <a:xfrm>
            <a:off x="7663717" y="3195880"/>
            <a:ext cx="38428" cy="43179"/>
          </a:xfrm>
          <a:custGeom>
            <a:avLst/>
            <a:gdLst>
              <a:gd name="T0" fmla="*/ 35 w 35"/>
              <a:gd name="T1" fmla="*/ 0 h 41"/>
              <a:gd name="T2" fmla="*/ 0 w 35"/>
              <a:gd name="T3" fmla="*/ 41 h 41"/>
              <a:gd name="T4" fmla="*/ 0 w 35"/>
              <a:gd name="T5" fmla="*/ 35 h 41"/>
              <a:gd name="T6" fmla="*/ 35 w 35"/>
              <a:gd name="T7" fmla="*/ 0 h 41"/>
            </a:gdLst>
            <a:ahLst/>
            <a:cxnLst>
              <a:cxn ang="0">
                <a:pos x="T0" y="T1"/>
              </a:cxn>
              <a:cxn ang="0">
                <a:pos x="T2" y="T3"/>
              </a:cxn>
              <a:cxn ang="0">
                <a:pos x="T4" y="T5"/>
              </a:cxn>
              <a:cxn ang="0">
                <a:pos x="T6" y="T7"/>
              </a:cxn>
            </a:cxnLst>
            <a:rect l="0" t="0" r="r" b="b"/>
            <a:pathLst>
              <a:path w="35" h="41">
                <a:moveTo>
                  <a:pt x="35" y="0"/>
                </a:moveTo>
                <a:cubicBezTo>
                  <a:pt x="0" y="41"/>
                  <a:pt x="0" y="41"/>
                  <a:pt x="0" y="41"/>
                </a:cubicBezTo>
                <a:cubicBezTo>
                  <a:pt x="0" y="35"/>
                  <a:pt x="0" y="35"/>
                  <a:pt x="0" y="35"/>
                </a:cubicBezTo>
                <a:cubicBezTo>
                  <a:pt x="0" y="15"/>
                  <a:pt x="15" y="0"/>
                  <a:pt x="35" y="0"/>
                </a:cubicBez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39" name="íṡliḑé">
            <a:extLst>
              <a:ext uri="{FF2B5EF4-FFF2-40B4-BE49-F238E27FC236}">
                <a16:creationId xmlns:a16="http://schemas.microsoft.com/office/drawing/2014/main" id="{709A1EE1-0501-48CB-975F-3BBFCFA39E21}"/>
              </a:ext>
            </a:extLst>
          </p:cNvPr>
          <p:cNvSpPr/>
          <p:nvPr/>
        </p:nvSpPr>
        <p:spPr bwMode="auto">
          <a:xfrm>
            <a:off x="8040438" y="3195880"/>
            <a:ext cx="38428" cy="43179"/>
          </a:xfrm>
          <a:custGeom>
            <a:avLst/>
            <a:gdLst>
              <a:gd name="T0" fmla="*/ 35 w 35"/>
              <a:gd name="T1" fmla="*/ 35 h 41"/>
              <a:gd name="T2" fmla="*/ 35 w 35"/>
              <a:gd name="T3" fmla="*/ 41 h 41"/>
              <a:gd name="T4" fmla="*/ 0 w 35"/>
              <a:gd name="T5" fmla="*/ 0 h 41"/>
              <a:gd name="T6" fmla="*/ 35 w 35"/>
              <a:gd name="T7" fmla="*/ 35 h 41"/>
            </a:gdLst>
            <a:ahLst/>
            <a:cxnLst>
              <a:cxn ang="0">
                <a:pos x="T0" y="T1"/>
              </a:cxn>
              <a:cxn ang="0">
                <a:pos x="T2" y="T3"/>
              </a:cxn>
              <a:cxn ang="0">
                <a:pos x="T4" y="T5"/>
              </a:cxn>
              <a:cxn ang="0">
                <a:pos x="T6" y="T7"/>
              </a:cxn>
            </a:cxnLst>
            <a:rect l="0" t="0" r="r" b="b"/>
            <a:pathLst>
              <a:path w="35" h="41">
                <a:moveTo>
                  <a:pt x="35" y="35"/>
                </a:moveTo>
                <a:cubicBezTo>
                  <a:pt x="35" y="41"/>
                  <a:pt x="35" y="41"/>
                  <a:pt x="35" y="41"/>
                </a:cubicBezTo>
                <a:cubicBezTo>
                  <a:pt x="0" y="0"/>
                  <a:pt x="0" y="0"/>
                  <a:pt x="0" y="0"/>
                </a:cubicBezTo>
                <a:cubicBezTo>
                  <a:pt x="20" y="0"/>
                  <a:pt x="35" y="15"/>
                  <a:pt x="35" y="35"/>
                </a:cubicBezTo>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0" name="î$1îdé">
            <a:extLst>
              <a:ext uri="{FF2B5EF4-FFF2-40B4-BE49-F238E27FC236}">
                <a16:creationId xmlns:a16="http://schemas.microsoft.com/office/drawing/2014/main" id="{E7956909-94B8-485E-88D0-3098F0CE2F4C}"/>
              </a:ext>
            </a:extLst>
          </p:cNvPr>
          <p:cNvSpPr/>
          <p:nvPr/>
        </p:nvSpPr>
        <p:spPr bwMode="auto">
          <a:xfrm>
            <a:off x="7663717" y="3426368"/>
            <a:ext cx="38428" cy="43786"/>
          </a:xfrm>
          <a:custGeom>
            <a:avLst/>
            <a:gdLst>
              <a:gd name="T0" fmla="*/ 35 w 35"/>
              <a:gd name="T1" fmla="*/ 41 h 41"/>
              <a:gd name="T2" fmla="*/ 0 w 35"/>
              <a:gd name="T3" fmla="*/ 0 h 41"/>
              <a:gd name="T4" fmla="*/ 0 w 35"/>
              <a:gd name="T5" fmla="*/ 6 h 41"/>
              <a:gd name="T6" fmla="*/ 35 w 35"/>
              <a:gd name="T7" fmla="*/ 41 h 41"/>
            </a:gdLst>
            <a:ahLst/>
            <a:cxnLst>
              <a:cxn ang="0">
                <a:pos x="T0" y="T1"/>
              </a:cxn>
              <a:cxn ang="0">
                <a:pos x="T2" y="T3"/>
              </a:cxn>
              <a:cxn ang="0">
                <a:pos x="T4" y="T5"/>
              </a:cxn>
              <a:cxn ang="0">
                <a:pos x="T6" y="T7"/>
              </a:cxn>
            </a:cxnLst>
            <a:rect l="0" t="0" r="r" b="b"/>
            <a:pathLst>
              <a:path w="35" h="41">
                <a:moveTo>
                  <a:pt x="35" y="41"/>
                </a:moveTo>
                <a:cubicBezTo>
                  <a:pt x="0" y="0"/>
                  <a:pt x="0" y="0"/>
                  <a:pt x="0" y="0"/>
                </a:cubicBezTo>
                <a:cubicBezTo>
                  <a:pt x="0" y="6"/>
                  <a:pt x="0" y="6"/>
                  <a:pt x="0" y="6"/>
                </a:cubicBezTo>
                <a:cubicBezTo>
                  <a:pt x="0" y="26"/>
                  <a:pt x="15" y="41"/>
                  <a:pt x="35" y="41"/>
                </a:cubicBez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1" name="ïSḻïdè">
            <a:extLst>
              <a:ext uri="{FF2B5EF4-FFF2-40B4-BE49-F238E27FC236}">
                <a16:creationId xmlns:a16="http://schemas.microsoft.com/office/drawing/2014/main" id="{6F6F9143-30EF-4FAA-9D5B-785B501702CD}"/>
              </a:ext>
            </a:extLst>
          </p:cNvPr>
          <p:cNvSpPr/>
          <p:nvPr/>
        </p:nvSpPr>
        <p:spPr bwMode="auto">
          <a:xfrm>
            <a:off x="8040438" y="3426368"/>
            <a:ext cx="38428" cy="43786"/>
          </a:xfrm>
          <a:custGeom>
            <a:avLst/>
            <a:gdLst>
              <a:gd name="T0" fmla="*/ 35 w 35"/>
              <a:gd name="T1" fmla="*/ 0 h 41"/>
              <a:gd name="T2" fmla="*/ 35 w 35"/>
              <a:gd name="T3" fmla="*/ 6 h 41"/>
              <a:gd name="T4" fmla="*/ 23 w 35"/>
              <a:gd name="T5" fmla="*/ 33 h 41"/>
              <a:gd name="T6" fmla="*/ 21 w 35"/>
              <a:gd name="T7" fmla="*/ 34 h 41"/>
              <a:gd name="T8" fmla="*/ 20 w 35"/>
              <a:gd name="T9" fmla="*/ 35 h 41"/>
              <a:gd name="T10" fmla="*/ 18 w 35"/>
              <a:gd name="T11" fmla="*/ 37 h 41"/>
              <a:gd name="T12" fmla="*/ 17 w 35"/>
              <a:gd name="T13" fmla="*/ 37 h 41"/>
              <a:gd name="T14" fmla="*/ 16 w 35"/>
              <a:gd name="T15" fmla="*/ 38 h 41"/>
              <a:gd name="T16" fmla="*/ 14 w 35"/>
              <a:gd name="T17" fmla="*/ 39 h 41"/>
              <a:gd name="T18" fmla="*/ 12 w 35"/>
              <a:gd name="T19" fmla="*/ 39 h 41"/>
              <a:gd name="T20" fmla="*/ 11 w 35"/>
              <a:gd name="T21" fmla="*/ 40 h 41"/>
              <a:gd name="T22" fmla="*/ 9 w 35"/>
              <a:gd name="T23" fmla="*/ 40 h 41"/>
              <a:gd name="T24" fmla="*/ 0 w 35"/>
              <a:gd name="T25" fmla="*/ 41 h 41"/>
              <a:gd name="T26" fmla="*/ 35 w 3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41">
                <a:moveTo>
                  <a:pt x="35" y="0"/>
                </a:moveTo>
                <a:cubicBezTo>
                  <a:pt x="35" y="6"/>
                  <a:pt x="35" y="6"/>
                  <a:pt x="35" y="6"/>
                </a:cubicBezTo>
                <a:cubicBezTo>
                  <a:pt x="35" y="17"/>
                  <a:pt x="30" y="27"/>
                  <a:pt x="23" y="33"/>
                </a:cubicBezTo>
                <a:cubicBezTo>
                  <a:pt x="22" y="34"/>
                  <a:pt x="22" y="34"/>
                  <a:pt x="21" y="34"/>
                </a:cubicBezTo>
                <a:cubicBezTo>
                  <a:pt x="21" y="35"/>
                  <a:pt x="20" y="35"/>
                  <a:pt x="20" y="35"/>
                </a:cubicBezTo>
                <a:cubicBezTo>
                  <a:pt x="19" y="36"/>
                  <a:pt x="19" y="36"/>
                  <a:pt x="18" y="37"/>
                </a:cubicBezTo>
                <a:cubicBezTo>
                  <a:pt x="17" y="37"/>
                  <a:pt x="17" y="37"/>
                  <a:pt x="17" y="37"/>
                </a:cubicBezTo>
                <a:cubicBezTo>
                  <a:pt x="17" y="37"/>
                  <a:pt x="16" y="38"/>
                  <a:pt x="16" y="38"/>
                </a:cubicBezTo>
                <a:cubicBezTo>
                  <a:pt x="15" y="38"/>
                  <a:pt x="15" y="38"/>
                  <a:pt x="14" y="39"/>
                </a:cubicBezTo>
                <a:cubicBezTo>
                  <a:pt x="13" y="39"/>
                  <a:pt x="12" y="39"/>
                  <a:pt x="12" y="39"/>
                </a:cubicBezTo>
                <a:cubicBezTo>
                  <a:pt x="11" y="40"/>
                  <a:pt x="11" y="40"/>
                  <a:pt x="11" y="40"/>
                </a:cubicBezTo>
                <a:cubicBezTo>
                  <a:pt x="10" y="40"/>
                  <a:pt x="10" y="40"/>
                  <a:pt x="9" y="40"/>
                </a:cubicBezTo>
                <a:cubicBezTo>
                  <a:pt x="6" y="41"/>
                  <a:pt x="3" y="41"/>
                  <a:pt x="0" y="41"/>
                </a:cubicBezTo>
                <a:cubicBezTo>
                  <a:pt x="35" y="0"/>
                  <a:pt x="35" y="0"/>
                  <a:pt x="35" y="0"/>
                </a:cubicBezTo>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2" name="íṩļíďè">
            <a:extLst>
              <a:ext uri="{FF2B5EF4-FFF2-40B4-BE49-F238E27FC236}">
                <a16:creationId xmlns:a16="http://schemas.microsoft.com/office/drawing/2014/main" id="{657F4A6C-8E4F-460E-A539-1E14B423FAB7}"/>
              </a:ext>
            </a:extLst>
          </p:cNvPr>
          <p:cNvSpPr/>
          <p:nvPr/>
        </p:nvSpPr>
        <p:spPr bwMode="auto">
          <a:xfrm>
            <a:off x="7663717" y="3433057"/>
            <a:ext cx="38428" cy="57774"/>
          </a:xfrm>
          <a:custGeom>
            <a:avLst/>
            <a:gdLst>
              <a:gd name="T0" fmla="*/ 35 w 35"/>
              <a:gd name="T1" fmla="*/ 35 h 55"/>
              <a:gd name="T2" fmla="*/ 23 w 35"/>
              <a:gd name="T3" fmla="*/ 55 h 55"/>
              <a:gd name="T4" fmla="*/ 14 w 35"/>
              <a:gd name="T5" fmla="*/ 50 h 55"/>
              <a:gd name="T6" fmla="*/ 0 w 35"/>
              <a:gd name="T7" fmla="*/ 22 h 55"/>
              <a:gd name="T8" fmla="*/ 0 w 35"/>
              <a:gd name="T9" fmla="*/ 0 h 55"/>
              <a:gd name="T10" fmla="*/ 35 w 35"/>
              <a:gd name="T11" fmla="*/ 35 h 55"/>
            </a:gdLst>
            <a:ahLst/>
            <a:cxnLst>
              <a:cxn ang="0">
                <a:pos x="T0" y="T1"/>
              </a:cxn>
              <a:cxn ang="0">
                <a:pos x="T2" y="T3"/>
              </a:cxn>
              <a:cxn ang="0">
                <a:pos x="T4" y="T5"/>
              </a:cxn>
              <a:cxn ang="0">
                <a:pos x="T6" y="T7"/>
              </a:cxn>
              <a:cxn ang="0">
                <a:pos x="T8" y="T9"/>
              </a:cxn>
              <a:cxn ang="0">
                <a:pos x="T10" y="T11"/>
              </a:cxn>
            </a:cxnLst>
            <a:rect l="0" t="0" r="r" b="b"/>
            <a:pathLst>
              <a:path w="35" h="55">
                <a:moveTo>
                  <a:pt x="35" y="35"/>
                </a:moveTo>
                <a:cubicBezTo>
                  <a:pt x="23" y="55"/>
                  <a:pt x="23" y="55"/>
                  <a:pt x="23" y="55"/>
                </a:cubicBezTo>
                <a:cubicBezTo>
                  <a:pt x="20" y="54"/>
                  <a:pt x="17" y="52"/>
                  <a:pt x="14" y="50"/>
                </a:cubicBezTo>
                <a:cubicBezTo>
                  <a:pt x="5" y="44"/>
                  <a:pt x="0" y="34"/>
                  <a:pt x="0" y="22"/>
                </a:cubicBezTo>
                <a:cubicBezTo>
                  <a:pt x="0" y="0"/>
                  <a:pt x="0" y="0"/>
                  <a:pt x="0" y="0"/>
                </a:cubicBezTo>
                <a:cubicBezTo>
                  <a:pt x="0" y="20"/>
                  <a:pt x="15" y="35"/>
                  <a:pt x="35" y="35"/>
                </a:cubicBezTo>
                <a:close/>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3" name="iṧļîḑè">
            <a:extLst>
              <a:ext uri="{FF2B5EF4-FFF2-40B4-BE49-F238E27FC236}">
                <a16:creationId xmlns:a16="http://schemas.microsoft.com/office/drawing/2014/main" id="{29E2A118-EB1C-44BE-B306-2D8B1ADA36E2}"/>
              </a:ext>
            </a:extLst>
          </p:cNvPr>
          <p:cNvSpPr/>
          <p:nvPr/>
        </p:nvSpPr>
        <p:spPr bwMode="auto">
          <a:xfrm>
            <a:off x="8040438" y="3433057"/>
            <a:ext cx="38428" cy="57774"/>
          </a:xfrm>
          <a:custGeom>
            <a:avLst/>
            <a:gdLst>
              <a:gd name="T0" fmla="*/ 35 w 35"/>
              <a:gd name="T1" fmla="*/ 0 h 55"/>
              <a:gd name="T2" fmla="*/ 35 w 35"/>
              <a:gd name="T3" fmla="*/ 22 h 55"/>
              <a:gd name="T4" fmla="*/ 35 w 35"/>
              <a:gd name="T5" fmla="*/ 23 h 55"/>
              <a:gd name="T6" fmla="*/ 35 w 35"/>
              <a:gd name="T7" fmla="*/ 24 h 55"/>
              <a:gd name="T8" fmla="*/ 35 w 35"/>
              <a:gd name="T9" fmla="*/ 26 h 55"/>
              <a:gd name="T10" fmla="*/ 35 w 35"/>
              <a:gd name="T11" fmla="*/ 26 h 55"/>
              <a:gd name="T12" fmla="*/ 35 w 35"/>
              <a:gd name="T13" fmla="*/ 29 h 55"/>
              <a:gd name="T14" fmla="*/ 35 w 35"/>
              <a:gd name="T15" fmla="*/ 30 h 55"/>
              <a:gd name="T16" fmla="*/ 34 w 35"/>
              <a:gd name="T17" fmla="*/ 31 h 55"/>
              <a:gd name="T18" fmla="*/ 34 w 35"/>
              <a:gd name="T19" fmla="*/ 32 h 55"/>
              <a:gd name="T20" fmla="*/ 33 w 35"/>
              <a:gd name="T21" fmla="*/ 34 h 55"/>
              <a:gd name="T22" fmla="*/ 33 w 35"/>
              <a:gd name="T23" fmla="*/ 36 h 55"/>
              <a:gd name="T24" fmla="*/ 32 w 35"/>
              <a:gd name="T25" fmla="*/ 37 h 55"/>
              <a:gd name="T26" fmla="*/ 31 w 35"/>
              <a:gd name="T27" fmla="*/ 38 h 55"/>
              <a:gd name="T28" fmla="*/ 30 w 35"/>
              <a:gd name="T29" fmla="*/ 41 h 55"/>
              <a:gd name="T30" fmla="*/ 29 w 35"/>
              <a:gd name="T31" fmla="*/ 42 h 55"/>
              <a:gd name="T32" fmla="*/ 28 w 35"/>
              <a:gd name="T33" fmla="*/ 43 h 55"/>
              <a:gd name="T34" fmla="*/ 28 w 35"/>
              <a:gd name="T35" fmla="*/ 44 h 55"/>
              <a:gd name="T36" fmla="*/ 27 w 35"/>
              <a:gd name="T37" fmla="*/ 45 h 55"/>
              <a:gd name="T38" fmla="*/ 26 w 35"/>
              <a:gd name="T39" fmla="*/ 46 h 55"/>
              <a:gd name="T40" fmla="*/ 25 w 35"/>
              <a:gd name="T41" fmla="*/ 47 h 55"/>
              <a:gd name="T42" fmla="*/ 23 w 35"/>
              <a:gd name="T43" fmla="*/ 49 h 55"/>
              <a:gd name="T44" fmla="*/ 22 w 35"/>
              <a:gd name="T45" fmla="*/ 50 h 55"/>
              <a:gd name="T46" fmla="*/ 21 w 35"/>
              <a:gd name="T47" fmla="*/ 50 h 55"/>
              <a:gd name="T48" fmla="*/ 20 w 35"/>
              <a:gd name="T49" fmla="*/ 51 h 55"/>
              <a:gd name="T50" fmla="*/ 20 w 35"/>
              <a:gd name="T51" fmla="*/ 51 h 55"/>
              <a:gd name="T52" fmla="*/ 19 w 35"/>
              <a:gd name="T53" fmla="*/ 52 h 55"/>
              <a:gd name="T54" fmla="*/ 18 w 35"/>
              <a:gd name="T55" fmla="*/ 52 h 55"/>
              <a:gd name="T56" fmla="*/ 17 w 35"/>
              <a:gd name="T57" fmla="*/ 53 h 55"/>
              <a:gd name="T58" fmla="*/ 16 w 35"/>
              <a:gd name="T59" fmla="*/ 54 h 55"/>
              <a:gd name="T60" fmla="*/ 15 w 35"/>
              <a:gd name="T61" fmla="*/ 54 h 55"/>
              <a:gd name="T62" fmla="*/ 13 w 35"/>
              <a:gd name="T63" fmla="*/ 55 h 55"/>
              <a:gd name="T64" fmla="*/ 13 w 35"/>
              <a:gd name="T65" fmla="*/ 55 h 55"/>
              <a:gd name="T66" fmla="*/ 12 w 35"/>
              <a:gd name="T67" fmla="*/ 55 h 55"/>
              <a:gd name="T68" fmla="*/ 0 w 35"/>
              <a:gd name="T69" fmla="*/ 35 h 55"/>
              <a:gd name="T70" fmla="*/ 9 w 35"/>
              <a:gd name="T71" fmla="*/ 34 h 55"/>
              <a:gd name="T72" fmla="*/ 11 w 35"/>
              <a:gd name="T73" fmla="*/ 34 h 55"/>
              <a:gd name="T74" fmla="*/ 12 w 35"/>
              <a:gd name="T75" fmla="*/ 33 h 55"/>
              <a:gd name="T76" fmla="*/ 14 w 35"/>
              <a:gd name="T77" fmla="*/ 33 h 55"/>
              <a:gd name="T78" fmla="*/ 16 w 35"/>
              <a:gd name="T79" fmla="*/ 32 h 55"/>
              <a:gd name="T80" fmla="*/ 17 w 35"/>
              <a:gd name="T81" fmla="*/ 31 h 55"/>
              <a:gd name="T82" fmla="*/ 18 w 35"/>
              <a:gd name="T83" fmla="*/ 31 h 55"/>
              <a:gd name="T84" fmla="*/ 20 w 35"/>
              <a:gd name="T85" fmla="*/ 29 h 55"/>
              <a:gd name="T86" fmla="*/ 21 w 35"/>
              <a:gd name="T87" fmla="*/ 28 h 55"/>
              <a:gd name="T88" fmla="*/ 23 w 35"/>
              <a:gd name="T89" fmla="*/ 27 h 55"/>
              <a:gd name="T90" fmla="*/ 35 w 35"/>
              <a:gd name="T9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55">
                <a:moveTo>
                  <a:pt x="35" y="0"/>
                </a:moveTo>
                <a:cubicBezTo>
                  <a:pt x="35" y="22"/>
                  <a:pt x="35" y="22"/>
                  <a:pt x="35" y="22"/>
                </a:cubicBezTo>
                <a:cubicBezTo>
                  <a:pt x="35" y="23"/>
                  <a:pt x="35" y="23"/>
                  <a:pt x="35" y="23"/>
                </a:cubicBezTo>
                <a:cubicBezTo>
                  <a:pt x="35" y="24"/>
                  <a:pt x="35" y="24"/>
                  <a:pt x="35" y="24"/>
                </a:cubicBezTo>
                <a:cubicBezTo>
                  <a:pt x="35" y="25"/>
                  <a:pt x="35" y="25"/>
                  <a:pt x="35" y="26"/>
                </a:cubicBezTo>
                <a:cubicBezTo>
                  <a:pt x="35" y="26"/>
                  <a:pt x="35" y="26"/>
                  <a:pt x="35" y="26"/>
                </a:cubicBezTo>
                <a:cubicBezTo>
                  <a:pt x="35" y="27"/>
                  <a:pt x="35" y="28"/>
                  <a:pt x="35" y="29"/>
                </a:cubicBezTo>
                <a:cubicBezTo>
                  <a:pt x="35" y="30"/>
                  <a:pt x="35" y="30"/>
                  <a:pt x="35" y="30"/>
                </a:cubicBezTo>
                <a:cubicBezTo>
                  <a:pt x="34" y="30"/>
                  <a:pt x="34" y="31"/>
                  <a:pt x="34" y="31"/>
                </a:cubicBezTo>
                <a:cubicBezTo>
                  <a:pt x="34" y="31"/>
                  <a:pt x="34" y="32"/>
                  <a:pt x="34" y="32"/>
                </a:cubicBezTo>
                <a:cubicBezTo>
                  <a:pt x="34" y="33"/>
                  <a:pt x="34" y="33"/>
                  <a:pt x="33" y="34"/>
                </a:cubicBezTo>
                <a:cubicBezTo>
                  <a:pt x="33" y="34"/>
                  <a:pt x="33" y="35"/>
                  <a:pt x="33" y="36"/>
                </a:cubicBezTo>
                <a:cubicBezTo>
                  <a:pt x="32" y="36"/>
                  <a:pt x="32" y="37"/>
                  <a:pt x="32" y="37"/>
                </a:cubicBezTo>
                <a:cubicBezTo>
                  <a:pt x="31" y="38"/>
                  <a:pt x="31" y="38"/>
                  <a:pt x="31" y="38"/>
                </a:cubicBezTo>
                <a:cubicBezTo>
                  <a:pt x="31" y="39"/>
                  <a:pt x="30" y="40"/>
                  <a:pt x="30" y="41"/>
                </a:cubicBezTo>
                <a:cubicBezTo>
                  <a:pt x="29" y="42"/>
                  <a:pt x="29" y="42"/>
                  <a:pt x="29" y="42"/>
                </a:cubicBezTo>
                <a:cubicBezTo>
                  <a:pt x="29" y="42"/>
                  <a:pt x="29" y="43"/>
                  <a:pt x="28" y="43"/>
                </a:cubicBezTo>
                <a:cubicBezTo>
                  <a:pt x="28" y="44"/>
                  <a:pt x="28" y="44"/>
                  <a:pt x="28" y="44"/>
                </a:cubicBezTo>
                <a:cubicBezTo>
                  <a:pt x="27" y="45"/>
                  <a:pt x="27" y="45"/>
                  <a:pt x="27" y="45"/>
                </a:cubicBezTo>
                <a:cubicBezTo>
                  <a:pt x="26" y="46"/>
                  <a:pt x="26" y="46"/>
                  <a:pt x="26" y="46"/>
                </a:cubicBezTo>
                <a:cubicBezTo>
                  <a:pt x="25" y="47"/>
                  <a:pt x="25" y="47"/>
                  <a:pt x="25" y="47"/>
                </a:cubicBezTo>
                <a:cubicBezTo>
                  <a:pt x="24" y="48"/>
                  <a:pt x="24" y="48"/>
                  <a:pt x="23" y="49"/>
                </a:cubicBezTo>
                <a:cubicBezTo>
                  <a:pt x="23" y="49"/>
                  <a:pt x="22" y="49"/>
                  <a:pt x="22" y="50"/>
                </a:cubicBezTo>
                <a:cubicBezTo>
                  <a:pt x="21" y="50"/>
                  <a:pt x="21" y="50"/>
                  <a:pt x="21" y="50"/>
                </a:cubicBezTo>
                <a:cubicBezTo>
                  <a:pt x="20" y="51"/>
                  <a:pt x="20" y="51"/>
                  <a:pt x="20" y="51"/>
                </a:cubicBezTo>
                <a:cubicBezTo>
                  <a:pt x="20" y="51"/>
                  <a:pt x="20" y="51"/>
                  <a:pt x="20" y="51"/>
                </a:cubicBezTo>
                <a:cubicBezTo>
                  <a:pt x="19" y="52"/>
                  <a:pt x="19" y="52"/>
                  <a:pt x="19" y="52"/>
                </a:cubicBezTo>
                <a:cubicBezTo>
                  <a:pt x="18" y="52"/>
                  <a:pt x="18" y="52"/>
                  <a:pt x="18" y="52"/>
                </a:cubicBezTo>
                <a:cubicBezTo>
                  <a:pt x="18" y="53"/>
                  <a:pt x="17" y="53"/>
                  <a:pt x="17" y="53"/>
                </a:cubicBezTo>
                <a:cubicBezTo>
                  <a:pt x="16" y="53"/>
                  <a:pt x="16" y="53"/>
                  <a:pt x="16" y="54"/>
                </a:cubicBezTo>
                <a:cubicBezTo>
                  <a:pt x="15" y="54"/>
                  <a:pt x="15" y="54"/>
                  <a:pt x="15" y="54"/>
                </a:cubicBezTo>
                <a:cubicBezTo>
                  <a:pt x="14" y="54"/>
                  <a:pt x="14" y="55"/>
                  <a:pt x="13" y="55"/>
                </a:cubicBezTo>
                <a:cubicBezTo>
                  <a:pt x="13" y="55"/>
                  <a:pt x="13" y="55"/>
                  <a:pt x="13" y="55"/>
                </a:cubicBezTo>
                <a:cubicBezTo>
                  <a:pt x="12" y="55"/>
                  <a:pt x="12" y="55"/>
                  <a:pt x="12" y="55"/>
                </a:cubicBezTo>
                <a:cubicBezTo>
                  <a:pt x="0" y="35"/>
                  <a:pt x="0" y="35"/>
                  <a:pt x="0" y="35"/>
                </a:cubicBezTo>
                <a:cubicBezTo>
                  <a:pt x="3" y="35"/>
                  <a:pt x="6" y="35"/>
                  <a:pt x="9" y="34"/>
                </a:cubicBezTo>
                <a:cubicBezTo>
                  <a:pt x="10" y="34"/>
                  <a:pt x="10" y="34"/>
                  <a:pt x="11" y="34"/>
                </a:cubicBezTo>
                <a:cubicBezTo>
                  <a:pt x="12" y="33"/>
                  <a:pt x="12" y="33"/>
                  <a:pt x="12" y="33"/>
                </a:cubicBezTo>
                <a:cubicBezTo>
                  <a:pt x="12" y="33"/>
                  <a:pt x="13" y="33"/>
                  <a:pt x="14" y="33"/>
                </a:cubicBezTo>
                <a:cubicBezTo>
                  <a:pt x="15" y="32"/>
                  <a:pt x="15" y="32"/>
                  <a:pt x="16" y="32"/>
                </a:cubicBezTo>
                <a:cubicBezTo>
                  <a:pt x="16" y="32"/>
                  <a:pt x="17" y="31"/>
                  <a:pt x="17" y="31"/>
                </a:cubicBezTo>
                <a:cubicBezTo>
                  <a:pt x="18" y="31"/>
                  <a:pt x="18" y="31"/>
                  <a:pt x="18" y="31"/>
                </a:cubicBezTo>
                <a:cubicBezTo>
                  <a:pt x="19" y="30"/>
                  <a:pt x="19" y="30"/>
                  <a:pt x="20" y="29"/>
                </a:cubicBezTo>
                <a:cubicBezTo>
                  <a:pt x="20" y="29"/>
                  <a:pt x="21" y="29"/>
                  <a:pt x="21" y="28"/>
                </a:cubicBezTo>
                <a:cubicBezTo>
                  <a:pt x="22" y="28"/>
                  <a:pt x="22" y="28"/>
                  <a:pt x="23" y="27"/>
                </a:cubicBezTo>
                <a:cubicBezTo>
                  <a:pt x="30" y="21"/>
                  <a:pt x="35" y="11"/>
                  <a:pt x="35" y="0"/>
                </a:cubicBezTo>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4" name="îṥliḓè">
            <a:extLst>
              <a:ext uri="{FF2B5EF4-FFF2-40B4-BE49-F238E27FC236}">
                <a16:creationId xmlns:a16="http://schemas.microsoft.com/office/drawing/2014/main" id="{66DD9067-474A-4282-BA43-529A7042CE85}"/>
              </a:ext>
            </a:extLst>
          </p:cNvPr>
          <p:cNvSpPr/>
          <p:nvPr/>
        </p:nvSpPr>
        <p:spPr bwMode="auto">
          <a:xfrm>
            <a:off x="7918854" y="3152094"/>
            <a:ext cx="35908" cy="43786"/>
          </a:xfrm>
          <a:custGeom>
            <a:avLst/>
            <a:gdLst>
              <a:gd name="T0" fmla="*/ 13 w 33"/>
              <a:gd name="T1" fmla="*/ 0 h 41"/>
              <a:gd name="T2" fmla="*/ 0 w 33"/>
              <a:gd name="T3" fmla="*/ 0 h 41"/>
              <a:gd name="T4" fmla="*/ 1 w 33"/>
              <a:gd name="T5" fmla="*/ 2 h 41"/>
              <a:gd name="T6" fmla="*/ 1 w 33"/>
              <a:gd name="T7" fmla="*/ 8 h 41"/>
              <a:gd name="T8" fmla="*/ 0 w 33"/>
              <a:gd name="T9" fmla="*/ 12 h 41"/>
              <a:gd name="T10" fmla="*/ 13 w 33"/>
              <a:gd name="T11" fmla="*/ 12 h 41"/>
              <a:gd name="T12" fmla="*/ 20 w 33"/>
              <a:gd name="T13" fmla="*/ 19 h 41"/>
              <a:gd name="T14" fmla="*/ 20 w 33"/>
              <a:gd name="T15" fmla="*/ 41 h 41"/>
              <a:gd name="T16" fmla="*/ 33 w 33"/>
              <a:gd name="T17" fmla="*/ 41 h 41"/>
              <a:gd name="T18" fmla="*/ 33 w 33"/>
              <a:gd name="T19" fmla="*/ 19 h 41"/>
              <a:gd name="T20" fmla="*/ 13 w 33"/>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1">
                <a:moveTo>
                  <a:pt x="13" y="0"/>
                </a:moveTo>
                <a:cubicBezTo>
                  <a:pt x="0" y="0"/>
                  <a:pt x="0" y="0"/>
                  <a:pt x="0" y="0"/>
                </a:cubicBezTo>
                <a:cubicBezTo>
                  <a:pt x="0" y="0"/>
                  <a:pt x="1" y="1"/>
                  <a:pt x="1" y="2"/>
                </a:cubicBezTo>
                <a:cubicBezTo>
                  <a:pt x="1" y="8"/>
                  <a:pt x="1" y="8"/>
                  <a:pt x="1" y="8"/>
                </a:cubicBezTo>
                <a:cubicBezTo>
                  <a:pt x="1" y="10"/>
                  <a:pt x="0" y="11"/>
                  <a:pt x="0" y="12"/>
                </a:cubicBezTo>
                <a:cubicBezTo>
                  <a:pt x="13" y="12"/>
                  <a:pt x="13" y="12"/>
                  <a:pt x="13" y="12"/>
                </a:cubicBezTo>
                <a:cubicBezTo>
                  <a:pt x="17" y="12"/>
                  <a:pt x="20" y="15"/>
                  <a:pt x="20" y="19"/>
                </a:cubicBezTo>
                <a:cubicBezTo>
                  <a:pt x="20" y="41"/>
                  <a:pt x="20" y="41"/>
                  <a:pt x="20" y="41"/>
                </a:cubicBezTo>
                <a:cubicBezTo>
                  <a:pt x="33" y="41"/>
                  <a:pt x="33" y="41"/>
                  <a:pt x="33" y="41"/>
                </a:cubicBezTo>
                <a:cubicBezTo>
                  <a:pt x="33" y="19"/>
                  <a:pt x="33" y="19"/>
                  <a:pt x="33" y="19"/>
                </a:cubicBezTo>
                <a:cubicBezTo>
                  <a:pt x="33" y="8"/>
                  <a:pt x="24" y="0"/>
                  <a:pt x="13"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5" name="íşḻidè">
            <a:extLst>
              <a:ext uri="{FF2B5EF4-FFF2-40B4-BE49-F238E27FC236}">
                <a16:creationId xmlns:a16="http://schemas.microsoft.com/office/drawing/2014/main" id="{DF667EE4-0FBF-4C1C-8BA2-45C190AEADAA}"/>
              </a:ext>
            </a:extLst>
          </p:cNvPr>
          <p:cNvSpPr/>
          <p:nvPr/>
        </p:nvSpPr>
        <p:spPr bwMode="auto">
          <a:xfrm>
            <a:off x="7871607" y="3140539"/>
            <a:ext cx="47878" cy="34056"/>
          </a:xfrm>
          <a:custGeom>
            <a:avLst/>
            <a:gdLst>
              <a:gd name="T0" fmla="*/ 31 w 44"/>
              <a:gd name="T1" fmla="*/ 0 h 32"/>
              <a:gd name="T2" fmla="*/ 0 w 44"/>
              <a:gd name="T3" fmla="*/ 0 h 32"/>
              <a:gd name="T4" fmla="*/ 0 w 44"/>
              <a:gd name="T5" fmla="*/ 32 h 32"/>
              <a:gd name="T6" fmla="*/ 31 w 44"/>
              <a:gd name="T7" fmla="*/ 32 h 32"/>
              <a:gd name="T8" fmla="*/ 43 w 44"/>
              <a:gd name="T9" fmla="*/ 23 h 32"/>
              <a:gd name="T10" fmla="*/ 43 w 44"/>
              <a:gd name="T11" fmla="*/ 23 h 32"/>
              <a:gd name="T12" fmla="*/ 44 w 44"/>
              <a:gd name="T13" fmla="*/ 19 h 32"/>
              <a:gd name="T14" fmla="*/ 44 w 44"/>
              <a:gd name="T15" fmla="*/ 13 h 32"/>
              <a:gd name="T16" fmla="*/ 43 w 44"/>
              <a:gd name="T17" fmla="*/ 11 h 32"/>
              <a:gd name="T18" fmla="*/ 43 w 44"/>
              <a:gd name="T19" fmla="*/ 11 h 32"/>
              <a:gd name="T20" fmla="*/ 31 w 4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2">
                <a:moveTo>
                  <a:pt x="31" y="0"/>
                </a:moveTo>
                <a:cubicBezTo>
                  <a:pt x="0" y="0"/>
                  <a:pt x="0" y="0"/>
                  <a:pt x="0" y="0"/>
                </a:cubicBezTo>
                <a:cubicBezTo>
                  <a:pt x="0" y="32"/>
                  <a:pt x="0" y="32"/>
                  <a:pt x="0" y="32"/>
                </a:cubicBezTo>
                <a:cubicBezTo>
                  <a:pt x="31" y="32"/>
                  <a:pt x="31" y="32"/>
                  <a:pt x="31" y="32"/>
                </a:cubicBezTo>
                <a:cubicBezTo>
                  <a:pt x="37" y="32"/>
                  <a:pt x="42" y="28"/>
                  <a:pt x="43" y="23"/>
                </a:cubicBezTo>
                <a:cubicBezTo>
                  <a:pt x="43" y="23"/>
                  <a:pt x="43" y="23"/>
                  <a:pt x="43" y="23"/>
                </a:cubicBezTo>
                <a:cubicBezTo>
                  <a:pt x="43" y="22"/>
                  <a:pt x="44" y="21"/>
                  <a:pt x="44" y="19"/>
                </a:cubicBezTo>
                <a:cubicBezTo>
                  <a:pt x="44" y="13"/>
                  <a:pt x="44" y="13"/>
                  <a:pt x="44" y="13"/>
                </a:cubicBezTo>
                <a:cubicBezTo>
                  <a:pt x="44" y="12"/>
                  <a:pt x="43" y="11"/>
                  <a:pt x="43" y="11"/>
                </a:cubicBezTo>
                <a:cubicBezTo>
                  <a:pt x="43" y="11"/>
                  <a:pt x="43" y="11"/>
                  <a:pt x="43" y="11"/>
                </a:cubicBezTo>
                <a:cubicBezTo>
                  <a:pt x="42" y="4"/>
                  <a:pt x="37" y="0"/>
                  <a:pt x="31"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6" name="îs1îḋê">
            <a:extLst>
              <a:ext uri="{FF2B5EF4-FFF2-40B4-BE49-F238E27FC236}">
                <a16:creationId xmlns:a16="http://schemas.microsoft.com/office/drawing/2014/main" id="{748C9473-3A64-43FD-8394-BCA7F375CC3B}"/>
              </a:ext>
            </a:extLst>
          </p:cNvPr>
          <p:cNvSpPr/>
          <p:nvPr/>
        </p:nvSpPr>
        <p:spPr bwMode="auto">
          <a:xfrm>
            <a:off x="7871607" y="3470154"/>
            <a:ext cx="182061" cy="23110"/>
          </a:xfrm>
          <a:custGeom>
            <a:avLst/>
            <a:gdLst>
              <a:gd name="T0" fmla="*/ 154 w 166"/>
              <a:gd name="T1" fmla="*/ 0 h 22"/>
              <a:gd name="T2" fmla="*/ 154 w 166"/>
              <a:gd name="T3" fmla="*/ 0 h 22"/>
              <a:gd name="T4" fmla="*/ 114 w 166"/>
              <a:gd name="T5" fmla="*/ 0 h 22"/>
              <a:gd name="T6" fmla="*/ 114 w 166"/>
              <a:gd name="T7" fmla="*/ 1 h 22"/>
              <a:gd name="T8" fmla="*/ 87 w 166"/>
              <a:gd name="T9" fmla="*/ 1 h 22"/>
              <a:gd name="T10" fmla="*/ 87 w 166"/>
              <a:gd name="T11" fmla="*/ 0 h 22"/>
              <a:gd name="T12" fmla="*/ 0 w 166"/>
              <a:gd name="T13" fmla="*/ 0 h 22"/>
              <a:gd name="T14" fmla="*/ 0 w 166"/>
              <a:gd name="T15" fmla="*/ 22 h 22"/>
              <a:gd name="T16" fmla="*/ 154 w 166"/>
              <a:gd name="T17" fmla="*/ 22 h 22"/>
              <a:gd name="T18" fmla="*/ 166 w 166"/>
              <a:gd name="T19" fmla="*/ 20 h 22"/>
              <a:gd name="T20" fmla="*/ 154 w 16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22">
                <a:moveTo>
                  <a:pt x="154" y="0"/>
                </a:moveTo>
                <a:cubicBezTo>
                  <a:pt x="154" y="0"/>
                  <a:pt x="154" y="0"/>
                  <a:pt x="154" y="0"/>
                </a:cubicBezTo>
                <a:cubicBezTo>
                  <a:pt x="114" y="0"/>
                  <a:pt x="114" y="0"/>
                  <a:pt x="114" y="0"/>
                </a:cubicBezTo>
                <a:cubicBezTo>
                  <a:pt x="114" y="1"/>
                  <a:pt x="114" y="1"/>
                  <a:pt x="114" y="1"/>
                </a:cubicBezTo>
                <a:cubicBezTo>
                  <a:pt x="87" y="1"/>
                  <a:pt x="87" y="1"/>
                  <a:pt x="87" y="1"/>
                </a:cubicBezTo>
                <a:cubicBezTo>
                  <a:pt x="87" y="0"/>
                  <a:pt x="87" y="0"/>
                  <a:pt x="87" y="0"/>
                </a:cubicBezTo>
                <a:cubicBezTo>
                  <a:pt x="0" y="0"/>
                  <a:pt x="0" y="0"/>
                  <a:pt x="0" y="0"/>
                </a:cubicBezTo>
                <a:cubicBezTo>
                  <a:pt x="0" y="22"/>
                  <a:pt x="0" y="22"/>
                  <a:pt x="0" y="22"/>
                </a:cubicBezTo>
                <a:cubicBezTo>
                  <a:pt x="154" y="22"/>
                  <a:pt x="154" y="22"/>
                  <a:pt x="154" y="22"/>
                </a:cubicBezTo>
                <a:cubicBezTo>
                  <a:pt x="159" y="22"/>
                  <a:pt x="163" y="21"/>
                  <a:pt x="166" y="20"/>
                </a:cubicBezTo>
                <a:cubicBezTo>
                  <a:pt x="154" y="0"/>
                  <a:pt x="154" y="0"/>
                  <a:pt x="154" y="0"/>
                </a:cubicBezTo>
              </a:path>
            </a:pathLst>
          </a:custGeom>
          <a:solidFill>
            <a:srgbClr val="B40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7" name="iṥļíḑé">
            <a:extLst>
              <a:ext uri="{FF2B5EF4-FFF2-40B4-BE49-F238E27FC236}">
                <a16:creationId xmlns:a16="http://schemas.microsoft.com/office/drawing/2014/main" id="{8EDC1487-0C49-4584-A1E8-898611FCA3C1}"/>
              </a:ext>
            </a:extLst>
          </p:cNvPr>
          <p:cNvSpPr/>
          <p:nvPr/>
        </p:nvSpPr>
        <p:spPr bwMode="auto">
          <a:xfrm>
            <a:off x="7871607" y="3195880"/>
            <a:ext cx="207260" cy="274274"/>
          </a:xfrm>
          <a:custGeom>
            <a:avLst/>
            <a:gdLst>
              <a:gd name="T0" fmla="*/ 151 w 329"/>
              <a:gd name="T1" fmla="*/ 0 h 451"/>
              <a:gd name="T2" fmla="*/ 0 w 329"/>
              <a:gd name="T3" fmla="*/ 0 h 451"/>
              <a:gd name="T4" fmla="*/ 0 w 329"/>
              <a:gd name="T5" fmla="*/ 451 h 451"/>
              <a:gd name="T6" fmla="*/ 151 w 329"/>
              <a:gd name="T7" fmla="*/ 451 h 451"/>
              <a:gd name="T8" fmla="*/ 151 w 329"/>
              <a:gd name="T9" fmla="*/ 136 h 451"/>
              <a:gd name="T10" fmla="*/ 136 w 329"/>
              <a:gd name="T11" fmla="*/ 136 h 451"/>
              <a:gd name="T12" fmla="*/ 136 w 329"/>
              <a:gd name="T13" fmla="*/ 101 h 451"/>
              <a:gd name="T14" fmla="*/ 151 w 329"/>
              <a:gd name="T15" fmla="*/ 101 h 451"/>
              <a:gd name="T16" fmla="*/ 151 w 329"/>
              <a:gd name="T17" fmla="*/ 0 h 451"/>
              <a:gd name="T18" fmla="*/ 268 w 329"/>
              <a:gd name="T19" fmla="*/ 0 h 451"/>
              <a:gd name="T20" fmla="*/ 199 w 329"/>
              <a:gd name="T21" fmla="*/ 0 h 451"/>
              <a:gd name="T22" fmla="*/ 199 w 329"/>
              <a:gd name="T23" fmla="*/ 101 h 451"/>
              <a:gd name="T24" fmla="*/ 212 w 329"/>
              <a:gd name="T25" fmla="*/ 101 h 451"/>
              <a:gd name="T26" fmla="*/ 212 w 329"/>
              <a:gd name="T27" fmla="*/ 136 h 451"/>
              <a:gd name="T28" fmla="*/ 199 w 329"/>
              <a:gd name="T29" fmla="*/ 136 h 451"/>
              <a:gd name="T30" fmla="*/ 199 w 329"/>
              <a:gd name="T31" fmla="*/ 451 h 451"/>
              <a:gd name="T32" fmla="*/ 268 w 329"/>
              <a:gd name="T33" fmla="*/ 451 h 451"/>
              <a:gd name="T34" fmla="*/ 268 w 329"/>
              <a:gd name="T35" fmla="*/ 451 h 451"/>
              <a:gd name="T36" fmla="*/ 268 w 329"/>
              <a:gd name="T37" fmla="*/ 451 h 451"/>
              <a:gd name="T38" fmla="*/ 268 w 329"/>
              <a:gd name="T39" fmla="*/ 451 h 451"/>
              <a:gd name="T40" fmla="*/ 329 w 329"/>
              <a:gd name="T41" fmla="*/ 379 h 451"/>
              <a:gd name="T42" fmla="*/ 329 w 329"/>
              <a:gd name="T43" fmla="*/ 329 h 451"/>
              <a:gd name="T44" fmla="*/ 329 w 329"/>
              <a:gd name="T45" fmla="*/ 301 h 451"/>
              <a:gd name="T46" fmla="*/ 329 w 329"/>
              <a:gd name="T47" fmla="*/ 71 h 451"/>
              <a:gd name="T48" fmla="*/ 268 w 329"/>
              <a:gd name="T49" fmla="*/ 0 h 451"/>
              <a:gd name="T50" fmla="*/ 268 w 329"/>
              <a:gd name="T51"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451">
                <a:moveTo>
                  <a:pt x="151" y="0"/>
                </a:moveTo>
                <a:lnTo>
                  <a:pt x="0" y="0"/>
                </a:lnTo>
                <a:lnTo>
                  <a:pt x="0" y="451"/>
                </a:lnTo>
                <a:lnTo>
                  <a:pt x="151" y="451"/>
                </a:lnTo>
                <a:lnTo>
                  <a:pt x="151" y="136"/>
                </a:lnTo>
                <a:lnTo>
                  <a:pt x="136" y="136"/>
                </a:lnTo>
                <a:lnTo>
                  <a:pt x="136" y="101"/>
                </a:lnTo>
                <a:lnTo>
                  <a:pt x="151" y="101"/>
                </a:lnTo>
                <a:lnTo>
                  <a:pt x="151" y="0"/>
                </a:lnTo>
                <a:close/>
                <a:moveTo>
                  <a:pt x="268" y="0"/>
                </a:moveTo>
                <a:lnTo>
                  <a:pt x="199" y="0"/>
                </a:lnTo>
                <a:lnTo>
                  <a:pt x="199" y="101"/>
                </a:lnTo>
                <a:lnTo>
                  <a:pt x="212" y="101"/>
                </a:lnTo>
                <a:lnTo>
                  <a:pt x="212" y="136"/>
                </a:lnTo>
                <a:lnTo>
                  <a:pt x="199" y="136"/>
                </a:lnTo>
                <a:lnTo>
                  <a:pt x="199" y="451"/>
                </a:lnTo>
                <a:lnTo>
                  <a:pt x="268" y="451"/>
                </a:lnTo>
                <a:lnTo>
                  <a:pt x="268" y="451"/>
                </a:lnTo>
                <a:lnTo>
                  <a:pt x="268" y="451"/>
                </a:lnTo>
                <a:lnTo>
                  <a:pt x="268" y="451"/>
                </a:lnTo>
                <a:lnTo>
                  <a:pt x="329" y="379"/>
                </a:lnTo>
                <a:lnTo>
                  <a:pt x="329" y="329"/>
                </a:lnTo>
                <a:lnTo>
                  <a:pt x="329" y="301"/>
                </a:lnTo>
                <a:lnTo>
                  <a:pt x="329" y="71"/>
                </a:lnTo>
                <a:lnTo>
                  <a:pt x="268" y="0"/>
                </a:lnTo>
                <a:lnTo>
                  <a:pt x="268" y="0"/>
                </a:lnTo>
                <a:close/>
              </a:path>
            </a:pathLst>
          </a:custGeom>
          <a:solidFill>
            <a:srgbClr val="E2DBED"/>
          </a:solidFill>
          <a:ln>
            <a:noFill/>
          </a:ln>
        </p:spPr>
        <p:txBody>
          <a:bodyPr anchor="ctr"/>
          <a:lstStyle/>
          <a:p>
            <a:pPr algn="ctr"/>
            <a:endParaRPr dirty="0">
              <a:solidFill>
                <a:schemeClr val="tx1">
                  <a:lumMod val="65000"/>
                  <a:lumOff val="35000"/>
                </a:schemeClr>
              </a:solidFill>
              <a:latin typeface="+mn-ea"/>
            </a:endParaRPr>
          </a:p>
        </p:txBody>
      </p:sp>
      <p:sp>
        <p:nvSpPr>
          <p:cNvPr id="248" name="iSľîdê">
            <a:extLst>
              <a:ext uri="{FF2B5EF4-FFF2-40B4-BE49-F238E27FC236}">
                <a16:creationId xmlns:a16="http://schemas.microsoft.com/office/drawing/2014/main" id="{730E3A6B-FA28-4A34-A00B-68FCB1649683}"/>
              </a:ext>
            </a:extLst>
          </p:cNvPr>
          <p:cNvSpPr/>
          <p:nvPr/>
        </p:nvSpPr>
        <p:spPr bwMode="auto">
          <a:xfrm>
            <a:off x="7871607" y="3195880"/>
            <a:ext cx="207260" cy="274274"/>
          </a:xfrm>
          <a:custGeom>
            <a:avLst/>
            <a:gdLst>
              <a:gd name="T0" fmla="*/ 151 w 329"/>
              <a:gd name="T1" fmla="*/ 0 h 451"/>
              <a:gd name="T2" fmla="*/ 0 w 329"/>
              <a:gd name="T3" fmla="*/ 0 h 451"/>
              <a:gd name="T4" fmla="*/ 0 w 329"/>
              <a:gd name="T5" fmla="*/ 451 h 451"/>
              <a:gd name="T6" fmla="*/ 151 w 329"/>
              <a:gd name="T7" fmla="*/ 451 h 451"/>
              <a:gd name="T8" fmla="*/ 151 w 329"/>
              <a:gd name="T9" fmla="*/ 136 h 451"/>
              <a:gd name="T10" fmla="*/ 136 w 329"/>
              <a:gd name="T11" fmla="*/ 136 h 451"/>
              <a:gd name="T12" fmla="*/ 136 w 329"/>
              <a:gd name="T13" fmla="*/ 101 h 451"/>
              <a:gd name="T14" fmla="*/ 151 w 329"/>
              <a:gd name="T15" fmla="*/ 101 h 451"/>
              <a:gd name="T16" fmla="*/ 151 w 329"/>
              <a:gd name="T17" fmla="*/ 0 h 451"/>
              <a:gd name="T18" fmla="*/ 268 w 329"/>
              <a:gd name="T19" fmla="*/ 0 h 451"/>
              <a:gd name="T20" fmla="*/ 199 w 329"/>
              <a:gd name="T21" fmla="*/ 0 h 451"/>
              <a:gd name="T22" fmla="*/ 199 w 329"/>
              <a:gd name="T23" fmla="*/ 101 h 451"/>
              <a:gd name="T24" fmla="*/ 212 w 329"/>
              <a:gd name="T25" fmla="*/ 101 h 451"/>
              <a:gd name="T26" fmla="*/ 212 w 329"/>
              <a:gd name="T27" fmla="*/ 136 h 451"/>
              <a:gd name="T28" fmla="*/ 199 w 329"/>
              <a:gd name="T29" fmla="*/ 136 h 451"/>
              <a:gd name="T30" fmla="*/ 199 w 329"/>
              <a:gd name="T31" fmla="*/ 451 h 451"/>
              <a:gd name="T32" fmla="*/ 268 w 329"/>
              <a:gd name="T33" fmla="*/ 451 h 451"/>
              <a:gd name="T34" fmla="*/ 268 w 329"/>
              <a:gd name="T35" fmla="*/ 451 h 451"/>
              <a:gd name="T36" fmla="*/ 268 w 329"/>
              <a:gd name="T37" fmla="*/ 451 h 451"/>
              <a:gd name="T38" fmla="*/ 268 w 329"/>
              <a:gd name="T39" fmla="*/ 451 h 451"/>
              <a:gd name="T40" fmla="*/ 329 w 329"/>
              <a:gd name="T41" fmla="*/ 379 h 451"/>
              <a:gd name="T42" fmla="*/ 329 w 329"/>
              <a:gd name="T43" fmla="*/ 329 h 451"/>
              <a:gd name="T44" fmla="*/ 329 w 329"/>
              <a:gd name="T45" fmla="*/ 301 h 451"/>
              <a:gd name="T46" fmla="*/ 329 w 329"/>
              <a:gd name="T47" fmla="*/ 71 h 451"/>
              <a:gd name="T48" fmla="*/ 268 w 329"/>
              <a:gd name="T49" fmla="*/ 0 h 451"/>
              <a:gd name="T50" fmla="*/ 268 w 329"/>
              <a:gd name="T51"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451">
                <a:moveTo>
                  <a:pt x="151" y="0"/>
                </a:moveTo>
                <a:lnTo>
                  <a:pt x="0" y="0"/>
                </a:lnTo>
                <a:lnTo>
                  <a:pt x="0" y="451"/>
                </a:lnTo>
                <a:lnTo>
                  <a:pt x="151" y="451"/>
                </a:lnTo>
                <a:lnTo>
                  <a:pt x="151" y="136"/>
                </a:lnTo>
                <a:lnTo>
                  <a:pt x="136" y="136"/>
                </a:lnTo>
                <a:lnTo>
                  <a:pt x="136" y="101"/>
                </a:lnTo>
                <a:lnTo>
                  <a:pt x="151" y="101"/>
                </a:lnTo>
                <a:lnTo>
                  <a:pt x="151" y="0"/>
                </a:lnTo>
                <a:moveTo>
                  <a:pt x="268" y="0"/>
                </a:moveTo>
                <a:lnTo>
                  <a:pt x="199" y="0"/>
                </a:lnTo>
                <a:lnTo>
                  <a:pt x="199" y="101"/>
                </a:lnTo>
                <a:lnTo>
                  <a:pt x="212" y="101"/>
                </a:lnTo>
                <a:lnTo>
                  <a:pt x="212" y="136"/>
                </a:lnTo>
                <a:lnTo>
                  <a:pt x="199" y="136"/>
                </a:lnTo>
                <a:lnTo>
                  <a:pt x="199" y="451"/>
                </a:lnTo>
                <a:lnTo>
                  <a:pt x="268" y="451"/>
                </a:lnTo>
                <a:lnTo>
                  <a:pt x="268" y="451"/>
                </a:lnTo>
                <a:lnTo>
                  <a:pt x="268" y="451"/>
                </a:lnTo>
                <a:lnTo>
                  <a:pt x="268" y="451"/>
                </a:lnTo>
                <a:lnTo>
                  <a:pt x="329" y="379"/>
                </a:lnTo>
                <a:lnTo>
                  <a:pt x="329" y="329"/>
                </a:lnTo>
                <a:lnTo>
                  <a:pt x="329" y="301"/>
                </a:lnTo>
                <a:lnTo>
                  <a:pt x="329" y="71"/>
                </a:lnTo>
                <a:lnTo>
                  <a:pt x="268" y="0"/>
                </a:lnTo>
                <a:lnTo>
                  <a:pt x="2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9" name="isļîḋè">
            <a:extLst>
              <a:ext uri="{FF2B5EF4-FFF2-40B4-BE49-F238E27FC236}">
                <a16:creationId xmlns:a16="http://schemas.microsoft.com/office/drawing/2014/main" id="{33BBBF0A-0BE6-47AD-8767-4D97C2EAE000}"/>
              </a:ext>
            </a:extLst>
          </p:cNvPr>
          <p:cNvSpPr/>
          <p:nvPr/>
        </p:nvSpPr>
        <p:spPr bwMode="auto">
          <a:xfrm>
            <a:off x="7966732" y="3195880"/>
            <a:ext cx="30238" cy="274882"/>
          </a:xfrm>
          <a:custGeom>
            <a:avLst/>
            <a:gdLst>
              <a:gd name="T0" fmla="*/ 48 w 48"/>
              <a:gd name="T1" fmla="*/ 136 h 452"/>
              <a:gd name="T2" fmla="*/ 0 w 48"/>
              <a:gd name="T3" fmla="*/ 136 h 452"/>
              <a:gd name="T4" fmla="*/ 0 w 48"/>
              <a:gd name="T5" fmla="*/ 451 h 452"/>
              <a:gd name="T6" fmla="*/ 0 w 48"/>
              <a:gd name="T7" fmla="*/ 452 h 452"/>
              <a:gd name="T8" fmla="*/ 48 w 48"/>
              <a:gd name="T9" fmla="*/ 452 h 452"/>
              <a:gd name="T10" fmla="*/ 48 w 48"/>
              <a:gd name="T11" fmla="*/ 451 h 452"/>
              <a:gd name="T12" fmla="*/ 48 w 48"/>
              <a:gd name="T13" fmla="*/ 136 h 452"/>
              <a:gd name="T14" fmla="*/ 48 w 48"/>
              <a:gd name="T15" fmla="*/ 0 h 452"/>
              <a:gd name="T16" fmla="*/ 0 w 48"/>
              <a:gd name="T17" fmla="*/ 0 h 452"/>
              <a:gd name="T18" fmla="*/ 0 w 48"/>
              <a:gd name="T19" fmla="*/ 101 h 452"/>
              <a:gd name="T20" fmla="*/ 48 w 48"/>
              <a:gd name="T21" fmla="*/ 101 h 452"/>
              <a:gd name="T22" fmla="*/ 48 w 48"/>
              <a:gd name="T2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52">
                <a:moveTo>
                  <a:pt x="48" y="136"/>
                </a:moveTo>
                <a:lnTo>
                  <a:pt x="0" y="136"/>
                </a:lnTo>
                <a:lnTo>
                  <a:pt x="0" y="451"/>
                </a:lnTo>
                <a:lnTo>
                  <a:pt x="0" y="452"/>
                </a:lnTo>
                <a:lnTo>
                  <a:pt x="48" y="452"/>
                </a:lnTo>
                <a:lnTo>
                  <a:pt x="48" y="451"/>
                </a:lnTo>
                <a:lnTo>
                  <a:pt x="48" y="136"/>
                </a:lnTo>
                <a:close/>
                <a:moveTo>
                  <a:pt x="48" y="0"/>
                </a:moveTo>
                <a:lnTo>
                  <a:pt x="0" y="0"/>
                </a:lnTo>
                <a:lnTo>
                  <a:pt x="0" y="101"/>
                </a:lnTo>
                <a:lnTo>
                  <a:pt x="48" y="101"/>
                </a:lnTo>
                <a:lnTo>
                  <a:pt x="48" y="0"/>
                </a:lnTo>
                <a:close/>
              </a:path>
            </a:pathLst>
          </a:cu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0" name="íṣlíḑe">
            <a:extLst>
              <a:ext uri="{FF2B5EF4-FFF2-40B4-BE49-F238E27FC236}">
                <a16:creationId xmlns:a16="http://schemas.microsoft.com/office/drawing/2014/main" id="{0E38004A-425E-4B95-A247-50573E1D6B94}"/>
              </a:ext>
            </a:extLst>
          </p:cNvPr>
          <p:cNvSpPr/>
          <p:nvPr/>
        </p:nvSpPr>
        <p:spPr bwMode="auto">
          <a:xfrm>
            <a:off x="7966732" y="3195880"/>
            <a:ext cx="30238" cy="274882"/>
          </a:xfrm>
          <a:custGeom>
            <a:avLst/>
            <a:gdLst>
              <a:gd name="T0" fmla="*/ 48 w 48"/>
              <a:gd name="T1" fmla="*/ 136 h 452"/>
              <a:gd name="T2" fmla="*/ 0 w 48"/>
              <a:gd name="T3" fmla="*/ 136 h 452"/>
              <a:gd name="T4" fmla="*/ 0 w 48"/>
              <a:gd name="T5" fmla="*/ 451 h 452"/>
              <a:gd name="T6" fmla="*/ 0 w 48"/>
              <a:gd name="T7" fmla="*/ 452 h 452"/>
              <a:gd name="T8" fmla="*/ 48 w 48"/>
              <a:gd name="T9" fmla="*/ 452 h 452"/>
              <a:gd name="T10" fmla="*/ 48 w 48"/>
              <a:gd name="T11" fmla="*/ 451 h 452"/>
              <a:gd name="T12" fmla="*/ 48 w 48"/>
              <a:gd name="T13" fmla="*/ 136 h 452"/>
              <a:gd name="T14" fmla="*/ 48 w 48"/>
              <a:gd name="T15" fmla="*/ 0 h 452"/>
              <a:gd name="T16" fmla="*/ 0 w 48"/>
              <a:gd name="T17" fmla="*/ 0 h 452"/>
              <a:gd name="T18" fmla="*/ 0 w 48"/>
              <a:gd name="T19" fmla="*/ 101 h 452"/>
              <a:gd name="T20" fmla="*/ 48 w 48"/>
              <a:gd name="T21" fmla="*/ 101 h 452"/>
              <a:gd name="T22" fmla="*/ 48 w 48"/>
              <a:gd name="T2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52">
                <a:moveTo>
                  <a:pt x="48" y="136"/>
                </a:moveTo>
                <a:lnTo>
                  <a:pt x="0" y="136"/>
                </a:lnTo>
                <a:lnTo>
                  <a:pt x="0" y="451"/>
                </a:lnTo>
                <a:lnTo>
                  <a:pt x="0" y="452"/>
                </a:lnTo>
                <a:lnTo>
                  <a:pt x="48" y="452"/>
                </a:lnTo>
                <a:lnTo>
                  <a:pt x="48" y="451"/>
                </a:lnTo>
                <a:lnTo>
                  <a:pt x="48" y="136"/>
                </a:lnTo>
                <a:moveTo>
                  <a:pt x="48" y="0"/>
                </a:moveTo>
                <a:lnTo>
                  <a:pt x="0" y="0"/>
                </a:lnTo>
                <a:lnTo>
                  <a:pt x="0" y="101"/>
                </a:lnTo>
                <a:lnTo>
                  <a:pt x="48" y="101"/>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1" name="íṡľiḓê">
            <a:extLst>
              <a:ext uri="{FF2B5EF4-FFF2-40B4-BE49-F238E27FC236}">
                <a16:creationId xmlns:a16="http://schemas.microsoft.com/office/drawing/2014/main" id="{F3B32845-79BE-4058-B9C2-A6EBA103AC05}"/>
              </a:ext>
            </a:extLst>
          </p:cNvPr>
          <p:cNvSpPr/>
          <p:nvPr/>
        </p:nvSpPr>
        <p:spPr bwMode="auto">
          <a:xfrm>
            <a:off x="7957282" y="3257303"/>
            <a:ext cx="47878" cy="21285"/>
          </a:xfrm>
          <a:custGeom>
            <a:avLst/>
            <a:gdLst>
              <a:gd name="T0" fmla="*/ 76 w 76"/>
              <a:gd name="T1" fmla="*/ 0 h 35"/>
              <a:gd name="T2" fmla="*/ 63 w 76"/>
              <a:gd name="T3" fmla="*/ 0 h 35"/>
              <a:gd name="T4" fmla="*/ 15 w 76"/>
              <a:gd name="T5" fmla="*/ 0 h 35"/>
              <a:gd name="T6" fmla="*/ 0 w 76"/>
              <a:gd name="T7" fmla="*/ 0 h 35"/>
              <a:gd name="T8" fmla="*/ 0 w 76"/>
              <a:gd name="T9" fmla="*/ 35 h 35"/>
              <a:gd name="T10" fmla="*/ 15 w 76"/>
              <a:gd name="T11" fmla="*/ 35 h 35"/>
              <a:gd name="T12" fmla="*/ 63 w 76"/>
              <a:gd name="T13" fmla="*/ 35 h 35"/>
              <a:gd name="T14" fmla="*/ 76 w 76"/>
              <a:gd name="T15" fmla="*/ 35 h 35"/>
              <a:gd name="T16" fmla="*/ 76 w 7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35">
                <a:moveTo>
                  <a:pt x="76" y="0"/>
                </a:moveTo>
                <a:lnTo>
                  <a:pt x="63" y="0"/>
                </a:lnTo>
                <a:lnTo>
                  <a:pt x="15" y="0"/>
                </a:lnTo>
                <a:lnTo>
                  <a:pt x="0" y="0"/>
                </a:lnTo>
                <a:lnTo>
                  <a:pt x="0" y="35"/>
                </a:lnTo>
                <a:lnTo>
                  <a:pt x="15" y="35"/>
                </a:lnTo>
                <a:lnTo>
                  <a:pt x="63" y="35"/>
                </a:lnTo>
                <a:lnTo>
                  <a:pt x="76" y="35"/>
                </a:lnTo>
                <a:lnTo>
                  <a:pt x="76" y="0"/>
                </a:lnTo>
                <a:close/>
              </a:path>
            </a:pathLst>
          </a:custGeom>
          <a:solidFill>
            <a:srgbClr val="D4A6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2" name="íṩļîḍê">
            <a:extLst>
              <a:ext uri="{FF2B5EF4-FFF2-40B4-BE49-F238E27FC236}">
                <a16:creationId xmlns:a16="http://schemas.microsoft.com/office/drawing/2014/main" id="{490308FA-CC60-43D2-A08D-6771CCE9D998}"/>
              </a:ext>
            </a:extLst>
          </p:cNvPr>
          <p:cNvSpPr/>
          <p:nvPr/>
        </p:nvSpPr>
        <p:spPr bwMode="auto">
          <a:xfrm>
            <a:off x="7957282" y="3257303"/>
            <a:ext cx="47878" cy="21285"/>
          </a:xfrm>
          <a:custGeom>
            <a:avLst/>
            <a:gdLst>
              <a:gd name="T0" fmla="*/ 76 w 76"/>
              <a:gd name="T1" fmla="*/ 0 h 35"/>
              <a:gd name="T2" fmla="*/ 63 w 76"/>
              <a:gd name="T3" fmla="*/ 0 h 35"/>
              <a:gd name="T4" fmla="*/ 15 w 76"/>
              <a:gd name="T5" fmla="*/ 0 h 35"/>
              <a:gd name="T6" fmla="*/ 0 w 76"/>
              <a:gd name="T7" fmla="*/ 0 h 35"/>
              <a:gd name="T8" fmla="*/ 0 w 76"/>
              <a:gd name="T9" fmla="*/ 35 h 35"/>
              <a:gd name="T10" fmla="*/ 15 w 76"/>
              <a:gd name="T11" fmla="*/ 35 h 35"/>
              <a:gd name="T12" fmla="*/ 63 w 76"/>
              <a:gd name="T13" fmla="*/ 35 h 35"/>
              <a:gd name="T14" fmla="*/ 76 w 76"/>
              <a:gd name="T15" fmla="*/ 35 h 35"/>
              <a:gd name="T16" fmla="*/ 76 w 7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35">
                <a:moveTo>
                  <a:pt x="76" y="0"/>
                </a:moveTo>
                <a:lnTo>
                  <a:pt x="63" y="0"/>
                </a:lnTo>
                <a:lnTo>
                  <a:pt x="15" y="0"/>
                </a:lnTo>
                <a:lnTo>
                  <a:pt x="0" y="0"/>
                </a:lnTo>
                <a:lnTo>
                  <a:pt x="0" y="35"/>
                </a:lnTo>
                <a:lnTo>
                  <a:pt x="15" y="35"/>
                </a:lnTo>
                <a:lnTo>
                  <a:pt x="63" y="35"/>
                </a:lnTo>
                <a:lnTo>
                  <a:pt x="76" y="35"/>
                </a:lnTo>
                <a:lnTo>
                  <a:pt x="76" y="0"/>
                </a:lnTo>
              </a:path>
            </a:pathLst>
          </a:custGeom>
          <a:solidFill>
            <a:srgbClr val="E2DBED"/>
          </a:solidFill>
          <a:ln>
            <a:noFill/>
          </a:ln>
        </p:spPr>
        <p:txBody>
          <a:bodyPr anchor="ctr"/>
          <a:lstStyle/>
          <a:p>
            <a:pPr algn="ctr"/>
            <a:endParaRPr dirty="0">
              <a:solidFill>
                <a:schemeClr val="tx1">
                  <a:lumMod val="65000"/>
                  <a:lumOff val="35000"/>
                </a:schemeClr>
              </a:solidFill>
              <a:latin typeface="+mn-ea"/>
            </a:endParaRPr>
          </a:p>
        </p:txBody>
      </p:sp>
      <p:sp>
        <p:nvSpPr>
          <p:cNvPr id="253" name="ïs1îḋé">
            <a:extLst>
              <a:ext uri="{FF2B5EF4-FFF2-40B4-BE49-F238E27FC236}">
                <a16:creationId xmlns:a16="http://schemas.microsoft.com/office/drawing/2014/main" id="{985B8139-DD81-4BCD-B97E-BEC844084D91}"/>
              </a:ext>
            </a:extLst>
          </p:cNvPr>
          <p:cNvSpPr/>
          <p:nvPr/>
        </p:nvSpPr>
        <p:spPr bwMode="auto">
          <a:xfrm>
            <a:off x="8040438" y="3195880"/>
            <a:ext cx="38428" cy="43179"/>
          </a:xfrm>
          <a:custGeom>
            <a:avLst/>
            <a:gdLst>
              <a:gd name="T0" fmla="*/ 0 w 35"/>
              <a:gd name="T1" fmla="*/ 0 h 41"/>
              <a:gd name="T2" fmla="*/ 0 w 35"/>
              <a:gd name="T3" fmla="*/ 0 h 41"/>
              <a:gd name="T4" fmla="*/ 35 w 35"/>
              <a:gd name="T5" fmla="*/ 41 h 41"/>
              <a:gd name="T6" fmla="*/ 35 w 35"/>
              <a:gd name="T7" fmla="*/ 35 h 41"/>
              <a:gd name="T8" fmla="*/ 0 w 35"/>
              <a:gd name="T9" fmla="*/ 0 h 41"/>
            </a:gdLst>
            <a:ahLst/>
            <a:cxnLst>
              <a:cxn ang="0">
                <a:pos x="T0" y="T1"/>
              </a:cxn>
              <a:cxn ang="0">
                <a:pos x="T2" y="T3"/>
              </a:cxn>
              <a:cxn ang="0">
                <a:pos x="T4" y="T5"/>
              </a:cxn>
              <a:cxn ang="0">
                <a:pos x="T6" y="T7"/>
              </a:cxn>
              <a:cxn ang="0">
                <a:pos x="T8" y="T9"/>
              </a:cxn>
            </a:cxnLst>
            <a:rect l="0" t="0" r="r" b="b"/>
            <a:pathLst>
              <a:path w="35" h="41">
                <a:moveTo>
                  <a:pt x="0" y="0"/>
                </a:moveTo>
                <a:cubicBezTo>
                  <a:pt x="0" y="0"/>
                  <a:pt x="0" y="0"/>
                  <a:pt x="0" y="0"/>
                </a:cubicBezTo>
                <a:cubicBezTo>
                  <a:pt x="35" y="41"/>
                  <a:pt x="35" y="41"/>
                  <a:pt x="35" y="41"/>
                </a:cubicBezTo>
                <a:cubicBezTo>
                  <a:pt x="35" y="35"/>
                  <a:pt x="35" y="35"/>
                  <a:pt x="35" y="35"/>
                </a:cubicBezTo>
                <a:cubicBezTo>
                  <a:pt x="35" y="15"/>
                  <a:pt x="20" y="0"/>
                  <a:pt x="0" y="0"/>
                </a:cubicBezTo>
              </a:path>
            </a:pathLst>
          </a:cu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4" name="iṣḻidê">
            <a:extLst>
              <a:ext uri="{FF2B5EF4-FFF2-40B4-BE49-F238E27FC236}">
                <a16:creationId xmlns:a16="http://schemas.microsoft.com/office/drawing/2014/main" id="{9C3E4EB5-1844-4008-B53F-CAE9FE7160D2}"/>
              </a:ext>
            </a:extLst>
          </p:cNvPr>
          <p:cNvSpPr/>
          <p:nvPr/>
        </p:nvSpPr>
        <p:spPr bwMode="auto">
          <a:xfrm>
            <a:off x="8040438" y="3426368"/>
            <a:ext cx="38428" cy="43786"/>
          </a:xfrm>
          <a:custGeom>
            <a:avLst/>
            <a:gdLst>
              <a:gd name="T0" fmla="*/ 35 w 35"/>
              <a:gd name="T1" fmla="*/ 0 h 41"/>
              <a:gd name="T2" fmla="*/ 35 w 35"/>
              <a:gd name="T3" fmla="*/ 0 h 41"/>
              <a:gd name="T4" fmla="*/ 0 w 35"/>
              <a:gd name="T5" fmla="*/ 41 h 41"/>
              <a:gd name="T6" fmla="*/ 9 w 35"/>
              <a:gd name="T7" fmla="*/ 40 h 41"/>
              <a:gd name="T8" fmla="*/ 11 w 35"/>
              <a:gd name="T9" fmla="*/ 40 h 41"/>
              <a:gd name="T10" fmla="*/ 12 w 35"/>
              <a:gd name="T11" fmla="*/ 39 h 41"/>
              <a:gd name="T12" fmla="*/ 14 w 35"/>
              <a:gd name="T13" fmla="*/ 39 h 41"/>
              <a:gd name="T14" fmla="*/ 16 w 35"/>
              <a:gd name="T15" fmla="*/ 38 h 41"/>
              <a:gd name="T16" fmla="*/ 17 w 35"/>
              <a:gd name="T17" fmla="*/ 37 h 41"/>
              <a:gd name="T18" fmla="*/ 18 w 35"/>
              <a:gd name="T19" fmla="*/ 37 h 41"/>
              <a:gd name="T20" fmla="*/ 20 w 35"/>
              <a:gd name="T21" fmla="*/ 35 h 41"/>
              <a:gd name="T22" fmla="*/ 21 w 35"/>
              <a:gd name="T23" fmla="*/ 34 h 41"/>
              <a:gd name="T24" fmla="*/ 23 w 35"/>
              <a:gd name="T25" fmla="*/ 33 h 41"/>
              <a:gd name="T26" fmla="*/ 35 w 35"/>
              <a:gd name="T27" fmla="*/ 6 h 41"/>
              <a:gd name="T28" fmla="*/ 35 w 35"/>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1">
                <a:moveTo>
                  <a:pt x="35" y="0"/>
                </a:moveTo>
                <a:cubicBezTo>
                  <a:pt x="35" y="0"/>
                  <a:pt x="35" y="0"/>
                  <a:pt x="35" y="0"/>
                </a:cubicBezTo>
                <a:cubicBezTo>
                  <a:pt x="0" y="41"/>
                  <a:pt x="0" y="41"/>
                  <a:pt x="0" y="41"/>
                </a:cubicBezTo>
                <a:cubicBezTo>
                  <a:pt x="3" y="41"/>
                  <a:pt x="6" y="41"/>
                  <a:pt x="9" y="40"/>
                </a:cubicBezTo>
                <a:cubicBezTo>
                  <a:pt x="10" y="40"/>
                  <a:pt x="10" y="40"/>
                  <a:pt x="11" y="40"/>
                </a:cubicBezTo>
                <a:cubicBezTo>
                  <a:pt x="12" y="39"/>
                  <a:pt x="12" y="39"/>
                  <a:pt x="12" y="39"/>
                </a:cubicBezTo>
                <a:cubicBezTo>
                  <a:pt x="12" y="39"/>
                  <a:pt x="13" y="39"/>
                  <a:pt x="14" y="39"/>
                </a:cubicBezTo>
                <a:cubicBezTo>
                  <a:pt x="15" y="38"/>
                  <a:pt x="15" y="38"/>
                  <a:pt x="16" y="38"/>
                </a:cubicBezTo>
                <a:cubicBezTo>
                  <a:pt x="16" y="38"/>
                  <a:pt x="17" y="37"/>
                  <a:pt x="17" y="37"/>
                </a:cubicBezTo>
                <a:cubicBezTo>
                  <a:pt x="18" y="37"/>
                  <a:pt x="18" y="37"/>
                  <a:pt x="18" y="37"/>
                </a:cubicBezTo>
                <a:cubicBezTo>
                  <a:pt x="19" y="36"/>
                  <a:pt x="19" y="36"/>
                  <a:pt x="20" y="35"/>
                </a:cubicBezTo>
                <a:cubicBezTo>
                  <a:pt x="20" y="35"/>
                  <a:pt x="21" y="35"/>
                  <a:pt x="21" y="34"/>
                </a:cubicBezTo>
                <a:cubicBezTo>
                  <a:pt x="22" y="34"/>
                  <a:pt x="22" y="34"/>
                  <a:pt x="23" y="33"/>
                </a:cubicBezTo>
                <a:cubicBezTo>
                  <a:pt x="30" y="27"/>
                  <a:pt x="35" y="17"/>
                  <a:pt x="35" y="6"/>
                </a:cubicBezTo>
                <a:cubicBezTo>
                  <a:pt x="35" y="0"/>
                  <a:pt x="35" y="0"/>
                  <a:pt x="35" y="0"/>
                </a:cubicBezTo>
              </a:path>
            </a:pathLst>
          </a:cu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5" name="ïšḻîḋé">
            <a:extLst>
              <a:ext uri="{FF2B5EF4-FFF2-40B4-BE49-F238E27FC236}">
                <a16:creationId xmlns:a16="http://schemas.microsoft.com/office/drawing/2014/main" id="{ECBC952F-148F-4E9B-AC9D-7F7AFE5CBC76}"/>
              </a:ext>
            </a:extLst>
          </p:cNvPr>
          <p:cNvSpPr/>
          <p:nvPr/>
        </p:nvSpPr>
        <p:spPr bwMode="auto">
          <a:xfrm>
            <a:off x="8040438" y="3433057"/>
            <a:ext cx="38428" cy="57774"/>
          </a:xfrm>
          <a:custGeom>
            <a:avLst/>
            <a:gdLst>
              <a:gd name="T0" fmla="*/ 35 w 35"/>
              <a:gd name="T1" fmla="*/ 0 h 55"/>
              <a:gd name="T2" fmla="*/ 35 w 35"/>
              <a:gd name="T3" fmla="*/ 0 h 55"/>
              <a:gd name="T4" fmla="*/ 23 w 35"/>
              <a:gd name="T5" fmla="*/ 27 h 55"/>
              <a:gd name="T6" fmla="*/ 21 w 35"/>
              <a:gd name="T7" fmla="*/ 28 h 55"/>
              <a:gd name="T8" fmla="*/ 20 w 35"/>
              <a:gd name="T9" fmla="*/ 29 h 55"/>
              <a:gd name="T10" fmla="*/ 18 w 35"/>
              <a:gd name="T11" fmla="*/ 31 h 55"/>
              <a:gd name="T12" fmla="*/ 17 w 35"/>
              <a:gd name="T13" fmla="*/ 31 h 55"/>
              <a:gd name="T14" fmla="*/ 16 w 35"/>
              <a:gd name="T15" fmla="*/ 32 h 55"/>
              <a:gd name="T16" fmla="*/ 14 w 35"/>
              <a:gd name="T17" fmla="*/ 33 h 55"/>
              <a:gd name="T18" fmla="*/ 12 w 35"/>
              <a:gd name="T19" fmla="*/ 33 h 55"/>
              <a:gd name="T20" fmla="*/ 11 w 35"/>
              <a:gd name="T21" fmla="*/ 34 h 55"/>
              <a:gd name="T22" fmla="*/ 9 w 35"/>
              <a:gd name="T23" fmla="*/ 34 h 55"/>
              <a:gd name="T24" fmla="*/ 0 w 35"/>
              <a:gd name="T25" fmla="*/ 35 h 55"/>
              <a:gd name="T26" fmla="*/ 0 w 35"/>
              <a:gd name="T27" fmla="*/ 35 h 55"/>
              <a:gd name="T28" fmla="*/ 12 w 35"/>
              <a:gd name="T29" fmla="*/ 55 h 55"/>
              <a:gd name="T30" fmla="*/ 12 w 35"/>
              <a:gd name="T31" fmla="*/ 55 h 55"/>
              <a:gd name="T32" fmla="*/ 13 w 35"/>
              <a:gd name="T33" fmla="*/ 55 h 55"/>
              <a:gd name="T34" fmla="*/ 13 w 35"/>
              <a:gd name="T35" fmla="*/ 55 h 55"/>
              <a:gd name="T36" fmla="*/ 15 w 35"/>
              <a:gd name="T37" fmla="*/ 54 h 55"/>
              <a:gd name="T38" fmla="*/ 16 w 35"/>
              <a:gd name="T39" fmla="*/ 54 h 55"/>
              <a:gd name="T40" fmla="*/ 17 w 35"/>
              <a:gd name="T41" fmla="*/ 53 h 55"/>
              <a:gd name="T42" fmla="*/ 18 w 35"/>
              <a:gd name="T43" fmla="*/ 52 h 55"/>
              <a:gd name="T44" fmla="*/ 19 w 35"/>
              <a:gd name="T45" fmla="*/ 52 h 55"/>
              <a:gd name="T46" fmla="*/ 20 w 35"/>
              <a:gd name="T47" fmla="*/ 51 h 55"/>
              <a:gd name="T48" fmla="*/ 20 w 35"/>
              <a:gd name="T49" fmla="*/ 51 h 55"/>
              <a:gd name="T50" fmla="*/ 21 w 35"/>
              <a:gd name="T51" fmla="*/ 50 h 55"/>
              <a:gd name="T52" fmla="*/ 22 w 35"/>
              <a:gd name="T53" fmla="*/ 50 h 55"/>
              <a:gd name="T54" fmla="*/ 23 w 35"/>
              <a:gd name="T55" fmla="*/ 49 h 55"/>
              <a:gd name="T56" fmla="*/ 25 w 35"/>
              <a:gd name="T57" fmla="*/ 47 h 55"/>
              <a:gd name="T58" fmla="*/ 26 w 35"/>
              <a:gd name="T59" fmla="*/ 46 h 55"/>
              <a:gd name="T60" fmla="*/ 27 w 35"/>
              <a:gd name="T61" fmla="*/ 45 h 55"/>
              <a:gd name="T62" fmla="*/ 28 w 35"/>
              <a:gd name="T63" fmla="*/ 44 h 55"/>
              <a:gd name="T64" fmla="*/ 28 w 35"/>
              <a:gd name="T65" fmla="*/ 43 h 55"/>
              <a:gd name="T66" fmla="*/ 29 w 35"/>
              <a:gd name="T67" fmla="*/ 42 h 55"/>
              <a:gd name="T68" fmla="*/ 30 w 35"/>
              <a:gd name="T69" fmla="*/ 41 h 55"/>
              <a:gd name="T70" fmla="*/ 31 w 35"/>
              <a:gd name="T71" fmla="*/ 38 h 55"/>
              <a:gd name="T72" fmla="*/ 32 w 35"/>
              <a:gd name="T73" fmla="*/ 37 h 55"/>
              <a:gd name="T74" fmla="*/ 33 w 35"/>
              <a:gd name="T75" fmla="*/ 36 h 55"/>
              <a:gd name="T76" fmla="*/ 33 w 35"/>
              <a:gd name="T77" fmla="*/ 34 h 55"/>
              <a:gd name="T78" fmla="*/ 34 w 35"/>
              <a:gd name="T79" fmla="*/ 32 h 55"/>
              <a:gd name="T80" fmla="*/ 34 w 35"/>
              <a:gd name="T81" fmla="*/ 31 h 55"/>
              <a:gd name="T82" fmla="*/ 35 w 35"/>
              <a:gd name="T83" fmla="*/ 30 h 55"/>
              <a:gd name="T84" fmla="*/ 35 w 35"/>
              <a:gd name="T85" fmla="*/ 29 h 55"/>
              <a:gd name="T86" fmla="*/ 35 w 35"/>
              <a:gd name="T87" fmla="*/ 26 h 55"/>
              <a:gd name="T88" fmla="*/ 35 w 35"/>
              <a:gd name="T89" fmla="*/ 26 h 55"/>
              <a:gd name="T90" fmla="*/ 35 w 35"/>
              <a:gd name="T91" fmla="*/ 24 h 55"/>
              <a:gd name="T92" fmla="*/ 35 w 35"/>
              <a:gd name="T93" fmla="*/ 23 h 55"/>
              <a:gd name="T94" fmla="*/ 35 w 35"/>
              <a:gd name="T95" fmla="*/ 22 h 55"/>
              <a:gd name="T96" fmla="*/ 35 w 35"/>
              <a:gd name="T9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55">
                <a:moveTo>
                  <a:pt x="35" y="0"/>
                </a:moveTo>
                <a:cubicBezTo>
                  <a:pt x="35" y="0"/>
                  <a:pt x="35" y="0"/>
                  <a:pt x="35" y="0"/>
                </a:cubicBezTo>
                <a:cubicBezTo>
                  <a:pt x="35" y="11"/>
                  <a:pt x="30" y="21"/>
                  <a:pt x="23" y="27"/>
                </a:cubicBezTo>
                <a:cubicBezTo>
                  <a:pt x="22" y="28"/>
                  <a:pt x="22" y="28"/>
                  <a:pt x="21" y="28"/>
                </a:cubicBezTo>
                <a:cubicBezTo>
                  <a:pt x="21" y="29"/>
                  <a:pt x="20" y="29"/>
                  <a:pt x="20" y="29"/>
                </a:cubicBezTo>
                <a:cubicBezTo>
                  <a:pt x="19" y="30"/>
                  <a:pt x="19" y="30"/>
                  <a:pt x="18" y="31"/>
                </a:cubicBezTo>
                <a:cubicBezTo>
                  <a:pt x="17" y="31"/>
                  <a:pt x="17" y="31"/>
                  <a:pt x="17" y="31"/>
                </a:cubicBezTo>
                <a:cubicBezTo>
                  <a:pt x="17" y="31"/>
                  <a:pt x="16" y="32"/>
                  <a:pt x="16" y="32"/>
                </a:cubicBezTo>
                <a:cubicBezTo>
                  <a:pt x="15" y="32"/>
                  <a:pt x="15" y="32"/>
                  <a:pt x="14" y="33"/>
                </a:cubicBezTo>
                <a:cubicBezTo>
                  <a:pt x="13" y="33"/>
                  <a:pt x="12" y="33"/>
                  <a:pt x="12" y="33"/>
                </a:cubicBezTo>
                <a:cubicBezTo>
                  <a:pt x="11" y="34"/>
                  <a:pt x="11" y="34"/>
                  <a:pt x="11" y="34"/>
                </a:cubicBezTo>
                <a:cubicBezTo>
                  <a:pt x="10" y="34"/>
                  <a:pt x="10" y="34"/>
                  <a:pt x="9" y="34"/>
                </a:cubicBezTo>
                <a:cubicBezTo>
                  <a:pt x="6" y="35"/>
                  <a:pt x="3" y="35"/>
                  <a:pt x="0" y="35"/>
                </a:cubicBezTo>
                <a:cubicBezTo>
                  <a:pt x="0" y="35"/>
                  <a:pt x="0" y="35"/>
                  <a:pt x="0" y="35"/>
                </a:cubicBezTo>
                <a:cubicBezTo>
                  <a:pt x="12" y="55"/>
                  <a:pt x="12" y="55"/>
                  <a:pt x="12" y="55"/>
                </a:cubicBezTo>
                <a:cubicBezTo>
                  <a:pt x="12" y="55"/>
                  <a:pt x="12" y="55"/>
                  <a:pt x="12" y="55"/>
                </a:cubicBezTo>
                <a:cubicBezTo>
                  <a:pt x="13" y="55"/>
                  <a:pt x="13" y="55"/>
                  <a:pt x="13" y="55"/>
                </a:cubicBezTo>
                <a:cubicBezTo>
                  <a:pt x="13" y="55"/>
                  <a:pt x="13" y="55"/>
                  <a:pt x="13" y="55"/>
                </a:cubicBezTo>
                <a:cubicBezTo>
                  <a:pt x="14" y="55"/>
                  <a:pt x="14" y="54"/>
                  <a:pt x="15" y="54"/>
                </a:cubicBezTo>
                <a:cubicBezTo>
                  <a:pt x="15" y="54"/>
                  <a:pt x="15" y="54"/>
                  <a:pt x="16" y="54"/>
                </a:cubicBezTo>
                <a:cubicBezTo>
                  <a:pt x="16" y="53"/>
                  <a:pt x="16" y="53"/>
                  <a:pt x="17" y="53"/>
                </a:cubicBezTo>
                <a:cubicBezTo>
                  <a:pt x="17" y="53"/>
                  <a:pt x="18" y="53"/>
                  <a:pt x="18" y="52"/>
                </a:cubicBezTo>
                <a:cubicBezTo>
                  <a:pt x="19" y="52"/>
                  <a:pt x="19" y="52"/>
                  <a:pt x="19" y="52"/>
                </a:cubicBezTo>
                <a:cubicBezTo>
                  <a:pt x="20" y="51"/>
                  <a:pt x="20" y="51"/>
                  <a:pt x="20" y="51"/>
                </a:cubicBezTo>
                <a:cubicBezTo>
                  <a:pt x="20" y="51"/>
                  <a:pt x="20" y="51"/>
                  <a:pt x="20" y="51"/>
                </a:cubicBezTo>
                <a:cubicBezTo>
                  <a:pt x="21" y="50"/>
                  <a:pt x="21" y="50"/>
                  <a:pt x="21" y="50"/>
                </a:cubicBezTo>
                <a:cubicBezTo>
                  <a:pt x="22" y="50"/>
                  <a:pt x="22" y="50"/>
                  <a:pt x="22" y="50"/>
                </a:cubicBezTo>
                <a:cubicBezTo>
                  <a:pt x="22" y="49"/>
                  <a:pt x="23" y="49"/>
                  <a:pt x="23" y="49"/>
                </a:cubicBezTo>
                <a:cubicBezTo>
                  <a:pt x="24" y="48"/>
                  <a:pt x="24" y="48"/>
                  <a:pt x="25" y="47"/>
                </a:cubicBezTo>
                <a:cubicBezTo>
                  <a:pt x="26" y="46"/>
                  <a:pt x="26" y="46"/>
                  <a:pt x="26" y="46"/>
                </a:cubicBezTo>
                <a:cubicBezTo>
                  <a:pt x="26" y="46"/>
                  <a:pt x="26" y="46"/>
                  <a:pt x="27" y="45"/>
                </a:cubicBezTo>
                <a:cubicBezTo>
                  <a:pt x="28" y="44"/>
                  <a:pt x="28" y="44"/>
                  <a:pt x="28" y="44"/>
                </a:cubicBezTo>
                <a:cubicBezTo>
                  <a:pt x="28" y="43"/>
                  <a:pt x="28" y="43"/>
                  <a:pt x="28" y="43"/>
                </a:cubicBezTo>
                <a:cubicBezTo>
                  <a:pt x="29" y="43"/>
                  <a:pt x="29" y="42"/>
                  <a:pt x="29" y="42"/>
                </a:cubicBezTo>
                <a:cubicBezTo>
                  <a:pt x="30" y="41"/>
                  <a:pt x="30" y="41"/>
                  <a:pt x="30" y="41"/>
                </a:cubicBezTo>
                <a:cubicBezTo>
                  <a:pt x="30" y="40"/>
                  <a:pt x="31" y="39"/>
                  <a:pt x="31" y="38"/>
                </a:cubicBezTo>
                <a:cubicBezTo>
                  <a:pt x="32" y="37"/>
                  <a:pt x="32" y="37"/>
                  <a:pt x="32" y="37"/>
                </a:cubicBezTo>
                <a:cubicBezTo>
                  <a:pt x="32" y="37"/>
                  <a:pt x="32" y="36"/>
                  <a:pt x="33" y="36"/>
                </a:cubicBezTo>
                <a:cubicBezTo>
                  <a:pt x="33" y="35"/>
                  <a:pt x="33" y="34"/>
                  <a:pt x="33" y="34"/>
                </a:cubicBezTo>
                <a:cubicBezTo>
                  <a:pt x="34" y="33"/>
                  <a:pt x="34" y="33"/>
                  <a:pt x="34" y="32"/>
                </a:cubicBezTo>
                <a:cubicBezTo>
                  <a:pt x="34" y="32"/>
                  <a:pt x="34" y="31"/>
                  <a:pt x="34" y="31"/>
                </a:cubicBezTo>
                <a:cubicBezTo>
                  <a:pt x="34" y="31"/>
                  <a:pt x="34" y="30"/>
                  <a:pt x="35" y="30"/>
                </a:cubicBezTo>
                <a:cubicBezTo>
                  <a:pt x="35" y="29"/>
                  <a:pt x="35" y="29"/>
                  <a:pt x="35" y="29"/>
                </a:cubicBezTo>
                <a:cubicBezTo>
                  <a:pt x="35" y="28"/>
                  <a:pt x="35" y="27"/>
                  <a:pt x="35" y="26"/>
                </a:cubicBezTo>
                <a:cubicBezTo>
                  <a:pt x="35" y="26"/>
                  <a:pt x="35" y="26"/>
                  <a:pt x="35" y="26"/>
                </a:cubicBezTo>
                <a:cubicBezTo>
                  <a:pt x="35" y="25"/>
                  <a:pt x="35" y="25"/>
                  <a:pt x="35" y="24"/>
                </a:cubicBezTo>
                <a:cubicBezTo>
                  <a:pt x="35" y="23"/>
                  <a:pt x="35" y="23"/>
                  <a:pt x="35" y="23"/>
                </a:cubicBezTo>
                <a:cubicBezTo>
                  <a:pt x="35" y="23"/>
                  <a:pt x="35" y="23"/>
                  <a:pt x="35" y="22"/>
                </a:cubicBezTo>
                <a:cubicBezTo>
                  <a:pt x="35" y="0"/>
                  <a:pt x="35" y="0"/>
                  <a:pt x="35" y="0"/>
                </a:cubicBezTo>
              </a:path>
            </a:pathLst>
          </a:custGeom>
          <a:solidFill>
            <a:srgbClr val="088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6" name="îṣ1íde">
            <a:extLst>
              <a:ext uri="{FF2B5EF4-FFF2-40B4-BE49-F238E27FC236}">
                <a16:creationId xmlns:a16="http://schemas.microsoft.com/office/drawing/2014/main" id="{632659B7-ECEA-4AA5-873F-F455D02E0B69}"/>
              </a:ext>
            </a:extLst>
          </p:cNvPr>
          <p:cNvSpPr/>
          <p:nvPr/>
        </p:nvSpPr>
        <p:spPr bwMode="auto">
          <a:xfrm>
            <a:off x="7375191" y="2168114"/>
            <a:ext cx="961962" cy="926814"/>
          </a:xfrm>
          <a:prstGeom prst="ellipse">
            <a:avLst/>
          </a:prstGeom>
          <a:solidFill>
            <a:srgbClr val="A993C9"/>
          </a:solidFill>
          <a:ln>
            <a:noFill/>
          </a:ln>
        </p:spPr>
        <p:txBody>
          <a:bodyPr anchor="ctr"/>
          <a:lstStyle/>
          <a:p>
            <a:pPr algn="ctr"/>
            <a:endParaRPr dirty="0">
              <a:solidFill>
                <a:schemeClr val="tx1">
                  <a:lumMod val="65000"/>
                  <a:lumOff val="35000"/>
                </a:schemeClr>
              </a:solidFill>
              <a:latin typeface="+mn-ea"/>
            </a:endParaRPr>
          </a:p>
        </p:txBody>
      </p:sp>
      <p:sp>
        <p:nvSpPr>
          <p:cNvPr id="257" name="íšlíḋé">
            <a:extLst>
              <a:ext uri="{FF2B5EF4-FFF2-40B4-BE49-F238E27FC236}">
                <a16:creationId xmlns:a16="http://schemas.microsoft.com/office/drawing/2014/main" id="{46A0DC5D-97EC-45B3-AC17-09EAC313756A}"/>
              </a:ext>
            </a:extLst>
          </p:cNvPr>
          <p:cNvSpPr/>
          <p:nvPr/>
        </p:nvSpPr>
        <p:spPr bwMode="auto">
          <a:xfrm>
            <a:off x="7626549" y="2143788"/>
            <a:ext cx="241908" cy="207378"/>
          </a:xfrm>
          <a:custGeom>
            <a:avLst/>
            <a:gdLst>
              <a:gd name="T0" fmla="*/ 220 w 220"/>
              <a:gd name="T1" fmla="*/ 34 h 196"/>
              <a:gd name="T2" fmla="*/ 130 w 220"/>
              <a:gd name="T3" fmla="*/ 158 h 196"/>
              <a:gd name="T4" fmla="*/ 66 w 220"/>
              <a:gd name="T5" fmla="*/ 167 h 196"/>
              <a:gd name="T6" fmla="*/ 66 w 220"/>
              <a:gd name="T7" fmla="*/ 105 h 196"/>
              <a:gd name="T8" fmla="*/ 7 w 220"/>
              <a:gd name="T9" fmla="*/ 72 h 196"/>
              <a:gd name="T10" fmla="*/ 52 w 220"/>
              <a:gd name="T11" fmla="*/ 45 h 196"/>
              <a:gd name="T12" fmla="*/ 220 w 220"/>
              <a:gd name="T13" fmla="*/ 34 h 196"/>
            </a:gdLst>
            <a:ahLst/>
            <a:cxnLst>
              <a:cxn ang="0">
                <a:pos x="T0" y="T1"/>
              </a:cxn>
              <a:cxn ang="0">
                <a:pos x="T2" y="T3"/>
              </a:cxn>
              <a:cxn ang="0">
                <a:pos x="T4" y="T5"/>
              </a:cxn>
              <a:cxn ang="0">
                <a:pos x="T6" y="T7"/>
              </a:cxn>
              <a:cxn ang="0">
                <a:pos x="T8" y="T9"/>
              </a:cxn>
              <a:cxn ang="0">
                <a:pos x="T10" y="T11"/>
              </a:cxn>
              <a:cxn ang="0">
                <a:pos x="T12" y="T13"/>
              </a:cxn>
            </a:cxnLst>
            <a:rect l="0" t="0" r="r" b="b"/>
            <a:pathLst>
              <a:path w="220" h="196">
                <a:moveTo>
                  <a:pt x="220" y="34"/>
                </a:moveTo>
                <a:cubicBezTo>
                  <a:pt x="220" y="34"/>
                  <a:pt x="195" y="148"/>
                  <a:pt x="130" y="158"/>
                </a:cubicBezTo>
                <a:cubicBezTo>
                  <a:pt x="66" y="167"/>
                  <a:pt x="91" y="196"/>
                  <a:pt x="66" y="167"/>
                </a:cubicBezTo>
                <a:cubicBezTo>
                  <a:pt x="41" y="139"/>
                  <a:pt x="75" y="127"/>
                  <a:pt x="66" y="105"/>
                </a:cubicBezTo>
                <a:cubicBezTo>
                  <a:pt x="56" y="82"/>
                  <a:pt x="23" y="64"/>
                  <a:pt x="7" y="72"/>
                </a:cubicBezTo>
                <a:cubicBezTo>
                  <a:pt x="0" y="76"/>
                  <a:pt x="20" y="60"/>
                  <a:pt x="52" y="45"/>
                </a:cubicBezTo>
                <a:cubicBezTo>
                  <a:pt x="98" y="22"/>
                  <a:pt x="168" y="0"/>
                  <a:pt x="220" y="34"/>
                </a:cubicBezTo>
              </a:path>
            </a:pathLst>
          </a:custGeom>
          <a:solidFill>
            <a:srgbClr val="7943A2"/>
          </a:solidFill>
          <a:ln>
            <a:noFill/>
          </a:ln>
        </p:spPr>
        <p:txBody>
          <a:bodyPr anchor="ctr"/>
          <a:lstStyle/>
          <a:p>
            <a:pPr algn="ctr"/>
            <a:endParaRPr dirty="0">
              <a:solidFill>
                <a:schemeClr val="tx1">
                  <a:lumMod val="65000"/>
                  <a:lumOff val="35000"/>
                </a:schemeClr>
              </a:solidFill>
              <a:latin typeface="+mn-ea"/>
            </a:endParaRPr>
          </a:p>
        </p:txBody>
      </p:sp>
      <p:sp>
        <p:nvSpPr>
          <p:cNvPr id="258" name="íṡļîďe">
            <a:extLst>
              <a:ext uri="{FF2B5EF4-FFF2-40B4-BE49-F238E27FC236}">
                <a16:creationId xmlns:a16="http://schemas.microsoft.com/office/drawing/2014/main" id="{5CFE8388-29C3-4664-8CDD-94E43A8435EE}"/>
              </a:ext>
            </a:extLst>
          </p:cNvPr>
          <p:cNvSpPr/>
          <p:nvPr/>
        </p:nvSpPr>
        <p:spPr bwMode="auto">
          <a:xfrm>
            <a:off x="7602610" y="2236834"/>
            <a:ext cx="90086" cy="93047"/>
          </a:xfrm>
          <a:custGeom>
            <a:avLst/>
            <a:gdLst>
              <a:gd name="T0" fmla="*/ 56 w 82"/>
              <a:gd name="T1" fmla="*/ 49 h 88"/>
              <a:gd name="T2" fmla="*/ 69 w 82"/>
              <a:gd name="T3" fmla="*/ 16 h 88"/>
              <a:gd name="T4" fmla="*/ 33 w 82"/>
              <a:gd name="T5" fmla="*/ 10 h 88"/>
              <a:gd name="T6" fmla="*/ 14 w 82"/>
              <a:gd name="T7" fmla="*/ 46 h 88"/>
              <a:gd name="T8" fmla="*/ 36 w 82"/>
              <a:gd name="T9" fmla="*/ 76 h 88"/>
              <a:gd name="T10" fmla="*/ 56 w 82"/>
              <a:gd name="T11" fmla="*/ 49 h 88"/>
            </a:gdLst>
            <a:ahLst/>
            <a:cxnLst>
              <a:cxn ang="0">
                <a:pos x="T0" y="T1"/>
              </a:cxn>
              <a:cxn ang="0">
                <a:pos x="T2" y="T3"/>
              </a:cxn>
              <a:cxn ang="0">
                <a:pos x="T4" y="T5"/>
              </a:cxn>
              <a:cxn ang="0">
                <a:pos x="T6" y="T7"/>
              </a:cxn>
              <a:cxn ang="0">
                <a:pos x="T8" y="T9"/>
              </a:cxn>
              <a:cxn ang="0">
                <a:pos x="T10" y="T11"/>
              </a:cxn>
            </a:cxnLst>
            <a:rect l="0" t="0" r="r" b="b"/>
            <a:pathLst>
              <a:path w="82" h="88">
                <a:moveTo>
                  <a:pt x="56" y="49"/>
                </a:moveTo>
                <a:cubicBezTo>
                  <a:pt x="56" y="49"/>
                  <a:pt x="77" y="31"/>
                  <a:pt x="69" y="16"/>
                </a:cubicBezTo>
                <a:cubicBezTo>
                  <a:pt x="60" y="0"/>
                  <a:pt x="35" y="2"/>
                  <a:pt x="33" y="10"/>
                </a:cubicBezTo>
                <a:cubicBezTo>
                  <a:pt x="31" y="18"/>
                  <a:pt x="0" y="27"/>
                  <a:pt x="14" y="46"/>
                </a:cubicBezTo>
                <a:cubicBezTo>
                  <a:pt x="27" y="65"/>
                  <a:pt x="39" y="63"/>
                  <a:pt x="36" y="76"/>
                </a:cubicBezTo>
                <a:cubicBezTo>
                  <a:pt x="32" y="88"/>
                  <a:pt x="82" y="85"/>
                  <a:pt x="56" y="49"/>
                </a:cubicBezTo>
                <a:close/>
              </a:path>
            </a:pathLst>
          </a:custGeom>
          <a:solidFill>
            <a:srgbClr val="9AE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9" name="íšľîḍê">
            <a:extLst>
              <a:ext uri="{FF2B5EF4-FFF2-40B4-BE49-F238E27FC236}">
                <a16:creationId xmlns:a16="http://schemas.microsoft.com/office/drawing/2014/main" id="{2EA2E7AA-DCE0-4D22-AF70-D42DD4096375}"/>
              </a:ext>
            </a:extLst>
          </p:cNvPr>
          <p:cNvSpPr/>
          <p:nvPr/>
        </p:nvSpPr>
        <p:spPr bwMode="auto">
          <a:xfrm>
            <a:off x="7620879" y="2700241"/>
            <a:ext cx="90086" cy="51084"/>
          </a:xfrm>
          <a:custGeom>
            <a:avLst/>
            <a:gdLst>
              <a:gd name="T0" fmla="*/ 3 w 82"/>
              <a:gd name="T1" fmla="*/ 19 h 48"/>
              <a:gd name="T2" fmla="*/ 18 w 82"/>
              <a:gd name="T3" fmla="*/ 0 h 48"/>
              <a:gd name="T4" fmla="*/ 57 w 82"/>
              <a:gd name="T5" fmla="*/ 5 h 48"/>
              <a:gd name="T6" fmla="*/ 78 w 82"/>
              <a:gd name="T7" fmla="*/ 34 h 48"/>
              <a:gd name="T8" fmla="*/ 59 w 82"/>
              <a:gd name="T9" fmla="*/ 39 h 48"/>
              <a:gd name="T10" fmla="*/ 35 w 82"/>
              <a:gd name="T11" fmla="*/ 20 h 48"/>
              <a:gd name="T12" fmla="*/ 5 w 82"/>
              <a:gd name="T13" fmla="*/ 31 h 48"/>
              <a:gd name="T14" fmla="*/ 3 w 82"/>
              <a:gd name="T15" fmla="*/ 2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8">
                <a:moveTo>
                  <a:pt x="3" y="19"/>
                </a:moveTo>
                <a:cubicBezTo>
                  <a:pt x="3" y="19"/>
                  <a:pt x="2" y="0"/>
                  <a:pt x="18" y="0"/>
                </a:cubicBezTo>
                <a:cubicBezTo>
                  <a:pt x="33" y="0"/>
                  <a:pt x="36" y="2"/>
                  <a:pt x="57" y="5"/>
                </a:cubicBezTo>
                <a:cubicBezTo>
                  <a:pt x="78" y="9"/>
                  <a:pt x="82" y="32"/>
                  <a:pt x="78" y="34"/>
                </a:cubicBezTo>
                <a:cubicBezTo>
                  <a:pt x="73" y="36"/>
                  <a:pt x="70" y="48"/>
                  <a:pt x="59" y="39"/>
                </a:cubicBezTo>
                <a:cubicBezTo>
                  <a:pt x="49" y="29"/>
                  <a:pt x="40" y="16"/>
                  <a:pt x="35" y="20"/>
                </a:cubicBezTo>
                <a:cubicBezTo>
                  <a:pt x="29" y="23"/>
                  <a:pt x="11" y="36"/>
                  <a:pt x="5" y="31"/>
                </a:cubicBezTo>
                <a:cubicBezTo>
                  <a:pt x="0" y="26"/>
                  <a:pt x="3" y="21"/>
                  <a:pt x="3" y="21"/>
                </a:cubicBezTo>
              </a:path>
            </a:pathLst>
          </a:custGeom>
          <a:solidFill>
            <a:srgbClr val="9AE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0" name="i$líḋê">
            <a:extLst>
              <a:ext uri="{FF2B5EF4-FFF2-40B4-BE49-F238E27FC236}">
                <a16:creationId xmlns:a16="http://schemas.microsoft.com/office/drawing/2014/main" id="{D16F4824-D570-4744-8BED-A4E8896E91FD}"/>
              </a:ext>
            </a:extLst>
          </p:cNvPr>
          <p:cNvSpPr/>
          <p:nvPr/>
        </p:nvSpPr>
        <p:spPr bwMode="auto">
          <a:xfrm>
            <a:off x="7628439" y="2747069"/>
            <a:ext cx="55437" cy="43179"/>
          </a:xfrm>
          <a:custGeom>
            <a:avLst/>
            <a:gdLst>
              <a:gd name="T0" fmla="*/ 47 w 50"/>
              <a:gd name="T1" fmla="*/ 20 h 41"/>
              <a:gd name="T2" fmla="*/ 36 w 50"/>
              <a:gd name="T3" fmla="*/ 5 h 41"/>
              <a:gd name="T4" fmla="*/ 12 w 50"/>
              <a:gd name="T5" fmla="*/ 9 h 41"/>
              <a:gd name="T6" fmla="*/ 5 w 50"/>
              <a:gd name="T7" fmla="*/ 34 h 41"/>
              <a:gd name="T8" fmla="*/ 33 w 50"/>
              <a:gd name="T9" fmla="*/ 38 h 41"/>
              <a:gd name="T10" fmla="*/ 47 w 50"/>
              <a:gd name="T11" fmla="*/ 20 h 41"/>
            </a:gdLst>
            <a:ahLst/>
            <a:cxnLst>
              <a:cxn ang="0">
                <a:pos x="T0" y="T1"/>
              </a:cxn>
              <a:cxn ang="0">
                <a:pos x="T2" y="T3"/>
              </a:cxn>
              <a:cxn ang="0">
                <a:pos x="T4" y="T5"/>
              </a:cxn>
              <a:cxn ang="0">
                <a:pos x="T6" y="T7"/>
              </a:cxn>
              <a:cxn ang="0">
                <a:pos x="T8" y="T9"/>
              </a:cxn>
              <a:cxn ang="0">
                <a:pos x="T10" y="T11"/>
              </a:cxn>
            </a:cxnLst>
            <a:rect l="0" t="0" r="r" b="b"/>
            <a:pathLst>
              <a:path w="50" h="41">
                <a:moveTo>
                  <a:pt x="47" y="20"/>
                </a:moveTo>
                <a:cubicBezTo>
                  <a:pt x="47" y="20"/>
                  <a:pt x="43" y="6"/>
                  <a:pt x="36" y="5"/>
                </a:cubicBezTo>
                <a:cubicBezTo>
                  <a:pt x="30" y="4"/>
                  <a:pt x="16" y="0"/>
                  <a:pt x="12" y="9"/>
                </a:cubicBezTo>
                <a:cubicBezTo>
                  <a:pt x="7" y="17"/>
                  <a:pt x="0" y="30"/>
                  <a:pt x="5" y="34"/>
                </a:cubicBezTo>
                <a:cubicBezTo>
                  <a:pt x="10" y="39"/>
                  <a:pt x="25" y="41"/>
                  <a:pt x="33" y="38"/>
                </a:cubicBezTo>
                <a:cubicBezTo>
                  <a:pt x="42" y="35"/>
                  <a:pt x="50" y="28"/>
                  <a:pt x="47" y="20"/>
                </a:cubicBezTo>
                <a:close/>
              </a:path>
            </a:pathLst>
          </a:custGeom>
          <a:solidFill>
            <a:srgbClr val="9AE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1" name="ïṧ1ïdê">
            <a:extLst>
              <a:ext uri="{FF2B5EF4-FFF2-40B4-BE49-F238E27FC236}">
                <a16:creationId xmlns:a16="http://schemas.microsoft.com/office/drawing/2014/main" id="{A80559F8-0F63-415A-A38A-B3648FE8D169}"/>
              </a:ext>
            </a:extLst>
          </p:cNvPr>
          <p:cNvSpPr/>
          <p:nvPr/>
        </p:nvSpPr>
        <p:spPr bwMode="auto">
          <a:xfrm>
            <a:off x="7984371" y="2283053"/>
            <a:ext cx="432789" cy="757142"/>
          </a:xfrm>
          <a:custGeom>
            <a:avLst/>
            <a:gdLst>
              <a:gd name="T0" fmla="*/ 189 w 394"/>
              <a:gd name="T1" fmla="*/ 15 h 715"/>
              <a:gd name="T2" fmla="*/ 47 w 394"/>
              <a:gd name="T3" fmla="*/ 52 h 715"/>
              <a:gd name="T4" fmla="*/ 39 w 394"/>
              <a:gd name="T5" fmla="*/ 181 h 715"/>
              <a:gd name="T6" fmla="*/ 121 w 394"/>
              <a:gd name="T7" fmla="*/ 112 h 715"/>
              <a:gd name="T8" fmla="*/ 170 w 394"/>
              <a:gd name="T9" fmla="*/ 118 h 715"/>
              <a:gd name="T10" fmla="*/ 204 w 394"/>
              <a:gd name="T11" fmla="*/ 156 h 715"/>
              <a:gd name="T12" fmla="*/ 182 w 394"/>
              <a:gd name="T13" fmla="*/ 207 h 715"/>
              <a:gd name="T14" fmla="*/ 124 w 394"/>
              <a:gd name="T15" fmla="*/ 190 h 715"/>
              <a:gd name="T16" fmla="*/ 91 w 394"/>
              <a:gd name="T17" fmla="*/ 216 h 715"/>
              <a:gd name="T18" fmla="*/ 81 w 394"/>
              <a:gd name="T19" fmla="*/ 255 h 715"/>
              <a:gd name="T20" fmla="*/ 65 w 394"/>
              <a:gd name="T21" fmla="*/ 250 h 715"/>
              <a:gd name="T22" fmla="*/ 41 w 394"/>
              <a:gd name="T23" fmla="*/ 263 h 715"/>
              <a:gd name="T24" fmla="*/ 41 w 394"/>
              <a:gd name="T25" fmla="*/ 329 h 715"/>
              <a:gd name="T26" fmla="*/ 108 w 394"/>
              <a:gd name="T27" fmla="*/ 329 h 715"/>
              <a:gd name="T28" fmla="*/ 155 w 394"/>
              <a:gd name="T29" fmla="*/ 309 h 715"/>
              <a:gd name="T30" fmla="*/ 205 w 394"/>
              <a:gd name="T31" fmla="*/ 338 h 715"/>
              <a:gd name="T32" fmla="*/ 226 w 394"/>
              <a:gd name="T33" fmla="*/ 367 h 715"/>
              <a:gd name="T34" fmla="*/ 303 w 394"/>
              <a:gd name="T35" fmla="*/ 418 h 715"/>
              <a:gd name="T36" fmla="*/ 275 w 394"/>
              <a:gd name="T37" fmla="*/ 526 h 715"/>
              <a:gd name="T38" fmla="*/ 212 w 394"/>
              <a:gd name="T39" fmla="*/ 563 h 715"/>
              <a:gd name="T40" fmla="*/ 139 w 394"/>
              <a:gd name="T41" fmla="*/ 572 h 715"/>
              <a:gd name="T42" fmla="*/ 121 w 394"/>
              <a:gd name="T43" fmla="*/ 675 h 715"/>
              <a:gd name="T44" fmla="*/ 172 w 394"/>
              <a:gd name="T45" fmla="*/ 709 h 715"/>
              <a:gd name="T46" fmla="*/ 290 w 394"/>
              <a:gd name="T47" fmla="*/ 611 h 715"/>
              <a:gd name="T48" fmla="*/ 381 w 394"/>
              <a:gd name="T49" fmla="*/ 470 h 715"/>
              <a:gd name="T50" fmla="*/ 384 w 394"/>
              <a:gd name="T51" fmla="*/ 349 h 715"/>
              <a:gd name="T52" fmla="*/ 386 w 394"/>
              <a:gd name="T53" fmla="*/ 249 h 715"/>
              <a:gd name="T54" fmla="*/ 329 w 394"/>
              <a:gd name="T55" fmla="*/ 110 h 715"/>
              <a:gd name="T56" fmla="*/ 287 w 394"/>
              <a:gd name="T57" fmla="*/ 71 h 715"/>
              <a:gd name="T58" fmla="*/ 189 w 394"/>
              <a:gd name="T59" fmla="*/ 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4" h="715">
                <a:moveTo>
                  <a:pt x="189" y="15"/>
                </a:moveTo>
                <a:cubicBezTo>
                  <a:pt x="189" y="15"/>
                  <a:pt x="67" y="0"/>
                  <a:pt x="47" y="52"/>
                </a:cubicBezTo>
                <a:cubicBezTo>
                  <a:pt x="27" y="105"/>
                  <a:pt x="0" y="184"/>
                  <a:pt x="39" y="181"/>
                </a:cubicBezTo>
                <a:cubicBezTo>
                  <a:pt x="78" y="178"/>
                  <a:pt x="121" y="112"/>
                  <a:pt x="121" y="112"/>
                </a:cubicBezTo>
                <a:cubicBezTo>
                  <a:pt x="121" y="112"/>
                  <a:pt x="159" y="106"/>
                  <a:pt x="170" y="118"/>
                </a:cubicBezTo>
                <a:cubicBezTo>
                  <a:pt x="182" y="130"/>
                  <a:pt x="203" y="139"/>
                  <a:pt x="204" y="156"/>
                </a:cubicBezTo>
                <a:cubicBezTo>
                  <a:pt x="205" y="173"/>
                  <a:pt x="182" y="207"/>
                  <a:pt x="182" y="207"/>
                </a:cubicBezTo>
                <a:cubicBezTo>
                  <a:pt x="182" y="207"/>
                  <a:pt x="123" y="207"/>
                  <a:pt x="124" y="190"/>
                </a:cubicBezTo>
                <a:cubicBezTo>
                  <a:pt x="125" y="173"/>
                  <a:pt x="89" y="194"/>
                  <a:pt x="91" y="216"/>
                </a:cubicBezTo>
                <a:cubicBezTo>
                  <a:pt x="92" y="238"/>
                  <a:pt x="98" y="254"/>
                  <a:pt x="81" y="255"/>
                </a:cubicBezTo>
                <a:cubicBezTo>
                  <a:pt x="76" y="255"/>
                  <a:pt x="70" y="253"/>
                  <a:pt x="65" y="250"/>
                </a:cubicBezTo>
                <a:cubicBezTo>
                  <a:pt x="54" y="245"/>
                  <a:pt x="45" y="240"/>
                  <a:pt x="41" y="263"/>
                </a:cubicBezTo>
                <a:cubicBezTo>
                  <a:pt x="35" y="298"/>
                  <a:pt x="18" y="317"/>
                  <a:pt x="41" y="329"/>
                </a:cubicBezTo>
                <a:cubicBezTo>
                  <a:pt x="64" y="341"/>
                  <a:pt x="80" y="337"/>
                  <a:pt x="108" y="329"/>
                </a:cubicBezTo>
                <a:cubicBezTo>
                  <a:pt x="135" y="321"/>
                  <a:pt x="138" y="311"/>
                  <a:pt x="155" y="309"/>
                </a:cubicBezTo>
                <a:cubicBezTo>
                  <a:pt x="172" y="307"/>
                  <a:pt x="194" y="326"/>
                  <a:pt x="205" y="338"/>
                </a:cubicBezTo>
                <a:cubicBezTo>
                  <a:pt x="215" y="349"/>
                  <a:pt x="221" y="347"/>
                  <a:pt x="226" y="367"/>
                </a:cubicBezTo>
                <a:cubicBezTo>
                  <a:pt x="232" y="387"/>
                  <a:pt x="291" y="419"/>
                  <a:pt x="303" y="418"/>
                </a:cubicBezTo>
                <a:cubicBezTo>
                  <a:pt x="316" y="417"/>
                  <a:pt x="285" y="513"/>
                  <a:pt x="275" y="526"/>
                </a:cubicBezTo>
                <a:cubicBezTo>
                  <a:pt x="264" y="539"/>
                  <a:pt x="228" y="560"/>
                  <a:pt x="212" y="563"/>
                </a:cubicBezTo>
                <a:cubicBezTo>
                  <a:pt x="196" y="566"/>
                  <a:pt x="159" y="567"/>
                  <a:pt x="139" y="572"/>
                </a:cubicBezTo>
                <a:cubicBezTo>
                  <a:pt x="119" y="578"/>
                  <a:pt x="114" y="639"/>
                  <a:pt x="121" y="675"/>
                </a:cubicBezTo>
                <a:cubicBezTo>
                  <a:pt x="128" y="711"/>
                  <a:pt x="160" y="715"/>
                  <a:pt x="172" y="709"/>
                </a:cubicBezTo>
                <a:cubicBezTo>
                  <a:pt x="185" y="703"/>
                  <a:pt x="268" y="637"/>
                  <a:pt x="290" y="611"/>
                </a:cubicBezTo>
                <a:cubicBezTo>
                  <a:pt x="312" y="586"/>
                  <a:pt x="374" y="507"/>
                  <a:pt x="381" y="470"/>
                </a:cubicBezTo>
                <a:cubicBezTo>
                  <a:pt x="389" y="433"/>
                  <a:pt x="384" y="349"/>
                  <a:pt x="384" y="349"/>
                </a:cubicBezTo>
                <a:cubicBezTo>
                  <a:pt x="384" y="349"/>
                  <a:pt x="394" y="272"/>
                  <a:pt x="386" y="249"/>
                </a:cubicBezTo>
                <a:cubicBezTo>
                  <a:pt x="378" y="226"/>
                  <a:pt x="335" y="120"/>
                  <a:pt x="329" y="110"/>
                </a:cubicBezTo>
                <a:cubicBezTo>
                  <a:pt x="323" y="101"/>
                  <a:pt x="291" y="71"/>
                  <a:pt x="287" y="71"/>
                </a:cubicBezTo>
                <a:cubicBezTo>
                  <a:pt x="283" y="70"/>
                  <a:pt x="197" y="5"/>
                  <a:pt x="189" y="15"/>
                </a:cubicBezTo>
              </a:path>
            </a:pathLst>
          </a:custGeom>
          <a:solidFill>
            <a:srgbClr val="7943A2"/>
          </a:solidFill>
          <a:ln>
            <a:noFill/>
          </a:ln>
        </p:spPr>
        <p:txBody>
          <a:bodyPr anchor="ctr"/>
          <a:lstStyle/>
          <a:p>
            <a:pPr algn="ctr"/>
            <a:endParaRPr dirty="0">
              <a:solidFill>
                <a:schemeClr val="tx1">
                  <a:lumMod val="65000"/>
                  <a:lumOff val="35000"/>
                </a:schemeClr>
              </a:solidFill>
              <a:latin typeface="+mn-ea"/>
            </a:endParaRPr>
          </a:p>
        </p:txBody>
      </p:sp>
      <p:sp>
        <p:nvSpPr>
          <p:cNvPr id="262" name="ïṩ1ïḋè">
            <a:extLst>
              <a:ext uri="{FF2B5EF4-FFF2-40B4-BE49-F238E27FC236}">
                <a16:creationId xmlns:a16="http://schemas.microsoft.com/office/drawing/2014/main" id="{F4F52261-F8D9-4727-850D-601C1301D198}"/>
              </a:ext>
            </a:extLst>
          </p:cNvPr>
          <p:cNvSpPr/>
          <p:nvPr/>
        </p:nvSpPr>
        <p:spPr bwMode="auto">
          <a:xfrm>
            <a:off x="7958542" y="2202778"/>
            <a:ext cx="268997" cy="155685"/>
          </a:xfrm>
          <a:custGeom>
            <a:avLst/>
            <a:gdLst>
              <a:gd name="T0" fmla="*/ 105 w 245"/>
              <a:gd name="T1" fmla="*/ 10 h 147"/>
              <a:gd name="T2" fmla="*/ 79 w 245"/>
              <a:gd name="T3" fmla="*/ 18 h 147"/>
              <a:gd name="T4" fmla="*/ 63 w 245"/>
              <a:gd name="T5" fmla="*/ 54 h 147"/>
              <a:gd name="T6" fmla="*/ 21 w 245"/>
              <a:gd name="T7" fmla="*/ 75 h 147"/>
              <a:gd name="T8" fmla="*/ 5 w 245"/>
              <a:gd name="T9" fmla="*/ 123 h 147"/>
              <a:gd name="T10" fmla="*/ 23 w 245"/>
              <a:gd name="T11" fmla="*/ 131 h 147"/>
              <a:gd name="T12" fmla="*/ 45 w 245"/>
              <a:gd name="T13" fmla="*/ 91 h 147"/>
              <a:gd name="T14" fmla="*/ 71 w 245"/>
              <a:gd name="T15" fmla="*/ 81 h 147"/>
              <a:gd name="T16" fmla="*/ 93 w 245"/>
              <a:gd name="T17" fmla="*/ 77 h 147"/>
              <a:gd name="T18" fmla="*/ 123 w 245"/>
              <a:gd name="T19" fmla="*/ 59 h 147"/>
              <a:gd name="T20" fmla="*/ 155 w 245"/>
              <a:gd name="T21" fmla="*/ 97 h 147"/>
              <a:gd name="T22" fmla="*/ 133 w 245"/>
              <a:gd name="T23" fmla="*/ 111 h 147"/>
              <a:gd name="T24" fmla="*/ 213 w 245"/>
              <a:gd name="T25" fmla="*/ 102 h 147"/>
              <a:gd name="T26" fmla="*/ 234 w 245"/>
              <a:gd name="T27" fmla="*/ 52 h 147"/>
              <a:gd name="T28" fmla="*/ 182 w 245"/>
              <a:gd name="T29" fmla="*/ 0 h 147"/>
              <a:gd name="T30" fmla="*/ 113 w 245"/>
              <a:gd name="T31" fmla="*/ 2 h 147"/>
              <a:gd name="T32" fmla="*/ 105 w 245"/>
              <a:gd name="T33"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47">
                <a:moveTo>
                  <a:pt x="105" y="10"/>
                </a:moveTo>
                <a:cubicBezTo>
                  <a:pt x="105" y="10"/>
                  <a:pt x="80" y="0"/>
                  <a:pt x="79" y="18"/>
                </a:cubicBezTo>
                <a:cubicBezTo>
                  <a:pt x="78" y="36"/>
                  <a:pt x="76" y="51"/>
                  <a:pt x="63" y="54"/>
                </a:cubicBezTo>
                <a:cubicBezTo>
                  <a:pt x="51" y="57"/>
                  <a:pt x="25" y="51"/>
                  <a:pt x="21" y="75"/>
                </a:cubicBezTo>
                <a:cubicBezTo>
                  <a:pt x="18" y="99"/>
                  <a:pt x="11" y="108"/>
                  <a:pt x="5" y="123"/>
                </a:cubicBezTo>
                <a:cubicBezTo>
                  <a:pt x="0" y="138"/>
                  <a:pt x="9" y="147"/>
                  <a:pt x="23" y="131"/>
                </a:cubicBezTo>
                <a:cubicBezTo>
                  <a:pt x="38" y="116"/>
                  <a:pt x="36" y="98"/>
                  <a:pt x="45" y="91"/>
                </a:cubicBezTo>
                <a:cubicBezTo>
                  <a:pt x="55" y="85"/>
                  <a:pt x="60" y="81"/>
                  <a:pt x="71" y="81"/>
                </a:cubicBezTo>
                <a:cubicBezTo>
                  <a:pt x="81" y="81"/>
                  <a:pt x="81" y="83"/>
                  <a:pt x="93" y="77"/>
                </a:cubicBezTo>
                <a:cubicBezTo>
                  <a:pt x="104" y="71"/>
                  <a:pt x="113" y="52"/>
                  <a:pt x="123" y="59"/>
                </a:cubicBezTo>
                <a:cubicBezTo>
                  <a:pt x="134" y="66"/>
                  <a:pt x="156" y="94"/>
                  <a:pt x="155" y="97"/>
                </a:cubicBezTo>
                <a:cubicBezTo>
                  <a:pt x="154" y="100"/>
                  <a:pt x="122" y="107"/>
                  <a:pt x="133" y="111"/>
                </a:cubicBezTo>
                <a:cubicBezTo>
                  <a:pt x="143" y="116"/>
                  <a:pt x="205" y="114"/>
                  <a:pt x="213" y="102"/>
                </a:cubicBezTo>
                <a:cubicBezTo>
                  <a:pt x="222" y="89"/>
                  <a:pt x="241" y="64"/>
                  <a:pt x="234" y="52"/>
                </a:cubicBezTo>
                <a:cubicBezTo>
                  <a:pt x="228" y="41"/>
                  <a:pt x="245" y="0"/>
                  <a:pt x="182" y="0"/>
                </a:cubicBezTo>
                <a:cubicBezTo>
                  <a:pt x="119" y="0"/>
                  <a:pt x="113" y="2"/>
                  <a:pt x="113" y="2"/>
                </a:cubicBezTo>
                <a:cubicBezTo>
                  <a:pt x="105" y="10"/>
                  <a:pt x="105" y="10"/>
                  <a:pt x="105" y="10"/>
                </a:cubicBezTo>
              </a:path>
            </a:pathLst>
          </a:custGeom>
          <a:solidFill>
            <a:srgbClr val="7943A2"/>
          </a:solidFill>
          <a:ln>
            <a:noFill/>
          </a:ln>
        </p:spPr>
        <p:txBody>
          <a:bodyPr anchor="ctr"/>
          <a:lstStyle/>
          <a:p>
            <a:pPr algn="ctr"/>
            <a:endParaRPr dirty="0">
              <a:solidFill>
                <a:schemeClr val="tx1">
                  <a:lumMod val="65000"/>
                  <a:lumOff val="35000"/>
                </a:schemeClr>
              </a:solidFill>
              <a:latin typeface="+mn-ea"/>
            </a:endParaRPr>
          </a:p>
        </p:txBody>
      </p:sp>
      <p:sp>
        <p:nvSpPr>
          <p:cNvPr id="263" name="íṥlíḓé">
            <a:extLst>
              <a:ext uri="{FF2B5EF4-FFF2-40B4-BE49-F238E27FC236}">
                <a16:creationId xmlns:a16="http://schemas.microsoft.com/office/drawing/2014/main" id="{90326BA1-C290-42E3-8010-466B22D8869D}"/>
              </a:ext>
            </a:extLst>
          </p:cNvPr>
          <p:cNvSpPr/>
          <p:nvPr/>
        </p:nvSpPr>
        <p:spPr bwMode="auto">
          <a:xfrm>
            <a:off x="7907515" y="2318326"/>
            <a:ext cx="76856" cy="147171"/>
          </a:xfrm>
          <a:custGeom>
            <a:avLst/>
            <a:gdLst>
              <a:gd name="T0" fmla="*/ 61 w 70"/>
              <a:gd name="T1" fmla="*/ 114 h 139"/>
              <a:gd name="T2" fmla="*/ 69 w 70"/>
              <a:gd name="T3" fmla="*/ 87 h 139"/>
              <a:gd name="T4" fmla="*/ 56 w 70"/>
              <a:gd name="T5" fmla="*/ 60 h 139"/>
              <a:gd name="T6" fmla="*/ 27 w 70"/>
              <a:gd name="T7" fmla="*/ 36 h 139"/>
              <a:gd name="T8" fmla="*/ 6 w 70"/>
              <a:gd name="T9" fmla="*/ 19 h 139"/>
              <a:gd name="T10" fmla="*/ 10 w 70"/>
              <a:gd name="T11" fmla="*/ 63 h 139"/>
              <a:gd name="T12" fmla="*/ 21 w 70"/>
              <a:gd name="T13" fmla="*/ 93 h 139"/>
              <a:gd name="T14" fmla="*/ 38 w 70"/>
              <a:gd name="T15" fmla="*/ 135 h 139"/>
              <a:gd name="T16" fmla="*/ 61 w 70"/>
              <a:gd name="T17" fmla="*/ 1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39">
                <a:moveTo>
                  <a:pt x="61" y="114"/>
                </a:moveTo>
                <a:cubicBezTo>
                  <a:pt x="61" y="114"/>
                  <a:pt x="69" y="98"/>
                  <a:pt x="69" y="87"/>
                </a:cubicBezTo>
                <a:cubicBezTo>
                  <a:pt x="69" y="76"/>
                  <a:pt x="70" y="67"/>
                  <a:pt x="56" y="60"/>
                </a:cubicBezTo>
                <a:cubicBezTo>
                  <a:pt x="42" y="54"/>
                  <a:pt x="29" y="48"/>
                  <a:pt x="27" y="36"/>
                </a:cubicBezTo>
                <a:cubicBezTo>
                  <a:pt x="26" y="23"/>
                  <a:pt x="11" y="0"/>
                  <a:pt x="6" y="19"/>
                </a:cubicBezTo>
                <a:cubicBezTo>
                  <a:pt x="0" y="38"/>
                  <a:pt x="1" y="57"/>
                  <a:pt x="10" y="63"/>
                </a:cubicBezTo>
                <a:cubicBezTo>
                  <a:pt x="20" y="70"/>
                  <a:pt x="22" y="79"/>
                  <a:pt x="21" y="93"/>
                </a:cubicBezTo>
                <a:cubicBezTo>
                  <a:pt x="20" y="106"/>
                  <a:pt x="24" y="139"/>
                  <a:pt x="38" y="135"/>
                </a:cubicBezTo>
                <a:cubicBezTo>
                  <a:pt x="52" y="132"/>
                  <a:pt x="61" y="122"/>
                  <a:pt x="61" y="114"/>
                </a:cubicBezTo>
                <a:close/>
              </a:path>
            </a:pathLst>
          </a:custGeom>
          <a:solidFill>
            <a:srgbClr val="9AE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4" name="í$1ïdè">
            <a:extLst>
              <a:ext uri="{FF2B5EF4-FFF2-40B4-BE49-F238E27FC236}">
                <a16:creationId xmlns:a16="http://schemas.microsoft.com/office/drawing/2014/main" id="{E900E7D2-2FD0-4239-8C61-4BF13C3BFCFC}"/>
              </a:ext>
            </a:extLst>
          </p:cNvPr>
          <p:cNvSpPr/>
          <p:nvPr/>
        </p:nvSpPr>
        <p:spPr bwMode="auto">
          <a:xfrm>
            <a:off x="7350623" y="2266634"/>
            <a:ext cx="570122" cy="852012"/>
          </a:xfrm>
          <a:custGeom>
            <a:avLst/>
            <a:gdLst>
              <a:gd name="T0" fmla="*/ 146 w 519"/>
              <a:gd name="T1" fmla="*/ 0 h 805"/>
              <a:gd name="T2" fmla="*/ 214 w 519"/>
              <a:gd name="T3" fmla="*/ 132 h 805"/>
              <a:gd name="T4" fmla="*/ 171 w 519"/>
              <a:gd name="T5" fmla="*/ 255 h 805"/>
              <a:gd name="T6" fmla="*/ 214 w 519"/>
              <a:gd name="T7" fmla="*/ 326 h 805"/>
              <a:gd name="T8" fmla="*/ 180 w 519"/>
              <a:gd name="T9" fmla="*/ 380 h 805"/>
              <a:gd name="T10" fmla="*/ 177 w 519"/>
              <a:gd name="T11" fmla="*/ 331 h 805"/>
              <a:gd name="T12" fmla="*/ 91 w 519"/>
              <a:gd name="T13" fmla="*/ 334 h 805"/>
              <a:gd name="T14" fmla="*/ 82 w 519"/>
              <a:gd name="T15" fmla="*/ 431 h 805"/>
              <a:gd name="T16" fmla="*/ 159 w 519"/>
              <a:gd name="T17" fmla="*/ 508 h 805"/>
              <a:gd name="T18" fmla="*/ 191 w 519"/>
              <a:gd name="T19" fmla="*/ 491 h 805"/>
              <a:gd name="T20" fmla="*/ 214 w 519"/>
              <a:gd name="T21" fmla="*/ 437 h 805"/>
              <a:gd name="T22" fmla="*/ 228 w 519"/>
              <a:gd name="T23" fmla="*/ 463 h 805"/>
              <a:gd name="T24" fmla="*/ 209 w 519"/>
              <a:gd name="T25" fmla="*/ 519 h 805"/>
              <a:gd name="T26" fmla="*/ 242 w 519"/>
              <a:gd name="T27" fmla="*/ 547 h 805"/>
              <a:gd name="T28" fmla="*/ 294 w 519"/>
              <a:gd name="T29" fmla="*/ 576 h 805"/>
              <a:gd name="T30" fmla="*/ 319 w 519"/>
              <a:gd name="T31" fmla="*/ 614 h 805"/>
              <a:gd name="T32" fmla="*/ 348 w 519"/>
              <a:gd name="T33" fmla="*/ 594 h 805"/>
              <a:gd name="T34" fmla="*/ 439 w 519"/>
              <a:gd name="T35" fmla="*/ 587 h 805"/>
              <a:gd name="T36" fmla="*/ 488 w 519"/>
              <a:gd name="T37" fmla="*/ 605 h 805"/>
              <a:gd name="T38" fmla="*/ 511 w 519"/>
              <a:gd name="T39" fmla="*/ 693 h 805"/>
              <a:gd name="T40" fmla="*/ 487 w 519"/>
              <a:gd name="T41" fmla="*/ 773 h 805"/>
              <a:gd name="T42" fmla="*/ 145 w 519"/>
              <a:gd name="T43" fmla="*/ 711 h 805"/>
              <a:gd name="T44" fmla="*/ 6 w 519"/>
              <a:gd name="T45" fmla="*/ 523 h 805"/>
              <a:gd name="T46" fmla="*/ 0 w 519"/>
              <a:gd name="T47" fmla="*/ 386 h 805"/>
              <a:gd name="T48" fmla="*/ 22 w 519"/>
              <a:gd name="T49" fmla="*/ 269 h 805"/>
              <a:gd name="T50" fmla="*/ 146 w 519"/>
              <a:gd name="T5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9" h="805">
                <a:moveTo>
                  <a:pt x="146" y="0"/>
                </a:moveTo>
                <a:cubicBezTo>
                  <a:pt x="146" y="0"/>
                  <a:pt x="246" y="82"/>
                  <a:pt x="214" y="132"/>
                </a:cubicBezTo>
                <a:cubicBezTo>
                  <a:pt x="183" y="182"/>
                  <a:pt x="159" y="235"/>
                  <a:pt x="171" y="255"/>
                </a:cubicBezTo>
                <a:cubicBezTo>
                  <a:pt x="182" y="275"/>
                  <a:pt x="226" y="298"/>
                  <a:pt x="214" y="326"/>
                </a:cubicBezTo>
                <a:cubicBezTo>
                  <a:pt x="203" y="354"/>
                  <a:pt x="187" y="380"/>
                  <a:pt x="180" y="380"/>
                </a:cubicBezTo>
                <a:cubicBezTo>
                  <a:pt x="173" y="380"/>
                  <a:pt x="181" y="348"/>
                  <a:pt x="177" y="331"/>
                </a:cubicBezTo>
                <a:cubicBezTo>
                  <a:pt x="173" y="314"/>
                  <a:pt x="99" y="319"/>
                  <a:pt x="91" y="334"/>
                </a:cubicBezTo>
                <a:cubicBezTo>
                  <a:pt x="82" y="348"/>
                  <a:pt x="76" y="412"/>
                  <a:pt x="82" y="431"/>
                </a:cubicBezTo>
                <a:cubicBezTo>
                  <a:pt x="88" y="450"/>
                  <a:pt x="97" y="540"/>
                  <a:pt x="159" y="508"/>
                </a:cubicBezTo>
                <a:cubicBezTo>
                  <a:pt x="183" y="496"/>
                  <a:pt x="178" y="498"/>
                  <a:pt x="191" y="491"/>
                </a:cubicBezTo>
                <a:cubicBezTo>
                  <a:pt x="205" y="485"/>
                  <a:pt x="198" y="437"/>
                  <a:pt x="214" y="437"/>
                </a:cubicBezTo>
                <a:cubicBezTo>
                  <a:pt x="230" y="437"/>
                  <a:pt x="235" y="441"/>
                  <a:pt x="228" y="463"/>
                </a:cubicBezTo>
                <a:cubicBezTo>
                  <a:pt x="222" y="485"/>
                  <a:pt x="203" y="507"/>
                  <a:pt x="209" y="519"/>
                </a:cubicBezTo>
                <a:cubicBezTo>
                  <a:pt x="214" y="531"/>
                  <a:pt x="227" y="545"/>
                  <a:pt x="242" y="547"/>
                </a:cubicBezTo>
                <a:cubicBezTo>
                  <a:pt x="257" y="550"/>
                  <a:pt x="280" y="555"/>
                  <a:pt x="294" y="576"/>
                </a:cubicBezTo>
                <a:cubicBezTo>
                  <a:pt x="308" y="597"/>
                  <a:pt x="319" y="614"/>
                  <a:pt x="319" y="614"/>
                </a:cubicBezTo>
                <a:cubicBezTo>
                  <a:pt x="319" y="614"/>
                  <a:pt x="317" y="598"/>
                  <a:pt x="348" y="594"/>
                </a:cubicBezTo>
                <a:cubicBezTo>
                  <a:pt x="380" y="590"/>
                  <a:pt x="426" y="581"/>
                  <a:pt x="439" y="587"/>
                </a:cubicBezTo>
                <a:cubicBezTo>
                  <a:pt x="453" y="594"/>
                  <a:pt x="472" y="586"/>
                  <a:pt x="488" y="605"/>
                </a:cubicBezTo>
                <a:cubicBezTo>
                  <a:pt x="504" y="624"/>
                  <a:pt x="519" y="655"/>
                  <a:pt x="511" y="693"/>
                </a:cubicBezTo>
                <a:cubicBezTo>
                  <a:pt x="502" y="731"/>
                  <a:pt x="490" y="753"/>
                  <a:pt x="487" y="773"/>
                </a:cubicBezTo>
                <a:cubicBezTo>
                  <a:pt x="484" y="793"/>
                  <a:pt x="213" y="805"/>
                  <a:pt x="145" y="711"/>
                </a:cubicBezTo>
                <a:cubicBezTo>
                  <a:pt x="76" y="617"/>
                  <a:pt x="9" y="540"/>
                  <a:pt x="6" y="523"/>
                </a:cubicBezTo>
                <a:cubicBezTo>
                  <a:pt x="3" y="506"/>
                  <a:pt x="0" y="386"/>
                  <a:pt x="0" y="386"/>
                </a:cubicBezTo>
                <a:cubicBezTo>
                  <a:pt x="22" y="269"/>
                  <a:pt x="22" y="269"/>
                  <a:pt x="22" y="269"/>
                </a:cubicBezTo>
                <a:cubicBezTo>
                  <a:pt x="22" y="269"/>
                  <a:pt x="94" y="19"/>
                  <a:pt x="146" y="0"/>
                </a:cubicBezTo>
              </a:path>
            </a:pathLst>
          </a:custGeom>
          <a:solidFill>
            <a:srgbClr val="7943A2"/>
          </a:solidFill>
          <a:ln>
            <a:noFill/>
          </a:ln>
        </p:spPr>
        <p:txBody>
          <a:bodyPr anchor="ctr"/>
          <a:lstStyle/>
          <a:p>
            <a:pPr algn="ctr"/>
            <a:endParaRPr dirty="0">
              <a:solidFill>
                <a:schemeClr val="tx1">
                  <a:lumMod val="65000"/>
                  <a:lumOff val="35000"/>
                </a:schemeClr>
              </a:solidFill>
              <a:latin typeface="+mn-ea"/>
            </a:endParaRPr>
          </a:p>
        </p:txBody>
      </p:sp>
      <p:sp>
        <p:nvSpPr>
          <p:cNvPr id="265" name="iSlidê">
            <a:extLst>
              <a:ext uri="{FF2B5EF4-FFF2-40B4-BE49-F238E27FC236}">
                <a16:creationId xmlns:a16="http://schemas.microsoft.com/office/drawing/2014/main" id="{32235BC9-CEC6-4804-877B-2F1416A639E9}"/>
              </a:ext>
            </a:extLst>
          </p:cNvPr>
          <p:cNvSpPr/>
          <p:nvPr/>
        </p:nvSpPr>
        <p:spPr bwMode="auto">
          <a:xfrm>
            <a:off x="7498035" y="2716053"/>
            <a:ext cx="42838" cy="41354"/>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6" name="ïşļíḑé">
            <a:extLst>
              <a:ext uri="{FF2B5EF4-FFF2-40B4-BE49-F238E27FC236}">
                <a16:creationId xmlns:a16="http://schemas.microsoft.com/office/drawing/2014/main" id="{B6149AAE-45BB-48AD-A389-44E2F2AEAA20}"/>
              </a:ext>
            </a:extLst>
          </p:cNvPr>
          <p:cNvSpPr/>
          <p:nvPr/>
        </p:nvSpPr>
        <p:spPr bwMode="auto">
          <a:xfrm>
            <a:off x="7895545" y="2861400"/>
            <a:ext cx="73707" cy="70545"/>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7" name="íṡľïḓè">
            <a:extLst>
              <a:ext uri="{FF2B5EF4-FFF2-40B4-BE49-F238E27FC236}">
                <a16:creationId xmlns:a16="http://schemas.microsoft.com/office/drawing/2014/main" id="{39BF1843-B8B0-4751-9034-42B390E9E9A5}"/>
              </a:ext>
            </a:extLst>
          </p:cNvPr>
          <p:cNvSpPr/>
          <p:nvPr/>
        </p:nvSpPr>
        <p:spPr bwMode="auto">
          <a:xfrm>
            <a:off x="7807980" y="2398601"/>
            <a:ext cx="52288" cy="51084"/>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8" name="iṣļidê">
            <a:extLst>
              <a:ext uri="{FF2B5EF4-FFF2-40B4-BE49-F238E27FC236}">
                <a16:creationId xmlns:a16="http://schemas.microsoft.com/office/drawing/2014/main" id="{2791A662-8376-414B-93FA-2E1CAD90EC3B}"/>
              </a:ext>
            </a:extLst>
          </p:cNvPr>
          <p:cNvSpPr/>
          <p:nvPr/>
        </p:nvSpPr>
        <p:spPr bwMode="auto">
          <a:xfrm>
            <a:off x="8074457" y="2725784"/>
            <a:ext cx="52917" cy="51084"/>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9" name="îşľîde">
            <a:extLst>
              <a:ext uri="{FF2B5EF4-FFF2-40B4-BE49-F238E27FC236}">
                <a16:creationId xmlns:a16="http://schemas.microsoft.com/office/drawing/2014/main" id="{1FDFEB1E-D6BC-4D9A-A3EC-167909F0F193}"/>
              </a:ext>
            </a:extLst>
          </p:cNvPr>
          <p:cNvSpPr/>
          <p:nvPr/>
        </p:nvSpPr>
        <p:spPr bwMode="auto">
          <a:xfrm>
            <a:off x="7607020" y="2356031"/>
            <a:ext cx="43468" cy="42570"/>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0" name="ïşļîḓê">
            <a:extLst>
              <a:ext uri="{FF2B5EF4-FFF2-40B4-BE49-F238E27FC236}">
                <a16:creationId xmlns:a16="http://schemas.microsoft.com/office/drawing/2014/main" id="{82B0467F-249C-478E-B97F-EF66D25A3D68}"/>
              </a:ext>
            </a:extLst>
          </p:cNvPr>
          <p:cNvSpPr/>
          <p:nvPr/>
        </p:nvSpPr>
        <p:spPr bwMode="auto">
          <a:xfrm>
            <a:off x="7467167" y="2478268"/>
            <a:ext cx="28349" cy="26150"/>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1" name="îṧliďè">
            <a:extLst>
              <a:ext uri="{FF2B5EF4-FFF2-40B4-BE49-F238E27FC236}">
                <a16:creationId xmlns:a16="http://schemas.microsoft.com/office/drawing/2014/main" id="{0165CE80-9747-463D-9BB8-7DB342EB098B}"/>
              </a:ext>
            </a:extLst>
          </p:cNvPr>
          <p:cNvSpPr/>
          <p:nvPr/>
        </p:nvSpPr>
        <p:spPr bwMode="auto">
          <a:xfrm>
            <a:off x="7801050" y="2605371"/>
            <a:ext cx="27719" cy="26150"/>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2" name="ïşḻïḓè">
            <a:extLst>
              <a:ext uri="{FF2B5EF4-FFF2-40B4-BE49-F238E27FC236}">
                <a16:creationId xmlns:a16="http://schemas.microsoft.com/office/drawing/2014/main" id="{6880C80E-F044-41BC-ABBA-23F212B978EC}"/>
              </a:ext>
            </a:extLst>
          </p:cNvPr>
          <p:cNvSpPr/>
          <p:nvPr/>
        </p:nvSpPr>
        <p:spPr bwMode="auto">
          <a:xfrm>
            <a:off x="7481656" y="2851670"/>
            <a:ext cx="28349" cy="27367"/>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3" name="íṥļîďé">
            <a:extLst>
              <a:ext uri="{FF2B5EF4-FFF2-40B4-BE49-F238E27FC236}">
                <a16:creationId xmlns:a16="http://schemas.microsoft.com/office/drawing/2014/main" id="{EA90905F-3AF5-4AD7-8D97-7025AF2A52BA}"/>
              </a:ext>
            </a:extLst>
          </p:cNvPr>
          <p:cNvSpPr/>
          <p:nvPr/>
        </p:nvSpPr>
        <p:spPr bwMode="auto">
          <a:xfrm>
            <a:off x="7954133" y="2261160"/>
            <a:ext cx="28349" cy="26150"/>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4" name="ïSḻíḑe">
            <a:extLst>
              <a:ext uri="{FF2B5EF4-FFF2-40B4-BE49-F238E27FC236}">
                <a16:creationId xmlns:a16="http://schemas.microsoft.com/office/drawing/2014/main" id="{CF87CD00-853A-478C-97CA-DBD964BB57F5}"/>
              </a:ext>
            </a:extLst>
          </p:cNvPr>
          <p:cNvSpPr/>
          <p:nvPr/>
        </p:nvSpPr>
        <p:spPr bwMode="auto">
          <a:xfrm>
            <a:off x="7786561" y="2192440"/>
            <a:ext cx="28979" cy="27367"/>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5" name="íśḻíḑé">
            <a:extLst>
              <a:ext uri="{FF2B5EF4-FFF2-40B4-BE49-F238E27FC236}">
                <a16:creationId xmlns:a16="http://schemas.microsoft.com/office/drawing/2014/main" id="{C60EAB6E-BAA9-45BC-8C7C-A513BED7590A}"/>
              </a:ext>
            </a:extLst>
          </p:cNvPr>
          <p:cNvSpPr/>
          <p:nvPr/>
        </p:nvSpPr>
        <p:spPr bwMode="auto">
          <a:xfrm>
            <a:off x="8235099" y="2574355"/>
            <a:ext cx="27719" cy="27367"/>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6" name="ïṧļíḋê">
            <a:extLst>
              <a:ext uri="{FF2B5EF4-FFF2-40B4-BE49-F238E27FC236}">
                <a16:creationId xmlns:a16="http://schemas.microsoft.com/office/drawing/2014/main" id="{5DF18DBB-F021-4F1C-82C9-BFC04EE6D3DD}"/>
              </a:ext>
            </a:extLst>
          </p:cNvPr>
          <p:cNvSpPr/>
          <p:nvPr/>
        </p:nvSpPr>
        <p:spPr bwMode="auto">
          <a:xfrm>
            <a:off x="7835068" y="2952014"/>
            <a:ext cx="27719" cy="26758"/>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7" name="išḷíḋe">
            <a:extLst>
              <a:ext uri="{FF2B5EF4-FFF2-40B4-BE49-F238E27FC236}">
                <a16:creationId xmlns:a16="http://schemas.microsoft.com/office/drawing/2014/main" id="{BC64A467-4390-48C8-BE5E-BFA24D60E9E5}"/>
              </a:ext>
            </a:extLst>
          </p:cNvPr>
          <p:cNvSpPr/>
          <p:nvPr/>
        </p:nvSpPr>
        <p:spPr bwMode="auto">
          <a:xfrm>
            <a:off x="8047368" y="2331705"/>
            <a:ext cx="27089" cy="26758"/>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8" name="ïŝlïḍè">
            <a:extLst>
              <a:ext uri="{FF2B5EF4-FFF2-40B4-BE49-F238E27FC236}">
                <a16:creationId xmlns:a16="http://schemas.microsoft.com/office/drawing/2014/main" id="{1902D031-610B-40B5-A754-77DB03D05861}"/>
              </a:ext>
            </a:extLst>
          </p:cNvPr>
          <p:cNvSpPr/>
          <p:nvPr/>
        </p:nvSpPr>
        <p:spPr bwMode="auto">
          <a:xfrm>
            <a:off x="7299469" y="2322583"/>
            <a:ext cx="1057981" cy="574698"/>
          </a:xfrm>
          <a:custGeom>
            <a:avLst/>
            <a:gdLst>
              <a:gd name="T0" fmla="*/ 53 w 919"/>
              <a:gd name="T1" fmla="*/ 507 h 518"/>
              <a:gd name="T2" fmla="*/ 108 w 919"/>
              <a:gd name="T3" fmla="*/ 506 h 518"/>
              <a:gd name="T4" fmla="*/ 136 w 919"/>
              <a:gd name="T5" fmla="*/ 510 h 518"/>
              <a:gd name="T6" fmla="*/ 169 w 919"/>
              <a:gd name="T7" fmla="*/ 483 h 518"/>
              <a:gd name="T8" fmla="*/ 138 w 919"/>
              <a:gd name="T9" fmla="*/ 510 h 518"/>
              <a:gd name="T10" fmla="*/ 23 w 919"/>
              <a:gd name="T11" fmla="*/ 503 h 518"/>
              <a:gd name="T12" fmla="*/ 19 w 919"/>
              <a:gd name="T13" fmla="*/ 464 h 518"/>
              <a:gd name="T14" fmla="*/ 28 w 919"/>
              <a:gd name="T15" fmla="*/ 505 h 518"/>
              <a:gd name="T16" fmla="*/ 204 w 919"/>
              <a:gd name="T17" fmla="*/ 472 h 518"/>
              <a:gd name="T18" fmla="*/ 245 w 919"/>
              <a:gd name="T19" fmla="*/ 478 h 518"/>
              <a:gd name="T20" fmla="*/ 277 w 919"/>
              <a:gd name="T21" fmla="*/ 465 h 518"/>
              <a:gd name="T22" fmla="*/ 307 w 919"/>
              <a:gd name="T23" fmla="*/ 434 h 518"/>
              <a:gd name="T24" fmla="*/ 280 w 919"/>
              <a:gd name="T25" fmla="*/ 465 h 518"/>
              <a:gd name="T26" fmla="*/ 15 w 919"/>
              <a:gd name="T27" fmla="*/ 438 h 518"/>
              <a:gd name="T28" fmla="*/ 46 w 919"/>
              <a:gd name="T29" fmla="*/ 393 h 518"/>
              <a:gd name="T30" fmla="*/ 19 w 919"/>
              <a:gd name="T31" fmla="*/ 439 h 518"/>
              <a:gd name="T32" fmla="*/ 341 w 919"/>
              <a:gd name="T33" fmla="*/ 419 h 518"/>
              <a:gd name="T34" fmla="*/ 382 w 919"/>
              <a:gd name="T35" fmla="*/ 422 h 518"/>
              <a:gd name="T36" fmla="*/ 412 w 919"/>
              <a:gd name="T37" fmla="*/ 407 h 518"/>
              <a:gd name="T38" fmla="*/ 441 w 919"/>
              <a:gd name="T39" fmla="*/ 373 h 518"/>
              <a:gd name="T40" fmla="*/ 416 w 919"/>
              <a:gd name="T41" fmla="*/ 406 h 518"/>
              <a:gd name="T42" fmla="*/ 470 w 919"/>
              <a:gd name="T43" fmla="*/ 370 h 518"/>
              <a:gd name="T44" fmla="*/ 520 w 919"/>
              <a:gd name="T45" fmla="*/ 345 h 518"/>
              <a:gd name="T46" fmla="*/ 479 w 919"/>
              <a:gd name="T47" fmla="*/ 375 h 518"/>
              <a:gd name="T48" fmla="*/ 540 w 919"/>
              <a:gd name="T49" fmla="*/ 323 h 518"/>
              <a:gd name="T50" fmla="*/ 581 w 919"/>
              <a:gd name="T51" fmla="*/ 323 h 518"/>
              <a:gd name="T52" fmla="*/ 609 w 919"/>
              <a:gd name="T53" fmla="*/ 306 h 518"/>
              <a:gd name="T54" fmla="*/ 636 w 919"/>
              <a:gd name="T55" fmla="*/ 270 h 518"/>
              <a:gd name="T56" fmla="*/ 614 w 919"/>
              <a:gd name="T57" fmla="*/ 304 h 518"/>
              <a:gd name="T58" fmla="*/ 665 w 919"/>
              <a:gd name="T59" fmla="*/ 264 h 518"/>
              <a:gd name="T60" fmla="*/ 712 w 919"/>
              <a:gd name="T61" fmla="*/ 235 h 518"/>
              <a:gd name="T62" fmla="*/ 673 w 919"/>
              <a:gd name="T63" fmla="*/ 269 h 518"/>
              <a:gd name="T64" fmla="*/ 730 w 919"/>
              <a:gd name="T65" fmla="*/ 212 h 518"/>
              <a:gd name="T66" fmla="*/ 771 w 919"/>
              <a:gd name="T67" fmla="*/ 208 h 518"/>
              <a:gd name="T68" fmla="*/ 797 w 919"/>
              <a:gd name="T69" fmla="*/ 188 h 518"/>
              <a:gd name="T70" fmla="*/ 820 w 919"/>
              <a:gd name="T71" fmla="*/ 149 h 518"/>
              <a:gd name="T72" fmla="*/ 802 w 919"/>
              <a:gd name="T73" fmla="*/ 186 h 518"/>
              <a:gd name="T74" fmla="*/ 848 w 919"/>
              <a:gd name="T75" fmla="*/ 139 h 518"/>
              <a:gd name="T76" fmla="*/ 888 w 919"/>
              <a:gd name="T77" fmla="*/ 101 h 518"/>
              <a:gd name="T78" fmla="*/ 855 w 919"/>
              <a:gd name="T79" fmla="*/ 142 h 518"/>
              <a:gd name="T80" fmla="*/ 895 w 919"/>
              <a:gd name="T81" fmla="*/ 74 h 518"/>
              <a:gd name="T82" fmla="*/ 905 w 919"/>
              <a:gd name="T83" fmla="*/ 34 h 518"/>
              <a:gd name="T84" fmla="*/ 912 w 919"/>
              <a:gd name="T85" fmla="*/ 83 h 518"/>
              <a:gd name="T86" fmla="*/ 879 w 919"/>
              <a:gd name="T87" fmla="*/ 25 h 518"/>
              <a:gd name="T88" fmla="*/ 848 w 919"/>
              <a:gd name="T89" fmla="*/ 0 h 518"/>
              <a:gd name="T90" fmla="*/ 892 w 919"/>
              <a:gd name="T91" fmla="*/ 2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9" h="518">
                <a:moveTo>
                  <a:pt x="75" y="518"/>
                </a:moveTo>
                <a:cubicBezTo>
                  <a:pt x="71" y="518"/>
                  <a:pt x="66" y="518"/>
                  <a:pt x="62" y="517"/>
                </a:cubicBezTo>
                <a:cubicBezTo>
                  <a:pt x="57" y="517"/>
                  <a:pt x="53" y="512"/>
                  <a:pt x="53" y="507"/>
                </a:cubicBezTo>
                <a:cubicBezTo>
                  <a:pt x="54" y="502"/>
                  <a:pt x="59" y="498"/>
                  <a:pt x="64" y="498"/>
                </a:cubicBezTo>
                <a:cubicBezTo>
                  <a:pt x="73" y="499"/>
                  <a:pt x="85" y="499"/>
                  <a:pt x="98" y="497"/>
                </a:cubicBezTo>
                <a:cubicBezTo>
                  <a:pt x="103" y="497"/>
                  <a:pt x="108" y="501"/>
                  <a:pt x="108" y="506"/>
                </a:cubicBezTo>
                <a:cubicBezTo>
                  <a:pt x="109" y="511"/>
                  <a:pt x="105" y="516"/>
                  <a:pt x="100" y="516"/>
                </a:cubicBezTo>
                <a:cubicBezTo>
                  <a:pt x="91" y="517"/>
                  <a:pt x="83" y="518"/>
                  <a:pt x="75" y="518"/>
                </a:cubicBezTo>
                <a:close/>
                <a:moveTo>
                  <a:pt x="136" y="510"/>
                </a:moveTo>
                <a:cubicBezTo>
                  <a:pt x="132" y="510"/>
                  <a:pt x="128" y="507"/>
                  <a:pt x="127" y="503"/>
                </a:cubicBezTo>
                <a:cubicBezTo>
                  <a:pt x="126" y="497"/>
                  <a:pt x="129" y="492"/>
                  <a:pt x="134" y="491"/>
                </a:cubicBezTo>
                <a:cubicBezTo>
                  <a:pt x="145" y="489"/>
                  <a:pt x="156" y="486"/>
                  <a:pt x="169" y="483"/>
                </a:cubicBezTo>
                <a:cubicBezTo>
                  <a:pt x="174" y="481"/>
                  <a:pt x="179" y="484"/>
                  <a:pt x="180" y="489"/>
                </a:cubicBezTo>
                <a:cubicBezTo>
                  <a:pt x="182" y="494"/>
                  <a:pt x="179" y="500"/>
                  <a:pt x="174" y="501"/>
                </a:cubicBezTo>
                <a:cubicBezTo>
                  <a:pt x="161" y="504"/>
                  <a:pt x="149" y="507"/>
                  <a:pt x="138" y="510"/>
                </a:cubicBezTo>
                <a:cubicBezTo>
                  <a:pt x="137" y="510"/>
                  <a:pt x="137" y="510"/>
                  <a:pt x="136" y="510"/>
                </a:cubicBezTo>
                <a:close/>
                <a:moveTo>
                  <a:pt x="28" y="505"/>
                </a:moveTo>
                <a:cubicBezTo>
                  <a:pt x="26" y="505"/>
                  <a:pt x="24" y="504"/>
                  <a:pt x="23" y="503"/>
                </a:cubicBezTo>
                <a:cubicBezTo>
                  <a:pt x="9" y="493"/>
                  <a:pt x="2" y="481"/>
                  <a:pt x="0" y="466"/>
                </a:cubicBezTo>
                <a:cubicBezTo>
                  <a:pt x="0" y="461"/>
                  <a:pt x="4" y="456"/>
                  <a:pt x="9" y="456"/>
                </a:cubicBezTo>
                <a:cubicBezTo>
                  <a:pt x="14" y="455"/>
                  <a:pt x="19" y="459"/>
                  <a:pt x="19" y="464"/>
                </a:cubicBezTo>
                <a:cubicBezTo>
                  <a:pt x="20" y="473"/>
                  <a:pt x="25" y="481"/>
                  <a:pt x="34" y="487"/>
                </a:cubicBezTo>
                <a:cubicBezTo>
                  <a:pt x="38" y="490"/>
                  <a:pt x="39" y="496"/>
                  <a:pt x="36" y="501"/>
                </a:cubicBezTo>
                <a:cubicBezTo>
                  <a:pt x="34" y="503"/>
                  <a:pt x="31" y="505"/>
                  <a:pt x="28" y="505"/>
                </a:cubicBezTo>
                <a:close/>
                <a:moveTo>
                  <a:pt x="207" y="490"/>
                </a:moveTo>
                <a:cubicBezTo>
                  <a:pt x="203" y="490"/>
                  <a:pt x="200" y="488"/>
                  <a:pt x="198" y="484"/>
                </a:cubicBezTo>
                <a:cubicBezTo>
                  <a:pt x="197" y="479"/>
                  <a:pt x="199" y="473"/>
                  <a:pt x="204" y="472"/>
                </a:cubicBezTo>
                <a:cubicBezTo>
                  <a:pt x="215" y="468"/>
                  <a:pt x="227" y="464"/>
                  <a:pt x="238" y="460"/>
                </a:cubicBezTo>
                <a:cubicBezTo>
                  <a:pt x="243" y="458"/>
                  <a:pt x="249" y="461"/>
                  <a:pt x="250" y="466"/>
                </a:cubicBezTo>
                <a:cubicBezTo>
                  <a:pt x="252" y="471"/>
                  <a:pt x="250" y="476"/>
                  <a:pt x="245" y="478"/>
                </a:cubicBezTo>
                <a:cubicBezTo>
                  <a:pt x="233" y="482"/>
                  <a:pt x="221" y="486"/>
                  <a:pt x="210" y="490"/>
                </a:cubicBezTo>
                <a:cubicBezTo>
                  <a:pt x="209" y="490"/>
                  <a:pt x="208" y="490"/>
                  <a:pt x="207" y="490"/>
                </a:cubicBezTo>
                <a:close/>
                <a:moveTo>
                  <a:pt x="277" y="465"/>
                </a:moveTo>
                <a:cubicBezTo>
                  <a:pt x="273" y="465"/>
                  <a:pt x="269" y="463"/>
                  <a:pt x="268" y="459"/>
                </a:cubicBezTo>
                <a:cubicBezTo>
                  <a:pt x="266" y="454"/>
                  <a:pt x="268" y="449"/>
                  <a:pt x="273" y="447"/>
                </a:cubicBezTo>
                <a:cubicBezTo>
                  <a:pt x="284" y="443"/>
                  <a:pt x="295" y="438"/>
                  <a:pt x="307" y="434"/>
                </a:cubicBezTo>
                <a:cubicBezTo>
                  <a:pt x="312" y="432"/>
                  <a:pt x="317" y="434"/>
                  <a:pt x="319" y="439"/>
                </a:cubicBezTo>
                <a:cubicBezTo>
                  <a:pt x="321" y="444"/>
                  <a:pt x="319" y="449"/>
                  <a:pt x="314" y="451"/>
                </a:cubicBezTo>
                <a:cubicBezTo>
                  <a:pt x="303" y="456"/>
                  <a:pt x="291" y="461"/>
                  <a:pt x="280" y="465"/>
                </a:cubicBezTo>
                <a:cubicBezTo>
                  <a:pt x="279" y="465"/>
                  <a:pt x="278" y="465"/>
                  <a:pt x="277" y="465"/>
                </a:cubicBezTo>
                <a:close/>
                <a:moveTo>
                  <a:pt x="19" y="439"/>
                </a:moveTo>
                <a:cubicBezTo>
                  <a:pt x="18" y="439"/>
                  <a:pt x="16" y="439"/>
                  <a:pt x="15" y="438"/>
                </a:cubicBezTo>
                <a:cubicBezTo>
                  <a:pt x="10" y="435"/>
                  <a:pt x="8" y="430"/>
                  <a:pt x="11" y="425"/>
                </a:cubicBezTo>
                <a:cubicBezTo>
                  <a:pt x="16" y="415"/>
                  <a:pt x="23" y="405"/>
                  <a:pt x="33" y="394"/>
                </a:cubicBezTo>
                <a:cubicBezTo>
                  <a:pt x="36" y="390"/>
                  <a:pt x="42" y="389"/>
                  <a:pt x="46" y="393"/>
                </a:cubicBezTo>
                <a:cubicBezTo>
                  <a:pt x="50" y="396"/>
                  <a:pt x="51" y="402"/>
                  <a:pt x="47" y="406"/>
                </a:cubicBezTo>
                <a:cubicBezTo>
                  <a:pt x="39" y="416"/>
                  <a:pt x="32" y="425"/>
                  <a:pt x="28" y="434"/>
                </a:cubicBezTo>
                <a:cubicBezTo>
                  <a:pt x="26" y="437"/>
                  <a:pt x="23" y="439"/>
                  <a:pt x="19" y="439"/>
                </a:cubicBezTo>
                <a:close/>
                <a:moveTo>
                  <a:pt x="345" y="437"/>
                </a:moveTo>
                <a:cubicBezTo>
                  <a:pt x="341" y="437"/>
                  <a:pt x="338" y="435"/>
                  <a:pt x="336" y="432"/>
                </a:cubicBezTo>
                <a:cubicBezTo>
                  <a:pt x="334" y="427"/>
                  <a:pt x="336" y="421"/>
                  <a:pt x="341" y="419"/>
                </a:cubicBezTo>
                <a:cubicBezTo>
                  <a:pt x="352" y="415"/>
                  <a:pt x="363" y="410"/>
                  <a:pt x="374" y="405"/>
                </a:cubicBezTo>
                <a:cubicBezTo>
                  <a:pt x="379" y="402"/>
                  <a:pt x="385" y="405"/>
                  <a:pt x="387" y="409"/>
                </a:cubicBezTo>
                <a:cubicBezTo>
                  <a:pt x="389" y="414"/>
                  <a:pt x="387" y="420"/>
                  <a:pt x="382" y="422"/>
                </a:cubicBezTo>
                <a:cubicBezTo>
                  <a:pt x="371" y="427"/>
                  <a:pt x="360" y="432"/>
                  <a:pt x="349" y="437"/>
                </a:cubicBezTo>
                <a:cubicBezTo>
                  <a:pt x="348" y="437"/>
                  <a:pt x="346" y="437"/>
                  <a:pt x="345" y="437"/>
                </a:cubicBezTo>
                <a:close/>
                <a:moveTo>
                  <a:pt x="412" y="407"/>
                </a:moveTo>
                <a:cubicBezTo>
                  <a:pt x="409" y="407"/>
                  <a:pt x="405" y="405"/>
                  <a:pt x="404" y="402"/>
                </a:cubicBezTo>
                <a:cubicBezTo>
                  <a:pt x="402" y="397"/>
                  <a:pt x="404" y="391"/>
                  <a:pt x="408" y="389"/>
                </a:cubicBezTo>
                <a:cubicBezTo>
                  <a:pt x="419" y="384"/>
                  <a:pt x="430" y="379"/>
                  <a:pt x="441" y="373"/>
                </a:cubicBezTo>
                <a:cubicBezTo>
                  <a:pt x="446" y="371"/>
                  <a:pt x="451" y="373"/>
                  <a:pt x="454" y="378"/>
                </a:cubicBezTo>
                <a:cubicBezTo>
                  <a:pt x="456" y="383"/>
                  <a:pt x="454" y="388"/>
                  <a:pt x="449" y="391"/>
                </a:cubicBezTo>
                <a:cubicBezTo>
                  <a:pt x="438" y="396"/>
                  <a:pt x="427" y="401"/>
                  <a:pt x="416" y="406"/>
                </a:cubicBezTo>
                <a:cubicBezTo>
                  <a:pt x="415" y="407"/>
                  <a:pt x="414" y="407"/>
                  <a:pt x="412" y="407"/>
                </a:cubicBezTo>
                <a:close/>
                <a:moveTo>
                  <a:pt x="479" y="375"/>
                </a:moveTo>
                <a:cubicBezTo>
                  <a:pt x="475" y="375"/>
                  <a:pt x="472" y="373"/>
                  <a:pt x="470" y="370"/>
                </a:cubicBezTo>
                <a:cubicBezTo>
                  <a:pt x="468" y="365"/>
                  <a:pt x="470" y="359"/>
                  <a:pt x="475" y="357"/>
                </a:cubicBezTo>
                <a:cubicBezTo>
                  <a:pt x="485" y="352"/>
                  <a:pt x="496" y="346"/>
                  <a:pt x="507" y="341"/>
                </a:cubicBezTo>
                <a:cubicBezTo>
                  <a:pt x="511" y="338"/>
                  <a:pt x="517" y="340"/>
                  <a:pt x="520" y="345"/>
                </a:cubicBezTo>
                <a:cubicBezTo>
                  <a:pt x="522" y="349"/>
                  <a:pt x="520" y="355"/>
                  <a:pt x="515" y="358"/>
                </a:cubicBezTo>
                <a:cubicBezTo>
                  <a:pt x="505" y="363"/>
                  <a:pt x="494" y="369"/>
                  <a:pt x="483" y="374"/>
                </a:cubicBezTo>
                <a:cubicBezTo>
                  <a:pt x="482" y="375"/>
                  <a:pt x="480" y="375"/>
                  <a:pt x="479" y="375"/>
                </a:cubicBezTo>
                <a:close/>
                <a:moveTo>
                  <a:pt x="544" y="341"/>
                </a:moveTo>
                <a:cubicBezTo>
                  <a:pt x="541" y="341"/>
                  <a:pt x="538" y="339"/>
                  <a:pt x="536" y="336"/>
                </a:cubicBezTo>
                <a:cubicBezTo>
                  <a:pt x="534" y="331"/>
                  <a:pt x="535" y="326"/>
                  <a:pt x="540" y="323"/>
                </a:cubicBezTo>
                <a:cubicBezTo>
                  <a:pt x="551" y="318"/>
                  <a:pt x="561" y="312"/>
                  <a:pt x="572" y="306"/>
                </a:cubicBezTo>
                <a:cubicBezTo>
                  <a:pt x="576" y="304"/>
                  <a:pt x="582" y="305"/>
                  <a:pt x="585" y="310"/>
                </a:cubicBezTo>
                <a:cubicBezTo>
                  <a:pt x="587" y="315"/>
                  <a:pt x="585" y="320"/>
                  <a:pt x="581" y="323"/>
                </a:cubicBezTo>
                <a:cubicBezTo>
                  <a:pt x="570" y="329"/>
                  <a:pt x="560" y="334"/>
                  <a:pt x="549" y="340"/>
                </a:cubicBezTo>
                <a:cubicBezTo>
                  <a:pt x="547" y="341"/>
                  <a:pt x="546" y="341"/>
                  <a:pt x="544" y="341"/>
                </a:cubicBezTo>
                <a:close/>
                <a:moveTo>
                  <a:pt x="609" y="306"/>
                </a:moveTo>
                <a:cubicBezTo>
                  <a:pt x="606" y="306"/>
                  <a:pt x="603" y="304"/>
                  <a:pt x="601" y="301"/>
                </a:cubicBezTo>
                <a:cubicBezTo>
                  <a:pt x="598" y="296"/>
                  <a:pt x="600" y="291"/>
                  <a:pt x="604" y="288"/>
                </a:cubicBezTo>
                <a:cubicBezTo>
                  <a:pt x="615" y="282"/>
                  <a:pt x="626" y="276"/>
                  <a:pt x="636" y="270"/>
                </a:cubicBezTo>
                <a:cubicBezTo>
                  <a:pt x="640" y="267"/>
                  <a:pt x="646" y="269"/>
                  <a:pt x="649" y="273"/>
                </a:cubicBezTo>
                <a:cubicBezTo>
                  <a:pt x="651" y="278"/>
                  <a:pt x="650" y="284"/>
                  <a:pt x="645" y="286"/>
                </a:cubicBezTo>
                <a:cubicBezTo>
                  <a:pt x="635" y="292"/>
                  <a:pt x="624" y="299"/>
                  <a:pt x="614" y="304"/>
                </a:cubicBezTo>
                <a:cubicBezTo>
                  <a:pt x="612" y="305"/>
                  <a:pt x="611" y="306"/>
                  <a:pt x="609" y="306"/>
                </a:cubicBezTo>
                <a:close/>
                <a:moveTo>
                  <a:pt x="673" y="269"/>
                </a:moveTo>
                <a:cubicBezTo>
                  <a:pt x="670" y="269"/>
                  <a:pt x="667" y="267"/>
                  <a:pt x="665" y="264"/>
                </a:cubicBezTo>
                <a:cubicBezTo>
                  <a:pt x="662" y="259"/>
                  <a:pt x="664" y="254"/>
                  <a:pt x="668" y="251"/>
                </a:cubicBezTo>
                <a:cubicBezTo>
                  <a:pt x="679" y="245"/>
                  <a:pt x="689" y="238"/>
                  <a:pt x="699" y="232"/>
                </a:cubicBezTo>
                <a:cubicBezTo>
                  <a:pt x="703" y="229"/>
                  <a:pt x="709" y="231"/>
                  <a:pt x="712" y="235"/>
                </a:cubicBezTo>
                <a:cubicBezTo>
                  <a:pt x="715" y="240"/>
                  <a:pt x="713" y="245"/>
                  <a:pt x="709" y="248"/>
                </a:cubicBezTo>
                <a:cubicBezTo>
                  <a:pt x="699" y="254"/>
                  <a:pt x="688" y="261"/>
                  <a:pt x="678" y="267"/>
                </a:cubicBezTo>
                <a:cubicBezTo>
                  <a:pt x="676" y="268"/>
                  <a:pt x="675" y="269"/>
                  <a:pt x="673" y="269"/>
                </a:cubicBezTo>
                <a:close/>
                <a:moveTo>
                  <a:pt x="736" y="229"/>
                </a:moveTo>
                <a:cubicBezTo>
                  <a:pt x="732" y="229"/>
                  <a:pt x="729" y="228"/>
                  <a:pt x="728" y="225"/>
                </a:cubicBezTo>
                <a:cubicBezTo>
                  <a:pt x="725" y="221"/>
                  <a:pt x="726" y="215"/>
                  <a:pt x="730" y="212"/>
                </a:cubicBezTo>
                <a:cubicBezTo>
                  <a:pt x="741" y="205"/>
                  <a:pt x="751" y="199"/>
                  <a:pt x="760" y="192"/>
                </a:cubicBezTo>
                <a:cubicBezTo>
                  <a:pt x="765" y="189"/>
                  <a:pt x="771" y="190"/>
                  <a:pt x="774" y="195"/>
                </a:cubicBezTo>
                <a:cubicBezTo>
                  <a:pt x="777" y="199"/>
                  <a:pt x="775" y="205"/>
                  <a:pt x="771" y="208"/>
                </a:cubicBezTo>
                <a:cubicBezTo>
                  <a:pt x="761" y="214"/>
                  <a:pt x="751" y="221"/>
                  <a:pt x="741" y="228"/>
                </a:cubicBezTo>
                <a:cubicBezTo>
                  <a:pt x="739" y="229"/>
                  <a:pt x="737" y="229"/>
                  <a:pt x="736" y="229"/>
                </a:cubicBezTo>
                <a:close/>
                <a:moveTo>
                  <a:pt x="797" y="188"/>
                </a:moveTo>
                <a:cubicBezTo>
                  <a:pt x="794" y="188"/>
                  <a:pt x="791" y="186"/>
                  <a:pt x="789" y="184"/>
                </a:cubicBezTo>
                <a:cubicBezTo>
                  <a:pt x="786" y="180"/>
                  <a:pt x="787" y="174"/>
                  <a:pt x="791" y="171"/>
                </a:cubicBezTo>
                <a:cubicBezTo>
                  <a:pt x="801" y="163"/>
                  <a:pt x="811" y="156"/>
                  <a:pt x="820" y="149"/>
                </a:cubicBezTo>
                <a:cubicBezTo>
                  <a:pt x="824" y="146"/>
                  <a:pt x="830" y="147"/>
                  <a:pt x="833" y="151"/>
                </a:cubicBezTo>
                <a:cubicBezTo>
                  <a:pt x="836" y="155"/>
                  <a:pt x="836" y="161"/>
                  <a:pt x="831" y="164"/>
                </a:cubicBezTo>
                <a:cubicBezTo>
                  <a:pt x="822" y="171"/>
                  <a:pt x="813" y="179"/>
                  <a:pt x="802" y="186"/>
                </a:cubicBezTo>
                <a:cubicBezTo>
                  <a:pt x="800" y="187"/>
                  <a:pt x="799" y="188"/>
                  <a:pt x="797" y="188"/>
                </a:cubicBezTo>
                <a:close/>
                <a:moveTo>
                  <a:pt x="855" y="142"/>
                </a:moveTo>
                <a:cubicBezTo>
                  <a:pt x="852" y="142"/>
                  <a:pt x="849" y="141"/>
                  <a:pt x="848" y="139"/>
                </a:cubicBezTo>
                <a:cubicBezTo>
                  <a:pt x="844" y="135"/>
                  <a:pt x="845" y="129"/>
                  <a:pt x="848" y="126"/>
                </a:cubicBezTo>
                <a:cubicBezTo>
                  <a:pt x="858" y="117"/>
                  <a:pt x="867" y="109"/>
                  <a:pt x="874" y="101"/>
                </a:cubicBezTo>
                <a:cubicBezTo>
                  <a:pt x="878" y="97"/>
                  <a:pt x="884" y="97"/>
                  <a:pt x="888" y="101"/>
                </a:cubicBezTo>
                <a:cubicBezTo>
                  <a:pt x="891" y="105"/>
                  <a:pt x="892" y="111"/>
                  <a:pt x="888" y="114"/>
                </a:cubicBezTo>
                <a:cubicBezTo>
                  <a:pt x="880" y="122"/>
                  <a:pt x="871" y="131"/>
                  <a:pt x="861" y="140"/>
                </a:cubicBezTo>
                <a:cubicBezTo>
                  <a:pt x="859" y="141"/>
                  <a:pt x="857" y="142"/>
                  <a:pt x="855" y="142"/>
                </a:cubicBezTo>
                <a:close/>
                <a:moveTo>
                  <a:pt x="904" y="88"/>
                </a:moveTo>
                <a:cubicBezTo>
                  <a:pt x="902" y="88"/>
                  <a:pt x="901" y="87"/>
                  <a:pt x="899" y="86"/>
                </a:cubicBezTo>
                <a:cubicBezTo>
                  <a:pt x="895" y="84"/>
                  <a:pt x="893" y="78"/>
                  <a:pt x="895" y="74"/>
                </a:cubicBezTo>
                <a:cubicBezTo>
                  <a:pt x="898" y="68"/>
                  <a:pt x="900" y="63"/>
                  <a:pt x="900" y="60"/>
                </a:cubicBezTo>
                <a:cubicBezTo>
                  <a:pt x="900" y="55"/>
                  <a:pt x="899" y="50"/>
                  <a:pt x="898" y="46"/>
                </a:cubicBezTo>
                <a:cubicBezTo>
                  <a:pt x="897" y="41"/>
                  <a:pt x="900" y="36"/>
                  <a:pt x="905" y="34"/>
                </a:cubicBezTo>
                <a:cubicBezTo>
                  <a:pt x="910" y="33"/>
                  <a:pt x="915" y="36"/>
                  <a:pt x="916" y="41"/>
                </a:cubicBezTo>
                <a:cubicBezTo>
                  <a:pt x="918" y="47"/>
                  <a:pt x="919" y="53"/>
                  <a:pt x="919" y="60"/>
                </a:cubicBezTo>
                <a:cubicBezTo>
                  <a:pt x="919" y="67"/>
                  <a:pt x="917" y="74"/>
                  <a:pt x="912" y="83"/>
                </a:cubicBezTo>
                <a:cubicBezTo>
                  <a:pt x="910" y="86"/>
                  <a:pt x="907" y="88"/>
                  <a:pt x="904" y="88"/>
                </a:cubicBezTo>
                <a:close/>
                <a:moveTo>
                  <a:pt x="883" y="26"/>
                </a:moveTo>
                <a:cubicBezTo>
                  <a:pt x="882" y="26"/>
                  <a:pt x="881" y="26"/>
                  <a:pt x="879" y="25"/>
                </a:cubicBezTo>
                <a:cubicBezTo>
                  <a:pt x="871" y="21"/>
                  <a:pt x="860" y="19"/>
                  <a:pt x="848" y="19"/>
                </a:cubicBezTo>
                <a:cubicBezTo>
                  <a:pt x="843" y="19"/>
                  <a:pt x="838" y="14"/>
                  <a:pt x="839" y="9"/>
                </a:cubicBezTo>
                <a:cubicBezTo>
                  <a:pt x="839" y="4"/>
                  <a:pt x="843" y="0"/>
                  <a:pt x="848" y="0"/>
                </a:cubicBezTo>
                <a:cubicBezTo>
                  <a:pt x="848" y="0"/>
                  <a:pt x="848" y="0"/>
                  <a:pt x="848" y="0"/>
                </a:cubicBezTo>
                <a:cubicBezTo>
                  <a:pt x="864" y="0"/>
                  <a:pt x="877" y="3"/>
                  <a:pt x="887" y="8"/>
                </a:cubicBezTo>
                <a:cubicBezTo>
                  <a:pt x="892" y="10"/>
                  <a:pt x="894" y="16"/>
                  <a:pt x="892" y="20"/>
                </a:cubicBezTo>
                <a:cubicBezTo>
                  <a:pt x="890" y="24"/>
                  <a:pt x="887" y="26"/>
                  <a:pt x="883" y="26"/>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9" name="îś1iḓé">
            <a:extLst>
              <a:ext uri="{FF2B5EF4-FFF2-40B4-BE49-F238E27FC236}">
                <a16:creationId xmlns:a16="http://schemas.microsoft.com/office/drawing/2014/main" id="{F9517BAD-7FAD-4C64-8259-91457F8A8FF9}"/>
              </a:ext>
            </a:extLst>
          </p:cNvPr>
          <p:cNvSpPr/>
          <p:nvPr/>
        </p:nvSpPr>
        <p:spPr bwMode="auto">
          <a:xfrm>
            <a:off x="7406689" y="2382181"/>
            <a:ext cx="32758" cy="21893"/>
          </a:xfrm>
          <a:custGeom>
            <a:avLst/>
            <a:gdLst>
              <a:gd name="T0" fmla="*/ 30 w 30"/>
              <a:gd name="T1" fmla="*/ 4 h 21"/>
              <a:gd name="T2" fmla="*/ 10 w 30"/>
              <a:gd name="T3" fmla="*/ 0 h 21"/>
              <a:gd name="T4" fmla="*/ 0 w 30"/>
              <a:gd name="T5" fmla="*/ 10 h 21"/>
              <a:gd name="T6" fmla="*/ 9 w 30"/>
              <a:gd name="T7" fmla="*/ 19 h 21"/>
              <a:gd name="T8" fmla="*/ 22 w 30"/>
              <a:gd name="T9" fmla="*/ 21 h 21"/>
              <a:gd name="T10" fmla="*/ 30 w 30"/>
              <a:gd name="T11" fmla="*/ 4 h 21"/>
            </a:gdLst>
            <a:ahLst/>
            <a:cxnLst>
              <a:cxn ang="0">
                <a:pos x="T0" y="T1"/>
              </a:cxn>
              <a:cxn ang="0">
                <a:pos x="T2" y="T3"/>
              </a:cxn>
              <a:cxn ang="0">
                <a:pos x="T4" y="T5"/>
              </a:cxn>
              <a:cxn ang="0">
                <a:pos x="T6" y="T7"/>
              </a:cxn>
              <a:cxn ang="0">
                <a:pos x="T8" y="T9"/>
              </a:cxn>
              <a:cxn ang="0">
                <a:pos x="T10" y="T11"/>
              </a:cxn>
            </a:cxnLst>
            <a:rect l="0" t="0" r="r" b="b"/>
            <a:pathLst>
              <a:path w="30" h="21">
                <a:moveTo>
                  <a:pt x="30" y="4"/>
                </a:moveTo>
                <a:cubicBezTo>
                  <a:pt x="28" y="3"/>
                  <a:pt x="20" y="1"/>
                  <a:pt x="10" y="0"/>
                </a:cubicBezTo>
                <a:cubicBezTo>
                  <a:pt x="5" y="0"/>
                  <a:pt x="0" y="4"/>
                  <a:pt x="0" y="10"/>
                </a:cubicBezTo>
                <a:cubicBezTo>
                  <a:pt x="0" y="15"/>
                  <a:pt x="4" y="19"/>
                  <a:pt x="9" y="19"/>
                </a:cubicBezTo>
                <a:cubicBezTo>
                  <a:pt x="15" y="20"/>
                  <a:pt x="19" y="21"/>
                  <a:pt x="22" y="21"/>
                </a:cubicBezTo>
                <a:cubicBezTo>
                  <a:pt x="24" y="15"/>
                  <a:pt x="27" y="9"/>
                  <a:pt x="30" y="4"/>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0" name="ïś1iḓé">
            <a:extLst>
              <a:ext uri="{FF2B5EF4-FFF2-40B4-BE49-F238E27FC236}">
                <a16:creationId xmlns:a16="http://schemas.microsoft.com/office/drawing/2014/main" id="{24C19BC7-79E8-45EA-9815-31C768DA5F56}"/>
              </a:ext>
            </a:extLst>
          </p:cNvPr>
          <p:cNvSpPr/>
          <p:nvPr/>
        </p:nvSpPr>
        <p:spPr bwMode="auto">
          <a:xfrm>
            <a:off x="7344323" y="2385416"/>
            <a:ext cx="1115263" cy="449895"/>
          </a:xfrm>
          <a:custGeom>
            <a:avLst/>
            <a:gdLst>
              <a:gd name="T0" fmla="*/ 837 w 950"/>
              <a:gd name="T1" fmla="*/ 386 h 398"/>
              <a:gd name="T2" fmla="*/ 881 w 950"/>
              <a:gd name="T3" fmla="*/ 379 h 398"/>
              <a:gd name="T4" fmla="*/ 876 w 950"/>
              <a:gd name="T5" fmla="*/ 398 h 398"/>
              <a:gd name="T6" fmla="*/ 913 w 950"/>
              <a:gd name="T7" fmla="*/ 374 h 398"/>
              <a:gd name="T8" fmla="*/ 943 w 950"/>
              <a:gd name="T9" fmla="*/ 350 h 398"/>
              <a:gd name="T10" fmla="*/ 920 w 950"/>
              <a:gd name="T11" fmla="*/ 392 h 398"/>
              <a:gd name="T12" fmla="*/ 810 w 950"/>
              <a:gd name="T13" fmla="*/ 392 h 398"/>
              <a:gd name="T14" fmla="*/ 779 w 950"/>
              <a:gd name="T15" fmla="*/ 368 h 398"/>
              <a:gd name="T16" fmla="*/ 811 w 950"/>
              <a:gd name="T17" fmla="*/ 392 h 398"/>
              <a:gd name="T18" fmla="*/ 706 w 950"/>
              <a:gd name="T19" fmla="*/ 372 h 398"/>
              <a:gd name="T20" fmla="*/ 744 w 950"/>
              <a:gd name="T21" fmla="*/ 361 h 398"/>
              <a:gd name="T22" fmla="*/ 674 w 950"/>
              <a:gd name="T23" fmla="*/ 364 h 398"/>
              <a:gd name="T24" fmla="*/ 631 w 950"/>
              <a:gd name="T25" fmla="*/ 343 h 398"/>
              <a:gd name="T26" fmla="*/ 683 w 950"/>
              <a:gd name="T27" fmla="*/ 356 h 398"/>
              <a:gd name="T28" fmla="*/ 603 w 950"/>
              <a:gd name="T29" fmla="*/ 345 h 398"/>
              <a:gd name="T30" fmla="*/ 576 w 950"/>
              <a:gd name="T31" fmla="*/ 317 h 398"/>
              <a:gd name="T32" fmla="*/ 606 w 950"/>
              <a:gd name="T33" fmla="*/ 345 h 398"/>
              <a:gd name="T34" fmla="*/ 911 w 950"/>
              <a:gd name="T35" fmla="*/ 303 h 398"/>
              <a:gd name="T36" fmla="*/ 946 w 950"/>
              <a:gd name="T37" fmla="*/ 320 h 398"/>
              <a:gd name="T38" fmla="*/ 539 w 950"/>
              <a:gd name="T39" fmla="*/ 326 h 398"/>
              <a:gd name="T40" fmla="*/ 497 w 950"/>
              <a:gd name="T41" fmla="*/ 303 h 398"/>
              <a:gd name="T42" fmla="*/ 548 w 950"/>
              <a:gd name="T43" fmla="*/ 319 h 398"/>
              <a:gd name="T44" fmla="*/ 469 w 950"/>
              <a:gd name="T45" fmla="*/ 304 h 398"/>
              <a:gd name="T46" fmla="*/ 442 w 950"/>
              <a:gd name="T47" fmla="*/ 275 h 398"/>
              <a:gd name="T48" fmla="*/ 472 w 950"/>
              <a:gd name="T49" fmla="*/ 304 h 398"/>
              <a:gd name="T50" fmla="*/ 369 w 950"/>
              <a:gd name="T51" fmla="*/ 270 h 398"/>
              <a:gd name="T52" fmla="*/ 408 w 950"/>
              <a:gd name="T53" fmla="*/ 264 h 398"/>
              <a:gd name="T54" fmla="*/ 339 w 950"/>
              <a:gd name="T55" fmla="*/ 259 h 398"/>
              <a:gd name="T56" fmla="*/ 298 w 950"/>
              <a:gd name="T57" fmla="*/ 234 h 398"/>
              <a:gd name="T58" fmla="*/ 348 w 950"/>
              <a:gd name="T59" fmla="*/ 252 h 398"/>
              <a:gd name="T60" fmla="*/ 270 w 950"/>
              <a:gd name="T61" fmla="*/ 233 h 398"/>
              <a:gd name="T62" fmla="*/ 245 w 950"/>
              <a:gd name="T63" fmla="*/ 203 h 398"/>
              <a:gd name="T64" fmla="*/ 273 w 950"/>
              <a:gd name="T65" fmla="*/ 234 h 398"/>
              <a:gd name="T66" fmla="*/ 173 w 950"/>
              <a:gd name="T67" fmla="*/ 194 h 398"/>
              <a:gd name="T68" fmla="*/ 212 w 950"/>
              <a:gd name="T69" fmla="*/ 189 h 398"/>
              <a:gd name="T70" fmla="*/ 144 w 950"/>
              <a:gd name="T71" fmla="*/ 180 h 398"/>
              <a:gd name="T72" fmla="*/ 104 w 950"/>
              <a:gd name="T73" fmla="*/ 152 h 398"/>
              <a:gd name="T74" fmla="*/ 152 w 950"/>
              <a:gd name="T75" fmla="*/ 174 h 398"/>
              <a:gd name="T76" fmla="*/ 76 w 950"/>
              <a:gd name="T77" fmla="*/ 148 h 398"/>
              <a:gd name="T78" fmla="*/ 55 w 950"/>
              <a:gd name="T79" fmla="*/ 114 h 398"/>
              <a:gd name="T80" fmla="*/ 80 w 950"/>
              <a:gd name="T81" fmla="*/ 149 h 398"/>
              <a:gd name="T82" fmla="*/ 0 w 950"/>
              <a:gd name="T83" fmla="*/ 84 h 398"/>
              <a:gd name="T84" fmla="*/ 19 w 950"/>
              <a:gd name="T85" fmla="*/ 73 h 398"/>
              <a:gd name="T86" fmla="*/ 28 w 950"/>
              <a:gd name="T87" fmla="*/ 108 h 398"/>
              <a:gd name="T88" fmla="*/ 14 w 950"/>
              <a:gd name="T89" fmla="*/ 46 h 398"/>
              <a:gd name="T90" fmla="*/ 46 w 950"/>
              <a:gd name="T91" fmla="*/ 5 h 398"/>
              <a:gd name="T92" fmla="*/ 17 w 950"/>
              <a:gd name="T93" fmla="*/ 4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0" h="398">
                <a:moveTo>
                  <a:pt x="876" y="398"/>
                </a:moveTo>
                <a:cubicBezTo>
                  <a:pt x="867" y="398"/>
                  <a:pt x="857" y="398"/>
                  <a:pt x="846" y="397"/>
                </a:cubicBezTo>
                <a:cubicBezTo>
                  <a:pt x="841" y="396"/>
                  <a:pt x="837" y="392"/>
                  <a:pt x="837" y="386"/>
                </a:cubicBezTo>
                <a:cubicBezTo>
                  <a:pt x="838" y="381"/>
                  <a:pt x="842" y="377"/>
                  <a:pt x="848" y="378"/>
                </a:cubicBezTo>
                <a:cubicBezTo>
                  <a:pt x="858" y="379"/>
                  <a:pt x="868" y="379"/>
                  <a:pt x="876" y="379"/>
                </a:cubicBezTo>
                <a:cubicBezTo>
                  <a:pt x="878" y="379"/>
                  <a:pt x="879" y="379"/>
                  <a:pt x="881" y="379"/>
                </a:cubicBezTo>
                <a:cubicBezTo>
                  <a:pt x="886" y="379"/>
                  <a:pt x="891" y="383"/>
                  <a:pt x="891" y="388"/>
                </a:cubicBezTo>
                <a:cubicBezTo>
                  <a:pt x="891" y="394"/>
                  <a:pt x="887" y="398"/>
                  <a:pt x="881" y="398"/>
                </a:cubicBezTo>
                <a:cubicBezTo>
                  <a:pt x="880" y="398"/>
                  <a:pt x="878" y="398"/>
                  <a:pt x="876" y="398"/>
                </a:cubicBezTo>
                <a:close/>
                <a:moveTo>
                  <a:pt x="916" y="393"/>
                </a:moveTo>
                <a:cubicBezTo>
                  <a:pt x="912" y="393"/>
                  <a:pt x="909" y="390"/>
                  <a:pt x="907" y="387"/>
                </a:cubicBezTo>
                <a:cubicBezTo>
                  <a:pt x="905" y="382"/>
                  <a:pt x="908" y="376"/>
                  <a:pt x="913" y="374"/>
                </a:cubicBezTo>
                <a:cubicBezTo>
                  <a:pt x="916" y="373"/>
                  <a:pt x="919" y="372"/>
                  <a:pt x="920" y="370"/>
                </a:cubicBezTo>
                <a:cubicBezTo>
                  <a:pt x="925" y="365"/>
                  <a:pt x="928" y="360"/>
                  <a:pt x="930" y="355"/>
                </a:cubicBezTo>
                <a:cubicBezTo>
                  <a:pt x="932" y="350"/>
                  <a:pt x="938" y="348"/>
                  <a:pt x="943" y="350"/>
                </a:cubicBezTo>
                <a:cubicBezTo>
                  <a:pt x="948" y="352"/>
                  <a:pt x="950" y="358"/>
                  <a:pt x="948" y="362"/>
                </a:cubicBezTo>
                <a:cubicBezTo>
                  <a:pt x="945" y="370"/>
                  <a:pt x="940" y="377"/>
                  <a:pt x="934" y="383"/>
                </a:cubicBezTo>
                <a:cubicBezTo>
                  <a:pt x="930" y="387"/>
                  <a:pt x="925" y="390"/>
                  <a:pt x="920" y="392"/>
                </a:cubicBezTo>
                <a:cubicBezTo>
                  <a:pt x="919" y="392"/>
                  <a:pt x="917" y="393"/>
                  <a:pt x="916" y="393"/>
                </a:cubicBezTo>
                <a:close/>
                <a:moveTo>
                  <a:pt x="811" y="392"/>
                </a:moveTo>
                <a:cubicBezTo>
                  <a:pt x="811" y="392"/>
                  <a:pt x="810" y="392"/>
                  <a:pt x="810" y="392"/>
                </a:cubicBezTo>
                <a:cubicBezTo>
                  <a:pt x="799" y="391"/>
                  <a:pt x="788" y="389"/>
                  <a:pt x="775" y="387"/>
                </a:cubicBezTo>
                <a:cubicBezTo>
                  <a:pt x="770" y="386"/>
                  <a:pt x="767" y="381"/>
                  <a:pt x="768" y="375"/>
                </a:cubicBezTo>
                <a:cubicBezTo>
                  <a:pt x="769" y="370"/>
                  <a:pt x="774" y="367"/>
                  <a:pt x="779" y="368"/>
                </a:cubicBezTo>
                <a:cubicBezTo>
                  <a:pt x="791" y="370"/>
                  <a:pt x="802" y="372"/>
                  <a:pt x="813" y="373"/>
                </a:cubicBezTo>
                <a:cubicBezTo>
                  <a:pt x="818" y="374"/>
                  <a:pt x="821" y="379"/>
                  <a:pt x="821" y="384"/>
                </a:cubicBezTo>
                <a:cubicBezTo>
                  <a:pt x="820" y="389"/>
                  <a:pt x="816" y="392"/>
                  <a:pt x="811" y="392"/>
                </a:cubicBezTo>
                <a:close/>
                <a:moveTo>
                  <a:pt x="742" y="380"/>
                </a:moveTo>
                <a:cubicBezTo>
                  <a:pt x="741" y="380"/>
                  <a:pt x="741" y="380"/>
                  <a:pt x="740" y="379"/>
                </a:cubicBezTo>
                <a:cubicBezTo>
                  <a:pt x="729" y="377"/>
                  <a:pt x="718" y="375"/>
                  <a:pt x="706" y="372"/>
                </a:cubicBezTo>
                <a:cubicBezTo>
                  <a:pt x="701" y="371"/>
                  <a:pt x="698" y="366"/>
                  <a:pt x="699" y="360"/>
                </a:cubicBezTo>
                <a:cubicBezTo>
                  <a:pt x="700" y="355"/>
                  <a:pt x="706" y="352"/>
                  <a:pt x="711" y="353"/>
                </a:cubicBezTo>
                <a:cubicBezTo>
                  <a:pt x="722" y="356"/>
                  <a:pt x="733" y="359"/>
                  <a:pt x="744" y="361"/>
                </a:cubicBezTo>
                <a:cubicBezTo>
                  <a:pt x="749" y="362"/>
                  <a:pt x="753" y="367"/>
                  <a:pt x="751" y="372"/>
                </a:cubicBezTo>
                <a:cubicBezTo>
                  <a:pt x="750" y="377"/>
                  <a:pt x="747" y="380"/>
                  <a:pt x="742" y="380"/>
                </a:cubicBezTo>
                <a:close/>
                <a:moveTo>
                  <a:pt x="674" y="364"/>
                </a:moveTo>
                <a:cubicBezTo>
                  <a:pt x="673" y="364"/>
                  <a:pt x="672" y="364"/>
                  <a:pt x="671" y="363"/>
                </a:cubicBezTo>
                <a:cubicBezTo>
                  <a:pt x="661" y="361"/>
                  <a:pt x="649" y="358"/>
                  <a:pt x="638" y="355"/>
                </a:cubicBezTo>
                <a:cubicBezTo>
                  <a:pt x="633" y="353"/>
                  <a:pt x="630" y="348"/>
                  <a:pt x="631" y="343"/>
                </a:cubicBezTo>
                <a:cubicBezTo>
                  <a:pt x="633" y="338"/>
                  <a:pt x="638" y="335"/>
                  <a:pt x="643" y="336"/>
                </a:cubicBezTo>
                <a:cubicBezTo>
                  <a:pt x="654" y="339"/>
                  <a:pt x="665" y="342"/>
                  <a:pt x="676" y="345"/>
                </a:cubicBezTo>
                <a:cubicBezTo>
                  <a:pt x="681" y="346"/>
                  <a:pt x="684" y="351"/>
                  <a:pt x="683" y="356"/>
                </a:cubicBezTo>
                <a:cubicBezTo>
                  <a:pt x="682" y="361"/>
                  <a:pt x="678" y="364"/>
                  <a:pt x="674" y="364"/>
                </a:cubicBezTo>
                <a:close/>
                <a:moveTo>
                  <a:pt x="606" y="345"/>
                </a:moveTo>
                <a:cubicBezTo>
                  <a:pt x="605" y="345"/>
                  <a:pt x="604" y="345"/>
                  <a:pt x="603" y="345"/>
                </a:cubicBezTo>
                <a:cubicBezTo>
                  <a:pt x="593" y="342"/>
                  <a:pt x="581" y="339"/>
                  <a:pt x="570" y="335"/>
                </a:cubicBezTo>
                <a:cubicBezTo>
                  <a:pt x="565" y="334"/>
                  <a:pt x="562" y="329"/>
                  <a:pt x="564" y="324"/>
                </a:cubicBezTo>
                <a:cubicBezTo>
                  <a:pt x="565" y="319"/>
                  <a:pt x="571" y="316"/>
                  <a:pt x="576" y="317"/>
                </a:cubicBezTo>
                <a:cubicBezTo>
                  <a:pt x="587" y="321"/>
                  <a:pt x="598" y="324"/>
                  <a:pt x="609" y="327"/>
                </a:cubicBezTo>
                <a:cubicBezTo>
                  <a:pt x="614" y="328"/>
                  <a:pt x="617" y="333"/>
                  <a:pt x="615" y="338"/>
                </a:cubicBezTo>
                <a:cubicBezTo>
                  <a:pt x="614" y="343"/>
                  <a:pt x="610" y="345"/>
                  <a:pt x="606" y="345"/>
                </a:cubicBezTo>
                <a:close/>
                <a:moveTo>
                  <a:pt x="938" y="334"/>
                </a:moveTo>
                <a:cubicBezTo>
                  <a:pt x="934" y="334"/>
                  <a:pt x="931" y="332"/>
                  <a:pt x="929" y="328"/>
                </a:cubicBezTo>
                <a:cubicBezTo>
                  <a:pt x="926" y="320"/>
                  <a:pt x="920" y="312"/>
                  <a:pt x="911" y="303"/>
                </a:cubicBezTo>
                <a:cubicBezTo>
                  <a:pt x="907" y="299"/>
                  <a:pt x="908" y="293"/>
                  <a:pt x="911" y="289"/>
                </a:cubicBezTo>
                <a:cubicBezTo>
                  <a:pt x="915" y="286"/>
                  <a:pt x="921" y="286"/>
                  <a:pt x="925" y="290"/>
                </a:cubicBezTo>
                <a:cubicBezTo>
                  <a:pt x="935" y="300"/>
                  <a:pt x="942" y="310"/>
                  <a:pt x="946" y="320"/>
                </a:cubicBezTo>
                <a:cubicBezTo>
                  <a:pt x="949" y="325"/>
                  <a:pt x="946" y="331"/>
                  <a:pt x="942" y="333"/>
                </a:cubicBezTo>
                <a:cubicBezTo>
                  <a:pt x="940" y="333"/>
                  <a:pt x="939" y="334"/>
                  <a:pt x="938" y="334"/>
                </a:cubicBezTo>
                <a:close/>
                <a:moveTo>
                  <a:pt x="539" y="326"/>
                </a:moveTo>
                <a:cubicBezTo>
                  <a:pt x="538" y="326"/>
                  <a:pt x="537" y="325"/>
                  <a:pt x="536" y="325"/>
                </a:cubicBezTo>
                <a:cubicBezTo>
                  <a:pt x="525" y="322"/>
                  <a:pt x="514" y="318"/>
                  <a:pt x="503" y="315"/>
                </a:cubicBezTo>
                <a:cubicBezTo>
                  <a:pt x="498" y="313"/>
                  <a:pt x="495" y="308"/>
                  <a:pt x="497" y="303"/>
                </a:cubicBezTo>
                <a:cubicBezTo>
                  <a:pt x="498" y="298"/>
                  <a:pt x="504" y="295"/>
                  <a:pt x="509" y="297"/>
                </a:cubicBezTo>
                <a:cubicBezTo>
                  <a:pt x="520" y="300"/>
                  <a:pt x="531" y="304"/>
                  <a:pt x="541" y="307"/>
                </a:cubicBezTo>
                <a:cubicBezTo>
                  <a:pt x="546" y="309"/>
                  <a:pt x="549" y="314"/>
                  <a:pt x="548" y="319"/>
                </a:cubicBezTo>
                <a:cubicBezTo>
                  <a:pt x="546" y="323"/>
                  <a:pt x="543" y="326"/>
                  <a:pt x="539" y="326"/>
                </a:cubicBezTo>
                <a:close/>
                <a:moveTo>
                  <a:pt x="472" y="304"/>
                </a:moveTo>
                <a:cubicBezTo>
                  <a:pt x="471" y="304"/>
                  <a:pt x="470" y="304"/>
                  <a:pt x="469" y="304"/>
                </a:cubicBezTo>
                <a:cubicBezTo>
                  <a:pt x="458" y="300"/>
                  <a:pt x="447" y="297"/>
                  <a:pt x="436" y="293"/>
                </a:cubicBezTo>
                <a:cubicBezTo>
                  <a:pt x="431" y="291"/>
                  <a:pt x="428" y="286"/>
                  <a:pt x="430" y="281"/>
                </a:cubicBezTo>
                <a:cubicBezTo>
                  <a:pt x="432" y="276"/>
                  <a:pt x="437" y="273"/>
                  <a:pt x="442" y="275"/>
                </a:cubicBezTo>
                <a:cubicBezTo>
                  <a:pt x="453" y="279"/>
                  <a:pt x="464" y="282"/>
                  <a:pt x="475" y="286"/>
                </a:cubicBezTo>
                <a:cubicBezTo>
                  <a:pt x="480" y="288"/>
                  <a:pt x="482" y="293"/>
                  <a:pt x="481" y="298"/>
                </a:cubicBezTo>
                <a:cubicBezTo>
                  <a:pt x="479" y="302"/>
                  <a:pt x="476" y="304"/>
                  <a:pt x="472" y="304"/>
                </a:cubicBezTo>
                <a:close/>
                <a:moveTo>
                  <a:pt x="405" y="282"/>
                </a:moveTo>
                <a:cubicBezTo>
                  <a:pt x="404" y="282"/>
                  <a:pt x="403" y="282"/>
                  <a:pt x="402" y="282"/>
                </a:cubicBezTo>
                <a:cubicBezTo>
                  <a:pt x="391" y="278"/>
                  <a:pt x="380" y="274"/>
                  <a:pt x="369" y="270"/>
                </a:cubicBezTo>
                <a:cubicBezTo>
                  <a:pt x="364" y="268"/>
                  <a:pt x="362" y="263"/>
                  <a:pt x="364" y="258"/>
                </a:cubicBezTo>
                <a:cubicBezTo>
                  <a:pt x="365" y="253"/>
                  <a:pt x="371" y="250"/>
                  <a:pt x="376" y="252"/>
                </a:cubicBezTo>
                <a:cubicBezTo>
                  <a:pt x="386" y="256"/>
                  <a:pt x="397" y="260"/>
                  <a:pt x="408" y="264"/>
                </a:cubicBezTo>
                <a:cubicBezTo>
                  <a:pt x="413" y="265"/>
                  <a:pt x="416" y="271"/>
                  <a:pt x="414" y="276"/>
                </a:cubicBezTo>
                <a:cubicBezTo>
                  <a:pt x="413" y="280"/>
                  <a:pt x="409" y="282"/>
                  <a:pt x="405" y="282"/>
                </a:cubicBezTo>
                <a:close/>
                <a:moveTo>
                  <a:pt x="339" y="259"/>
                </a:moveTo>
                <a:cubicBezTo>
                  <a:pt x="338" y="259"/>
                  <a:pt x="337" y="258"/>
                  <a:pt x="336" y="258"/>
                </a:cubicBezTo>
                <a:cubicBezTo>
                  <a:pt x="325" y="254"/>
                  <a:pt x="314" y="250"/>
                  <a:pt x="303" y="246"/>
                </a:cubicBezTo>
                <a:cubicBezTo>
                  <a:pt x="298" y="244"/>
                  <a:pt x="296" y="239"/>
                  <a:pt x="298" y="234"/>
                </a:cubicBezTo>
                <a:cubicBezTo>
                  <a:pt x="300" y="229"/>
                  <a:pt x="305" y="226"/>
                  <a:pt x="310" y="228"/>
                </a:cubicBezTo>
                <a:cubicBezTo>
                  <a:pt x="321" y="232"/>
                  <a:pt x="331" y="236"/>
                  <a:pt x="342" y="240"/>
                </a:cubicBezTo>
                <a:cubicBezTo>
                  <a:pt x="347" y="242"/>
                  <a:pt x="350" y="247"/>
                  <a:pt x="348" y="252"/>
                </a:cubicBezTo>
                <a:cubicBezTo>
                  <a:pt x="346" y="256"/>
                  <a:pt x="343" y="259"/>
                  <a:pt x="339" y="259"/>
                </a:cubicBezTo>
                <a:close/>
                <a:moveTo>
                  <a:pt x="273" y="234"/>
                </a:moveTo>
                <a:cubicBezTo>
                  <a:pt x="272" y="234"/>
                  <a:pt x="271" y="234"/>
                  <a:pt x="270" y="233"/>
                </a:cubicBezTo>
                <a:cubicBezTo>
                  <a:pt x="259" y="229"/>
                  <a:pt x="248" y="225"/>
                  <a:pt x="238" y="221"/>
                </a:cubicBezTo>
                <a:cubicBezTo>
                  <a:pt x="233" y="219"/>
                  <a:pt x="230" y="213"/>
                  <a:pt x="232" y="208"/>
                </a:cubicBezTo>
                <a:cubicBezTo>
                  <a:pt x="234" y="203"/>
                  <a:pt x="240" y="201"/>
                  <a:pt x="245" y="203"/>
                </a:cubicBezTo>
                <a:cubicBezTo>
                  <a:pt x="255" y="207"/>
                  <a:pt x="266" y="211"/>
                  <a:pt x="277" y="215"/>
                </a:cubicBezTo>
                <a:cubicBezTo>
                  <a:pt x="282" y="217"/>
                  <a:pt x="284" y="223"/>
                  <a:pt x="282" y="228"/>
                </a:cubicBezTo>
                <a:cubicBezTo>
                  <a:pt x="281" y="232"/>
                  <a:pt x="277" y="234"/>
                  <a:pt x="273" y="234"/>
                </a:cubicBezTo>
                <a:close/>
                <a:moveTo>
                  <a:pt x="208" y="208"/>
                </a:moveTo>
                <a:cubicBezTo>
                  <a:pt x="207" y="208"/>
                  <a:pt x="206" y="207"/>
                  <a:pt x="204" y="207"/>
                </a:cubicBezTo>
                <a:cubicBezTo>
                  <a:pt x="193" y="202"/>
                  <a:pt x="183" y="198"/>
                  <a:pt x="173" y="194"/>
                </a:cubicBezTo>
                <a:cubicBezTo>
                  <a:pt x="168" y="191"/>
                  <a:pt x="166" y="186"/>
                  <a:pt x="168" y="181"/>
                </a:cubicBezTo>
                <a:cubicBezTo>
                  <a:pt x="170" y="176"/>
                  <a:pt x="175" y="174"/>
                  <a:pt x="180" y="176"/>
                </a:cubicBezTo>
                <a:cubicBezTo>
                  <a:pt x="190" y="180"/>
                  <a:pt x="201" y="185"/>
                  <a:pt x="212" y="189"/>
                </a:cubicBezTo>
                <a:cubicBezTo>
                  <a:pt x="217" y="191"/>
                  <a:pt x="219" y="197"/>
                  <a:pt x="217" y="202"/>
                </a:cubicBezTo>
                <a:cubicBezTo>
                  <a:pt x="215" y="206"/>
                  <a:pt x="212" y="208"/>
                  <a:pt x="208" y="208"/>
                </a:cubicBezTo>
                <a:close/>
                <a:moveTo>
                  <a:pt x="144" y="180"/>
                </a:moveTo>
                <a:cubicBezTo>
                  <a:pt x="142" y="180"/>
                  <a:pt x="141" y="180"/>
                  <a:pt x="140" y="179"/>
                </a:cubicBezTo>
                <a:cubicBezTo>
                  <a:pt x="129" y="174"/>
                  <a:pt x="118" y="169"/>
                  <a:pt x="108" y="164"/>
                </a:cubicBezTo>
                <a:cubicBezTo>
                  <a:pt x="104" y="162"/>
                  <a:pt x="102" y="156"/>
                  <a:pt x="104" y="152"/>
                </a:cubicBezTo>
                <a:cubicBezTo>
                  <a:pt x="106" y="147"/>
                  <a:pt x="112" y="145"/>
                  <a:pt x="117" y="147"/>
                </a:cubicBezTo>
                <a:cubicBezTo>
                  <a:pt x="126" y="152"/>
                  <a:pt x="137" y="157"/>
                  <a:pt x="148" y="162"/>
                </a:cubicBezTo>
                <a:cubicBezTo>
                  <a:pt x="152" y="164"/>
                  <a:pt x="154" y="169"/>
                  <a:pt x="152" y="174"/>
                </a:cubicBezTo>
                <a:cubicBezTo>
                  <a:pt x="151" y="178"/>
                  <a:pt x="147" y="180"/>
                  <a:pt x="144" y="180"/>
                </a:cubicBezTo>
                <a:close/>
                <a:moveTo>
                  <a:pt x="80" y="149"/>
                </a:moveTo>
                <a:cubicBezTo>
                  <a:pt x="79" y="149"/>
                  <a:pt x="77" y="149"/>
                  <a:pt x="76" y="148"/>
                </a:cubicBezTo>
                <a:cubicBezTo>
                  <a:pt x="65" y="142"/>
                  <a:pt x="54" y="136"/>
                  <a:pt x="45" y="131"/>
                </a:cubicBezTo>
                <a:cubicBezTo>
                  <a:pt x="41" y="128"/>
                  <a:pt x="40" y="122"/>
                  <a:pt x="42" y="118"/>
                </a:cubicBezTo>
                <a:cubicBezTo>
                  <a:pt x="45" y="113"/>
                  <a:pt x="51" y="112"/>
                  <a:pt x="55" y="114"/>
                </a:cubicBezTo>
                <a:cubicBezTo>
                  <a:pt x="64" y="120"/>
                  <a:pt x="74" y="125"/>
                  <a:pt x="85" y="131"/>
                </a:cubicBezTo>
                <a:cubicBezTo>
                  <a:pt x="90" y="134"/>
                  <a:pt x="91" y="139"/>
                  <a:pt x="89" y="144"/>
                </a:cubicBezTo>
                <a:cubicBezTo>
                  <a:pt x="87" y="147"/>
                  <a:pt x="84" y="149"/>
                  <a:pt x="80" y="149"/>
                </a:cubicBezTo>
                <a:close/>
                <a:moveTo>
                  <a:pt x="21" y="111"/>
                </a:moveTo>
                <a:cubicBezTo>
                  <a:pt x="19" y="111"/>
                  <a:pt x="17" y="111"/>
                  <a:pt x="15" y="109"/>
                </a:cubicBezTo>
                <a:cubicBezTo>
                  <a:pt x="5" y="100"/>
                  <a:pt x="0" y="92"/>
                  <a:pt x="0" y="84"/>
                </a:cubicBezTo>
                <a:cubicBezTo>
                  <a:pt x="0" y="80"/>
                  <a:pt x="0" y="76"/>
                  <a:pt x="1" y="72"/>
                </a:cubicBezTo>
                <a:cubicBezTo>
                  <a:pt x="1" y="66"/>
                  <a:pt x="5" y="62"/>
                  <a:pt x="11" y="63"/>
                </a:cubicBezTo>
                <a:cubicBezTo>
                  <a:pt x="16" y="63"/>
                  <a:pt x="20" y="68"/>
                  <a:pt x="19" y="73"/>
                </a:cubicBezTo>
                <a:cubicBezTo>
                  <a:pt x="19" y="76"/>
                  <a:pt x="19" y="80"/>
                  <a:pt x="19" y="84"/>
                </a:cubicBezTo>
                <a:cubicBezTo>
                  <a:pt x="19" y="84"/>
                  <a:pt x="20" y="88"/>
                  <a:pt x="28" y="95"/>
                </a:cubicBezTo>
                <a:cubicBezTo>
                  <a:pt x="32" y="98"/>
                  <a:pt x="32" y="104"/>
                  <a:pt x="28" y="108"/>
                </a:cubicBezTo>
                <a:cubicBezTo>
                  <a:pt x="27" y="110"/>
                  <a:pt x="24" y="111"/>
                  <a:pt x="21" y="111"/>
                </a:cubicBezTo>
                <a:close/>
                <a:moveTo>
                  <a:pt x="17" y="47"/>
                </a:moveTo>
                <a:cubicBezTo>
                  <a:pt x="16" y="47"/>
                  <a:pt x="15" y="47"/>
                  <a:pt x="14" y="46"/>
                </a:cubicBezTo>
                <a:cubicBezTo>
                  <a:pt x="9" y="44"/>
                  <a:pt x="6" y="39"/>
                  <a:pt x="8" y="34"/>
                </a:cubicBezTo>
                <a:cubicBezTo>
                  <a:pt x="14" y="20"/>
                  <a:pt x="22" y="10"/>
                  <a:pt x="32" y="3"/>
                </a:cubicBezTo>
                <a:cubicBezTo>
                  <a:pt x="37" y="0"/>
                  <a:pt x="43" y="1"/>
                  <a:pt x="46" y="5"/>
                </a:cubicBezTo>
                <a:cubicBezTo>
                  <a:pt x="49" y="10"/>
                  <a:pt x="47" y="16"/>
                  <a:pt x="43" y="18"/>
                </a:cubicBezTo>
                <a:cubicBezTo>
                  <a:pt x="36" y="23"/>
                  <a:pt x="30" y="31"/>
                  <a:pt x="26" y="41"/>
                </a:cubicBezTo>
                <a:cubicBezTo>
                  <a:pt x="24" y="45"/>
                  <a:pt x="21" y="47"/>
                  <a:pt x="17" y="47"/>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1" name="íṩľíďe">
            <a:extLst>
              <a:ext uri="{FF2B5EF4-FFF2-40B4-BE49-F238E27FC236}">
                <a16:creationId xmlns:a16="http://schemas.microsoft.com/office/drawing/2014/main" id="{7B654727-C819-4ED5-8825-1534381CEB37}"/>
              </a:ext>
            </a:extLst>
          </p:cNvPr>
          <p:cNvSpPr/>
          <p:nvPr/>
        </p:nvSpPr>
        <p:spPr bwMode="auto">
          <a:xfrm>
            <a:off x="7858377" y="2461240"/>
            <a:ext cx="88826" cy="51693"/>
          </a:xfrm>
          <a:custGeom>
            <a:avLst/>
            <a:gdLst>
              <a:gd name="T0" fmla="*/ 0 w 81"/>
              <a:gd name="T1" fmla="*/ 23 h 49"/>
              <a:gd name="T2" fmla="*/ 68 w 81"/>
              <a:gd name="T3" fmla="*/ 17 h 49"/>
              <a:gd name="T4" fmla="*/ 81 w 81"/>
              <a:gd name="T5" fmla="*/ 25 h 49"/>
              <a:gd name="T6" fmla="*/ 39 w 81"/>
              <a:gd name="T7" fmla="*/ 49 h 49"/>
              <a:gd name="T8" fmla="*/ 0 w 81"/>
              <a:gd name="T9" fmla="*/ 23 h 49"/>
            </a:gdLst>
            <a:ahLst/>
            <a:cxnLst>
              <a:cxn ang="0">
                <a:pos x="T0" y="T1"/>
              </a:cxn>
              <a:cxn ang="0">
                <a:pos x="T2" y="T3"/>
              </a:cxn>
              <a:cxn ang="0">
                <a:pos x="T4" y="T5"/>
              </a:cxn>
              <a:cxn ang="0">
                <a:pos x="T6" y="T7"/>
              </a:cxn>
              <a:cxn ang="0">
                <a:pos x="T8" y="T9"/>
              </a:cxn>
            </a:cxnLst>
            <a:rect l="0" t="0" r="r" b="b"/>
            <a:pathLst>
              <a:path w="81" h="49">
                <a:moveTo>
                  <a:pt x="0" y="23"/>
                </a:moveTo>
                <a:cubicBezTo>
                  <a:pt x="13" y="3"/>
                  <a:pt x="44" y="0"/>
                  <a:pt x="68" y="17"/>
                </a:cubicBezTo>
                <a:cubicBezTo>
                  <a:pt x="81" y="25"/>
                  <a:pt x="81" y="25"/>
                  <a:pt x="81" y="25"/>
                </a:cubicBezTo>
                <a:cubicBezTo>
                  <a:pt x="39" y="49"/>
                  <a:pt x="39" y="49"/>
                  <a:pt x="39" y="49"/>
                </a:cubicBezTo>
                <a:lnTo>
                  <a:pt x="0" y="23"/>
                </a:ln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2" name="ïṧlîḍe">
            <a:extLst>
              <a:ext uri="{FF2B5EF4-FFF2-40B4-BE49-F238E27FC236}">
                <a16:creationId xmlns:a16="http://schemas.microsoft.com/office/drawing/2014/main" id="{5365EB8B-C039-4D21-9E07-1B61AE7EDC00}"/>
              </a:ext>
            </a:extLst>
          </p:cNvPr>
          <p:cNvSpPr/>
          <p:nvPr/>
        </p:nvSpPr>
        <p:spPr bwMode="auto">
          <a:xfrm>
            <a:off x="7790971" y="2512933"/>
            <a:ext cx="73076" cy="51084"/>
          </a:xfrm>
          <a:custGeom>
            <a:avLst/>
            <a:gdLst>
              <a:gd name="T0" fmla="*/ 60 w 66"/>
              <a:gd name="T1" fmla="*/ 18 h 48"/>
              <a:gd name="T2" fmla="*/ 61 w 66"/>
              <a:gd name="T3" fmla="*/ 22 h 48"/>
              <a:gd name="T4" fmla="*/ 66 w 66"/>
              <a:gd name="T5" fmla="*/ 30 h 48"/>
              <a:gd name="T6" fmla="*/ 35 w 66"/>
              <a:gd name="T7" fmla="*/ 48 h 48"/>
              <a:gd name="T8" fmla="*/ 30 w 66"/>
              <a:gd name="T9" fmla="*/ 40 h 48"/>
              <a:gd name="T10" fmla="*/ 0 w 66"/>
              <a:gd name="T11" fmla="*/ 10 h 48"/>
              <a:gd name="T12" fmla="*/ 60 w 66"/>
              <a:gd name="T13" fmla="*/ 18 h 48"/>
            </a:gdLst>
            <a:ahLst/>
            <a:cxnLst>
              <a:cxn ang="0">
                <a:pos x="T0" y="T1"/>
              </a:cxn>
              <a:cxn ang="0">
                <a:pos x="T2" y="T3"/>
              </a:cxn>
              <a:cxn ang="0">
                <a:pos x="T4" y="T5"/>
              </a:cxn>
              <a:cxn ang="0">
                <a:pos x="T6" y="T7"/>
              </a:cxn>
              <a:cxn ang="0">
                <a:pos x="T8" y="T9"/>
              </a:cxn>
              <a:cxn ang="0">
                <a:pos x="T10" y="T11"/>
              </a:cxn>
              <a:cxn ang="0">
                <a:pos x="T12" y="T13"/>
              </a:cxn>
            </a:cxnLst>
            <a:rect l="0" t="0" r="r" b="b"/>
            <a:pathLst>
              <a:path w="66" h="48">
                <a:moveTo>
                  <a:pt x="60" y="18"/>
                </a:moveTo>
                <a:cubicBezTo>
                  <a:pt x="61" y="22"/>
                  <a:pt x="61" y="22"/>
                  <a:pt x="61" y="22"/>
                </a:cubicBezTo>
                <a:cubicBezTo>
                  <a:pt x="66" y="30"/>
                  <a:pt x="66" y="30"/>
                  <a:pt x="66" y="30"/>
                </a:cubicBezTo>
                <a:cubicBezTo>
                  <a:pt x="35" y="48"/>
                  <a:pt x="35" y="48"/>
                  <a:pt x="35" y="48"/>
                </a:cubicBezTo>
                <a:cubicBezTo>
                  <a:pt x="30" y="40"/>
                  <a:pt x="30" y="40"/>
                  <a:pt x="30" y="40"/>
                </a:cubicBezTo>
                <a:cubicBezTo>
                  <a:pt x="0" y="10"/>
                  <a:pt x="0" y="10"/>
                  <a:pt x="0" y="10"/>
                </a:cubicBezTo>
                <a:cubicBezTo>
                  <a:pt x="17" y="0"/>
                  <a:pt x="50" y="1"/>
                  <a:pt x="60" y="18"/>
                </a:cubicBez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3" name="ïṣḻïḍê">
            <a:extLst>
              <a:ext uri="{FF2B5EF4-FFF2-40B4-BE49-F238E27FC236}">
                <a16:creationId xmlns:a16="http://schemas.microsoft.com/office/drawing/2014/main" id="{BB597704-F3F6-4142-ACD5-C3CA01E22AC2}"/>
              </a:ext>
            </a:extLst>
          </p:cNvPr>
          <p:cNvSpPr/>
          <p:nvPr/>
        </p:nvSpPr>
        <p:spPr bwMode="auto">
          <a:xfrm>
            <a:off x="7986891" y="2463065"/>
            <a:ext cx="130404" cy="82708"/>
          </a:xfrm>
          <a:custGeom>
            <a:avLst/>
            <a:gdLst>
              <a:gd name="T0" fmla="*/ 111 w 119"/>
              <a:gd name="T1" fmla="*/ 0 h 78"/>
              <a:gd name="T2" fmla="*/ 118 w 119"/>
              <a:gd name="T3" fmla="*/ 10 h 78"/>
              <a:gd name="T4" fmla="*/ 118 w 119"/>
              <a:gd name="T5" fmla="*/ 12 h 78"/>
              <a:gd name="T6" fmla="*/ 1 w 119"/>
              <a:gd name="T7" fmla="*/ 78 h 78"/>
              <a:gd name="T8" fmla="*/ 0 w 119"/>
              <a:gd name="T9" fmla="*/ 63 h 78"/>
              <a:gd name="T10" fmla="*/ 111 w 119"/>
              <a:gd name="T11" fmla="*/ 0 h 78"/>
            </a:gdLst>
            <a:ahLst/>
            <a:cxnLst>
              <a:cxn ang="0">
                <a:pos x="T0" y="T1"/>
              </a:cxn>
              <a:cxn ang="0">
                <a:pos x="T2" y="T3"/>
              </a:cxn>
              <a:cxn ang="0">
                <a:pos x="T4" y="T5"/>
              </a:cxn>
              <a:cxn ang="0">
                <a:pos x="T6" y="T7"/>
              </a:cxn>
              <a:cxn ang="0">
                <a:pos x="T8" y="T9"/>
              </a:cxn>
              <a:cxn ang="0">
                <a:pos x="T10" y="T11"/>
              </a:cxn>
            </a:cxnLst>
            <a:rect l="0" t="0" r="r" b="b"/>
            <a:pathLst>
              <a:path w="119" h="78">
                <a:moveTo>
                  <a:pt x="111" y="0"/>
                </a:moveTo>
                <a:cubicBezTo>
                  <a:pt x="114" y="3"/>
                  <a:pt x="116" y="7"/>
                  <a:pt x="118" y="10"/>
                </a:cubicBezTo>
                <a:cubicBezTo>
                  <a:pt x="119" y="11"/>
                  <a:pt x="118" y="11"/>
                  <a:pt x="118" y="12"/>
                </a:cubicBezTo>
                <a:cubicBezTo>
                  <a:pt x="1" y="78"/>
                  <a:pt x="1" y="78"/>
                  <a:pt x="1" y="78"/>
                </a:cubicBezTo>
                <a:cubicBezTo>
                  <a:pt x="0" y="63"/>
                  <a:pt x="0" y="63"/>
                  <a:pt x="0" y="63"/>
                </a:cubicBezTo>
                <a:lnTo>
                  <a:pt x="111"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4" name="ïṥḻíḓè">
            <a:extLst>
              <a:ext uri="{FF2B5EF4-FFF2-40B4-BE49-F238E27FC236}">
                <a16:creationId xmlns:a16="http://schemas.microsoft.com/office/drawing/2014/main" id="{C58ABA69-46CC-47E4-ABE4-586AC3B1E65A}"/>
              </a:ext>
            </a:extLst>
          </p:cNvPr>
          <p:cNvSpPr/>
          <p:nvPr/>
        </p:nvSpPr>
        <p:spPr bwMode="auto">
          <a:xfrm>
            <a:off x="7855858" y="2554286"/>
            <a:ext cx="85676" cy="60207"/>
          </a:xfrm>
          <a:custGeom>
            <a:avLst/>
            <a:gdLst>
              <a:gd name="T0" fmla="*/ 8 w 78"/>
              <a:gd name="T1" fmla="*/ 39 h 57"/>
              <a:gd name="T2" fmla="*/ 42 w 78"/>
              <a:gd name="T3" fmla="*/ 21 h 57"/>
              <a:gd name="T4" fmla="*/ 78 w 78"/>
              <a:gd name="T5" fmla="*/ 0 h 57"/>
              <a:gd name="T6" fmla="*/ 78 w 78"/>
              <a:gd name="T7" fmla="*/ 15 h 57"/>
              <a:gd name="T8" fmla="*/ 49 w 78"/>
              <a:gd name="T9" fmla="*/ 32 h 57"/>
              <a:gd name="T10" fmla="*/ 48 w 78"/>
              <a:gd name="T11" fmla="*/ 32 h 57"/>
              <a:gd name="T12" fmla="*/ 48 w 78"/>
              <a:gd name="T13" fmla="*/ 32 h 57"/>
              <a:gd name="T14" fmla="*/ 5 w 78"/>
              <a:gd name="T15" fmla="*/ 57 h 57"/>
              <a:gd name="T16" fmla="*/ 0 w 78"/>
              <a:gd name="T17" fmla="*/ 44 h 57"/>
              <a:gd name="T18" fmla="*/ 8 w 78"/>
              <a:gd name="T19"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7">
                <a:moveTo>
                  <a:pt x="8" y="39"/>
                </a:moveTo>
                <a:cubicBezTo>
                  <a:pt x="42" y="21"/>
                  <a:pt x="42" y="21"/>
                  <a:pt x="42" y="21"/>
                </a:cubicBezTo>
                <a:cubicBezTo>
                  <a:pt x="78" y="0"/>
                  <a:pt x="78" y="0"/>
                  <a:pt x="78" y="0"/>
                </a:cubicBezTo>
                <a:cubicBezTo>
                  <a:pt x="78" y="15"/>
                  <a:pt x="78" y="15"/>
                  <a:pt x="78" y="15"/>
                </a:cubicBezTo>
                <a:cubicBezTo>
                  <a:pt x="49" y="32"/>
                  <a:pt x="49" y="32"/>
                  <a:pt x="49" y="32"/>
                </a:cubicBezTo>
                <a:cubicBezTo>
                  <a:pt x="48" y="32"/>
                  <a:pt x="48" y="32"/>
                  <a:pt x="48" y="32"/>
                </a:cubicBezTo>
                <a:cubicBezTo>
                  <a:pt x="48" y="32"/>
                  <a:pt x="48" y="32"/>
                  <a:pt x="48" y="32"/>
                </a:cubicBezTo>
                <a:cubicBezTo>
                  <a:pt x="5" y="57"/>
                  <a:pt x="5" y="57"/>
                  <a:pt x="5" y="57"/>
                </a:cubicBezTo>
                <a:cubicBezTo>
                  <a:pt x="2" y="53"/>
                  <a:pt x="1" y="48"/>
                  <a:pt x="0" y="44"/>
                </a:cubicBezTo>
                <a:lnTo>
                  <a:pt x="8" y="39"/>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5" name="îṧḻïḍê">
            <a:extLst>
              <a:ext uri="{FF2B5EF4-FFF2-40B4-BE49-F238E27FC236}">
                <a16:creationId xmlns:a16="http://schemas.microsoft.com/office/drawing/2014/main" id="{884543C1-1F79-4FD2-A7B8-F87E047F81DF}"/>
              </a:ext>
            </a:extLst>
          </p:cNvPr>
          <p:cNvSpPr/>
          <p:nvPr/>
        </p:nvSpPr>
        <p:spPr bwMode="auto">
          <a:xfrm>
            <a:off x="7813020" y="2436915"/>
            <a:ext cx="290416" cy="156294"/>
          </a:xfrm>
          <a:custGeom>
            <a:avLst/>
            <a:gdLst>
              <a:gd name="T0" fmla="*/ 0 w 264"/>
              <a:gd name="T1" fmla="*/ 117 h 148"/>
              <a:gd name="T2" fmla="*/ 10 w 264"/>
              <a:gd name="T3" fmla="*/ 112 h 148"/>
              <a:gd name="T4" fmla="*/ 15 w 264"/>
              <a:gd name="T5" fmla="*/ 120 h 148"/>
              <a:gd name="T6" fmla="*/ 46 w 264"/>
              <a:gd name="T7" fmla="*/ 102 h 148"/>
              <a:gd name="T8" fmla="*/ 41 w 264"/>
              <a:gd name="T9" fmla="*/ 94 h 148"/>
              <a:gd name="T10" fmla="*/ 80 w 264"/>
              <a:gd name="T11" fmla="*/ 72 h 148"/>
              <a:gd name="T12" fmla="*/ 122 w 264"/>
              <a:gd name="T13" fmla="*/ 48 h 148"/>
              <a:gd name="T14" fmla="*/ 188 w 264"/>
              <a:gd name="T15" fmla="*/ 11 h 148"/>
              <a:gd name="T16" fmla="*/ 236 w 264"/>
              <a:gd name="T17" fmla="*/ 5 h 148"/>
              <a:gd name="T18" fmla="*/ 192 w 264"/>
              <a:gd name="T19" fmla="*/ 30 h 148"/>
              <a:gd name="T20" fmla="*/ 199 w 264"/>
              <a:gd name="T21" fmla="*/ 42 h 148"/>
              <a:gd name="T22" fmla="*/ 252 w 264"/>
              <a:gd name="T23" fmla="*/ 12 h 148"/>
              <a:gd name="T24" fmla="*/ 253 w 264"/>
              <a:gd name="T25" fmla="*/ 11 h 148"/>
              <a:gd name="T26" fmla="*/ 264 w 264"/>
              <a:gd name="T27" fmla="*/ 20 h 148"/>
              <a:gd name="T28" fmla="*/ 158 w 264"/>
              <a:gd name="T29" fmla="*/ 80 h 148"/>
              <a:gd name="T30" fmla="*/ 157 w 264"/>
              <a:gd name="T31" fmla="*/ 75 h 148"/>
              <a:gd name="T32" fmla="*/ 116 w 264"/>
              <a:gd name="T33" fmla="*/ 98 h 148"/>
              <a:gd name="T34" fmla="*/ 116 w 264"/>
              <a:gd name="T35" fmla="*/ 104 h 148"/>
              <a:gd name="T36" fmla="*/ 77 w 264"/>
              <a:gd name="T37" fmla="*/ 126 h 148"/>
              <a:gd name="T38" fmla="*/ 39 w 264"/>
              <a:gd name="T39" fmla="*/ 147 h 148"/>
              <a:gd name="T40" fmla="*/ 38 w 264"/>
              <a:gd name="T41" fmla="*/ 148 h 148"/>
              <a:gd name="T42" fmla="*/ 0 w 264"/>
              <a:gd name="T43" fmla="*/ 118 h 148"/>
              <a:gd name="T44" fmla="*/ 0 w 264"/>
              <a:gd name="T45" fmla="*/ 11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 h="148">
                <a:moveTo>
                  <a:pt x="0" y="117"/>
                </a:moveTo>
                <a:cubicBezTo>
                  <a:pt x="10" y="112"/>
                  <a:pt x="10" y="112"/>
                  <a:pt x="10" y="112"/>
                </a:cubicBezTo>
                <a:cubicBezTo>
                  <a:pt x="15" y="120"/>
                  <a:pt x="15" y="120"/>
                  <a:pt x="15" y="120"/>
                </a:cubicBezTo>
                <a:cubicBezTo>
                  <a:pt x="46" y="102"/>
                  <a:pt x="46" y="102"/>
                  <a:pt x="46" y="102"/>
                </a:cubicBezTo>
                <a:cubicBezTo>
                  <a:pt x="41" y="94"/>
                  <a:pt x="41" y="94"/>
                  <a:pt x="41" y="94"/>
                </a:cubicBezTo>
                <a:cubicBezTo>
                  <a:pt x="80" y="72"/>
                  <a:pt x="80" y="72"/>
                  <a:pt x="80" y="72"/>
                </a:cubicBezTo>
                <a:cubicBezTo>
                  <a:pt x="122" y="48"/>
                  <a:pt x="122" y="48"/>
                  <a:pt x="122" y="48"/>
                </a:cubicBezTo>
                <a:cubicBezTo>
                  <a:pt x="188" y="11"/>
                  <a:pt x="188" y="11"/>
                  <a:pt x="188" y="11"/>
                </a:cubicBezTo>
                <a:cubicBezTo>
                  <a:pt x="203" y="2"/>
                  <a:pt x="221" y="0"/>
                  <a:pt x="236" y="5"/>
                </a:cubicBezTo>
                <a:cubicBezTo>
                  <a:pt x="192" y="30"/>
                  <a:pt x="192" y="30"/>
                  <a:pt x="192" y="30"/>
                </a:cubicBezTo>
                <a:cubicBezTo>
                  <a:pt x="199" y="42"/>
                  <a:pt x="199" y="42"/>
                  <a:pt x="199" y="42"/>
                </a:cubicBezTo>
                <a:cubicBezTo>
                  <a:pt x="252" y="12"/>
                  <a:pt x="252" y="12"/>
                  <a:pt x="252" y="12"/>
                </a:cubicBezTo>
                <a:cubicBezTo>
                  <a:pt x="253" y="11"/>
                  <a:pt x="253" y="11"/>
                  <a:pt x="253" y="11"/>
                </a:cubicBezTo>
                <a:cubicBezTo>
                  <a:pt x="257" y="14"/>
                  <a:pt x="261" y="17"/>
                  <a:pt x="264" y="20"/>
                </a:cubicBezTo>
                <a:cubicBezTo>
                  <a:pt x="158" y="80"/>
                  <a:pt x="158" y="80"/>
                  <a:pt x="158" y="80"/>
                </a:cubicBezTo>
                <a:cubicBezTo>
                  <a:pt x="157" y="75"/>
                  <a:pt x="157" y="75"/>
                  <a:pt x="157" y="75"/>
                </a:cubicBezTo>
                <a:cubicBezTo>
                  <a:pt x="116" y="98"/>
                  <a:pt x="116" y="98"/>
                  <a:pt x="116" y="98"/>
                </a:cubicBezTo>
                <a:cubicBezTo>
                  <a:pt x="116" y="104"/>
                  <a:pt x="116" y="104"/>
                  <a:pt x="116" y="104"/>
                </a:cubicBezTo>
                <a:cubicBezTo>
                  <a:pt x="77" y="126"/>
                  <a:pt x="77" y="126"/>
                  <a:pt x="77" y="126"/>
                </a:cubicBezTo>
                <a:cubicBezTo>
                  <a:pt x="39" y="147"/>
                  <a:pt x="39" y="147"/>
                  <a:pt x="39" y="147"/>
                </a:cubicBezTo>
                <a:cubicBezTo>
                  <a:pt x="38" y="148"/>
                  <a:pt x="38" y="148"/>
                  <a:pt x="38" y="148"/>
                </a:cubicBezTo>
                <a:cubicBezTo>
                  <a:pt x="22" y="144"/>
                  <a:pt x="8" y="133"/>
                  <a:pt x="0" y="118"/>
                </a:cubicBezTo>
                <a:cubicBezTo>
                  <a:pt x="0" y="118"/>
                  <a:pt x="0" y="117"/>
                  <a:pt x="0" y="1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6" name="ïs1iďê">
            <a:extLst>
              <a:ext uri="{FF2B5EF4-FFF2-40B4-BE49-F238E27FC236}">
                <a16:creationId xmlns:a16="http://schemas.microsoft.com/office/drawing/2014/main" id="{BDEA2CA3-C0C7-4BAD-8E06-A6594850B8BC}"/>
              </a:ext>
            </a:extLst>
          </p:cNvPr>
          <p:cNvSpPr/>
          <p:nvPr/>
        </p:nvSpPr>
        <p:spPr bwMode="auto">
          <a:xfrm>
            <a:off x="7986891" y="2458199"/>
            <a:ext cx="121584" cy="71761"/>
          </a:xfrm>
          <a:custGeom>
            <a:avLst/>
            <a:gdLst>
              <a:gd name="T0" fmla="*/ 0 w 111"/>
              <a:gd name="T1" fmla="*/ 60 h 68"/>
              <a:gd name="T2" fmla="*/ 106 w 111"/>
              <a:gd name="T3" fmla="*/ 0 h 68"/>
              <a:gd name="T4" fmla="*/ 111 w 111"/>
              <a:gd name="T5" fmla="*/ 5 h 68"/>
              <a:gd name="T6" fmla="*/ 0 w 111"/>
              <a:gd name="T7" fmla="*/ 68 h 68"/>
              <a:gd name="T8" fmla="*/ 0 w 111"/>
              <a:gd name="T9" fmla="*/ 60 h 68"/>
            </a:gdLst>
            <a:ahLst/>
            <a:cxnLst>
              <a:cxn ang="0">
                <a:pos x="T0" y="T1"/>
              </a:cxn>
              <a:cxn ang="0">
                <a:pos x="T2" y="T3"/>
              </a:cxn>
              <a:cxn ang="0">
                <a:pos x="T4" y="T5"/>
              </a:cxn>
              <a:cxn ang="0">
                <a:pos x="T6" y="T7"/>
              </a:cxn>
              <a:cxn ang="0">
                <a:pos x="T8" y="T9"/>
              </a:cxn>
            </a:cxnLst>
            <a:rect l="0" t="0" r="r" b="b"/>
            <a:pathLst>
              <a:path w="111" h="68">
                <a:moveTo>
                  <a:pt x="0" y="60"/>
                </a:moveTo>
                <a:cubicBezTo>
                  <a:pt x="106" y="0"/>
                  <a:pt x="106" y="0"/>
                  <a:pt x="106" y="0"/>
                </a:cubicBezTo>
                <a:cubicBezTo>
                  <a:pt x="108" y="2"/>
                  <a:pt x="110" y="3"/>
                  <a:pt x="111" y="5"/>
                </a:cubicBezTo>
                <a:cubicBezTo>
                  <a:pt x="0" y="68"/>
                  <a:pt x="0" y="68"/>
                  <a:pt x="0" y="68"/>
                </a:cubicBezTo>
                <a:lnTo>
                  <a:pt x="0" y="60"/>
                </a:ln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7" name="ïṣḷiḋé">
            <a:extLst>
              <a:ext uri="{FF2B5EF4-FFF2-40B4-BE49-F238E27FC236}">
                <a16:creationId xmlns:a16="http://schemas.microsoft.com/office/drawing/2014/main" id="{BC3DB209-CC57-4204-8CFE-EB350483BFB4}"/>
              </a:ext>
            </a:extLst>
          </p:cNvPr>
          <p:cNvSpPr/>
          <p:nvPr/>
        </p:nvSpPr>
        <p:spPr bwMode="auto">
          <a:xfrm>
            <a:off x="7855227" y="2592600"/>
            <a:ext cx="630" cy="1825"/>
          </a:xfrm>
          <a:custGeom>
            <a:avLst/>
            <a:gdLst>
              <a:gd name="T0" fmla="*/ 1 w 1"/>
              <a:gd name="T1" fmla="*/ 2 h 2"/>
              <a:gd name="T2" fmla="*/ 0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1"/>
                  <a:pt x="0" y="1"/>
                  <a:pt x="0" y="1"/>
                </a:cubicBezTo>
                <a:cubicBezTo>
                  <a:pt x="1" y="0"/>
                  <a:pt x="1" y="0"/>
                  <a:pt x="1" y="0"/>
                </a:cubicBezTo>
                <a:cubicBezTo>
                  <a:pt x="1" y="1"/>
                  <a:pt x="1" y="1"/>
                  <a:pt x="1" y="2"/>
                </a:cubicBez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8" name="iSḻïḋe">
            <a:extLst>
              <a:ext uri="{FF2B5EF4-FFF2-40B4-BE49-F238E27FC236}">
                <a16:creationId xmlns:a16="http://schemas.microsoft.com/office/drawing/2014/main" id="{5A38C2BF-B326-4B09-BC19-564B45F7CBF5}"/>
              </a:ext>
            </a:extLst>
          </p:cNvPr>
          <p:cNvSpPr/>
          <p:nvPr/>
        </p:nvSpPr>
        <p:spPr bwMode="auto">
          <a:xfrm>
            <a:off x="7898065" y="2546989"/>
            <a:ext cx="43468" cy="29799"/>
          </a:xfrm>
          <a:custGeom>
            <a:avLst/>
            <a:gdLst>
              <a:gd name="T0" fmla="*/ 68 w 69"/>
              <a:gd name="T1" fmla="*/ 0 h 49"/>
              <a:gd name="T2" fmla="*/ 69 w 69"/>
              <a:gd name="T3" fmla="*/ 12 h 49"/>
              <a:gd name="T4" fmla="*/ 7 w 69"/>
              <a:gd name="T5" fmla="*/ 49 h 49"/>
              <a:gd name="T6" fmla="*/ 0 w 69"/>
              <a:gd name="T7" fmla="*/ 38 h 49"/>
              <a:gd name="T8" fmla="*/ 68 w 69"/>
              <a:gd name="T9" fmla="*/ 0 h 49"/>
            </a:gdLst>
            <a:ahLst/>
            <a:cxnLst>
              <a:cxn ang="0">
                <a:pos x="T0" y="T1"/>
              </a:cxn>
              <a:cxn ang="0">
                <a:pos x="T2" y="T3"/>
              </a:cxn>
              <a:cxn ang="0">
                <a:pos x="T4" y="T5"/>
              </a:cxn>
              <a:cxn ang="0">
                <a:pos x="T6" y="T7"/>
              </a:cxn>
              <a:cxn ang="0">
                <a:pos x="T8" y="T9"/>
              </a:cxn>
            </a:cxnLst>
            <a:rect l="0" t="0" r="r" b="b"/>
            <a:pathLst>
              <a:path w="69" h="49">
                <a:moveTo>
                  <a:pt x="68" y="0"/>
                </a:moveTo>
                <a:lnTo>
                  <a:pt x="69" y="12"/>
                </a:lnTo>
                <a:lnTo>
                  <a:pt x="7" y="49"/>
                </a:lnTo>
                <a:lnTo>
                  <a:pt x="0" y="38"/>
                </a:lnTo>
                <a:lnTo>
                  <a:pt x="68" y="0"/>
                </a:ln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9" name="ï$ḻíde">
            <a:extLst>
              <a:ext uri="{FF2B5EF4-FFF2-40B4-BE49-F238E27FC236}">
                <a16:creationId xmlns:a16="http://schemas.microsoft.com/office/drawing/2014/main" id="{9DA7453B-8308-4E24-B994-7C969E120700}"/>
              </a:ext>
            </a:extLst>
          </p:cNvPr>
          <p:cNvSpPr/>
          <p:nvPr/>
        </p:nvSpPr>
        <p:spPr bwMode="auto">
          <a:xfrm>
            <a:off x="7855858" y="2594424"/>
            <a:ext cx="8820" cy="6690"/>
          </a:xfrm>
          <a:custGeom>
            <a:avLst/>
            <a:gdLst>
              <a:gd name="T0" fmla="*/ 0 w 8"/>
              <a:gd name="T1" fmla="*/ 6 h 6"/>
              <a:gd name="T2" fmla="*/ 0 w 8"/>
              <a:gd name="T3" fmla="*/ 0 h 6"/>
              <a:gd name="T4" fmla="*/ 8 w 8"/>
              <a:gd name="T5" fmla="*/ 1 h 6"/>
              <a:gd name="T6" fmla="*/ 0 w 8"/>
              <a:gd name="T7" fmla="*/ 6 h 6"/>
            </a:gdLst>
            <a:ahLst/>
            <a:cxnLst>
              <a:cxn ang="0">
                <a:pos x="T0" y="T1"/>
              </a:cxn>
              <a:cxn ang="0">
                <a:pos x="T2" y="T3"/>
              </a:cxn>
              <a:cxn ang="0">
                <a:pos x="T4" y="T5"/>
              </a:cxn>
              <a:cxn ang="0">
                <a:pos x="T6" y="T7"/>
              </a:cxn>
            </a:cxnLst>
            <a:rect l="0" t="0" r="r" b="b"/>
            <a:pathLst>
              <a:path w="8" h="6">
                <a:moveTo>
                  <a:pt x="0" y="6"/>
                </a:moveTo>
                <a:cubicBezTo>
                  <a:pt x="0" y="4"/>
                  <a:pt x="0" y="2"/>
                  <a:pt x="0" y="0"/>
                </a:cubicBezTo>
                <a:cubicBezTo>
                  <a:pt x="3" y="0"/>
                  <a:pt x="6" y="1"/>
                  <a:pt x="8" y="1"/>
                </a:cubicBezTo>
                <a:lnTo>
                  <a:pt x="0" y="6"/>
                </a:ln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0" name="ïšļïḑe">
            <a:extLst>
              <a:ext uri="{FF2B5EF4-FFF2-40B4-BE49-F238E27FC236}">
                <a16:creationId xmlns:a16="http://schemas.microsoft.com/office/drawing/2014/main" id="{7DBE7CD3-123B-49D1-93D0-D435F5FBF2BD}"/>
              </a:ext>
            </a:extLst>
          </p:cNvPr>
          <p:cNvSpPr/>
          <p:nvPr/>
        </p:nvSpPr>
        <p:spPr bwMode="auto">
          <a:xfrm>
            <a:off x="7855858" y="2570098"/>
            <a:ext cx="46618" cy="25542"/>
          </a:xfrm>
          <a:custGeom>
            <a:avLst/>
            <a:gdLst>
              <a:gd name="T0" fmla="*/ 38 w 42"/>
              <a:gd name="T1" fmla="*/ 0 h 24"/>
              <a:gd name="T2" fmla="*/ 42 w 42"/>
              <a:gd name="T3" fmla="*/ 6 h 24"/>
              <a:gd name="T4" fmla="*/ 8 w 42"/>
              <a:gd name="T5" fmla="*/ 24 h 24"/>
              <a:gd name="T6" fmla="*/ 0 w 42"/>
              <a:gd name="T7" fmla="*/ 23 h 24"/>
              <a:gd name="T8" fmla="*/ 0 w 42"/>
              <a:gd name="T9" fmla="*/ 21 h 24"/>
              <a:gd name="T10" fmla="*/ 38 w 42"/>
              <a:gd name="T11" fmla="*/ 0 h 24"/>
            </a:gdLst>
            <a:ahLst/>
            <a:cxnLst>
              <a:cxn ang="0">
                <a:pos x="T0" y="T1"/>
              </a:cxn>
              <a:cxn ang="0">
                <a:pos x="T2" y="T3"/>
              </a:cxn>
              <a:cxn ang="0">
                <a:pos x="T4" y="T5"/>
              </a:cxn>
              <a:cxn ang="0">
                <a:pos x="T6" y="T7"/>
              </a:cxn>
              <a:cxn ang="0">
                <a:pos x="T8" y="T9"/>
              </a:cxn>
              <a:cxn ang="0">
                <a:pos x="T10" y="T11"/>
              </a:cxn>
            </a:cxnLst>
            <a:rect l="0" t="0" r="r" b="b"/>
            <a:pathLst>
              <a:path w="42" h="24">
                <a:moveTo>
                  <a:pt x="38" y="0"/>
                </a:moveTo>
                <a:cubicBezTo>
                  <a:pt x="42" y="6"/>
                  <a:pt x="42" y="6"/>
                  <a:pt x="42" y="6"/>
                </a:cubicBezTo>
                <a:cubicBezTo>
                  <a:pt x="8" y="24"/>
                  <a:pt x="8" y="24"/>
                  <a:pt x="8" y="24"/>
                </a:cubicBezTo>
                <a:cubicBezTo>
                  <a:pt x="6" y="24"/>
                  <a:pt x="3" y="23"/>
                  <a:pt x="0" y="23"/>
                </a:cubicBezTo>
                <a:cubicBezTo>
                  <a:pt x="0" y="22"/>
                  <a:pt x="0" y="22"/>
                  <a:pt x="0" y="21"/>
                </a:cubicBezTo>
                <a:lnTo>
                  <a:pt x="38" y="0"/>
                </a:ln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1" name="išľíḓè">
            <a:extLst>
              <a:ext uri="{FF2B5EF4-FFF2-40B4-BE49-F238E27FC236}">
                <a16:creationId xmlns:a16="http://schemas.microsoft.com/office/drawing/2014/main" id="{8B5CC74D-FFC5-4CBC-BAD1-3DB78DF98786}"/>
              </a:ext>
            </a:extLst>
          </p:cNvPr>
          <p:cNvSpPr/>
          <p:nvPr/>
        </p:nvSpPr>
        <p:spPr bwMode="auto">
          <a:xfrm>
            <a:off x="8024059" y="2441780"/>
            <a:ext cx="67407" cy="39530"/>
          </a:xfrm>
          <a:custGeom>
            <a:avLst/>
            <a:gdLst>
              <a:gd name="T0" fmla="*/ 7 w 61"/>
              <a:gd name="T1" fmla="*/ 37 h 37"/>
              <a:gd name="T2" fmla="*/ 0 w 61"/>
              <a:gd name="T3" fmla="*/ 25 h 37"/>
              <a:gd name="T4" fmla="*/ 44 w 61"/>
              <a:gd name="T5" fmla="*/ 0 h 37"/>
              <a:gd name="T6" fmla="*/ 61 w 61"/>
              <a:gd name="T7" fmla="*/ 6 h 37"/>
              <a:gd name="T8" fmla="*/ 60 w 61"/>
              <a:gd name="T9" fmla="*/ 7 h 37"/>
              <a:gd name="T10" fmla="*/ 7 w 61"/>
              <a:gd name="T11" fmla="*/ 37 h 37"/>
            </a:gdLst>
            <a:ahLst/>
            <a:cxnLst>
              <a:cxn ang="0">
                <a:pos x="T0" y="T1"/>
              </a:cxn>
              <a:cxn ang="0">
                <a:pos x="T2" y="T3"/>
              </a:cxn>
              <a:cxn ang="0">
                <a:pos x="T4" y="T5"/>
              </a:cxn>
              <a:cxn ang="0">
                <a:pos x="T6" y="T7"/>
              </a:cxn>
              <a:cxn ang="0">
                <a:pos x="T8" y="T9"/>
              </a:cxn>
              <a:cxn ang="0">
                <a:pos x="T10" y="T11"/>
              </a:cxn>
            </a:cxnLst>
            <a:rect l="0" t="0" r="r" b="b"/>
            <a:pathLst>
              <a:path w="61" h="37">
                <a:moveTo>
                  <a:pt x="7" y="37"/>
                </a:moveTo>
                <a:cubicBezTo>
                  <a:pt x="0" y="25"/>
                  <a:pt x="0" y="25"/>
                  <a:pt x="0" y="25"/>
                </a:cubicBezTo>
                <a:cubicBezTo>
                  <a:pt x="44" y="0"/>
                  <a:pt x="44" y="0"/>
                  <a:pt x="44" y="0"/>
                </a:cubicBezTo>
                <a:cubicBezTo>
                  <a:pt x="50" y="1"/>
                  <a:pt x="56" y="3"/>
                  <a:pt x="61" y="6"/>
                </a:cubicBezTo>
                <a:cubicBezTo>
                  <a:pt x="60" y="7"/>
                  <a:pt x="60" y="7"/>
                  <a:pt x="60" y="7"/>
                </a:cubicBezTo>
                <a:lnTo>
                  <a:pt x="7" y="37"/>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2" name="ïṧḷidê">
            <a:extLst>
              <a:ext uri="{FF2B5EF4-FFF2-40B4-BE49-F238E27FC236}">
                <a16:creationId xmlns:a16="http://schemas.microsoft.com/office/drawing/2014/main" id="{670406C3-E329-45F8-AE39-80835B2546A4}"/>
              </a:ext>
            </a:extLst>
          </p:cNvPr>
          <p:cNvSpPr/>
          <p:nvPr/>
        </p:nvSpPr>
        <p:spPr bwMode="auto">
          <a:xfrm>
            <a:off x="7994451" y="2477052"/>
            <a:ext cx="22049" cy="20069"/>
          </a:xfrm>
          <a:custGeom>
            <a:avLst/>
            <a:gdLst>
              <a:gd name="T0" fmla="*/ 12 w 35"/>
              <a:gd name="T1" fmla="*/ 33 h 33"/>
              <a:gd name="T2" fmla="*/ 35 w 35"/>
              <a:gd name="T3" fmla="*/ 21 h 33"/>
              <a:gd name="T4" fmla="*/ 23 w 35"/>
              <a:gd name="T5" fmla="*/ 0 h 33"/>
              <a:gd name="T6" fmla="*/ 0 w 35"/>
              <a:gd name="T7" fmla="*/ 12 h 33"/>
              <a:gd name="T8" fmla="*/ 12 w 35"/>
              <a:gd name="T9" fmla="*/ 33 h 33"/>
            </a:gdLst>
            <a:ahLst/>
            <a:cxnLst>
              <a:cxn ang="0">
                <a:pos x="T0" y="T1"/>
              </a:cxn>
              <a:cxn ang="0">
                <a:pos x="T2" y="T3"/>
              </a:cxn>
              <a:cxn ang="0">
                <a:pos x="T4" y="T5"/>
              </a:cxn>
              <a:cxn ang="0">
                <a:pos x="T6" y="T7"/>
              </a:cxn>
              <a:cxn ang="0">
                <a:pos x="T8" y="T9"/>
              </a:cxn>
            </a:cxnLst>
            <a:rect l="0" t="0" r="r" b="b"/>
            <a:pathLst>
              <a:path w="35" h="33">
                <a:moveTo>
                  <a:pt x="12" y="33"/>
                </a:moveTo>
                <a:lnTo>
                  <a:pt x="35" y="21"/>
                </a:lnTo>
                <a:lnTo>
                  <a:pt x="23" y="0"/>
                </a:lnTo>
                <a:lnTo>
                  <a:pt x="0" y="12"/>
                </a:lnTo>
                <a:lnTo>
                  <a:pt x="12" y="33"/>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3" name="iṧlíḋê">
            <a:extLst>
              <a:ext uri="{FF2B5EF4-FFF2-40B4-BE49-F238E27FC236}">
                <a16:creationId xmlns:a16="http://schemas.microsoft.com/office/drawing/2014/main" id="{0350A054-EDFC-488B-9927-0592F879742B}"/>
              </a:ext>
            </a:extLst>
          </p:cNvPr>
          <p:cNvSpPr/>
          <p:nvPr/>
        </p:nvSpPr>
        <p:spPr bwMode="auto">
          <a:xfrm>
            <a:off x="7969252" y="2491039"/>
            <a:ext cx="22049" cy="20069"/>
          </a:xfrm>
          <a:custGeom>
            <a:avLst/>
            <a:gdLst>
              <a:gd name="T0" fmla="*/ 12 w 35"/>
              <a:gd name="T1" fmla="*/ 33 h 33"/>
              <a:gd name="T2" fmla="*/ 35 w 35"/>
              <a:gd name="T3" fmla="*/ 20 h 33"/>
              <a:gd name="T4" fmla="*/ 23 w 35"/>
              <a:gd name="T5" fmla="*/ 0 h 33"/>
              <a:gd name="T6" fmla="*/ 0 w 35"/>
              <a:gd name="T7" fmla="*/ 12 h 33"/>
              <a:gd name="T8" fmla="*/ 12 w 35"/>
              <a:gd name="T9" fmla="*/ 33 h 33"/>
            </a:gdLst>
            <a:ahLst/>
            <a:cxnLst>
              <a:cxn ang="0">
                <a:pos x="T0" y="T1"/>
              </a:cxn>
              <a:cxn ang="0">
                <a:pos x="T2" y="T3"/>
              </a:cxn>
              <a:cxn ang="0">
                <a:pos x="T4" y="T5"/>
              </a:cxn>
              <a:cxn ang="0">
                <a:pos x="T6" y="T7"/>
              </a:cxn>
              <a:cxn ang="0">
                <a:pos x="T8" y="T9"/>
              </a:cxn>
            </a:cxnLst>
            <a:rect l="0" t="0" r="r" b="b"/>
            <a:pathLst>
              <a:path w="35" h="33">
                <a:moveTo>
                  <a:pt x="12" y="33"/>
                </a:moveTo>
                <a:lnTo>
                  <a:pt x="35" y="20"/>
                </a:lnTo>
                <a:lnTo>
                  <a:pt x="23" y="0"/>
                </a:lnTo>
                <a:lnTo>
                  <a:pt x="0" y="12"/>
                </a:lnTo>
                <a:lnTo>
                  <a:pt x="12" y="33"/>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4" name="îŝľîďè">
            <a:extLst>
              <a:ext uri="{FF2B5EF4-FFF2-40B4-BE49-F238E27FC236}">
                <a16:creationId xmlns:a16="http://schemas.microsoft.com/office/drawing/2014/main" id="{4515CE25-9E97-44B5-9237-B5F71919DC06}"/>
              </a:ext>
            </a:extLst>
          </p:cNvPr>
          <p:cNvSpPr/>
          <p:nvPr/>
        </p:nvSpPr>
        <p:spPr bwMode="auto">
          <a:xfrm>
            <a:off x="7944053" y="2504418"/>
            <a:ext cx="20789" cy="20069"/>
          </a:xfrm>
          <a:custGeom>
            <a:avLst/>
            <a:gdLst>
              <a:gd name="T0" fmla="*/ 10 w 33"/>
              <a:gd name="T1" fmla="*/ 33 h 33"/>
              <a:gd name="T2" fmla="*/ 33 w 33"/>
              <a:gd name="T3" fmla="*/ 23 h 33"/>
              <a:gd name="T4" fmla="*/ 21 w 33"/>
              <a:gd name="T5" fmla="*/ 0 h 33"/>
              <a:gd name="T6" fmla="*/ 0 w 33"/>
              <a:gd name="T7" fmla="*/ 12 h 33"/>
              <a:gd name="T8" fmla="*/ 10 w 33"/>
              <a:gd name="T9" fmla="*/ 33 h 33"/>
            </a:gdLst>
            <a:ahLst/>
            <a:cxnLst>
              <a:cxn ang="0">
                <a:pos x="T0" y="T1"/>
              </a:cxn>
              <a:cxn ang="0">
                <a:pos x="T2" y="T3"/>
              </a:cxn>
              <a:cxn ang="0">
                <a:pos x="T4" y="T5"/>
              </a:cxn>
              <a:cxn ang="0">
                <a:pos x="T6" y="T7"/>
              </a:cxn>
              <a:cxn ang="0">
                <a:pos x="T8" y="T9"/>
              </a:cxn>
            </a:cxnLst>
            <a:rect l="0" t="0" r="r" b="b"/>
            <a:pathLst>
              <a:path w="33" h="33">
                <a:moveTo>
                  <a:pt x="10" y="33"/>
                </a:moveTo>
                <a:lnTo>
                  <a:pt x="33" y="23"/>
                </a:lnTo>
                <a:lnTo>
                  <a:pt x="21" y="0"/>
                </a:lnTo>
                <a:lnTo>
                  <a:pt x="0" y="12"/>
                </a:lnTo>
                <a:lnTo>
                  <a:pt x="10" y="33"/>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5" name="ïṩḻïḋe">
            <a:extLst>
              <a:ext uri="{FF2B5EF4-FFF2-40B4-BE49-F238E27FC236}">
                <a16:creationId xmlns:a16="http://schemas.microsoft.com/office/drawing/2014/main" id="{B5498C52-EF81-4624-B324-050841627563}"/>
              </a:ext>
            </a:extLst>
          </p:cNvPr>
          <p:cNvSpPr/>
          <p:nvPr/>
        </p:nvSpPr>
        <p:spPr bwMode="auto">
          <a:xfrm>
            <a:off x="7917594" y="2519622"/>
            <a:ext cx="20789" cy="20069"/>
          </a:xfrm>
          <a:custGeom>
            <a:avLst/>
            <a:gdLst>
              <a:gd name="T0" fmla="*/ 12 w 33"/>
              <a:gd name="T1" fmla="*/ 33 h 33"/>
              <a:gd name="T2" fmla="*/ 33 w 33"/>
              <a:gd name="T3" fmla="*/ 20 h 33"/>
              <a:gd name="T4" fmla="*/ 21 w 33"/>
              <a:gd name="T5" fmla="*/ 0 h 33"/>
              <a:gd name="T6" fmla="*/ 0 w 33"/>
              <a:gd name="T7" fmla="*/ 12 h 33"/>
              <a:gd name="T8" fmla="*/ 12 w 33"/>
              <a:gd name="T9" fmla="*/ 33 h 33"/>
            </a:gdLst>
            <a:ahLst/>
            <a:cxnLst>
              <a:cxn ang="0">
                <a:pos x="T0" y="T1"/>
              </a:cxn>
              <a:cxn ang="0">
                <a:pos x="T2" y="T3"/>
              </a:cxn>
              <a:cxn ang="0">
                <a:pos x="T4" y="T5"/>
              </a:cxn>
              <a:cxn ang="0">
                <a:pos x="T6" y="T7"/>
              </a:cxn>
              <a:cxn ang="0">
                <a:pos x="T8" y="T9"/>
              </a:cxn>
            </a:cxnLst>
            <a:rect l="0" t="0" r="r" b="b"/>
            <a:pathLst>
              <a:path w="33" h="33">
                <a:moveTo>
                  <a:pt x="12" y="33"/>
                </a:moveTo>
                <a:lnTo>
                  <a:pt x="33" y="20"/>
                </a:lnTo>
                <a:lnTo>
                  <a:pt x="21" y="0"/>
                </a:lnTo>
                <a:lnTo>
                  <a:pt x="0" y="12"/>
                </a:lnTo>
                <a:lnTo>
                  <a:pt x="12" y="33"/>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6" name="išḻîdè">
            <a:extLst>
              <a:ext uri="{FF2B5EF4-FFF2-40B4-BE49-F238E27FC236}">
                <a16:creationId xmlns:a16="http://schemas.microsoft.com/office/drawing/2014/main" id="{C56AC8FE-8116-4D03-8976-AD8313E24AAD}"/>
              </a:ext>
            </a:extLst>
          </p:cNvPr>
          <p:cNvSpPr/>
          <p:nvPr/>
        </p:nvSpPr>
        <p:spPr bwMode="auto">
          <a:xfrm>
            <a:off x="7962322" y="2515973"/>
            <a:ext cx="27719" cy="111291"/>
          </a:xfrm>
          <a:custGeom>
            <a:avLst/>
            <a:gdLst>
              <a:gd name="T0" fmla="*/ 21 w 25"/>
              <a:gd name="T1" fmla="*/ 0 h 105"/>
              <a:gd name="T2" fmla="*/ 22 w 25"/>
              <a:gd name="T3" fmla="*/ 5 h 105"/>
              <a:gd name="T4" fmla="*/ 22 w 25"/>
              <a:gd name="T5" fmla="*/ 13 h 105"/>
              <a:gd name="T6" fmla="*/ 23 w 25"/>
              <a:gd name="T7" fmla="*/ 28 h 105"/>
              <a:gd name="T8" fmla="*/ 24 w 25"/>
              <a:gd name="T9" fmla="*/ 57 h 105"/>
              <a:gd name="T10" fmla="*/ 2 w 25"/>
              <a:gd name="T11" fmla="*/ 105 h 105"/>
              <a:gd name="T12" fmla="*/ 0 w 25"/>
              <a:gd name="T13" fmla="*/ 12 h 105"/>
              <a:gd name="T14" fmla="*/ 21 w 25"/>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5">
                <a:moveTo>
                  <a:pt x="21" y="0"/>
                </a:moveTo>
                <a:cubicBezTo>
                  <a:pt x="22" y="5"/>
                  <a:pt x="22" y="5"/>
                  <a:pt x="22" y="5"/>
                </a:cubicBezTo>
                <a:cubicBezTo>
                  <a:pt x="22" y="13"/>
                  <a:pt x="22" y="13"/>
                  <a:pt x="22" y="13"/>
                </a:cubicBezTo>
                <a:cubicBezTo>
                  <a:pt x="23" y="28"/>
                  <a:pt x="23" y="28"/>
                  <a:pt x="23" y="28"/>
                </a:cubicBezTo>
                <a:cubicBezTo>
                  <a:pt x="24" y="57"/>
                  <a:pt x="24" y="57"/>
                  <a:pt x="24" y="57"/>
                </a:cubicBezTo>
                <a:cubicBezTo>
                  <a:pt x="25" y="78"/>
                  <a:pt x="16" y="96"/>
                  <a:pt x="2" y="105"/>
                </a:cubicBezTo>
                <a:cubicBezTo>
                  <a:pt x="0" y="12"/>
                  <a:pt x="0" y="12"/>
                  <a:pt x="0" y="12"/>
                </a:cubicBezTo>
                <a:lnTo>
                  <a:pt x="21" y="0"/>
                </a:ln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7" name="iŝlîdè">
            <a:extLst>
              <a:ext uri="{FF2B5EF4-FFF2-40B4-BE49-F238E27FC236}">
                <a16:creationId xmlns:a16="http://schemas.microsoft.com/office/drawing/2014/main" id="{506EF3A6-329A-48F3-820C-E0A8EA30F634}"/>
              </a:ext>
            </a:extLst>
          </p:cNvPr>
          <p:cNvSpPr/>
          <p:nvPr/>
        </p:nvSpPr>
        <p:spPr bwMode="auto">
          <a:xfrm>
            <a:off x="7940903" y="2528744"/>
            <a:ext cx="23939" cy="105209"/>
          </a:xfrm>
          <a:custGeom>
            <a:avLst/>
            <a:gdLst>
              <a:gd name="T0" fmla="*/ 4 w 22"/>
              <a:gd name="T1" fmla="*/ 99 h 99"/>
              <a:gd name="T2" fmla="*/ 1 w 22"/>
              <a:gd name="T3" fmla="*/ 39 h 99"/>
              <a:gd name="T4" fmla="*/ 1 w 22"/>
              <a:gd name="T5" fmla="*/ 24 h 99"/>
              <a:gd name="T6" fmla="*/ 0 w 22"/>
              <a:gd name="T7" fmla="*/ 17 h 99"/>
              <a:gd name="T8" fmla="*/ 0 w 22"/>
              <a:gd name="T9" fmla="*/ 11 h 99"/>
              <a:gd name="T10" fmla="*/ 20 w 22"/>
              <a:gd name="T11" fmla="*/ 0 h 99"/>
              <a:gd name="T12" fmla="*/ 22 w 22"/>
              <a:gd name="T13" fmla="*/ 93 h 99"/>
              <a:gd name="T14" fmla="*/ 4 w 2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99">
                <a:moveTo>
                  <a:pt x="4" y="99"/>
                </a:moveTo>
                <a:cubicBezTo>
                  <a:pt x="1" y="39"/>
                  <a:pt x="1" y="39"/>
                  <a:pt x="1" y="39"/>
                </a:cubicBezTo>
                <a:cubicBezTo>
                  <a:pt x="1" y="24"/>
                  <a:pt x="1" y="24"/>
                  <a:pt x="1" y="24"/>
                </a:cubicBezTo>
                <a:cubicBezTo>
                  <a:pt x="0" y="17"/>
                  <a:pt x="0" y="17"/>
                  <a:pt x="0" y="17"/>
                </a:cubicBezTo>
                <a:cubicBezTo>
                  <a:pt x="0" y="11"/>
                  <a:pt x="0" y="11"/>
                  <a:pt x="0" y="11"/>
                </a:cubicBezTo>
                <a:cubicBezTo>
                  <a:pt x="20" y="0"/>
                  <a:pt x="20" y="0"/>
                  <a:pt x="20" y="0"/>
                </a:cubicBezTo>
                <a:cubicBezTo>
                  <a:pt x="22" y="93"/>
                  <a:pt x="22" y="93"/>
                  <a:pt x="22" y="93"/>
                </a:cubicBezTo>
                <a:cubicBezTo>
                  <a:pt x="16" y="97"/>
                  <a:pt x="10" y="99"/>
                  <a:pt x="4" y="99"/>
                </a:cubicBezTo>
                <a:close/>
              </a:path>
            </a:pathLst>
          </a:custGeom>
          <a:solidFill>
            <a:srgbClr val="D80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8" name="Rectangle 29">
            <a:extLst>
              <a:ext uri="{FF2B5EF4-FFF2-40B4-BE49-F238E27FC236}">
                <a16:creationId xmlns:a16="http://schemas.microsoft.com/office/drawing/2014/main" id="{FC99E115-9309-4A19-B112-7CA35C5562A4}"/>
              </a:ext>
            </a:extLst>
          </p:cNvPr>
          <p:cNvSpPr/>
          <p:nvPr/>
        </p:nvSpPr>
        <p:spPr>
          <a:xfrm>
            <a:off x="1066283" y="2004492"/>
            <a:ext cx="5308959" cy="23040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cs typeface="Segoe UI" panose="020B0502040204020203" pitchFamily="34" charset="0"/>
              </a:rPr>
              <a:t>费用较高，对调研人员素质要求比较高</a:t>
            </a:r>
            <a:endParaRPr lang="en-US" altLang="zh-CN" sz="1400" dirty="0">
              <a:latin typeface="楷体" panose="02010609060101010101" pitchFamily="49" charset="-122"/>
              <a:ea typeface="楷体" panose="02010609060101010101" pitchFamily="49" charset="-122"/>
              <a:cs typeface="Segoe UI" panose="020B0502040204020203" pitchFamily="34" charset="0"/>
            </a:endParaRPr>
          </a:p>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cs typeface="Segoe UI" panose="020B0502040204020203" pitchFamily="34" charset="0"/>
              </a:rPr>
              <a:t>被调查者有时不愿意回答私人问题</a:t>
            </a:r>
            <a:endParaRPr lang="en-US" altLang="zh-CN" sz="1400" dirty="0">
              <a:latin typeface="楷体" panose="02010609060101010101" pitchFamily="49" charset="-122"/>
              <a:ea typeface="楷体" panose="02010609060101010101" pitchFamily="49" charset="-122"/>
              <a:cs typeface="Segoe UI" panose="020B0502040204020203" pitchFamily="34" charset="0"/>
            </a:endParaRPr>
          </a:p>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cs typeface="Segoe UI" panose="020B0502040204020203" pitchFamily="34" charset="0"/>
              </a:rPr>
              <a:t>调研人员的主观意思很容易传递给被调查者，因而影响调研结果</a:t>
            </a:r>
          </a:p>
          <a:p>
            <a:pPr marL="285750" indent="-285750">
              <a:lnSpc>
                <a:spcPct val="150000"/>
              </a:lnSpc>
              <a:buFont typeface="Wingdings" panose="05000000000000000000" pitchFamily="2" charset="2"/>
              <a:buChar char="Ø"/>
            </a:pPr>
            <a:endParaRPr lang="en-US" altLang="zh-CN" sz="1400" dirty="0">
              <a:latin typeface="楷体" panose="02010609060101010101" pitchFamily="49" charset="-122"/>
              <a:ea typeface="楷体" panose="02010609060101010101" pitchFamily="49" charset="-122"/>
              <a:cs typeface="Segoe UI" panose="020B0502040204020203" pitchFamily="34" charset="0"/>
            </a:endParaRPr>
          </a:p>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cs typeface="Segoe UI" panose="020B0502040204020203" pitchFamily="34" charset="0"/>
              </a:rPr>
              <a:t>答复率高，可以采用开放式提问。可以获得比较完整的信息</a:t>
            </a:r>
            <a:endParaRPr lang="id-ID" altLang="zh-CN" sz="1400" dirty="0">
              <a:latin typeface="楷体" panose="02010609060101010101" pitchFamily="49" charset="-122"/>
              <a:ea typeface="楷体" panose="02010609060101010101" pitchFamily="49" charset="-122"/>
              <a:cs typeface="Segoe UI" panose="020B0502040204020203" pitchFamily="34" charset="0"/>
            </a:endParaRPr>
          </a:p>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cs typeface="Segoe UI" panose="020B0502040204020203" pitchFamily="34" charset="0"/>
              </a:rPr>
              <a:t>调研人员可以适时观察被调查者的反应</a:t>
            </a:r>
            <a:endParaRPr lang="id-ID" altLang="zh-CN" sz="1400" dirty="0">
              <a:latin typeface="楷体" panose="02010609060101010101" pitchFamily="49" charset="-122"/>
              <a:ea typeface="楷体" panose="02010609060101010101" pitchFamily="49" charset="-122"/>
              <a:cs typeface="Segoe UI" panose="020B0502040204020203" pitchFamily="34" charset="0"/>
            </a:endParaRPr>
          </a:p>
        </p:txBody>
      </p:sp>
      <p:sp>
        <p:nvSpPr>
          <p:cNvPr id="299" name="Rectangle 29">
            <a:extLst>
              <a:ext uri="{FF2B5EF4-FFF2-40B4-BE49-F238E27FC236}">
                <a16:creationId xmlns:a16="http://schemas.microsoft.com/office/drawing/2014/main" id="{D680B3E1-C616-4540-A92B-5F8BCBDC3822}"/>
              </a:ext>
            </a:extLst>
          </p:cNvPr>
          <p:cNvSpPr/>
          <p:nvPr/>
        </p:nvSpPr>
        <p:spPr>
          <a:xfrm>
            <a:off x="1063242" y="2786080"/>
            <a:ext cx="5726954" cy="364074"/>
          </a:xfrm>
          <a:prstGeom prst="rect">
            <a:avLst/>
          </a:prstGeom>
        </p:spPr>
        <p:txBody>
          <a:bodyPr wrap="square">
            <a:spAutoFit/>
          </a:bodyPr>
          <a:lstStyle/>
          <a:p>
            <a:pPr>
              <a:lnSpc>
                <a:spcPct val="120000"/>
              </a:lnSpc>
            </a:pPr>
            <a:r>
              <a:rPr lang="zh-CN" altLang="en-US" sz="1600" dirty="0">
                <a:latin typeface="楷体" panose="02010609060101010101" pitchFamily="49" charset="-122"/>
                <a:ea typeface="楷体" panose="02010609060101010101" pitchFamily="49" charset="-122"/>
                <a:cs typeface="Segoe UI" panose="020B0502040204020203" pitchFamily="34" charset="0"/>
              </a:rPr>
              <a:t> </a:t>
            </a:r>
            <a:endParaRPr lang="en-US" altLang="zh-CN" sz="1600" dirty="0">
              <a:latin typeface="楷体" panose="02010609060101010101" pitchFamily="49" charset="-122"/>
              <a:ea typeface="楷体" panose="02010609060101010101" pitchFamily="49" charset="-122"/>
              <a:cs typeface="Segoe UI" panose="020B0502040204020203" pitchFamily="34" charset="0"/>
            </a:endParaRPr>
          </a:p>
        </p:txBody>
      </p:sp>
      <p:sp>
        <p:nvSpPr>
          <p:cNvPr id="304" name="TextBox 106">
            <a:extLst>
              <a:ext uri="{FF2B5EF4-FFF2-40B4-BE49-F238E27FC236}">
                <a16:creationId xmlns:a16="http://schemas.microsoft.com/office/drawing/2014/main" id="{E004F388-9A22-464F-A7CA-3F74E37742D0}"/>
              </a:ext>
            </a:extLst>
          </p:cNvPr>
          <p:cNvSpPr txBox="1"/>
          <p:nvPr/>
        </p:nvSpPr>
        <p:spPr>
          <a:xfrm>
            <a:off x="755576" y="1393629"/>
            <a:ext cx="3737235" cy="505030"/>
          </a:xfrm>
          <a:prstGeom prst="rect">
            <a:avLst/>
          </a:prstGeom>
          <a:noFill/>
        </p:spPr>
        <p:txBody>
          <a:bodyPr wrap="none" rtlCol="0" anchor="ctr">
            <a:noAutofit/>
          </a:bodyPr>
          <a:lstStyle/>
          <a:p>
            <a:r>
              <a:rPr lang="zh-CN" altLang="en-US" sz="1800" b="1" dirty="0">
                <a:latin typeface="黑体" panose="02010609060101010101" pitchFamily="49" charset="-122"/>
                <a:ea typeface="黑体" panose="02010609060101010101" pitchFamily="49" charset="-122"/>
                <a:cs typeface="Segoe UI" panose="020B0502040204020203" pitchFamily="34" charset="0"/>
              </a:rPr>
              <a:t>访谈调查法优点和缺点</a:t>
            </a:r>
            <a:endParaRPr lang="id-ID" sz="1800" b="1" dirty="0">
              <a:latin typeface="黑体" panose="02010609060101010101" pitchFamily="49" charset="-122"/>
              <a:ea typeface="黑体" panose="02010609060101010101" pitchFamily="49" charset="-122"/>
              <a:cs typeface="Segoe UI" panose="020B0502040204020203" pitchFamily="34" charset="0"/>
            </a:endParaRPr>
          </a:p>
        </p:txBody>
      </p:sp>
    </p:spTree>
    <p:extLst>
      <p:ext uri="{BB962C8B-B14F-4D97-AF65-F5344CB8AC3E}">
        <p14:creationId xmlns:p14="http://schemas.microsoft.com/office/powerpoint/2010/main" val="143282440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50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500" fill="hold"/>
                                        <p:tgtEl>
                                          <p:spTgt spid="298"/>
                                        </p:tgtEl>
                                        <p:attrNameLst>
                                          <p:attrName>ppt_x</p:attrName>
                                        </p:attrNameLst>
                                      </p:cBhvr>
                                      <p:tavLst>
                                        <p:tav tm="0">
                                          <p:val>
                                            <p:strVal val="1+#ppt_w/2"/>
                                          </p:val>
                                        </p:tav>
                                        <p:tav tm="100000">
                                          <p:val>
                                            <p:strVal val="#ppt_x"/>
                                          </p:val>
                                        </p:tav>
                                      </p:tavLst>
                                    </p:anim>
                                    <p:anim calcmode="lin" valueType="num">
                                      <p:cBhvr additive="base">
                                        <p:cTn id="8" dur="500" fill="hold"/>
                                        <p:tgtEl>
                                          <p:spTgt spid="29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0"/>
                                  </p:stCondLst>
                                  <p:childTnLst>
                                    <p:set>
                                      <p:cBhvr>
                                        <p:cTn id="10" dur="1" fill="hold">
                                          <p:stCondLst>
                                            <p:cond delay="0"/>
                                          </p:stCondLst>
                                        </p:cTn>
                                        <p:tgtEl>
                                          <p:spTgt spid="299"/>
                                        </p:tgtEl>
                                        <p:attrNameLst>
                                          <p:attrName>style.visibility</p:attrName>
                                        </p:attrNameLst>
                                      </p:cBhvr>
                                      <p:to>
                                        <p:strVal val="visible"/>
                                      </p:to>
                                    </p:set>
                                    <p:anim calcmode="lin" valueType="num">
                                      <p:cBhvr additive="base">
                                        <p:cTn id="11" dur="500" fill="hold"/>
                                        <p:tgtEl>
                                          <p:spTgt spid="299"/>
                                        </p:tgtEl>
                                        <p:attrNameLst>
                                          <p:attrName>ppt_x</p:attrName>
                                        </p:attrNameLst>
                                      </p:cBhvr>
                                      <p:tavLst>
                                        <p:tav tm="0">
                                          <p:val>
                                            <p:strVal val="1+#ppt_w/2"/>
                                          </p:val>
                                        </p:tav>
                                        <p:tav tm="100000">
                                          <p:val>
                                            <p:strVal val="#ppt_x"/>
                                          </p:val>
                                        </p:tav>
                                      </p:tavLst>
                                    </p:anim>
                                    <p:anim calcmode="lin" valueType="num">
                                      <p:cBhvr additive="base">
                                        <p:cTn id="12" dur="500" fill="hold"/>
                                        <p:tgtEl>
                                          <p:spTgt spid="29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304"/>
                                        </p:tgtEl>
                                        <p:attrNameLst>
                                          <p:attrName>style.visibility</p:attrName>
                                        </p:attrNameLst>
                                      </p:cBhvr>
                                      <p:to>
                                        <p:strVal val="visible"/>
                                      </p:to>
                                    </p:set>
                                    <p:anim calcmode="lin" valueType="num">
                                      <p:cBhvr additive="base">
                                        <p:cTn id="15" dur="500" fill="hold"/>
                                        <p:tgtEl>
                                          <p:spTgt spid="304"/>
                                        </p:tgtEl>
                                        <p:attrNameLst>
                                          <p:attrName>ppt_x</p:attrName>
                                        </p:attrNameLst>
                                      </p:cBhvr>
                                      <p:tavLst>
                                        <p:tav tm="0">
                                          <p:val>
                                            <p:strVal val="0-#ppt_w/2"/>
                                          </p:val>
                                        </p:tav>
                                        <p:tav tm="100000">
                                          <p:val>
                                            <p:strVal val="#ppt_x"/>
                                          </p:val>
                                        </p:tav>
                                      </p:tavLst>
                                    </p:anim>
                                    <p:anim calcmode="lin" valueType="num">
                                      <p:cBhvr additive="base">
                                        <p:cTn id="16" dur="5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P spid="299" grpId="0"/>
      <p:bldP spid="30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F3A880-0A01-4D65-A1C0-18D38641D055}"/>
              </a:ext>
            </a:extLst>
          </p:cNvPr>
          <p:cNvSpPr>
            <a:spLocks noGrp="1"/>
          </p:cNvSpPr>
          <p:nvPr>
            <p:ph type="sldNum" sz="quarter" idx="12"/>
          </p:nvPr>
        </p:nvSpPr>
        <p:spPr/>
        <p:txBody>
          <a:bodyPr/>
          <a:lstStyle/>
          <a:p>
            <a:pPr>
              <a:defRPr/>
            </a:pPr>
            <a:fld id="{2C69FBB6-E99C-45BC-A8D0-F20B296B0ADB}" type="slidenum">
              <a:rPr lang="zh-CN" altLang="en-US" smtClean="0"/>
              <a:pPr>
                <a:defRPr/>
              </a:pPr>
              <a:t>78</a:t>
            </a:fld>
            <a:endParaRPr lang="zh-CN" altLang="en-US" dirty="0"/>
          </a:p>
        </p:txBody>
      </p:sp>
      <p:sp>
        <p:nvSpPr>
          <p:cNvPr id="4" name="Oval 7">
            <a:extLst>
              <a:ext uri="{FF2B5EF4-FFF2-40B4-BE49-F238E27FC236}">
                <a16:creationId xmlns:a16="http://schemas.microsoft.com/office/drawing/2014/main" id="{D1A4F952-05F5-445E-9ED2-6211C7D72ECC}"/>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5" name="矩形 4">
            <a:extLst>
              <a:ext uri="{FF2B5EF4-FFF2-40B4-BE49-F238E27FC236}">
                <a16:creationId xmlns:a16="http://schemas.microsoft.com/office/drawing/2014/main" id="{AAD83AD7-6A4B-4356-B8DB-AE7F0863C23A}"/>
              </a:ext>
            </a:extLst>
          </p:cNvPr>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矩形 5">
            <a:extLst>
              <a:ext uri="{FF2B5EF4-FFF2-40B4-BE49-F238E27FC236}">
                <a16:creationId xmlns:a16="http://schemas.microsoft.com/office/drawing/2014/main" id="{F8A2A79C-13CC-46DE-BCA4-3BB7E2B179AA}"/>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1E1552DA-93CB-4EFF-8AAB-A21DA6272BC3}"/>
              </a:ext>
            </a:extLst>
          </p:cNvPr>
          <p:cNvSpPr/>
          <p:nvPr/>
        </p:nvSpPr>
        <p:spPr>
          <a:xfrm>
            <a:off x="792660" y="9155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访谈法</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矩形 7">
            <a:extLst>
              <a:ext uri="{FF2B5EF4-FFF2-40B4-BE49-F238E27FC236}">
                <a16:creationId xmlns:a16="http://schemas.microsoft.com/office/drawing/2014/main" id="{B40654AF-CEA0-432D-A2C8-4C2BA537093A}"/>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F4501E4E-656C-4756-AEFA-F1F9278F335F}"/>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F89EE0D4-9F88-4C35-804E-E53033AA3786}"/>
              </a:ext>
            </a:extLst>
          </p:cNvPr>
          <p:cNvSpPr/>
          <p:nvPr/>
        </p:nvSpPr>
        <p:spPr>
          <a:xfrm>
            <a:off x="185280" y="4810917"/>
            <a:ext cx="7834968" cy="261610"/>
          </a:xfrm>
          <a:prstGeom prst="rect">
            <a:avLst/>
          </a:prstGeom>
        </p:spPr>
        <p:txBody>
          <a:bodyPr wrap="square">
            <a:spAutoFit/>
          </a:bodyPr>
          <a:lstStyle/>
          <a:p>
            <a:r>
              <a:rPr lang="zh-CN" altLang="en-US" sz="1100" dirty="0">
                <a:solidFill>
                  <a:schemeClr val="bg1"/>
                </a:solidFill>
                <a:latin typeface="楷体" panose="02010609060101010101" pitchFamily="49" charset="-122"/>
                <a:ea typeface="楷体" panose="02010609060101010101" pitchFamily="49" charset="-122"/>
              </a:rPr>
              <a:t>林英</a:t>
            </a:r>
            <a:r>
              <a:rPr lang="en-US" altLang="zh-CN" sz="1100" dirty="0">
                <a:solidFill>
                  <a:schemeClr val="bg1"/>
                </a:solidFill>
                <a:latin typeface="楷体" panose="02010609060101010101" pitchFamily="49" charset="-122"/>
                <a:ea typeface="楷体" panose="02010609060101010101" pitchFamily="49" charset="-122"/>
              </a:rPr>
              <a:t>.</a:t>
            </a:r>
            <a:r>
              <a:rPr lang="zh-CN" altLang="en-US" sz="1100" dirty="0">
                <a:solidFill>
                  <a:schemeClr val="bg1"/>
                </a:solidFill>
                <a:latin typeface="楷体" panose="02010609060101010101" pitchFamily="49" charset="-122"/>
                <a:ea typeface="楷体" panose="02010609060101010101" pitchFamily="49" charset="-122"/>
              </a:rPr>
              <a:t>基于半结构化访谈法的普通高校图书馆服务视障师生研究</a:t>
            </a:r>
            <a:r>
              <a:rPr lang="en-US" altLang="zh-CN" sz="1100" dirty="0">
                <a:solidFill>
                  <a:schemeClr val="bg1"/>
                </a:solidFill>
                <a:latin typeface="楷体" panose="02010609060101010101" pitchFamily="49" charset="-122"/>
                <a:ea typeface="楷体" panose="02010609060101010101" pitchFamily="49" charset="-122"/>
              </a:rPr>
              <a:t>[J].</a:t>
            </a:r>
            <a:r>
              <a:rPr lang="zh-CN" altLang="en-US" sz="1100" dirty="0">
                <a:solidFill>
                  <a:schemeClr val="bg1"/>
                </a:solidFill>
                <a:latin typeface="楷体" panose="02010609060101010101" pitchFamily="49" charset="-122"/>
                <a:ea typeface="楷体" panose="02010609060101010101" pitchFamily="49" charset="-122"/>
              </a:rPr>
              <a:t>大学图书馆学报</a:t>
            </a:r>
            <a:r>
              <a:rPr lang="en-US" altLang="zh-CN" sz="1100" dirty="0">
                <a:solidFill>
                  <a:schemeClr val="bg1"/>
                </a:solidFill>
                <a:latin typeface="楷体" panose="02010609060101010101" pitchFamily="49" charset="-122"/>
                <a:ea typeface="楷体" panose="02010609060101010101" pitchFamily="49" charset="-122"/>
              </a:rPr>
              <a:t>,2016,34(04):57-62.</a:t>
            </a:r>
            <a:endParaRPr lang="zh-CN" altLang="en-US" sz="1100" dirty="0">
              <a:solidFill>
                <a:schemeClr val="bg1"/>
              </a:solidFill>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79AC86C2-CFDC-4C62-8DBE-C77BB8A5CC4A}"/>
              </a:ext>
            </a:extLst>
          </p:cNvPr>
          <p:cNvSpPr/>
          <p:nvPr/>
        </p:nvSpPr>
        <p:spPr>
          <a:xfrm>
            <a:off x="494867" y="2638059"/>
            <a:ext cx="3600400" cy="1819922"/>
          </a:xfrm>
          <a:prstGeom prst="rect">
            <a:avLst/>
          </a:prstGeom>
        </p:spPr>
        <p:txBody>
          <a:bodyPr wrap="square">
            <a:spAutoFit/>
          </a:bodyPr>
          <a:lstStyle/>
          <a:p>
            <a:pPr>
              <a:lnSpc>
                <a:spcPct val="114000"/>
              </a:lnSpc>
            </a:pPr>
            <a:r>
              <a:rPr lang="zh-CN" altLang="en-US" sz="1400" b="1" dirty="0">
                <a:latin typeface="+mn-ea"/>
              </a:rPr>
              <a:t>访谈步骤</a:t>
            </a:r>
            <a:r>
              <a:rPr lang="zh-CN" altLang="en-US" sz="1400" dirty="0">
                <a:latin typeface="+mn-ea"/>
              </a:rPr>
              <a:t>：  </a:t>
            </a:r>
            <a:endParaRPr lang="en-US" altLang="zh-CN" sz="1400" dirty="0">
              <a:latin typeface="+mn-ea"/>
            </a:endParaRPr>
          </a:p>
          <a:p>
            <a:pPr>
              <a:lnSpc>
                <a:spcPct val="114000"/>
              </a:lnSpc>
            </a:pPr>
            <a:r>
              <a:rPr lang="zh-CN" altLang="en-US" sz="1200" dirty="0">
                <a:latin typeface="+mn-ea"/>
              </a:rPr>
              <a:t>（</a:t>
            </a:r>
            <a:r>
              <a:rPr lang="en-US" altLang="zh-CN" sz="1200" dirty="0">
                <a:latin typeface="+mn-ea"/>
              </a:rPr>
              <a:t>1</a:t>
            </a:r>
            <a:r>
              <a:rPr lang="zh-CN" altLang="en-US" sz="1200" dirty="0">
                <a:latin typeface="+mn-ea"/>
              </a:rPr>
              <a:t>）正式访谈前先发送访谈提纲，请受访者预作准备，以提高访谈效果和质量；</a:t>
            </a:r>
            <a:endParaRPr lang="en-US" altLang="zh-CN" sz="1200" dirty="0">
              <a:latin typeface="+mn-ea"/>
            </a:endParaRPr>
          </a:p>
          <a:p>
            <a:pPr>
              <a:lnSpc>
                <a:spcPct val="114000"/>
              </a:lnSpc>
            </a:pPr>
            <a:r>
              <a:rPr lang="zh-CN" altLang="en-US" sz="1200" dirty="0">
                <a:latin typeface="+mn-ea"/>
              </a:rPr>
              <a:t>（</a:t>
            </a:r>
            <a:r>
              <a:rPr lang="en-US" altLang="zh-CN" sz="1200" dirty="0">
                <a:latin typeface="+mn-ea"/>
              </a:rPr>
              <a:t>2</a:t>
            </a:r>
            <a:r>
              <a:rPr lang="zh-CN" altLang="en-US" sz="1200" dirty="0">
                <a:latin typeface="+mn-ea"/>
              </a:rPr>
              <a:t>）由于受访者分散于国内各地，故采用间接访谈方式</a:t>
            </a:r>
            <a:r>
              <a:rPr lang="en-US" altLang="zh-CN" sz="1200" dirty="0">
                <a:latin typeface="+mn-ea"/>
              </a:rPr>
              <a:t>,</a:t>
            </a:r>
            <a:r>
              <a:rPr lang="zh-CN" altLang="en-US" sz="1200" dirty="0">
                <a:latin typeface="+mn-ea"/>
              </a:rPr>
              <a:t>通过电话完成一对一访谈</a:t>
            </a:r>
            <a:r>
              <a:rPr lang="en-US" altLang="zh-CN" sz="1200" dirty="0">
                <a:latin typeface="+mn-ea"/>
              </a:rPr>
              <a:t>,</a:t>
            </a:r>
            <a:r>
              <a:rPr lang="zh-CN" altLang="en-US" sz="1200" dirty="0">
                <a:latin typeface="+mn-ea"/>
              </a:rPr>
              <a:t>每位受访者的访谈时间约</a:t>
            </a:r>
            <a:r>
              <a:rPr lang="en-US" altLang="zh-CN" sz="1200" dirty="0">
                <a:latin typeface="+mn-ea"/>
              </a:rPr>
              <a:t>45</a:t>
            </a:r>
            <a:r>
              <a:rPr lang="zh-CN" altLang="en-US" sz="1200" dirty="0">
                <a:latin typeface="+mn-ea"/>
              </a:rPr>
              <a:t>分钟；</a:t>
            </a:r>
            <a:endParaRPr lang="en-US" altLang="zh-CN" sz="1200" dirty="0">
              <a:latin typeface="+mn-ea"/>
            </a:endParaRPr>
          </a:p>
          <a:p>
            <a:pPr>
              <a:lnSpc>
                <a:spcPct val="114000"/>
              </a:lnSpc>
            </a:pPr>
            <a:r>
              <a:rPr lang="zh-CN" altLang="en-US" sz="1200" dirty="0">
                <a:latin typeface="+mn-ea"/>
              </a:rPr>
              <a:t>（</a:t>
            </a:r>
            <a:r>
              <a:rPr lang="en-US" altLang="zh-CN" sz="1200" dirty="0">
                <a:latin typeface="+mn-ea"/>
              </a:rPr>
              <a:t>3</a:t>
            </a:r>
            <a:r>
              <a:rPr lang="zh-CN" altLang="en-US" sz="1200" dirty="0">
                <a:latin typeface="+mn-ea"/>
              </a:rPr>
              <a:t>）访谈记录整理好后交予受访者确认，均得到受访者认可。</a:t>
            </a:r>
          </a:p>
        </p:txBody>
      </p:sp>
      <p:sp>
        <p:nvSpPr>
          <p:cNvPr id="12" name="矩形 11">
            <a:extLst>
              <a:ext uri="{FF2B5EF4-FFF2-40B4-BE49-F238E27FC236}">
                <a16:creationId xmlns:a16="http://schemas.microsoft.com/office/drawing/2014/main" id="{66569DDA-7F36-42A3-B5C9-A35F7C4E8E90}"/>
              </a:ext>
            </a:extLst>
          </p:cNvPr>
          <p:cNvSpPr/>
          <p:nvPr/>
        </p:nvSpPr>
        <p:spPr>
          <a:xfrm>
            <a:off x="1451212" y="1468379"/>
            <a:ext cx="6605501" cy="1011367"/>
          </a:xfrm>
          <a:prstGeom prst="rect">
            <a:avLst/>
          </a:prstGeom>
        </p:spPr>
        <p:txBody>
          <a:bodyPr wrap="square">
            <a:spAutoFit/>
          </a:bodyPr>
          <a:lstStyle/>
          <a:p>
            <a:pPr>
              <a:lnSpc>
                <a:spcPct val="150000"/>
              </a:lnSpc>
            </a:pPr>
            <a:r>
              <a:rPr lang="zh-CN" altLang="en-US" sz="1400" dirty="0">
                <a:latin typeface="+mn-ea"/>
              </a:rPr>
              <a:t>    通过定性研究中的</a:t>
            </a:r>
            <a:r>
              <a:rPr lang="zh-CN" altLang="en-US" sz="1400" b="1" dirty="0">
                <a:effectLst>
                  <a:outerShdw blurRad="38100" dist="38100" dir="2700000" algn="tl">
                    <a:srgbClr val="000000">
                      <a:alpha val="43137"/>
                    </a:srgbClr>
                  </a:outerShdw>
                </a:effectLst>
                <a:latin typeface="+mn-ea"/>
              </a:rPr>
              <a:t>半结构化访谈法</a:t>
            </a:r>
            <a:r>
              <a:rPr lang="zh-CN" altLang="en-US" sz="1400" dirty="0">
                <a:latin typeface="+mn-ea"/>
              </a:rPr>
              <a:t>了解受视力障碍程度、学科特点、学术研究层次等因素影响的研究对象对图书馆服务的体验和需求差异</a:t>
            </a:r>
            <a:r>
              <a:rPr lang="en-US" altLang="zh-CN" sz="1400" dirty="0">
                <a:latin typeface="+mn-ea"/>
              </a:rPr>
              <a:t>,</a:t>
            </a:r>
            <a:r>
              <a:rPr lang="zh-CN" altLang="en-US" sz="1400" dirty="0">
                <a:latin typeface="+mn-ea"/>
              </a:rPr>
              <a:t>从而分析目前高校图书馆为视障读者服务的体验、归纳需求特点、探讨服务改进方向。</a:t>
            </a:r>
          </a:p>
        </p:txBody>
      </p:sp>
      <p:sp>
        <p:nvSpPr>
          <p:cNvPr id="13" name="TextBox 106">
            <a:extLst>
              <a:ext uri="{FF2B5EF4-FFF2-40B4-BE49-F238E27FC236}">
                <a16:creationId xmlns:a16="http://schemas.microsoft.com/office/drawing/2014/main" id="{13C03CAF-A68C-4E05-A07E-43DEC3064851}"/>
              </a:ext>
            </a:extLst>
          </p:cNvPr>
          <p:cNvSpPr txBox="1"/>
          <p:nvPr/>
        </p:nvSpPr>
        <p:spPr>
          <a:xfrm>
            <a:off x="755577" y="1393629"/>
            <a:ext cx="1152128" cy="505030"/>
          </a:xfrm>
          <a:prstGeom prst="rect">
            <a:avLst/>
          </a:prstGeom>
          <a:noFill/>
        </p:spPr>
        <p:txBody>
          <a:bodyPr wrap="none" rtlCol="0" anchor="ctr">
            <a:noAutofit/>
          </a:bodyPr>
          <a:lstStyle/>
          <a:p>
            <a:r>
              <a:rPr lang="zh-CN" altLang="en-US" sz="1800" b="1" dirty="0">
                <a:latin typeface="黑体" panose="02010609060101010101" pitchFamily="49" charset="-122"/>
                <a:ea typeface="黑体" panose="02010609060101010101" pitchFamily="49" charset="-122"/>
                <a:cs typeface="Segoe UI" panose="020B0502040204020203" pitchFamily="34" charset="0"/>
              </a:rPr>
              <a:t>案例：</a:t>
            </a:r>
            <a:endParaRPr lang="id-ID" sz="1800" b="1" dirty="0">
              <a:latin typeface="黑体" panose="02010609060101010101" pitchFamily="49" charset="-122"/>
              <a:ea typeface="黑体" panose="02010609060101010101" pitchFamily="49" charset="-122"/>
              <a:cs typeface="Segoe UI" panose="020B0502040204020203" pitchFamily="34" charset="0"/>
            </a:endParaRPr>
          </a:p>
        </p:txBody>
      </p:sp>
      <p:pic>
        <p:nvPicPr>
          <p:cNvPr id="14" name="图片 13">
            <a:extLst>
              <a:ext uri="{FF2B5EF4-FFF2-40B4-BE49-F238E27FC236}">
                <a16:creationId xmlns:a16="http://schemas.microsoft.com/office/drawing/2014/main" id="{A062E181-F139-45B4-A428-831614EDAAAC}"/>
              </a:ext>
            </a:extLst>
          </p:cNvPr>
          <p:cNvPicPr>
            <a:picLocks noChangeAspect="1"/>
          </p:cNvPicPr>
          <p:nvPr/>
        </p:nvPicPr>
        <p:blipFill>
          <a:blip r:embed="rId3"/>
          <a:stretch>
            <a:fillRect/>
          </a:stretch>
        </p:blipFill>
        <p:spPr>
          <a:xfrm>
            <a:off x="4355976" y="2479746"/>
            <a:ext cx="4644008" cy="1978235"/>
          </a:xfrm>
          <a:prstGeom prst="rect">
            <a:avLst/>
          </a:prstGeom>
        </p:spPr>
      </p:pic>
    </p:spTree>
    <p:extLst>
      <p:ext uri="{BB962C8B-B14F-4D97-AF65-F5344CB8AC3E}">
        <p14:creationId xmlns:p14="http://schemas.microsoft.com/office/powerpoint/2010/main" val="30911992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民族志</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矩形 47">
            <a:extLst>
              <a:ext uri="{FF2B5EF4-FFF2-40B4-BE49-F238E27FC236}">
                <a16:creationId xmlns:a16="http://schemas.microsoft.com/office/drawing/2014/main" id="{BE920ED7-70BC-4611-A255-D95D8A531527}"/>
              </a:ext>
            </a:extLst>
          </p:cNvPr>
          <p:cNvSpPr/>
          <p:nvPr/>
        </p:nvSpPr>
        <p:spPr>
          <a:xfrm>
            <a:off x="971601" y="1505966"/>
            <a:ext cx="7272808" cy="2520370"/>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rPr>
              <a:t>    </a:t>
            </a:r>
            <a:r>
              <a:rPr lang="zh-CN" altLang="en-US" sz="1800" b="1" dirty="0">
                <a:latin typeface="楷体" panose="02010609060101010101" pitchFamily="49" charset="-122"/>
                <a:ea typeface="楷体" panose="02010609060101010101" pitchFamily="49" charset="-122"/>
              </a:rPr>
              <a:t>民族志（</a:t>
            </a:r>
            <a:r>
              <a:rPr lang="en-US" altLang="zh-CN" sz="1800" b="1" dirty="0">
                <a:latin typeface="楷体" panose="02010609060101010101" pitchFamily="49" charset="-122"/>
                <a:ea typeface="楷体" panose="02010609060101010101" pitchFamily="49" charset="-122"/>
              </a:rPr>
              <a:t>Ethnography)</a:t>
            </a:r>
            <a:r>
              <a:rPr lang="zh-CN" altLang="en-US" sz="1800" dirty="0">
                <a:latin typeface="楷体" panose="02010609060101010101" pitchFamily="49" charset="-122"/>
                <a:ea typeface="楷体" panose="02010609060101010101" pitchFamily="49" charset="-122"/>
              </a:rPr>
              <a:t>方法起源于人类学，研究者从内部采用亲历和观察的方法提供有关意义体系与行为习惯的报告。研究对象通常是一个群体，研究者对其文化、价值观和行为模式进行重点的观察与探索。</a:t>
            </a:r>
            <a:endParaRPr lang="en-US" altLang="zh-CN" sz="1800" dirty="0">
              <a:latin typeface="楷体" panose="02010609060101010101" pitchFamily="49" charset="-122"/>
              <a:ea typeface="楷体" panose="02010609060101010101" pitchFamily="49" charset="-122"/>
            </a:endParaRPr>
          </a:p>
          <a:p>
            <a:pPr>
              <a:lnSpc>
                <a:spcPct val="150000"/>
              </a:lnSpc>
            </a:pP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民族志所收集的数据主要是翔实丰富的文字和语言，数据收集主要是深入到当地进行实地调查，直接搜集第一手资料，使用研究对象自己的语言，记录她们对自己生活世界的诠释。</a:t>
            </a:r>
            <a:endParaRPr lang="en-US" altLang="zh-CN" sz="1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04527372"/>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2" name="矩形 21">
            <a:extLst>
              <a:ext uri="{FF2B5EF4-FFF2-40B4-BE49-F238E27FC236}">
                <a16:creationId xmlns:a16="http://schemas.microsoft.com/office/drawing/2014/main" id="{9D4D0F08-063C-4BAA-BA83-C3E9BC36FA9A}"/>
              </a:ext>
            </a:extLst>
          </p:cNvPr>
          <p:cNvSpPr/>
          <p:nvPr/>
        </p:nvSpPr>
        <p:spPr>
          <a:xfrm>
            <a:off x="858310" y="405737"/>
            <a:ext cx="284757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信息分析的类型与特点</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矩形 22">
            <a:extLst>
              <a:ext uri="{FF2B5EF4-FFF2-40B4-BE49-F238E27FC236}">
                <a16:creationId xmlns:a16="http://schemas.microsoft.com/office/drawing/2014/main" id="{FCA77828-1290-4323-BDC6-3C912D3ADA4E}"/>
              </a:ext>
            </a:extLst>
          </p:cNvPr>
          <p:cNvSpPr/>
          <p:nvPr/>
        </p:nvSpPr>
        <p:spPr>
          <a:xfrm>
            <a:off x="914770" y="916493"/>
            <a:ext cx="700833"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rPr>
              <a:t>特点</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矩形 23">
            <a:extLst>
              <a:ext uri="{FF2B5EF4-FFF2-40B4-BE49-F238E27FC236}">
                <a16:creationId xmlns:a16="http://schemas.microsoft.com/office/drawing/2014/main" id="{6360C408-8BE6-4071-A4D3-7A2784FCACF2}"/>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5" name="矩形 24">
            <a:extLst>
              <a:ext uri="{FF2B5EF4-FFF2-40B4-BE49-F238E27FC236}">
                <a16:creationId xmlns:a16="http://schemas.microsoft.com/office/drawing/2014/main" id="{3E8DC498-D863-4105-A8A4-2A9097C8947B}"/>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6" name="矩形 5">
            <a:extLst>
              <a:ext uri="{FF2B5EF4-FFF2-40B4-BE49-F238E27FC236}">
                <a16:creationId xmlns:a16="http://schemas.microsoft.com/office/drawing/2014/main" id="{B4E9EC18-2447-4E71-AB64-C0CD2A2348D7}"/>
              </a:ext>
            </a:extLst>
          </p:cNvPr>
          <p:cNvSpPr/>
          <p:nvPr/>
        </p:nvSpPr>
        <p:spPr>
          <a:xfrm>
            <a:off x="2411760" y="1355617"/>
            <a:ext cx="4572000" cy="2799100"/>
          </a:xfrm>
          <a:prstGeom prst="rect">
            <a:avLst/>
          </a:prstGeom>
        </p:spPr>
        <p:txBody>
          <a:bodyPr>
            <a:spAutoFit/>
          </a:bodyPr>
          <a:lstStyle/>
          <a:p>
            <a:pPr marL="285750" indent="-285750">
              <a:lnSpc>
                <a:spcPct val="150000"/>
              </a:lnSpc>
              <a:buFont typeface="Wingdings" panose="05000000000000000000" pitchFamily="2" charset="2"/>
              <a:buChar char="Ø"/>
            </a:pPr>
            <a:r>
              <a:rPr lang="zh-CN" altLang="en-US" sz="2400" b="1" dirty="0"/>
              <a:t>研究课题的针对性和灵活性</a:t>
            </a:r>
          </a:p>
          <a:p>
            <a:pPr marL="285750" indent="-285750">
              <a:lnSpc>
                <a:spcPct val="150000"/>
              </a:lnSpc>
              <a:buFont typeface="Wingdings" panose="05000000000000000000" pitchFamily="2" charset="2"/>
              <a:buChar char="Ø"/>
            </a:pPr>
            <a:r>
              <a:rPr lang="zh-CN" altLang="en-US" sz="2400" b="1" dirty="0"/>
              <a:t>研究内容的综合性和系统性</a:t>
            </a:r>
          </a:p>
          <a:p>
            <a:pPr marL="285750" indent="-285750">
              <a:lnSpc>
                <a:spcPct val="150000"/>
              </a:lnSpc>
              <a:buFont typeface="Wingdings" panose="05000000000000000000" pitchFamily="2" charset="2"/>
              <a:buChar char="Ø"/>
            </a:pPr>
            <a:r>
              <a:rPr lang="zh-CN" altLang="en-US" sz="2400" b="1" dirty="0"/>
              <a:t>研究成果的智能性和创造性</a:t>
            </a:r>
          </a:p>
          <a:p>
            <a:pPr marL="285750" indent="-285750">
              <a:lnSpc>
                <a:spcPct val="150000"/>
              </a:lnSpc>
              <a:buFont typeface="Wingdings" panose="05000000000000000000" pitchFamily="2" charset="2"/>
              <a:buChar char="Ø"/>
            </a:pPr>
            <a:r>
              <a:rPr lang="zh-CN" altLang="en-US" sz="2400" b="1" dirty="0"/>
              <a:t>研究工作的预测性和近似性</a:t>
            </a:r>
          </a:p>
          <a:p>
            <a:pPr marL="285750" indent="-285750">
              <a:lnSpc>
                <a:spcPct val="150000"/>
              </a:lnSpc>
              <a:buFont typeface="Wingdings" panose="05000000000000000000" pitchFamily="2" charset="2"/>
              <a:buChar char="Ø"/>
            </a:pPr>
            <a:r>
              <a:rPr lang="zh-CN" altLang="en-US" sz="2400" b="1" dirty="0"/>
              <a:t>研究方法的科学性和特殊性</a:t>
            </a:r>
          </a:p>
        </p:txBody>
      </p:sp>
    </p:spTree>
    <p:extLst>
      <p:ext uri="{BB962C8B-B14F-4D97-AF65-F5344CB8AC3E}">
        <p14:creationId xmlns:p14="http://schemas.microsoft.com/office/powerpoint/2010/main" val="2632894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民族志</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îṩ1ídê">
            <a:extLst>
              <a:ext uri="{FF2B5EF4-FFF2-40B4-BE49-F238E27FC236}">
                <a16:creationId xmlns:a16="http://schemas.microsoft.com/office/drawing/2014/main" id="{5705D130-344B-417D-8AAA-E7BD3DA53F66}"/>
              </a:ext>
            </a:extLst>
          </p:cNvPr>
          <p:cNvSpPr/>
          <p:nvPr/>
        </p:nvSpPr>
        <p:spPr bwMode="auto">
          <a:xfrm>
            <a:off x="7131659" y="1959519"/>
            <a:ext cx="1537754" cy="1482052"/>
          </a:xfrm>
          <a:custGeom>
            <a:avLst/>
            <a:gdLst>
              <a:gd name="T0" fmla="*/ 727 w 1400"/>
              <a:gd name="T1" fmla="*/ 1399 h 1400"/>
              <a:gd name="T2" fmla="*/ 665 w 1400"/>
              <a:gd name="T3" fmla="*/ 1390 h 1400"/>
              <a:gd name="T4" fmla="*/ 763 w 1400"/>
              <a:gd name="T5" fmla="*/ 1397 h 1400"/>
              <a:gd name="T6" fmla="*/ 595 w 1400"/>
              <a:gd name="T7" fmla="*/ 1383 h 1400"/>
              <a:gd name="T8" fmla="*/ 834 w 1400"/>
              <a:gd name="T9" fmla="*/ 1387 h 1400"/>
              <a:gd name="T10" fmla="*/ 526 w 1400"/>
              <a:gd name="T11" fmla="*/ 1369 h 1400"/>
              <a:gd name="T12" fmla="*/ 903 w 1400"/>
              <a:gd name="T13" fmla="*/ 1370 h 1400"/>
              <a:gd name="T14" fmla="*/ 458 w 1400"/>
              <a:gd name="T15" fmla="*/ 1347 h 1400"/>
              <a:gd name="T16" fmla="*/ 970 w 1400"/>
              <a:gd name="T17" fmla="*/ 1346 h 1400"/>
              <a:gd name="T18" fmla="*/ 394 w 1400"/>
              <a:gd name="T19" fmla="*/ 1319 h 1400"/>
              <a:gd name="T20" fmla="*/ 1035 w 1400"/>
              <a:gd name="T21" fmla="*/ 1315 h 1400"/>
              <a:gd name="T22" fmla="*/ 332 w 1400"/>
              <a:gd name="T23" fmla="*/ 1285 h 1400"/>
              <a:gd name="T24" fmla="*/ 1096 w 1400"/>
              <a:gd name="T25" fmla="*/ 1277 h 1400"/>
              <a:gd name="T26" fmla="*/ 274 w 1400"/>
              <a:gd name="T27" fmla="*/ 1244 h 1400"/>
              <a:gd name="T28" fmla="*/ 1152 w 1400"/>
              <a:gd name="T29" fmla="*/ 1234 h 1400"/>
              <a:gd name="T30" fmla="*/ 221 w 1400"/>
              <a:gd name="T31" fmla="*/ 1198 h 1400"/>
              <a:gd name="T32" fmla="*/ 1204 w 1400"/>
              <a:gd name="T33" fmla="*/ 1185 h 1400"/>
              <a:gd name="T34" fmla="*/ 173 w 1400"/>
              <a:gd name="T35" fmla="*/ 1146 h 1400"/>
              <a:gd name="T36" fmla="*/ 1251 w 1400"/>
              <a:gd name="T37" fmla="*/ 1131 h 1400"/>
              <a:gd name="T38" fmla="*/ 130 w 1400"/>
              <a:gd name="T39" fmla="*/ 1090 h 1400"/>
              <a:gd name="T40" fmla="*/ 1292 w 1400"/>
              <a:gd name="T41" fmla="*/ 1073 h 1400"/>
              <a:gd name="T42" fmla="*/ 93 w 1400"/>
              <a:gd name="T43" fmla="*/ 1030 h 1400"/>
              <a:gd name="T44" fmla="*/ 1327 w 1400"/>
              <a:gd name="T45" fmla="*/ 1010 h 1400"/>
              <a:gd name="T46" fmla="*/ 62 w 1400"/>
              <a:gd name="T47" fmla="*/ 967 h 1400"/>
              <a:gd name="T48" fmla="*/ 1356 w 1400"/>
              <a:gd name="T49" fmla="*/ 944 h 1400"/>
              <a:gd name="T50" fmla="*/ 39 w 1400"/>
              <a:gd name="T51" fmla="*/ 900 h 1400"/>
              <a:gd name="T52" fmla="*/ 1377 w 1400"/>
              <a:gd name="T53" fmla="*/ 876 h 1400"/>
              <a:gd name="T54" fmla="*/ 22 w 1400"/>
              <a:gd name="T55" fmla="*/ 832 h 1400"/>
              <a:gd name="T56" fmla="*/ 1392 w 1400"/>
              <a:gd name="T57" fmla="*/ 806 h 1400"/>
              <a:gd name="T58" fmla="*/ 12 w 1400"/>
              <a:gd name="T59" fmla="*/ 762 h 1400"/>
              <a:gd name="T60" fmla="*/ 1380 w 1400"/>
              <a:gd name="T61" fmla="*/ 665 h 1400"/>
              <a:gd name="T62" fmla="*/ 9 w 1400"/>
              <a:gd name="T63" fmla="*/ 692 h 1400"/>
              <a:gd name="T64" fmla="*/ 1387 w 1400"/>
              <a:gd name="T65" fmla="*/ 638 h 1400"/>
              <a:gd name="T66" fmla="*/ 15 w 1400"/>
              <a:gd name="T67" fmla="*/ 621 h 1400"/>
              <a:gd name="T68" fmla="*/ 1376 w 1400"/>
              <a:gd name="T69" fmla="*/ 568 h 1400"/>
              <a:gd name="T70" fmla="*/ 27 w 1400"/>
              <a:gd name="T71" fmla="*/ 552 h 1400"/>
              <a:gd name="T72" fmla="*/ 1358 w 1400"/>
              <a:gd name="T73" fmla="*/ 500 h 1400"/>
              <a:gd name="T74" fmla="*/ 47 w 1400"/>
              <a:gd name="T75" fmla="*/ 484 h 1400"/>
              <a:gd name="T76" fmla="*/ 1333 w 1400"/>
              <a:gd name="T77" fmla="*/ 434 h 1400"/>
              <a:gd name="T78" fmla="*/ 73 w 1400"/>
              <a:gd name="T79" fmla="*/ 419 h 1400"/>
              <a:gd name="T80" fmla="*/ 1302 w 1400"/>
              <a:gd name="T81" fmla="*/ 371 h 1400"/>
              <a:gd name="T82" fmla="*/ 106 w 1400"/>
              <a:gd name="T83" fmla="*/ 356 h 1400"/>
              <a:gd name="T84" fmla="*/ 1264 w 1400"/>
              <a:gd name="T85" fmla="*/ 311 h 1400"/>
              <a:gd name="T86" fmla="*/ 145 w 1400"/>
              <a:gd name="T87" fmla="*/ 297 h 1400"/>
              <a:gd name="T88" fmla="*/ 1221 w 1400"/>
              <a:gd name="T89" fmla="*/ 256 h 1400"/>
              <a:gd name="T90" fmla="*/ 190 w 1400"/>
              <a:gd name="T91" fmla="*/ 243 h 1400"/>
              <a:gd name="T92" fmla="*/ 1172 w 1400"/>
              <a:gd name="T93" fmla="*/ 205 h 1400"/>
              <a:gd name="T94" fmla="*/ 240 w 1400"/>
              <a:gd name="T95" fmla="*/ 193 h 1400"/>
              <a:gd name="T96" fmla="*/ 1118 w 1400"/>
              <a:gd name="T97" fmla="*/ 160 h 1400"/>
              <a:gd name="T98" fmla="*/ 295 w 1400"/>
              <a:gd name="T99" fmla="*/ 149 h 1400"/>
              <a:gd name="T100" fmla="*/ 1060 w 1400"/>
              <a:gd name="T101" fmla="*/ 120 h 1400"/>
              <a:gd name="T102" fmla="*/ 354 w 1400"/>
              <a:gd name="T103" fmla="*/ 111 h 1400"/>
              <a:gd name="T104" fmla="*/ 998 w 1400"/>
              <a:gd name="T105" fmla="*/ 86 h 1400"/>
              <a:gd name="T106" fmla="*/ 417 w 1400"/>
              <a:gd name="T107" fmla="*/ 79 h 1400"/>
              <a:gd name="T108" fmla="*/ 933 w 1400"/>
              <a:gd name="T109" fmla="*/ 59 h 1400"/>
              <a:gd name="T110" fmla="*/ 483 w 1400"/>
              <a:gd name="T111" fmla="*/ 53 h 1400"/>
              <a:gd name="T112" fmla="*/ 865 w 1400"/>
              <a:gd name="T113" fmla="*/ 38 h 1400"/>
              <a:gd name="T114" fmla="*/ 551 w 1400"/>
              <a:gd name="T115" fmla="*/ 35 h 1400"/>
              <a:gd name="T116" fmla="*/ 796 w 1400"/>
              <a:gd name="T117" fmla="*/ 25 h 1400"/>
              <a:gd name="T118" fmla="*/ 620 w 1400"/>
              <a:gd name="T119" fmla="*/ 23 h 1400"/>
              <a:gd name="T120" fmla="*/ 725 w 1400"/>
              <a:gd name="T121" fmla="*/ 19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0" h="1400">
                <a:moveTo>
                  <a:pt x="700" y="1400"/>
                </a:moveTo>
                <a:cubicBezTo>
                  <a:pt x="697" y="1400"/>
                  <a:pt x="694" y="1400"/>
                  <a:pt x="692" y="1400"/>
                </a:cubicBezTo>
                <a:cubicBezTo>
                  <a:pt x="686" y="1400"/>
                  <a:pt x="682" y="1396"/>
                  <a:pt x="682" y="1390"/>
                </a:cubicBezTo>
                <a:cubicBezTo>
                  <a:pt x="682" y="1385"/>
                  <a:pt x="687" y="1381"/>
                  <a:pt x="692" y="1381"/>
                </a:cubicBezTo>
                <a:cubicBezTo>
                  <a:pt x="692" y="1381"/>
                  <a:pt x="692" y="1381"/>
                  <a:pt x="692" y="1381"/>
                </a:cubicBezTo>
                <a:cubicBezTo>
                  <a:pt x="703" y="1381"/>
                  <a:pt x="715" y="1381"/>
                  <a:pt x="726" y="1381"/>
                </a:cubicBezTo>
                <a:cubicBezTo>
                  <a:pt x="731" y="1381"/>
                  <a:pt x="735" y="1385"/>
                  <a:pt x="736" y="1390"/>
                </a:cubicBezTo>
                <a:cubicBezTo>
                  <a:pt x="736" y="1395"/>
                  <a:pt x="732" y="1399"/>
                  <a:pt x="727" y="1399"/>
                </a:cubicBezTo>
                <a:cubicBezTo>
                  <a:pt x="718" y="1400"/>
                  <a:pt x="709" y="1400"/>
                  <a:pt x="700" y="1400"/>
                </a:cubicBezTo>
                <a:moveTo>
                  <a:pt x="656" y="1399"/>
                </a:moveTo>
                <a:cubicBezTo>
                  <a:pt x="655" y="1399"/>
                  <a:pt x="655" y="1399"/>
                  <a:pt x="655" y="1399"/>
                </a:cubicBezTo>
                <a:cubicBezTo>
                  <a:pt x="644" y="1398"/>
                  <a:pt x="632" y="1397"/>
                  <a:pt x="620" y="1395"/>
                </a:cubicBezTo>
                <a:cubicBezTo>
                  <a:pt x="615" y="1395"/>
                  <a:pt x="611" y="1390"/>
                  <a:pt x="612" y="1385"/>
                </a:cubicBezTo>
                <a:cubicBezTo>
                  <a:pt x="613" y="1380"/>
                  <a:pt x="617" y="1376"/>
                  <a:pt x="622" y="1377"/>
                </a:cubicBezTo>
                <a:cubicBezTo>
                  <a:pt x="634" y="1378"/>
                  <a:pt x="645" y="1379"/>
                  <a:pt x="656" y="1380"/>
                </a:cubicBezTo>
                <a:cubicBezTo>
                  <a:pt x="661" y="1380"/>
                  <a:pt x="665" y="1385"/>
                  <a:pt x="665" y="1390"/>
                </a:cubicBezTo>
                <a:cubicBezTo>
                  <a:pt x="665" y="1395"/>
                  <a:pt x="661" y="1399"/>
                  <a:pt x="656" y="1399"/>
                </a:cubicBezTo>
                <a:moveTo>
                  <a:pt x="762" y="1397"/>
                </a:moveTo>
                <a:cubicBezTo>
                  <a:pt x="757" y="1397"/>
                  <a:pt x="753" y="1393"/>
                  <a:pt x="753" y="1389"/>
                </a:cubicBezTo>
                <a:cubicBezTo>
                  <a:pt x="752" y="1384"/>
                  <a:pt x="756" y="1379"/>
                  <a:pt x="761" y="1379"/>
                </a:cubicBezTo>
                <a:cubicBezTo>
                  <a:pt x="773" y="1378"/>
                  <a:pt x="784" y="1376"/>
                  <a:pt x="795" y="1375"/>
                </a:cubicBezTo>
                <a:cubicBezTo>
                  <a:pt x="800" y="1374"/>
                  <a:pt x="805" y="1377"/>
                  <a:pt x="806" y="1383"/>
                </a:cubicBezTo>
                <a:cubicBezTo>
                  <a:pt x="807" y="1388"/>
                  <a:pt x="803" y="1392"/>
                  <a:pt x="798" y="1393"/>
                </a:cubicBezTo>
                <a:cubicBezTo>
                  <a:pt x="786" y="1395"/>
                  <a:pt x="775" y="1396"/>
                  <a:pt x="763" y="1397"/>
                </a:cubicBezTo>
                <a:cubicBezTo>
                  <a:pt x="762" y="1397"/>
                  <a:pt x="762" y="1397"/>
                  <a:pt x="762" y="1397"/>
                </a:cubicBezTo>
                <a:moveTo>
                  <a:pt x="586" y="1391"/>
                </a:moveTo>
                <a:cubicBezTo>
                  <a:pt x="585" y="1391"/>
                  <a:pt x="585" y="1390"/>
                  <a:pt x="584" y="1390"/>
                </a:cubicBezTo>
                <a:cubicBezTo>
                  <a:pt x="573" y="1388"/>
                  <a:pt x="561" y="1386"/>
                  <a:pt x="550" y="1384"/>
                </a:cubicBezTo>
                <a:cubicBezTo>
                  <a:pt x="545" y="1383"/>
                  <a:pt x="541" y="1378"/>
                  <a:pt x="543" y="1373"/>
                </a:cubicBezTo>
                <a:cubicBezTo>
                  <a:pt x="544" y="1368"/>
                  <a:pt x="549" y="1364"/>
                  <a:pt x="554" y="1366"/>
                </a:cubicBezTo>
                <a:cubicBezTo>
                  <a:pt x="565" y="1368"/>
                  <a:pt x="576" y="1370"/>
                  <a:pt x="587" y="1372"/>
                </a:cubicBezTo>
                <a:cubicBezTo>
                  <a:pt x="592" y="1373"/>
                  <a:pt x="596" y="1378"/>
                  <a:pt x="595" y="1383"/>
                </a:cubicBezTo>
                <a:cubicBezTo>
                  <a:pt x="594" y="1387"/>
                  <a:pt x="590" y="1391"/>
                  <a:pt x="586" y="1391"/>
                </a:cubicBezTo>
                <a:moveTo>
                  <a:pt x="832" y="1387"/>
                </a:moveTo>
                <a:cubicBezTo>
                  <a:pt x="828" y="1387"/>
                  <a:pt x="824" y="1384"/>
                  <a:pt x="823" y="1380"/>
                </a:cubicBezTo>
                <a:cubicBezTo>
                  <a:pt x="822" y="1375"/>
                  <a:pt x="825" y="1370"/>
                  <a:pt x="830" y="1369"/>
                </a:cubicBezTo>
                <a:cubicBezTo>
                  <a:pt x="841" y="1367"/>
                  <a:pt x="853" y="1364"/>
                  <a:pt x="864" y="1361"/>
                </a:cubicBezTo>
                <a:cubicBezTo>
                  <a:pt x="869" y="1360"/>
                  <a:pt x="874" y="1363"/>
                  <a:pt x="875" y="1368"/>
                </a:cubicBezTo>
                <a:cubicBezTo>
                  <a:pt x="876" y="1373"/>
                  <a:pt x="873" y="1378"/>
                  <a:pt x="868" y="1380"/>
                </a:cubicBezTo>
                <a:cubicBezTo>
                  <a:pt x="857" y="1382"/>
                  <a:pt x="845" y="1385"/>
                  <a:pt x="834" y="1387"/>
                </a:cubicBezTo>
                <a:cubicBezTo>
                  <a:pt x="833" y="1387"/>
                  <a:pt x="833" y="1387"/>
                  <a:pt x="832" y="1387"/>
                </a:cubicBezTo>
                <a:moveTo>
                  <a:pt x="517" y="1375"/>
                </a:moveTo>
                <a:cubicBezTo>
                  <a:pt x="516" y="1375"/>
                  <a:pt x="515" y="1375"/>
                  <a:pt x="514" y="1375"/>
                </a:cubicBezTo>
                <a:cubicBezTo>
                  <a:pt x="503" y="1372"/>
                  <a:pt x="492" y="1369"/>
                  <a:pt x="481" y="1365"/>
                </a:cubicBezTo>
                <a:cubicBezTo>
                  <a:pt x="476" y="1363"/>
                  <a:pt x="473" y="1358"/>
                  <a:pt x="475" y="1353"/>
                </a:cubicBezTo>
                <a:cubicBezTo>
                  <a:pt x="476" y="1348"/>
                  <a:pt x="482" y="1346"/>
                  <a:pt x="487" y="1347"/>
                </a:cubicBezTo>
                <a:cubicBezTo>
                  <a:pt x="497" y="1351"/>
                  <a:pt x="508" y="1354"/>
                  <a:pt x="519" y="1357"/>
                </a:cubicBezTo>
                <a:cubicBezTo>
                  <a:pt x="524" y="1358"/>
                  <a:pt x="527" y="1364"/>
                  <a:pt x="526" y="1369"/>
                </a:cubicBezTo>
                <a:cubicBezTo>
                  <a:pt x="525" y="1373"/>
                  <a:pt x="521" y="1375"/>
                  <a:pt x="517" y="1375"/>
                </a:cubicBezTo>
                <a:moveTo>
                  <a:pt x="900" y="1370"/>
                </a:moveTo>
                <a:cubicBezTo>
                  <a:pt x="896" y="1370"/>
                  <a:pt x="893" y="1368"/>
                  <a:pt x="892" y="1364"/>
                </a:cubicBezTo>
                <a:cubicBezTo>
                  <a:pt x="890" y="1359"/>
                  <a:pt x="893" y="1354"/>
                  <a:pt x="898" y="1352"/>
                </a:cubicBezTo>
                <a:cubicBezTo>
                  <a:pt x="909" y="1349"/>
                  <a:pt x="920" y="1345"/>
                  <a:pt x="930" y="1341"/>
                </a:cubicBezTo>
                <a:cubicBezTo>
                  <a:pt x="935" y="1340"/>
                  <a:pt x="940" y="1342"/>
                  <a:pt x="942" y="1347"/>
                </a:cubicBezTo>
                <a:cubicBezTo>
                  <a:pt x="944" y="1352"/>
                  <a:pt x="941" y="1357"/>
                  <a:pt x="936" y="1359"/>
                </a:cubicBezTo>
                <a:cubicBezTo>
                  <a:pt x="926" y="1363"/>
                  <a:pt x="914" y="1367"/>
                  <a:pt x="903" y="1370"/>
                </a:cubicBezTo>
                <a:cubicBezTo>
                  <a:pt x="902" y="1370"/>
                  <a:pt x="901" y="1370"/>
                  <a:pt x="900" y="1370"/>
                </a:cubicBezTo>
                <a:moveTo>
                  <a:pt x="450" y="1353"/>
                </a:moveTo>
                <a:cubicBezTo>
                  <a:pt x="449" y="1353"/>
                  <a:pt x="447" y="1353"/>
                  <a:pt x="446" y="1353"/>
                </a:cubicBezTo>
                <a:cubicBezTo>
                  <a:pt x="435" y="1348"/>
                  <a:pt x="425" y="1344"/>
                  <a:pt x="414" y="1339"/>
                </a:cubicBezTo>
                <a:cubicBezTo>
                  <a:pt x="409" y="1337"/>
                  <a:pt x="407" y="1331"/>
                  <a:pt x="409" y="1327"/>
                </a:cubicBezTo>
                <a:cubicBezTo>
                  <a:pt x="411" y="1322"/>
                  <a:pt x="417" y="1320"/>
                  <a:pt x="422" y="1322"/>
                </a:cubicBezTo>
                <a:cubicBezTo>
                  <a:pt x="432" y="1327"/>
                  <a:pt x="443" y="1331"/>
                  <a:pt x="453" y="1335"/>
                </a:cubicBezTo>
                <a:cubicBezTo>
                  <a:pt x="458" y="1337"/>
                  <a:pt x="460" y="1343"/>
                  <a:pt x="458" y="1347"/>
                </a:cubicBezTo>
                <a:cubicBezTo>
                  <a:pt x="457" y="1351"/>
                  <a:pt x="453" y="1353"/>
                  <a:pt x="450" y="1353"/>
                </a:cubicBezTo>
                <a:moveTo>
                  <a:pt x="967" y="1346"/>
                </a:moveTo>
                <a:cubicBezTo>
                  <a:pt x="963" y="1346"/>
                  <a:pt x="960" y="1344"/>
                  <a:pt x="958" y="1341"/>
                </a:cubicBezTo>
                <a:cubicBezTo>
                  <a:pt x="956" y="1336"/>
                  <a:pt x="958" y="1330"/>
                  <a:pt x="963" y="1329"/>
                </a:cubicBezTo>
                <a:cubicBezTo>
                  <a:pt x="974" y="1324"/>
                  <a:pt x="984" y="1319"/>
                  <a:pt x="994" y="1315"/>
                </a:cubicBezTo>
                <a:cubicBezTo>
                  <a:pt x="999" y="1312"/>
                  <a:pt x="1004" y="1314"/>
                  <a:pt x="1007" y="1319"/>
                </a:cubicBezTo>
                <a:cubicBezTo>
                  <a:pt x="1009" y="1324"/>
                  <a:pt x="1007" y="1329"/>
                  <a:pt x="1002" y="1331"/>
                </a:cubicBezTo>
                <a:cubicBezTo>
                  <a:pt x="992" y="1336"/>
                  <a:pt x="981" y="1341"/>
                  <a:pt x="970" y="1346"/>
                </a:cubicBezTo>
                <a:cubicBezTo>
                  <a:pt x="969" y="1346"/>
                  <a:pt x="968" y="1346"/>
                  <a:pt x="967" y="1346"/>
                </a:cubicBezTo>
                <a:moveTo>
                  <a:pt x="385" y="1324"/>
                </a:moveTo>
                <a:cubicBezTo>
                  <a:pt x="384" y="1324"/>
                  <a:pt x="382" y="1324"/>
                  <a:pt x="381" y="1323"/>
                </a:cubicBezTo>
                <a:cubicBezTo>
                  <a:pt x="371" y="1318"/>
                  <a:pt x="360" y="1312"/>
                  <a:pt x="350" y="1306"/>
                </a:cubicBezTo>
                <a:cubicBezTo>
                  <a:pt x="346" y="1304"/>
                  <a:pt x="344" y="1298"/>
                  <a:pt x="347" y="1294"/>
                </a:cubicBezTo>
                <a:cubicBezTo>
                  <a:pt x="349" y="1289"/>
                  <a:pt x="355" y="1288"/>
                  <a:pt x="359" y="1290"/>
                </a:cubicBezTo>
                <a:cubicBezTo>
                  <a:pt x="369" y="1296"/>
                  <a:pt x="379" y="1302"/>
                  <a:pt x="390" y="1307"/>
                </a:cubicBezTo>
                <a:cubicBezTo>
                  <a:pt x="394" y="1309"/>
                  <a:pt x="396" y="1315"/>
                  <a:pt x="394" y="1319"/>
                </a:cubicBezTo>
                <a:cubicBezTo>
                  <a:pt x="392" y="1322"/>
                  <a:pt x="389" y="1324"/>
                  <a:pt x="385" y="1324"/>
                </a:cubicBezTo>
                <a:moveTo>
                  <a:pt x="1030" y="1316"/>
                </a:moveTo>
                <a:cubicBezTo>
                  <a:pt x="1027" y="1316"/>
                  <a:pt x="1024" y="1314"/>
                  <a:pt x="1022" y="1311"/>
                </a:cubicBezTo>
                <a:cubicBezTo>
                  <a:pt x="1020" y="1307"/>
                  <a:pt x="1021" y="1301"/>
                  <a:pt x="1026" y="1298"/>
                </a:cubicBezTo>
                <a:cubicBezTo>
                  <a:pt x="1036" y="1293"/>
                  <a:pt x="1046" y="1287"/>
                  <a:pt x="1055" y="1281"/>
                </a:cubicBezTo>
                <a:cubicBezTo>
                  <a:pt x="1060" y="1279"/>
                  <a:pt x="1065" y="1280"/>
                  <a:pt x="1068" y="1284"/>
                </a:cubicBezTo>
                <a:cubicBezTo>
                  <a:pt x="1071" y="1289"/>
                  <a:pt x="1069" y="1295"/>
                  <a:pt x="1065" y="1297"/>
                </a:cubicBezTo>
                <a:cubicBezTo>
                  <a:pt x="1055" y="1303"/>
                  <a:pt x="1045" y="1309"/>
                  <a:pt x="1035" y="1315"/>
                </a:cubicBezTo>
                <a:cubicBezTo>
                  <a:pt x="1033" y="1316"/>
                  <a:pt x="1032" y="1316"/>
                  <a:pt x="1030" y="1316"/>
                </a:cubicBezTo>
                <a:moveTo>
                  <a:pt x="324" y="1289"/>
                </a:moveTo>
                <a:cubicBezTo>
                  <a:pt x="322" y="1289"/>
                  <a:pt x="321" y="1288"/>
                  <a:pt x="319" y="1287"/>
                </a:cubicBezTo>
                <a:cubicBezTo>
                  <a:pt x="309" y="1281"/>
                  <a:pt x="300" y="1274"/>
                  <a:pt x="290" y="1268"/>
                </a:cubicBezTo>
                <a:cubicBezTo>
                  <a:pt x="286" y="1265"/>
                  <a:pt x="285" y="1259"/>
                  <a:pt x="288" y="1255"/>
                </a:cubicBezTo>
                <a:cubicBezTo>
                  <a:pt x="291" y="1250"/>
                  <a:pt x="297" y="1249"/>
                  <a:pt x="301" y="1252"/>
                </a:cubicBezTo>
                <a:cubicBezTo>
                  <a:pt x="310" y="1259"/>
                  <a:pt x="320" y="1266"/>
                  <a:pt x="329" y="1272"/>
                </a:cubicBezTo>
                <a:cubicBezTo>
                  <a:pt x="334" y="1275"/>
                  <a:pt x="335" y="1280"/>
                  <a:pt x="332" y="1285"/>
                </a:cubicBezTo>
                <a:cubicBezTo>
                  <a:pt x="330" y="1287"/>
                  <a:pt x="327" y="1289"/>
                  <a:pt x="324" y="1289"/>
                </a:cubicBezTo>
                <a:moveTo>
                  <a:pt x="1090" y="1279"/>
                </a:moveTo>
                <a:cubicBezTo>
                  <a:pt x="1087" y="1279"/>
                  <a:pt x="1084" y="1278"/>
                  <a:pt x="1083" y="1275"/>
                </a:cubicBezTo>
                <a:cubicBezTo>
                  <a:pt x="1080" y="1271"/>
                  <a:pt x="1081" y="1265"/>
                  <a:pt x="1085" y="1262"/>
                </a:cubicBezTo>
                <a:cubicBezTo>
                  <a:pt x="1094" y="1256"/>
                  <a:pt x="1104" y="1249"/>
                  <a:pt x="1113" y="1242"/>
                </a:cubicBezTo>
                <a:cubicBezTo>
                  <a:pt x="1117" y="1239"/>
                  <a:pt x="1123" y="1240"/>
                  <a:pt x="1126" y="1244"/>
                </a:cubicBezTo>
                <a:cubicBezTo>
                  <a:pt x="1129" y="1248"/>
                  <a:pt x="1128" y="1254"/>
                  <a:pt x="1124" y="1257"/>
                </a:cubicBezTo>
                <a:cubicBezTo>
                  <a:pt x="1115" y="1264"/>
                  <a:pt x="1105" y="1271"/>
                  <a:pt x="1096" y="1277"/>
                </a:cubicBezTo>
                <a:cubicBezTo>
                  <a:pt x="1094" y="1278"/>
                  <a:pt x="1092" y="1279"/>
                  <a:pt x="1090" y="1279"/>
                </a:cubicBezTo>
                <a:moveTo>
                  <a:pt x="267" y="1248"/>
                </a:moveTo>
                <a:cubicBezTo>
                  <a:pt x="265" y="1248"/>
                  <a:pt x="263" y="1247"/>
                  <a:pt x="261" y="1245"/>
                </a:cubicBezTo>
                <a:cubicBezTo>
                  <a:pt x="252" y="1238"/>
                  <a:pt x="243" y="1231"/>
                  <a:pt x="234" y="1223"/>
                </a:cubicBezTo>
                <a:cubicBezTo>
                  <a:pt x="231" y="1219"/>
                  <a:pt x="230" y="1213"/>
                  <a:pt x="234" y="1210"/>
                </a:cubicBezTo>
                <a:cubicBezTo>
                  <a:pt x="237" y="1206"/>
                  <a:pt x="243" y="1205"/>
                  <a:pt x="247" y="1209"/>
                </a:cubicBezTo>
                <a:cubicBezTo>
                  <a:pt x="255" y="1216"/>
                  <a:pt x="264" y="1224"/>
                  <a:pt x="273" y="1231"/>
                </a:cubicBezTo>
                <a:cubicBezTo>
                  <a:pt x="277" y="1234"/>
                  <a:pt x="277" y="1240"/>
                  <a:pt x="274" y="1244"/>
                </a:cubicBezTo>
                <a:cubicBezTo>
                  <a:pt x="272" y="1246"/>
                  <a:pt x="270" y="1248"/>
                  <a:pt x="267" y="1248"/>
                </a:cubicBezTo>
                <a:moveTo>
                  <a:pt x="1146" y="1236"/>
                </a:moveTo>
                <a:cubicBezTo>
                  <a:pt x="1144" y="1236"/>
                  <a:pt x="1141" y="1235"/>
                  <a:pt x="1139" y="1233"/>
                </a:cubicBezTo>
                <a:cubicBezTo>
                  <a:pt x="1136" y="1229"/>
                  <a:pt x="1136" y="1223"/>
                  <a:pt x="1140" y="1220"/>
                </a:cubicBezTo>
                <a:cubicBezTo>
                  <a:pt x="1149" y="1212"/>
                  <a:pt x="1157" y="1205"/>
                  <a:pt x="1166" y="1197"/>
                </a:cubicBezTo>
                <a:cubicBezTo>
                  <a:pt x="1169" y="1194"/>
                  <a:pt x="1175" y="1194"/>
                  <a:pt x="1179" y="1197"/>
                </a:cubicBezTo>
                <a:cubicBezTo>
                  <a:pt x="1182" y="1201"/>
                  <a:pt x="1182" y="1207"/>
                  <a:pt x="1178" y="1211"/>
                </a:cubicBezTo>
                <a:cubicBezTo>
                  <a:pt x="1170" y="1219"/>
                  <a:pt x="1161" y="1226"/>
                  <a:pt x="1152" y="1234"/>
                </a:cubicBezTo>
                <a:cubicBezTo>
                  <a:pt x="1151" y="1235"/>
                  <a:pt x="1148" y="1236"/>
                  <a:pt x="1146" y="1236"/>
                </a:cubicBezTo>
                <a:moveTo>
                  <a:pt x="214" y="1201"/>
                </a:moveTo>
                <a:cubicBezTo>
                  <a:pt x="212" y="1201"/>
                  <a:pt x="210" y="1200"/>
                  <a:pt x="208" y="1198"/>
                </a:cubicBezTo>
                <a:cubicBezTo>
                  <a:pt x="200" y="1190"/>
                  <a:pt x="191" y="1181"/>
                  <a:pt x="183" y="1173"/>
                </a:cubicBezTo>
                <a:cubicBezTo>
                  <a:pt x="180" y="1169"/>
                  <a:pt x="180" y="1163"/>
                  <a:pt x="184" y="1159"/>
                </a:cubicBezTo>
                <a:cubicBezTo>
                  <a:pt x="188" y="1156"/>
                  <a:pt x="194" y="1156"/>
                  <a:pt x="197" y="1160"/>
                </a:cubicBezTo>
                <a:cubicBezTo>
                  <a:pt x="205" y="1168"/>
                  <a:pt x="213" y="1177"/>
                  <a:pt x="221" y="1185"/>
                </a:cubicBezTo>
                <a:cubicBezTo>
                  <a:pt x="225" y="1188"/>
                  <a:pt x="225" y="1194"/>
                  <a:pt x="221" y="1198"/>
                </a:cubicBezTo>
                <a:cubicBezTo>
                  <a:pt x="219" y="1200"/>
                  <a:pt x="217" y="1201"/>
                  <a:pt x="214" y="1201"/>
                </a:cubicBezTo>
                <a:moveTo>
                  <a:pt x="1198" y="1188"/>
                </a:moveTo>
                <a:cubicBezTo>
                  <a:pt x="1195" y="1188"/>
                  <a:pt x="1193" y="1187"/>
                  <a:pt x="1191" y="1185"/>
                </a:cubicBezTo>
                <a:cubicBezTo>
                  <a:pt x="1187" y="1182"/>
                  <a:pt x="1187" y="1176"/>
                  <a:pt x="1191" y="1172"/>
                </a:cubicBezTo>
                <a:cubicBezTo>
                  <a:pt x="1199" y="1164"/>
                  <a:pt x="1207" y="1155"/>
                  <a:pt x="1214" y="1147"/>
                </a:cubicBezTo>
                <a:cubicBezTo>
                  <a:pt x="1217" y="1143"/>
                  <a:pt x="1223" y="1143"/>
                  <a:pt x="1227" y="1146"/>
                </a:cubicBezTo>
                <a:cubicBezTo>
                  <a:pt x="1231" y="1149"/>
                  <a:pt x="1231" y="1155"/>
                  <a:pt x="1228" y="1159"/>
                </a:cubicBezTo>
                <a:cubicBezTo>
                  <a:pt x="1220" y="1168"/>
                  <a:pt x="1212" y="1177"/>
                  <a:pt x="1204" y="1185"/>
                </a:cubicBezTo>
                <a:cubicBezTo>
                  <a:pt x="1203" y="1187"/>
                  <a:pt x="1200" y="1188"/>
                  <a:pt x="1198" y="1188"/>
                </a:cubicBezTo>
                <a:moveTo>
                  <a:pt x="167" y="1148"/>
                </a:moveTo>
                <a:cubicBezTo>
                  <a:pt x="164" y="1148"/>
                  <a:pt x="161" y="1147"/>
                  <a:pt x="160" y="1145"/>
                </a:cubicBezTo>
                <a:cubicBezTo>
                  <a:pt x="152" y="1136"/>
                  <a:pt x="145" y="1127"/>
                  <a:pt x="138" y="1118"/>
                </a:cubicBezTo>
                <a:cubicBezTo>
                  <a:pt x="135" y="1113"/>
                  <a:pt x="136" y="1108"/>
                  <a:pt x="140" y="1104"/>
                </a:cubicBezTo>
                <a:cubicBezTo>
                  <a:pt x="144" y="1101"/>
                  <a:pt x="150" y="1102"/>
                  <a:pt x="153" y="1106"/>
                </a:cubicBezTo>
                <a:cubicBezTo>
                  <a:pt x="160" y="1115"/>
                  <a:pt x="167" y="1124"/>
                  <a:pt x="174" y="1133"/>
                </a:cubicBezTo>
                <a:cubicBezTo>
                  <a:pt x="177" y="1137"/>
                  <a:pt x="177" y="1143"/>
                  <a:pt x="173" y="1146"/>
                </a:cubicBezTo>
                <a:cubicBezTo>
                  <a:pt x="171" y="1148"/>
                  <a:pt x="169" y="1148"/>
                  <a:pt x="167" y="1148"/>
                </a:cubicBezTo>
                <a:moveTo>
                  <a:pt x="1244" y="1135"/>
                </a:moveTo>
                <a:cubicBezTo>
                  <a:pt x="1242" y="1135"/>
                  <a:pt x="1240" y="1134"/>
                  <a:pt x="1238" y="1133"/>
                </a:cubicBezTo>
                <a:cubicBezTo>
                  <a:pt x="1234" y="1129"/>
                  <a:pt x="1233" y="1124"/>
                  <a:pt x="1237" y="1120"/>
                </a:cubicBezTo>
                <a:cubicBezTo>
                  <a:pt x="1244" y="1111"/>
                  <a:pt x="1250" y="1101"/>
                  <a:pt x="1257" y="1092"/>
                </a:cubicBezTo>
                <a:cubicBezTo>
                  <a:pt x="1260" y="1088"/>
                  <a:pt x="1266" y="1087"/>
                  <a:pt x="1270" y="1090"/>
                </a:cubicBezTo>
                <a:cubicBezTo>
                  <a:pt x="1274" y="1093"/>
                  <a:pt x="1275" y="1099"/>
                  <a:pt x="1272" y="1103"/>
                </a:cubicBezTo>
                <a:cubicBezTo>
                  <a:pt x="1266" y="1112"/>
                  <a:pt x="1258" y="1122"/>
                  <a:pt x="1251" y="1131"/>
                </a:cubicBezTo>
                <a:cubicBezTo>
                  <a:pt x="1249" y="1133"/>
                  <a:pt x="1247" y="1135"/>
                  <a:pt x="1244" y="1135"/>
                </a:cubicBezTo>
                <a:moveTo>
                  <a:pt x="125" y="1092"/>
                </a:moveTo>
                <a:cubicBezTo>
                  <a:pt x="122" y="1092"/>
                  <a:pt x="119" y="1090"/>
                  <a:pt x="117" y="1088"/>
                </a:cubicBezTo>
                <a:cubicBezTo>
                  <a:pt x="111" y="1078"/>
                  <a:pt x="104" y="1068"/>
                  <a:pt x="98" y="1058"/>
                </a:cubicBezTo>
                <a:cubicBezTo>
                  <a:pt x="96" y="1054"/>
                  <a:pt x="97" y="1048"/>
                  <a:pt x="101" y="1045"/>
                </a:cubicBezTo>
                <a:cubicBezTo>
                  <a:pt x="106" y="1043"/>
                  <a:pt x="112" y="1044"/>
                  <a:pt x="114" y="1049"/>
                </a:cubicBezTo>
                <a:cubicBezTo>
                  <a:pt x="120" y="1058"/>
                  <a:pt x="126" y="1068"/>
                  <a:pt x="132" y="1077"/>
                </a:cubicBezTo>
                <a:cubicBezTo>
                  <a:pt x="135" y="1082"/>
                  <a:pt x="134" y="1087"/>
                  <a:pt x="130" y="1090"/>
                </a:cubicBezTo>
                <a:cubicBezTo>
                  <a:pt x="128" y="1091"/>
                  <a:pt x="127" y="1092"/>
                  <a:pt x="125" y="1092"/>
                </a:cubicBezTo>
                <a:moveTo>
                  <a:pt x="1285" y="1077"/>
                </a:moveTo>
                <a:cubicBezTo>
                  <a:pt x="1283" y="1077"/>
                  <a:pt x="1281" y="1076"/>
                  <a:pt x="1280" y="1075"/>
                </a:cubicBezTo>
                <a:cubicBezTo>
                  <a:pt x="1275" y="1073"/>
                  <a:pt x="1274" y="1067"/>
                  <a:pt x="1277" y="1063"/>
                </a:cubicBezTo>
                <a:cubicBezTo>
                  <a:pt x="1283" y="1053"/>
                  <a:pt x="1289" y="1043"/>
                  <a:pt x="1294" y="1033"/>
                </a:cubicBezTo>
                <a:cubicBezTo>
                  <a:pt x="1297" y="1029"/>
                  <a:pt x="1302" y="1027"/>
                  <a:pt x="1307" y="1030"/>
                </a:cubicBezTo>
                <a:cubicBezTo>
                  <a:pt x="1311" y="1032"/>
                  <a:pt x="1313" y="1038"/>
                  <a:pt x="1310" y="1042"/>
                </a:cubicBezTo>
                <a:cubicBezTo>
                  <a:pt x="1305" y="1053"/>
                  <a:pt x="1299" y="1063"/>
                  <a:pt x="1292" y="1073"/>
                </a:cubicBezTo>
                <a:cubicBezTo>
                  <a:pt x="1291" y="1075"/>
                  <a:pt x="1288" y="1077"/>
                  <a:pt x="1285" y="1077"/>
                </a:cubicBezTo>
                <a:moveTo>
                  <a:pt x="89" y="1031"/>
                </a:moveTo>
                <a:cubicBezTo>
                  <a:pt x="85" y="1031"/>
                  <a:pt x="82" y="1030"/>
                  <a:pt x="80" y="1026"/>
                </a:cubicBezTo>
                <a:cubicBezTo>
                  <a:pt x="75" y="1016"/>
                  <a:pt x="70" y="1006"/>
                  <a:pt x="65" y="995"/>
                </a:cubicBezTo>
                <a:cubicBezTo>
                  <a:pt x="63" y="990"/>
                  <a:pt x="65" y="985"/>
                  <a:pt x="69" y="983"/>
                </a:cubicBezTo>
                <a:cubicBezTo>
                  <a:pt x="74" y="980"/>
                  <a:pt x="80" y="982"/>
                  <a:pt x="82" y="987"/>
                </a:cubicBezTo>
                <a:cubicBezTo>
                  <a:pt x="87" y="997"/>
                  <a:pt x="92" y="1008"/>
                  <a:pt x="97" y="1018"/>
                </a:cubicBezTo>
                <a:cubicBezTo>
                  <a:pt x="99" y="1022"/>
                  <a:pt x="98" y="1028"/>
                  <a:pt x="93" y="1030"/>
                </a:cubicBezTo>
                <a:cubicBezTo>
                  <a:pt x="92" y="1031"/>
                  <a:pt x="90" y="1031"/>
                  <a:pt x="89" y="1031"/>
                </a:cubicBezTo>
                <a:moveTo>
                  <a:pt x="1319" y="1015"/>
                </a:moveTo>
                <a:cubicBezTo>
                  <a:pt x="1318" y="1015"/>
                  <a:pt x="1316" y="1015"/>
                  <a:pt x="1315" y="1014"/>
                </a:cubicBezTo>
                <a:cubicBezTo>
                  <a:pt x="1310" y="1012"/>
                  <a:pt x="1308" y="1006"/>
                  <a:pt x="1311" y="1002"/>
                </a:cubicBezTo>
                <a:cubicBezTo>
                  <a:pt x="1316" y="992"/>
                  <a:pt x="1321" y="981"/>
                  <a:pt x="1325" y="971"/>
                </a:cubicBezTo>
                <a:cubicBezTo>
                  <a:pt x="1327" y="966"/>
                  <a:pt x="1333" y="964"/>
                  <a:pt x="1337" y="966"/>
                </a:cubicBezTo>
                <a:cubicBezTo>
                  <a:pt x="1342" y="968"/>
                  <a:pt x="1344" y="974"/>
                  <a:pt x="1342" y="978"/>
                </a:cubicBezTo>
                <a:cubicBezTo>
                  <a:pt x="1338" y="989"/>
                  <a:pt x="1333" y="1000"/>
                  <a:pt x="1327" y="1010"/>
                </a:cubicBezTo>
                <a:cubicBezTo>
                  <a:pt x="1326" y="1013"/>
                  <a:pt x="1323" y="1015"/>
                  <a:pt x="1319" y="1015"/>
                </a:cubicBezTo>
                <a:moveTo>
                  <a:pt x="59" y="968"/>
                </a:moveTo>
                <a:cubicBezTo>
                  <a:pt x="55" y="968"/>
                  <a:pt x="52" y="965"/>
                  <a:pt x="50" y="962"/>
                </a:cubicBezTo>
                <a:cubicBezTo>
                  <a:pt x="46" y="951"/>
                  <a:pt x="42" y="940"/>
                  <a:pt x="38" y="929"/>
                </a:cubicBezTo>
                <a:cubicBezTo>
                  <a:pt x="36" y="924"/>
                  <a:pt x="39" y="919"/>
                  <a:pt x="44" y="917"/>
                </a:cubicBezTo>
                <a:cubicBezTo>
                  <a:pt x="49" y="915"/>
                  <a:pt x="54" y="918"/>
                  <a:pt x="56" y="923"/>
                </a:cubicBezTo>
                <a:cubicBezTo>
                  <a:pt x="59" y="933"/>
                  <a:pt x="63" y="944"/>
                  <a:pt x="68" y="955"/>
                </a:cubicBezTo>
                <a:cubicBezTo>
                  <a:pt x="70" y="959"/>
                  <a:pt x="67" y="965"/>
                  <a:pt x="62" y="967"/>
                </a:cubicBezTo>
                <a:cubicBezTo>
                  <a:pt x="61" y="967"/>
                  <a:pt x="60" y="968"/>
                  <a:pt x="59" y="968"/>
                </a:cubicBezTo>
                <a:moveTo>
                  <a:pt x="1347" y="950"/>
                </a:moveTo>
                <a:cubicBezTo>
                  <a:pt x="1346" y="950"/>
                  <a:pt x="1345" y="950"/>
                  <a:pt x="1344" y="950"/>
                </a:cubicBezTo>
                <a:cubicBezTo>
                  <a:pt x="1339" y="948"/>
                  <a:pt x="1337" y="943"/>
                  <a:pt x="1338" y="938"/>
                </a:cubicBezTo>
                <a:cubicBezTo>
                  <a:pt x="1342" y="927"/>
                  <a:pt x="1346" y="916"/>
                  <a:pt x="1350" y="906"/>
                </a:cubicBezTo>
                <a:cubicBezTo>
                  <a:pt x="1351" y="901"/>
                  <a:pt x="1356" y="898"/>
                  <a:pt x="1361" y="899"/>
                </a:cubicBezTo>
                <a:cubicBezTo>
                  <a:pt x="1366" y="901"/>
                  <a:pt x="1369" y="906"/>
                  <a:pt x="1367" y="911"/>
                </a:cubicBezTo>
                <a:cubicBezTo>
                  <a:pt x="1364" y="922"/>
                  <a:pt x="1360" y="933"/>
                  <a:pt x="1356" y="944"/>
                </a:cubicBezTo>
                <a:cubicBezTo>
                  <a:pt x="1355" y="948"/>
                  <a:pt x="1351" y="950"/>
                  <a:pt x="1347" y="950"/>
                </a:cubicBezTo>
                <a:moveTo>
                  <a:pt x="36" y="901"/>
                </a:moveTo>
                <a:cubicBezTo>
                  <a:pt x="32" y="901"/>
                  <a:pt x="28" y="898"/>
                  <a:pt x="27" y="894"/>
                </a:cubicBezTo>
                <a:cubicBezTo>
                  <a:pt x="24" y="883"/>
                  <a:pt x="21" y="871"/>
                  <a:pt x="18" y="860"/>
                </a:cubicBezTo>
                <a:cubicBezTo>
                  <a:pt x="17" y="855"/>
                  <a:pt x="20" y="850"/>
                  <a:pt x="25" y="849"/>
                </a:cubicBezTo>
                <a:cubicBezTo>
                  <a:pt x="30" y="848"/>
                  <a:pt x="35" y="851"/>
                  <a:pt x="36" y="856"/>
                </a:cubicBezTo>
                <a:cubicBezTo>
                  <a:pt x="39" y="867"/>
                  <a:pt x="42" y="878"/>
                  <a:pt x="45" y="889"/>
                </a:cubicBezTo>
                <a:cubicBezTo>
                  <a:pt x="46" y="894"/>
                  <a:pt x="44" y="899"/>
                  <a:pt x="39" y="900"/>
                </a:cubicBezTo>
                <a:cubicBezTo>
                  <a:pt x="38" y="901"/>
                  <a:pt x="37" y="901"/>
                  <a:pt x="36" y="901"/>
                </a:cubicBezTo>
                <a:moveTo>
                  <a:pt x="1368" y="883"/>
                </a:moveTo>
                <a:cubicBezTo>
                  <a:pt x="1368" y="883"/>
                  <a:pt x="1367" y="883"/>
                  <a:pt x="1366" y="883"/>
                </a:cubicBezTo>
                <a:cubicBezTo>
                  <a:pt x="1361" y="882"/>
                  <a:pt x="1358" y="876"/>
                  <a:pt x="1359" y="871"/>
                </a:cubicBezTo>
                <a:cubicBezTo>
                  <a:pt x="1362" y="860"/>
                  <a:pt x="1365" y="849"/>
                  <a:pt x="1367" y="838"/>
                </a:cubicBezTo>
                <a:cubicBezTo>
                  <a:pt x="1368" y="833"/>
                  <a:pt x="1373" y="830"/>
                  <a:pt x="1378" y="831"/>
                </a:cubicBezTo>
                <a:cubicBezTo>
                  <a:pt x="1383" y="832"/>
                  <a:pt x="1386" y="837"/>
                  <a:pt x="1385" y="842"/>
                </a:cubicBezTo>
                <a:cubicBezTo>
                  <a:pt x="1383" y="853"/>
                  <a:pt x="1380" y="865"/>
                  <a:pt x="1377" y="876"/>
                </a:cubicBezTo>
                <a:cubicBezTo>
                  <a:pt x="1376" y="880"/>
                  <a:pt x="1373" y="883"/>
                  <a:pt x="1368" y="883"/>
                </a:cubicBezTo>
                <a:moveTo>
                  <a:pt x="20" y="832"/>
                </a:moveTo>
                <a:cubicBezTo>
                  <a:pt x="16" y="832"/>
                  <a:pt x="12" y="829"/>
                  <a:pt x="11" y="824"/>
                </a:cubicBezTo>
                <a:cubicBezTo>
                  <a:pt x="9" y="813"/>
                  <a:pt x="7" y="801"/>
                  <a:pt x="5" y="790"/>
                </a:cubicBezTo>
                <a:cubicBezTo>
                  <a:pt x="5" y="785"/>
                  <a:pt x="8" y="780"/>
                  <a:pt x="14" y="779"/>
                </a:cubicBezTo>
                <a:cubicBezTo>
                  <a:pt x="19" y="779"/>
                  <a:pt x="23" y="782"/>
                  <a:pt x="24" y="787"/>
                </a:cubicBezTo>
                <a:cubicBezTo>
                  <a:pt x="25" y="799"/>
                  <a:pt x="27" y="810"/>
                  <a:pt x="29" y="821"/>
                </a:cubicBezTo>
                <a:cubicBezTo>
                  <a:pt x="30" y="826"/>
                  <a:pt x="27" y="831"/>
                  <a:pt x="22" y="832"/>
                </a:cubicBezTo>
                <a:cubicBezTo>
                  <a:pt x="21" y="832"/>
                  <a:pt x="21" y="832"/>
                  <a:pt x="20" y="832"/>
                </a:cubicBezTo>
                <a:moveTo>
                  <a:pt x="1383" y="814"/>
                </a:moveTo>
                <a:cubicBezTo>
                  <a:pt x="1382" y="814"/>
                  <a:pt x="1382" y="814"/>
                  <a:pt x="1381" y="814"/>
                </a:cubicBezTo>
                <a:cubicBezTo>
                  <a:pt x="1376" y="813"/>
                  <a:pt x="1373" y="808"/>
                  <a:pt x="1373" y="803"/>
                </a:cubicBezTo>
                <a:cubicBezTo>
                  <a:pt x="1375" y="792"/>
                  <a:pt x="1376" y="781"/>
                  <a:pt x="1378" y="769"/>
                </a:cubicBezTo>
                <a:cubicBezTo>
                  <a:pt x="1378" y="764"/>
                  <a:pt x="1383" y="761"/>
                  <a:pt x="1388" y="761"/>
                </a:cubicBezTo>
                <a:cubicBezTo>
                  <a:pt x="1393" y="762"/>
                  <a:pt x="1397" y="766"/>
                  <a:pt x="1396" y="771"/>
                </a:cubicBezTo>
                <a:cubicBezTo>
                  <a:pt x="1395" y="783"/>
                  <a:pt x="1394" y="795"/>
                  <a:pt x="1392" y="806"/>
                </a:cubicBezTo>
                <a:cubicBezTo>
                  <a:pt x="1391" y="811"/>
                  <a:pt x="1387" y="814"/>
                  <a:pt x="1383" y="814"/>
                </a:cubicBezTo>
                <a:moveTo>
                  <a:pt x="11" y="762"/>
                </a:moveTo>
                <a:cubicBezTo>
                  <a:pt x="6" y="762"/>
                  <a:pt x="2" y="758"/>
                  <a:pt x="2" y="754"/>
                </a:cubicBezTo>
                <a:cubicBezTo>
                  <a:pt x="1" y="742"/>
                  <a:pt x="0" y="730"/>
                  <a:pt x="0" y="719"/>
                </a:cubicBezTo>
                <a:cubicBezTo>
                  <a:pt x="0" y="713"/>
                  <a:pt x="4" y="709"/>
                  <a:pt x="9" y="709"/>
                </a:cubicBezTo>
                <a:cubicBezTo>
                  <a:pt x="14" y="709"/>
                  <a:pt x="19" y="713"/>
                  <a:pt x="19" y="718"/>
                </a:cubicBezTo>
                <a:cubicBezTo>
                  <a:pt x="19" y="729"/>
                  <a:pt x="20" y="741"/>
                  <a:pt x="20" y="752"/>
                </a:cubicBezTo>
                <a:cubicBezTo>
                  <a:pt x="21" y="757"/>
                  <a:pt x="17" y="762"/>
                  <a:pt x="12" y="762"/>
                </a:cubicBezTo>
                <a:cubicBezTo>
                  <a:pt x="11" y="762"/>
                  <a:pt x="11" y="762"/>
                  <a:pt x="11" y="762"/>
                </a:cubicBezTo>
                <a:moveTo>
                  <a:pt x="1390" y="744"/>
                </a:moveTo>
                <a:cubicBezTo>
                  <a:pt x="1389" y="744"/>
                  <a:pt x="1389" y="744"/>
                  <a:pt x="1389" y="744"/>
                </a:cubicBezTo>
                <a:cubicBezTo>
                  <a:pt x="1384" y="744"/>
                  <a:pt x="1380" y="739"/>
                  <a:pt x="1380" y="734"/>
                </a:cubicBezTo>
                <a:cubicBezTo>
                  <a:pt x="1381" y="723"/>
                  <a:pt x="1381" y="711"/>
                  <a:pt x="1381" y="700"/>
                </a:cubicBezTo>
                <a:cubicBezTo>
                  <a:pt x="1381" y="700"/>
                  <a:pt x="1381" y="700"/>
                  <a:pt x="1381" y="700"/>
                </a:cubicBezTo>
                <a:cubicBezTo>
                  <a:pt x="1381" y="699"/>
                  <a:pt x="1381" y="699"/>
                  <a:pt x="1381" y="699"/>
                </a:cubicBezTo>
                <a:cubicBezTo>
                  <a:pt x="1381" y="688"/>
                  <a:pt x="1381" y="676"/>
                  <a:pt x="1380" y="665"/>
                </a:cubicBezTo>
                <a:cubicBezTo>
                  <a:pt x="1380" y="660"/>
                  <a:pt x="1384" y="655"/>
                  <a:pt x="1389" y="655"/>
                </a:cubicBezTo>
                <a:cubicBezTo>
                  <a:pt x="1394" y="655"/>
                  <a:pt x="1399" y="659"/>
                  <a:pt x="1399" y="664"/>
                </a:cubicBezTo>
                <a:cubicBezTo>
                  <a:pt x="1399" y="676"/>
                  <a:pt x="1400" y="687"/>
                  <a:pt x="1400" y="699"/>
                </a:cubicBezTo>
                <a:cubicBezTo>
                  <a:pt x="1400" y="700"/>
                  <a:pt x="1400" y="700"/>
                  <a:pt x="1400" y="700"/>
                </a:cubicBezTo>
                <a:cubicBezTo>
                  <a:pt x="1400" y="700"/>
                  <a:pt x="1400" y="700"/>
                  <a:pt x="1400" y="700"/>
                </a:cubicBezTo>
                <a:cubicBezTo>
                  <a:pt x="1400" y="712"/>
                  <a:pt x="1399" y="723"/>
                  <a:pt x="1399" y="735"/>
                </a:cubicBezTo>
                <a:cubicBezTo>
                  <a:pt x="1399" y="740"/>
                  <a:pt x="1395" y="744"/>
                  <a:pt x="1390" y="744"/>
                </a:cubicBezTo>
                <a:moveTo>
                  <a:pt x="9" y="692"/>
                </a:moveTo>
                <a:cubicBezTo>
                  <a:pt x="9" y="692"/>
                  <a:pt x="9" y="692"/>
                  <a:pt x="9" y="692"/>
                </a:cubicBezTo>
                <a:cubicBezTo>
                  <a:pt x="4" y="692"/>
                  <a:pt x="0" y="687"/>
                  <a:pt x="0" y="682"/>
                </a:cubicBezTo>
                <a:cubicBezTo>
                  <a:pt x="0" y="670"/>
                  <a:pt x="1" y="659"/>
                  <a:pt x="2" y="647"/>
                </a:cubicBezTo>
                <a:cubicBezTo>
                  <a:pt x="2" y="642"/>
                  <a:pt x="7" y="638"/>
                  <a:pt x="12" y="638"/>
                </a:cubicBezTo>
                <a:cubicBezTo>
                  <a:pt x="17" y="639"/>
                  <a:pt x="21" y="643"/>
                  <a:pt x="20" y="648"/>
                </a:cubicBezTo>
                <a:cubicBezTo>
                  <a:pt x="19" y="660"/>
                  <a:pt x="19" y="671"/>
                  <a:pt x="19" y="683"/>
                </a:cubicBezTo>
                <a:cubicBezTo>
                  <a:pt x="19" y="688"/>
                  <a:pt x="14" y="692"/>
                  <a:pt x="9" y="692"/>
                </a:cubicBezTo>
                <a:moveTo>
                  <a:pt x="1387" y="638"/>
                </a:moveTo>
                <a:cubicBezTo>
                  <a:pt x="1382" y="638"/>
                  <a:pt x="1378" y="634"/>
                  <a:pt x="1378" y="630"/>
                </a:cubicBezTo>
                <a:cubicBezTo>
                  <a:pt x="1376" y="618"/>
                  <a:pt x="1375" y="607"/>
                  <a:pt x="1373" y="596"/>
                </a:cubicBezTo>
                <a:cubicBezTo>
                  <a:pt x="1372" y="591"/>
                  <a:pt x="1376" y="586"/>
                  <a:pt x="1381" y="585"/>
                </a:cubicBezTo>
                <a:cubicBezTo>
                  <a:pt x="1386" y="584"/>
                  <a:pt x="1391" y="588"/>
                  <a:pt x="1392" y="593"/>
                </a:cubicBezTo>
                <a:cubicBezTo>
                  <a:pt x="1393" y="604"/>
                  <a:pt x="1395" y="616"/>
                  <a:pt x="1396" y="628"/>
                </a:cubicBezTo>
                <a:cubicBezTo>
                  <a:pt x="1397" y="633"/>
                  <a:pt x="1393" y="637"/>
                  <a:pt x="1388" y="638"/>
                </a:cubicBezTo>
                <a:cubicBezTo>
                  <a:pt x="1387" y="638"/>
                  <a:pt x="1387" y="638"/>
                  <a:pt x="1387" y="638"/>
                </a:cubicBezTo>
                <a:moveTo>
                  <a:pt x="15" y="621"/>
                </a:moveTo>
                <a:cubicBezTo>
                  <a:pt x="14" y="621"/>
                  <a:pt x="14" y="621"/>
                  <a:pt x="13" y="621"/>
                </a:cubicBezTo>
                <a:cubicBezTo>
                  <a:pt x="8" y="621"/>
                  <a:pt x="5" y="616"/>
                  <a:pt x="5" y="611"/>
                </a:cubicBezTo>
                <a:cubicBezTo>
                  <a:pt x="7" y="599"/>
                  <a:pt x="9" y="588"/>
                  <a:pt x="11" y="576"/>
                </a:cubicBezTo>
                <a:cubicBezTo>
                  <a:pt x="12" y="571"/>
                  <a:pt x="16" y="568"/>
                  <a:pt x="21" y="569"/>
                </a:cubicBezTo>
                <a:cubicBezTo>
                  <a:pt x="27" y="570"/>
                  <a:pt x="30" y="574"/>
                  <a:pt x="29" y="579"/>
                </a:cubicBezTo>
                <a:cubicBezTo>
                  <a:pt x="27" y="591"/>
                  <a:pt x="25" y="602"/>
                  <a:pt x="24" y="613"/>
                </a:cubicBezTo>
                <a:cubicBezTo>
                  <a:pt x="23" y="618"/>
                  <a:pt x="19" y="621"/>
                  <a:pt x="15" y="621"/>
                </a:cubicBezTo>
                <a:moveTo>
                  <a:pt x="1376" y="568"/>
                </a:moveTo>
                <a:cubicBezTo>
                  <a:pt x="1372" y="568"/>
                  <a:pt x="1368" y="565"/>
                  <a:pt x="1367" y="561"/>
                </a:cubicBezTo>
                <a:cubicBezTo>
                  <a:pt x="1365" y="550"/>
                  <a:pt x="1362" y="539"/>
                  <a:pt x="1359" y="528"/>
                </a:cubicBezTo>
                <a:cubicBezTo>
                  <a:pt x="1358" y="523"/>
                  <a:pt x="1361" y="518"/>
                  <a:pt x="1366" y="516"/>
                </a:cubicBezTo>
                <a:cubicBezTo>
                  <a:pt x="1371" y="515"/>
                  <a:pt x="1376" y="518"/>
                  <a:pt x="1377" y="523"/>
                </a:cubicBezTo>
                <a:cubicBezTo>
                  <a:pt x="1380" y="534"/>
                  <a:pt x="1383" y="546"/>
                  <a:pt x="1385" y="557"/>
                </a:cubicBezTo>
                <a:cubicBezTo>
                  <a:pt x="1386" y="562"/>
                  <a:pt x="1383" y="567"/>
                  <a:pt x="1378" y="568"/>
                </a:cubicBezTo>
                <a:cubicBezTo>
                  <a:pt x="1377" y="568"/>
                  <a:pt x="1377" y="568"/>
                  <a:pt x="1376" y="568"/>
                </a:cubicBezTo>
                <a:moveTo>
                  <a:pt x="27" y="552"/>
                </a:moveTo>
                <a:cubicBezTo>
                  <a:pt x="26" y="552"/>
                  <a:pt x="26" y="552"/>
                  <a:pt x="25" y="552"/>
                </a:cubicBezTo>
                <a:cubicBezTo>
                  <a:pt x="20" y="550"/>
                  <a:pt x="17" y="545"/>
                  <a:pt x="18" y="540"/>
                </a:cubicBezTo>
                <a:cubicBezTo>
                  <a:pt x="21" y="529"/>
                  <a:pt x="24" y="518"/>
                  <a:pt x="27" y="506"/>
                </a:cubicBezTo>
                <a:cubicBezTo>
                  <a:pt x="28" y="502"/>
                  <a:pt x="33" y="499"/>
                  <a:pt x="38" y="500"/>
                </a:cubicBezTo>
                <a:cubicBezTo>
                  <a:pt x="43" y="502"/>
                  <a:pt x="46" y="507"/>
                  <a:pt x="45" y="512"/>
                </a:cubicBezTo>
                <a:cubicBezTo>
                  <a:pt x="42" y="523"/>
                  <a:pt x="39" y="534"/>
                  <a:pt x="36" y="545"/>
                </a:cubicBezTo>
                <a:cubicBezTo>
                  <a:pt x="35" y="549"/>
                  <a:pt x="31" y="552"/>
                  <a:pt x="27" y="552"/>
                </a:cubicBezTo>
                <a:moveTo>
                  <a:pt x="1358" y="500"/>
                </a:moveTo>
                <a:cubicBezTo>
                  <a:pt x="1354" y="500"/>
                  <a:pt x="1351" y="498"/>
                  <a:pt x="1349" y="494"/>
                </a:cubicBezTo>
                <a:cubicBezTo>
                  <a:pt x="1346" y="483"/>
                  <a:pt x="1342" y="472"/>
                  <a:pt x="1338" y="461"/>
                </a:cubicBezTo>
                <a:cubicBezTo>
                  <a:pt x="1336" y="456"/>
                  <a:pt x="1339" y="451"/>
                  <a:pt x="1344" y="449"/>
                </a:cubicBezTo>
                <a:cubicBezTo>
                  <a:pt x="1348" y="447"/>
                  <a:pt x="1354" y="450"/>
                  <a:pt x="1356" y="455"/>
                </a:cubicBezTo>
                <a:cubicBezTo>
                  <a:pt x="1360" y="466"/>
                  <a:pt x="1364" y="477"/>
                  <a:pt x="1367" y="488"/>
                </a:cubicBezTo>
                <a:cubicBezTo>
                  <a:pt x="1369" y="493"/>
                  <a:pt x="1366" y="498"/>
                  <a:pt x="1361" y="500"/>
                </a:cubicBezTo>
                <a:cubicBezTo>
                  <a:pt x="1360" y="500"/>
                  <a:pt x="1359" y="500"/>
                  <a:pt x="1358" y="500"/>
                </a:cubicBezTo>
                <a:moveTo>
                  <a:pt x="47" y="484"/>
                </a:moveTo>
                <a:cubicBezTo>
                  <a:pt x="46" y="484"/>
                  <a:pt x="45" y="484"/>
                  <a:pt x="44" y="484"/>
                </a:cubicBezTo>
                <a:cubicBezTo>
                  <a:pt x="39" y="482"/>
                  <a:pt x="36" y="477"/>
                  <a:pt x="38" y="472"/>
                </a:cubicBezTo>
                <a:cubicBezTo>
                  <a:pt x="42" y="461"/>
                  <a:pt x="46" y="450"/>
                  <a:pt x="50" y="439"/>
                </a:cubicBezTo>
                <a:cubicBezTo>
                  <a:pt x="52" y="434"/>
                  <a:pt x="57" y="432"/>
                  <a:pt x="62" y="434"/>
                </a:cubicBezTo>
                <a:cubicBezTo>
                  <a:pt x="67" y="436"/>
                  <a:pt x="69" y="441"/>
                  <a:pt x="67" y="446"/>
                </a:cubicBezTo>
                <a:cubicBezTo>
                  <a:pt x="63" y="456"/>
                  <a:pt x="59" y="467"/>
                  <a:pt x="55" y="478"/>
                </a:cubicBezTo>
                <a:cubicBezTo>
                  <a:pt x="54" y="482"/>
                  <a:pt x="50" y="484"/>
                  <a:pt x="47" y="484"/>
                </a:cubicBezTo>
                <a:moveTo>
                  <a:pt x="1333" y="434"/>
                </a:moveTo>
                <a:cubicBezTo>
                  <a:pt x="1330" y="434"/>
                  <a:pt x="1326" y="432"/>
                  <a:pt x="1325" y="428"/>
                </a:cubicBezTo>
                <a:cubicBezTo>
                  <a:pt x="1320" y="418"/>
                  <a:pt x="1316" y="408"/>
                  <a:pt x="1311" y="398"/>
                </a:cubicBezTo>
                <a:cubicBezTo>
                  <a:pt x="1308" y="393"/>
                  <a:pt x="1310" y="387"/>
                  <a:pt x="1315" y="385"/>
                </a:cubicBezTo>
                <a:cubicBezTo>
                  <a:pt x="1319" y="383"/>
                  <a:pt x="1325" y="385"/>
                  <a:pt x="1327" y="389"/>
                </a:cubicBezTo>
                <a:cubicBezTo>
                  <a:pt x="1332" y="400"/>
                  <a:pt x="1337" y="410"/>
                  <a:pt x="1342" y="421"/>
                </a:cubicBezTo>
                <a:cubicBezTo>
                  <a:pt x="1344" y="426"/>
                  <a:pt x="1342" y="431"/>
                  <a:pt x="1337" y="433"/>
                </a:cubicBezTo>
                <a:cubicBezTo>
                  <a:pt x="1336" y="434"/>
                  <a:pt x="1335" y="434"/>
                  <a:pt x="1333" y="434"/>
                </a:cubicBezTo>
                <a:moveTo>
                  <a:pt x="73" y="419"/>
                </a:moveTo>
                <a:cubicBezTo>
                  <a:pt x="72" y="419"/>
                  <a:pt x="70" y="418"/>
                  <a:pt x="69" y="418"/>
                </a:cubicBezTo>
                <a:cubicBezTo>
                  <a:pt x="64" y="416"/>
                  <a:pt x="62" y="410"/>
                  <a:pt x="65" y="405"/>
                </a:cubicBezTo>
                <a:cubicBezTo>
                  <a:pt x="70" y="395"/>
                  <a:pt x="75" y="384"/>
                  <a:pt x="80" y="374"/>
                </a:cubicBezTo>
                <a:cubicBezTo>
                  <a:pt x="83" y="369"/>
                  <a:pt x="88" y="368"/>
                  <a:pt x="93" y="370"/>
                </a:cubicBezTo>
                <a:cubicBezTo>
                  <a:pt x="97" y="372"/>
                  <a:pt x="99" y="378"/>
                  <a:pt x="97" y="383"/>
                </a:cubicBezTo>
                <a:cubicBezTo>
                  <a:pt x="91" y="393"/>
                  <a:pt x="86" y="403"/>
                  <a:pt x="82" y="413"/>
                </a:cubicBezTo>
                <a:cubicBezTo>
                  <a:pt x="80" y="417"/>
                  <a:pt x="77" y="419"/>
                  <a:pt x="73" y="419"/>
                </a:cubicBezTo>
                <a:moveTo>
                  <a:pt x="1302" y="371"/>
                </a:moveTo>
                <a:cubicBezTo>
                  <a:pt x="1299" y="371"/>
                  <a:pt x="1296" y="369"/>
                  <a:pt x="1294" y="366"/>
                </a:cubicBezTo>
                <a:cubicBezTo>
                  <a:pt x="1288" y="356"/>
                  <a:pt x="1283" y="347"/>
                  <a:pt x="1277" y="337"/>
                </a:cubicBezTo>
                <a:cubicBezTo>
                  <a:pt x="1274" y="333"/>
                  <a:pt x="1275" y="327"/>
                  <a:pt x="1279" y="324"/>
                </a:cubicBezTo>
                <a:cubicBezTo>
                  <a:pt x="1284" y="321"/>
                  <a:pt x="1290" y="323"/>
                  <a:pt x="1292" y="327"/>
                </a:cubicBezTo>
                <a:cubicBezTo>
                  <a:pt x="1299" y="337"/>
                  <a:pt x="1305" y="347"/>
                  <a:pt x="1310" y="357"/>
                </a:cubicBezTo>
                <a:cubicBezTo>
                  <a:pt x="1313" y="362"/>
                  <a:pt x="1311" y="367"/>
                  <a:pt x="1307" y="370"/>
                </a:cubicBezTo>
                <a:cubicBezTo>
                  <a:pt x="1305" y="371"/>
                  <a:pt x="1304" y="371"/>
                  <a:pt x="1302" y="371"/>
                </a:cubicBezTo>
                <a:moveTo>
                  <a:pt x="106" y="356"/>
                </a:moveTo>
                <a:cubicBezTo>
                  <a:pt x="104" y="356"/>
                  <a:pt x="103" y="356"/>
                  <a:pt x="101" y="355"/>
                </a:cubicBezTo>
                <a:cubicBezTo>
                  <a:pt x="97" y="352"/>
                  <a:pt x="95" y="346"/>
                  <a:pt x="98" y="342"/>
                </a:cubicBezTo>
                <a:cubicBezTo>
                  <a:pt x="104" y="332"/>
                  <a:pt x="110" y="322"/>
                  <a:pt x="117" y="312"/>
                </a:cubicBezTo>
                <a:cubicBezTo>
                  <a:pt x="120" y="308"/>
                  <a:pt x="125" y="307"/>
                  <a:pt x="130" y="310"/>
                </a:cubicBezTo>
                <a:cubicBezTo>
                  <a:pt x="134" y="313"/>
                  <a:pt x="135" y="318"/>
                  <a:pt x="132" y="323"/>
                </a:cubicBezTo>
                <a:cubicBezTo>
                  <a:pt x="126" y="332"/>
                  <a:pt x="120" y="342"/>
                  <a:pt x="114" y="352"/>
                </a:cubicBezTo>
                <a:cubicBezTo>
                  <a:pt x="112" y="354"/>
                  <a:pt x="109" y="356"/>
                  <a:pt x="106" y="356"/>
                </a:cubicBezTo>
                <a:moveTo>
                  <a:pt x="1264" y="311"/>
                </a:moveTo>
                <a:cubicBezTo>
                  <a:pt x="1262" y="311"/>
                  <a:pt x="1259" y="310"/>
                  <a:pt x="1257" y="308"/>
                </a:cubicBezTo>
                <a:cubicBezTo>
                  <a:pt x="1250" y="298"/>
                  <a:pt x="1243" y="289"/>
                  <a:pt x="1237" y="280"/>
                </a:cubicBezTo>
                <a:cubicBezTo>
                  <a:pt x="1233" y="276"/>
                  <a:pt x="1234" y="270"/>
                  <a:pt x="1238" y="267"/>
                </a:cubicBezTo>
                <a:cubicBezTo>
                  <a:pt x="1242" y="264"/>
                  <a:pt x="1248" y="265"/>
                  <a:pt x="1251" y="269"/>
                </a:cubicBezTo>
                <a:cubicBezTo>
                  <a:pt x="1258" y="278"/>
                  <a:pt x="1265" y="287"/>
                  <a:pt x="1272" y="297"/>
                </a:cubicBezTo>
                <a:cubicBezTo>
                  <a:pt x="1275" y="301"/>
                  <a:pt x="1274" y="307"/>
                  <a:pt x="1270" y="310"/>
                </a:cubicBezTo>
                <a:cubicBezTo>
                  <a:pt x="1268" y="311"/>
                  <a:pt x="1266" y="311"/>
                  <a:pt x="1264" y="311"/>
                </a:cubicBezTo>
                <a:moveTo>
                  <a:pt x="145" y="297"/>
                </a:moveTo>
                <a:cubicBezTo>
                  <a:pt x="143" y="297"/>
                  <a:pt x="141" y="297"/>
                  <a:pt x="140" y="296"/>
                </a:cubicBezTo>
                <a:cubicBezTo>
                  <a:pt x="136" y="292"/>
                  <a:pt x="135" y="287"/>
                  <a:pt x="138" y="283"/>
                </a:cubicBezTo>
                <a:cubicBezTo>
                  <a:pt x="145" y="273"/>
                  <a:pt x="152" y="264"/>
                  <a:pt x="159" y="255"/>
                </a:cubicBezTo>
                <a:cubicBezTo>
                  <a:pt x="163" y="251"/>
                  <a:pt x="169" y="250"/>
                  <a:pt x="173" y="254"/>
                </a:cubicBezTo>
                <a:cubicBezTo>
                  <a:pt x="177" y="257"/>
                  <a:pt x="177" y="263"/>
                  <a:pt x="174" y="267"/>
                </a:cubicBezTo>
                <a:cubicBezTo>
                  <a:pt x="167" y="275"/>
                  <a:pt x="160" y="285"/>
                  <a:pt x="153" y="294"/>
                </a:cubicBezTo>
                <a:cubicBezTo>
                  <a:pt x="151" y="296"/>
                  <a:pt x="148" y="297"/>
                  <a:pt x="145" y="297"/>
                </a:cubicBezTo>
                <a:moveTo>
                  <a:pt x="1221" y="256"/>
                </a:moveTo>
                <a:cubicBezTo>
                  <a:pt x="1218" y="256"/>
                  <a:pt x="1216" y="255"/>
                  <a:pt x="1214" y="253"/>
                </a:cubicBezTo>
                <a:cubicBezTo>
                  <a:pt x="1206" y="244"/>
                  <a:pt x="1199" y="236"/>
                  <a:pt x="1191" y="228"/>
                </a:cubicBezTo>
                <a:cubicBezTo>
                  <a:pt x="1187" y="224"/>
                  <a:pt x="1187" y="218"/>
                  <a:pt x="1191" y="214"/>
                </a:cubicBezTo>
                <a:cubicBezTo>
                  <a:pt x="1195" y="211"/>
                  <a:pt x="1201" y="211"/>
                  <a:pt x="1204" y="215"/>
                </a:cubicBezTo>
                <a:cubicBezTo>
                  <a:pt x="1212" y="223"/>
                  <a:pt x="1220" y="232"/>
                  <a:pt x="1228" y="241"/>
                </a:cubicBezTo>
                <a:cubicBezTo>
                  <a:pt x="1231" y="244"/>
                  <a:pt x="1231" y="250"/>
                  <a:pt x="1227" y="254"/>
                </a:cubicBezTo>
                <a:cubicBezTo>
                  <a:pt x="1225" y="255"/>
                  <a:pt x="1223" y="256"/>
                  <a:pt x="1221" y="256"/>
                </a:cubicBezTo>
                <a:moveTo>
                  <a:pt x="190" y="243"/>
                </a:moveTo>
                <a:cubicBezTo>
                  <a:pt x="188" y="243"/>
                  <a:pt x="186" y="242"/>
                  <a:pt x="184" y="241"/>
                </a:cubicBezTo>
                <a:cubicBezTo>
                  <a:pt x="180" y="237"/>
                  <a:pt x="180" y="231"/>
                  <a:pt x="183" y="227"/>
                </a:cubicBezTo>
                <a:cubicBezTo>
                  <a:pt x="191" y="219"/>
                  <a:pt x="199" y="210"/>
                  <a:pt x="208" y="202"/>
                </a:cubicBezTo>
                <a:cubicBezTo>
                  <a:pt x="211" y="198"/>
                  <a:pt x="217" y="199"/>
                  <a:pt x="221" y="202"/>
                </a:cubicBezTo>
                <a:cubicBezTo>
                  <a:pt x="224" y="206"/>
                  <a:pt x="224" y="212"/>
                  <a:pt x="221" y="215"/>
                </a:cubicBezTo>
                <a:cubicBezTo>
                  <a:pt x="213" y="223"/>
                  <a:pt x="205" y="232"/>
                  <a:pt x="197" y="240"/>
                </a:cubicBezTo>
                <a:cubicBezTo>
                  <a:pt x="195" y="242"/>
                  <a:pt x="193" y="243"/>
                  <a:pt x="190" y="243"/>
                </a:cubicBezTo>
                <a:moveTo>
                  <a:pt x="1172" y="205"/>
                </a:moveTo>
                <a:cubicBezTo>
                  <a:pt x="1170" y="205"/>
                  <a:pt x="1167" y="204"/>
                  <a:pt x="1166" y="203"/>
                </a:cubicBezTo>
                <a:cubicBezTo>
                  <a:pt x="1157" y="195"/>
                  <a:pt x="1149" y="187"/>
                  <a:pt x="1140" y="180"/>
                </a:cubicBezTo>
                <a:cubicBezTo>
                  <a:pt x="1136" y="177"/>
                  <a:pt x="1136" y="171"/>
                  <a:pt x="1139" y="167"/>
                </a:cubicBezTo>
                <a:cubicBezTo>
                  <a:pt x="1142" y="163"/>
                  <a:pt x="1148" y="162"/>
                  <a:pt x="1152" y="166"/>
                </a:cubicBezTo>
                <a:cubicBezTo>
                  <a:pt x="1161" y="173"/>
                  <a:pt x="1170" y="181"/>
                  <a:pt x="1178" y="189"/>
                </a:cubicBezTo>
                <a:cubicBezTo>
                  <a:pt x="1182" y="193"/>
                  <a:pt x="1182" y="198"/>
                  <a:pt x="1179" y="202"/>
                </a:cubicBezTo>
                <a:cubicBezTo>
                  <a:pt x="1177" y="204"/>
                  <a:pt x="1174" y="205"/>
                  <a:pt x="1172" y="205"/>
                </a:cubicBezTo>
                <a:moveTo>
                  <a:pt x="240" y="193"/>
                </a:moveTo>
                <a:cubicBezTo>
                  <a:pt x="238" y="193"/>
                  <a:pt x="235" y="192"/>
                  <a:pt x="233" y="190"/>
                </a:cubicBezTo>
                <a:cubicBezTo>
                  <a:pt x="230" y="186"/>
                  <a:pt x="230" y="181"/>
                  <a:pt x="234" y="177"/>
                </a:cubicBezTo>
                <a:cubicBezTo>
                  <a:pt x="243" y="169"/>
                  <a:pt x="252" y="162"/>
                  <a:pt x="261" y="154"/>
                </a:cubicBezTo>
                <a:cubicBezTo>
                  <a:pt x="265" y="151"/>
                  <a:pt x="271" y="152"/>
                  <a:pt x="274" y="156"/>
                </a:cubicBezTo>
                <a:cubicBezTo>
                  <a:pt x="277" y="160"/>
                  <a:pt x="277" y="166"/>
                  <a:pt x="273" y="169"/>
                </a:cubicBezTo>
                <a:cubicBezTo>
                  <a:pt x="264" y="176"/>
                  <a:pt x="255" y="184"/>
                  <a:pt x="247" y="191"/>
                </a:cubicBezTo>
                <a:cubicBezTo>
                  <a:pt x="245" y="193"/>
                  <a:pt x="243" y="193"/>
                  <a:pt x="240" y="193"/>
                </a:cubicBezTo>
                <a:moveTo>
                  <a:pt x="1118" y="160"/>
                </a:moveTo>
                <a:cubicBezTo>
                  <a:pt x="1116" y="160"/>
                  <a:pt x="1114" y="159"/>
                  <a:pt x="1112" y="158"/>
                </a:cubicBezTo>
                <a:cubicBezTo>
                  <a:pt x="1103" y="151"/>
                  <a:pt x="1094" y="144"/>
                  <a:pt x="1085" y="138"/>
                </a:cubicBezTo>
                <a:cubicBezTo>
                  <a:pt x="1081" y="135"/>
                  <a:pt x="1079" y="129"/>
                  <a:pt x="1082" y="125"/>
                </a:cubicBezTo>
                <a:cubicBezTo>
                  <a:pt x="1085" y="120"/>
                  <a:pt x="1091" y="119"/>
                  <a:pt x="1095" y="122"/>
                </a:cubicBezTo>
                <a:cubicBezTo>
                  <a:pt x="1105" y="129"/>
                  <a:pt x="1115" y="136"/>
                  <a:pt x="1124" y="143"/>
                </a:cubicBezTo>
                <a:cubicBezTo>
                  <a:pt x="1128" y="146"/>
                  <a:pt x="1129" y="152"/>
                  <a:pt x="1126" y="156"/>
                </a:cubicBezTo>
                <a:cubicBezTo>
                  <a:pt x="1124" y="158"/>
                  <a:pt x="1121" y="160"/>
                  <a:pt x="1118" y="160"/>
                </a:cubicBezTo>
                <a:moveTo>
                  <a:pt x="295" y="149"/>
                </a:moveTo>
                <a:cubicBezTo>
                  <a:pt x="292" y="149"/>
                  <a:pt x="290" y="148"/>
                  <a:pt x="288" y="145"/>
                </a:cubicBezTo>
                <a:cubicBezTo>
                  <a:pt x="285" y="141"/>
                  <a:pt x="286" y="135"/>
                  <a:pt x="290" y="132"/>
                </a:cubicBezTo>
                <a:cubicBezTo>
                  <a:pt x="299" y="126"/>
                  <a:pt x="309" y="119"/>
                  <a:pt x="319" y="113"/>
                </a:cubicBezTo>
                <a:cubicBezTo>
                  <a:pt x="323" y="110"/>
                  <a:pt x="329" y="111"/>
                  <a:pt x="332" y="115"/>
                </a:cubicBezTo>
                <a:cubicBezTo>
                  <a:pt x="335" y="120"/>
                  <a:pt x="333" y="125"/>
                  <a:pt x="329" y="128"/>
                </a:cubicBezTo>
                <a:cubicBezTo>
                  <a:pt x="319" y="134"/>
                  <a:pt x="310" y="141"/>
                  <a:pt x="301" y="147"/>
                </a:cubicBezTo>
                <a:cubicBezTo>
                  <a:pt x="299" y="149"/>
                  <a:pt x="297" y="149"/>
                  <a:pt x="295" y="149"/>
                </a:cubicBezTo>
                <a:moveTo>
                  <a:pt x="1060" y="120"/>
                </a:moveTo>
                <a:cubicBezTo>
                  <a:pt x="1058" y="120"/>
                  <a:pt x="1057" y="119"/>
                  <a:pt x="1055" y="118"/>
                </a:cubicBezTo>
                <a:cubicBezTo>
                  <a:pt x="1045" y="112"/>
                  <a:pt x="1035" y="107"/>
                  <a:pt x="1025" y="101"/>
                </a:cubicBezTo>
                <a:cubicBezTo>
                  <a:pt x="1021" y="99"/>
                  <a:pt x="1019" y="93"/>
                  <a:pt x="1022" y="89"/>
                </a:cubicBezTo>
                <a:cubicBezTo>
                  <a:pt x="1024" y="84"/>
                  <a:pt x="1030" y="82"/>
                  <a:pt x="1034" y="85"/>
                </a:cubicBezTo>
                <a:cubicBezTo>
                  <a:pt x="1045" y="90"/>
                  <a:pt x="1055" y="96"/>
                  <a:pt x="1065" y="102"/>
                </a:cubicBezTo>
                <a:cubicBezTo>
                  <a:pt x="1069" y="105"/>
                  <a:pt x="1071" y="111"/>
                  <a:pt x="1068" y="115"/>
                </a:cubicBezTo>
                <a:cubicBezTo>
                  <a:pt x="1066" y="118"/>
                  <a:pt x="1063" y="120"/>
                  <a:pt x="1060" y="120"/>
                </a:cubicBezTo>
                <a:moveTo>
                  <a:pt x="354" y="111"/>
                </a:moveTo>
                <a:cubicBezTo>
                  <a:pt x="351" y="111"/>
                  <a:pt x="348" y="109"/>
                  <a:pt x="346" y="106"/>
                </a:cubicBezTo>
                <a:cubicBezTo>
                  <a:pt x="344" y="102"/>
                  <a:pt x="345" y="96"/>
                  <a:pt x="350" y="94"/>
                </a:cubicBezTo>
                <a:cubicBezTo>
                  <a:pt x="360" y="88"/>
                  <a:pt x="370" y="82"/>
                  <a:pt x="381" y="77"/>
                </a:cubicBezTo>
                <a:cubicBezTo>
                  <a:pt x="385" y="74"/>
                  <a:pt x="391" y="76"/>
                  <a:pt x="393" y="81"/>
                </a:cubicBezTo>
                <a:cubicBezTo>
                  <a:pt x="395" y="85"/>
                  <a:pt x="394" y="91"/>
                  <a:pt x="389" y="93"/>
                </a:cubicBezTo>
                <a:cubicBezTo>
                  <a:pt x="379" y="99"/>
                  <a:pt x="369" y="104"/>
                  <a:pt x="359" y="110"/>
                </a:cubicBezTo>
                <a:cubicBezTo>
                  <a:pt x="358" y="111"/>
                  <a:pt x="356" y="111"/>
                  <a:pt x="354" y="111"/>
                </a:cubicBezTo>
                <a:moveTo>
                  <a:pt x="998" y="86"/>
                </a:moveTo>
                <a:cubicBezTo>
                  <a:pt x="996" y="86"/>
                  <a:pt x="995" y="86"/>
                  <a:pt x="994" y="85"/>
                </a:cubicBezTo>
                <a:cubicBezTo>
                  <a:pt x="984" y="80"/>
                  <a:pt x="973" y="75"/>
                  <a:pt x="963" y="71"/>
                </a:cubicBezTo>
                <a:cubicBezTo>
                  <a:pt x="958" y="69"/>
                  <a:pt x="956" y="64"/>
                  <a:pt x="958" y="59"/>
                </a:cubicBezTo>
                <a:cubicBezTo>
                  <a:pt x="960" y="54"/>
                  <a:pt x="965" y="52"/>
                  <a:pt x="970" y="54"/>
                </a:cubicBezTo>
                <a:cubicBezTo>
                  <a:pt x="981" y="58"/>
                  <a:pt x="991" y="63"/>
                  <a:pt x="1002" y="68"/>
                </a:cubicBezTo>
                <a:cubicBezTo>
                  <a:pt x="1007" y="70"/>
                  <a:pt x="1008" y="76"/>
                  <a:pt x="1006" y="81"/>
                </a:cubicBezTo>
                <a:cubicBezTo>
                  <a:pt x="1005" y="84"/>
                  <a:pt x="1001" y="86"/>
                  <a:pt x="998" y="86"/>
                </a:cubicBezTo>
                <a:moveTo>
                  <a:pt x="417" y="79"/>
                </a:moveTo>
                <a:cubicBezTo>
                  <a:pt x="414" y="79"/>
                  <a:pt x="410" y="77"/>
                  <a:pt x="409" y="73"/>
                </a:cubicBezTo>
                <a:cubicBezTo>
                  <a:pt x="407" y="69"/>
                  <a:pt x="409" y="63"/>
                  <a:pt x="413" y="61"/>
                </a:cubicBezTo>
                <a:cubicBezTo>
                  <a:pt x="424" y="56"/>
                  <a:pt x="435" y="52"/>
                  <a:pt x="446" y="47"/>
                </a:cubicBezTo>
                <a:cubicBezTo>
                  <a:pt x="450" y="46"/>
                  <a:pt x="456" y="48"/>
                  <a:pt x="458" y="53"/>
                </a:cubicBezTo>
                <a:cubicBezTo>
                  <a:pt x="460" y="58"/>
                  <a:pt x="457" y="63"/>
                  <a:pt x="452" y="65"/>
                </a:cubicBezTo>
                <a:cubicBezTo>
                  <a:pt x="442" y="69"/>
                  <a:pt x="431" y="73"/>
                  <a:pt x="421" y="78"/>
                </a:cubicBezTo>
                <a:cubicBezTo>
                  <a:pt x="420" y="79"/>
                  <a:pt x="418" y="79"/>
                  <a:pt x="417" y="79"/>
                </a:cubicBezTo>
                <a:moveTo>
                  <a:pt x="933" y="59"/>
                </a:moveTo>
                <a:cubicBezTo>
                  <a:pt x="932" y="59"/>
                  <a:pt x="931" y="59"/>
                  <a:pt x="929" y="58"/>
                </a:cubicBezTo>
                <a:cubicBezTo>
                  <a:pt x="919" y="54"/>
                  <a:pt x="908" y="51"/>
                  <a:pt x="897" y="48"/>
                </a:cubicBezTo>
                <a:cubicBezTo>
                  <a:pt x="892" y="46"/>
                  <a:pt x="889" y="41"/>
                  <a:pt x="891" y="36"/>
                </a:cubicBezTo>
                <a:cubicBezTo>
                  <a:pt x="892" y="31"/>
                  <a:pt x="897" y="28"/>
                  <a:pt x="902" y="30"/>
                </a:cubicBezTo>
                <a:cubicBezTo>
                  <a:pt x="914" y="33"/>
                  <a:pt x="925" y="37"/>
                  <a:pt x="936" y="41"/>
                </a:cubicBezTo>
                <a:cubicBezTo>
                  <a:pt x="941" y="42"/>
                  <a:pt x="943" y="48"/>
                  <a:pt x="941" y="53"/>
                </a:cubicBezTo>
                <a:cubicBezTo>
                  <a:pt x="940" y="56"/>
                  <a:pt x="936" y="59"/>
                  <a:pt x="933" y="59"/>
                </a:cubicBezTo>
                <a:moveTo>
                  <a:pt x="483" y="53"/>
                </a:moveTo>
                <a:cubicBezTo>
                  <a:pt x="479" y="53"/>
                  <a:pt x="475" y="51"/>
                  <a:pt x="474" y="47"/>
                </a:cubicBezTo>
                <a:cubicBezTo>
                  <a:pt x="472" y="42"/>
                  <a:pt x="475" y="37"/>
                  <a:pt x="480" y="35"/>
                </a:cubicBezTo>
                <a:cubicBezTo>
                  <a:pt x="491" y="31"/>
                  <a:pt x="502" y="28"/>
                  <a:pt x="514" y="25"/>
                </a:cubicBezTo>
                <a:cubicBezTo>
                  <a:pt x="518" y="24"/>
                  <a:pt x="524" y="27"/>
                  <a:pt x="525" y="31"/>
                </a:cubicBezTo>
                <a:cubicBezTo>
                  <a:pt x="526" y="36"/>
                  <a:pt x="523" y="42"/>
                  <a:pt x="518" y="43"/>
                </a:cubicBezTo>
                <a:cubicBezTo>
                  <a:pt x="508" y="46"/>
                  <a:pt x="497" y="49"/>
                  <a:pt x="486" y="53"/>
                </a:cubicBezTo>
                <a:cubicBezTo>
                  <a:pt x="485" y="53"/>
                  <a:pt x="484" y="53"/>
                  <a:pt x="483" y="53"/>
                </a:cubicBezTo>
                <a:moveTo>
                  <a:pt x="865" y="38"/>
                </a:moveTo>
                <a:cubicBezTo>
                  <a:pt x="864" y="38"/>
                  <a:pt x="864" y="38"/>
                  <a:pt x="863" y="38"/>
                </a:cubicBezTo>
                <a:cubicBezTo>
                  <a:pt x="852" y="35"/>
                  <a:pt x="841" y="33"/>
                  <a:pt x="829" y="31"/>
                </a:cubicBezTo>
                <a:cubicBezTo>
                  <a:pt x="824" y="30"/>
                  <a:pt x="821" y="25"/>
                  <a:pt x="822" y="20"/>
                </a:cubicBezTo>
                <a:cubicBezTo>
                  <a:pt x="823" y="15"/>
                  <a:pt x="828" y="12"/>
                  <a:pt x="833" y="13"/>
                </a:cubicBezTo>
                <a:cubicBezTo>
                  <a:pt x="844" y="15"/>
                  <a:pt x="856" y="17"/>
                  <a:pt x="867" y="20"/>
                </a:cubicBezTo>
                <a:cubicBezTo>
                  <a:pt x="872" y="21"/>
                  <a:pt x="875" y="26"/>
                  <a:pt x="874" y="31"/>
                </a:cubicBezTo>
                <a:cubicBezTo>
                  <a:pt x="873" y="36"/>
                  <a:pt x="869" y="38"/>
                  <a:pt x="865" y="38"/>
                </a:cubicBezTo>
                <a:moveTo>
                  <a:pt x="551" y="35"/>
                </a:moveTo>
                <a:cubicBezTo>
                  <a:pt x="547" y="35"/>
                  <a:pt x="543" y="32"/>
                  <a:pt x="542" y="27"/>
                </a:cubicBezTo>
                <a:cubicBezTo>
                  <a:pt x="541" y="22"/>
                  <a:pt x="544" y="17"/>
                  <a:pt x="549" y="16"/>
                </a:cubicBezTo>
                <a:cubicBezTo>
                  <a:pt x="560" y="14"/>
                  <a:pt x="572" y="11"/>
                  <a:pt x="583" y="10"/>
                </a:cubicBezTo>
                <a:cubicBezTo>
                  <a:pt x="588" y="9"/>
                  <a:pt x="593" y="12"/>
                  <a:pt x="594" y="17"/>
                </a:cubicBezTo>
                <a:cubicBezTo>
                  <a:pt x="595" y="22"/>
                  <a:pt x="591" y="27"/>
                  <a:pt x="586" y="28"/>
                </a:cubicBezTo>
                <a:cubicBezTo>
                  <a:pt x="575" y="30"/>
                  <a:pt x="564" y="32"/>
                  <a:pt x="553" y="34"/>
                </a:cubicBezTo>
                <a:cubicBezTo>
                  <a:pt x="552" y="35"/>
                  <a:pt x="552" y="35"/>
                  <a:pt x="551" y="35"/>
                </a:cubicBezTo>
                <a:moveTo>
                  <a:pt x="796" y="25"/>
                </a:moveTo>
                <a:cubicBezTo>
                  <a:pt x="795" y="25"/>
                  <a:pt x="795" y="25"/>
                  <a:pt x="794" y="25"/>
                </a:cubicBezTo>
                <a:cubicBezTo>
                  <a:pt x="783" y="24"/>
                  <a:pt x="772" y="22"/>
                  <a:pt x="761" y="21"/>
                </a:cubicBezTo>
                <a:cubicBezTo>
                  <a:pt x="755" y="21"/>
                  <a:pt x="752" y="16"/>
                  <a:pt x="752" y="11"/>
                </a:cubicBezTo>
                <a:cubicBezTo>
                  <a:pt x="752" y="6"/>
                  <a:pt x="757" y="2"/>
                  <a:pt x="762" y="3"/>
                </a:cubicBezTo>
                <a:cubicBezTo>
                  <a:pt x="774" y="4"/>
                  <a:pt x="785" y="5"/>
                  <a:pt x="797" y="7"/>
                </a:cubicBezTo>
                <a:cubicBezTo>
                  <a:pt x="802" y="7"/>
                  <a:pt x="806" y="12"/>
                  <a:pt x="805" y="17"/>
                </a:cubicBezTo>
                <a:cubicBezTo>
                  <a:pt x="804" y="22"/>
                  <a:pt x="800" y="25"/>
                  <a:pt x="796" y="25"/>
                </a:cubicBezTo>
                <a:moveTo>
                  <a:pt x="620" y="23"/>
                </a:moveTo>
                <a:cubicBezTo>
                  <a:pt x="616" y="23"/>
                  <a:pt x="612" y="20"/>
                  <a:pt x="611" y="15"/>
                </a:cubicBezTo>
                <a:cubicBezTo>
                  <a:pt x="611" y="10"/>
                  <a:pt x="614" y="5"/>
                  <a:pt x="619" y="4"/>
                </a:cubicBezTo>
                <a:cubicBezTo>
                  <a:pt x="631" y="3"/>
                  <a:pt x="643" y="2"/>
                  <a:pt x="654" y="1"/>
                </a:cubicBezTo>
                <a:cubicBezTo>
                  <a:pt x="659" y="1"/>
                  <a:pt x="664" y="5"/>
                  <a:pt x="664" y="10"/>
                </a:cubicBezTo>
                <a:cubicBezTo>
                  <a:pt x="665" y="15"/>
                  <a:pt x="661" y="20"/>
                  <a:pt x="656" y="20"/>
                </a:cubicBezTo>
                <a:cubicBezTo>
                  <a:pt x="644" y="21"/>
                  <a:pt x="633" y="22"/>
                  <a:pt x="622" y="23"/>
                </a:cubicBezTo>
                <a:cubicBezTo>
                  <a:pt x="620" y="23"/>
                  <a:pt x="620" y="23"/>
                  <a:pt x="620" y="23"/>
                </a:cubicBezTo>
                <a:moveTo>
                  <a:pt x="725" y="19"/>
                </a:moveTo>
                <a:cubicBezTo>
                  <a:pt x="725" y="19"/>
                  <a:pt x="725" y="19"/>
                  <a:pt x="725" y="19"/>
                </a:cubicBezTo>
                <a:cubicBezTo>
                  <a:pt x="714" y="19"/>
                  <a:pt x="702" y="18"/>
                  <a:pt x="691" y="19"/>
                </a:cubicBezTo>
                <a:cubicBezTo>
                  <a:pt x="686" y="19"/>
                  <a:pt x="682" y="15"/>
                  <a:pt x="682" y="9"/>
                </a:cubicBezTo>
                <a:cubicBezTo>
                  <a:pt x="681" y="4"/>
                  <a:pt x="686" y="0"/>
                  <a:pt x="691" y="0"/>
                </a:cubicBezTo>
                <a:cubicBezTo>
                  <a:pt x="702" y="0"/>
                  <a:pt x="714" y="0"/>
                  <a:pt x="726" y="0"/>
                </a:cubicBezTo>
                <a:cubicBezTo>
                  <a:pt x="731" y="1"/>
                  <a:pt x="735" y="5"/>
                  <a:pt x="735" y="10"/>
                </a:cubicBezTo>
                <a:cubicBezTo>
                  <a:pt x="735" y="15"/>
                  <a:pt x="730" y="19"/>
                  <a:pt x="725" y="19"/>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2" name="ïşlïḋé">
            <a:extLst>
              <a:ext uri="{FF2B5EF4-FFF2-40B4-BE49-F238E27FC236}">
                <a16:creationId xmlns:a16="http://schemas.microsoft.com/office/drawing/2014/main" id="{C1B5F998-A982-4C28-AA66-DF442A0E15AF}"/>
              </a:ext>
            </a:extLst>
          </p:cNvPr>
          <p:cNvSpPr/>
          <p:nvPr/>
        </p:nvSpPr>
        <p:spPr bwMode="auto">
          <a:xfrm>
            <a:off x="7142103" y="2115205"/>
            <a:ext cx="71187" cy="68721"/>
          </a:xfrm>
          <a:custGeom>
            <a:avLst/>
            <a:gdLst>
              <a:gd name="T0" fmla="*/ 32 w 65"/>
              <a:gd name="T1" fmla="*/ 0 h 65"/>
              <a:gd name="T2" fmla="*/ 32 w 65"/>
              <a:gd name="T3" fmla="*/ 0 h 65"/>
              <a:gd name="T4" fmla="*/ 0 w 65"/>
              <a:gd name="T5" fmla="*/ 32 h 65"/>
              <a:gd name="T6" fmla="*/ 23 w 65"/>
              <a:gd name="T7" fmla="*/ 63 h 65"/>
              <a:gd name="T8" fmla="*/ 32 w 65"/>
              <a:gd name="T9" fmla="*/ 65 h 65"/>
              <a:gd name="T10" fmla="*/ 32 w 65"/>
              <a:gd name="T11" fmla="*/ 65 h 65"/>
              <a:gd name="T12" fmla="*/ 42 w 65"/>
              <a:gd name="T13" fmla="*/ 63 h 65"/>
              <a:gd name="T14" fmla="*/ 65 w 65"/>
              <a:gd name="T15" fmla="*/ 32 h 65"/>
              <a:gd name="T16" fmla="*/ 32 w 65"/>
              <a:gd name="T17" fmla="*/ 0 h 65"/>
              <a:gd name="T18" fmla="*/ 42 w 65"/>
              <a:gd name="T19" fmla="*/ 45 h 65"/>
              <a:gd name="T20" fmla="*/ 32 w 65"/>
              <a:gd name="T21" fmla="*/ 48 h 65"/>
              <a:gd name="T22" fmla="*/ 32 w 65"/>
              <a:gd name="T23" fmla="*/ 48 h 65"/>
              <a:gd name="T24" fmla="*/ 23 w 65"/>
              <a:gd name="T25" fmla="*/ 46 h 65"/>
              <a:gd name="T26" fmla="*/ 16 w 65"/>
              <a:gd name="T27" fmla="*/ 32 h 65"/>
              <a:gd name="T28" fmla="*/ 32 w 65"/>
              <a:gd name="T29" fmla="*/ 16 h 65"/>
              <a:gd name="T30" fmla="*/ 32 w 65"/>
              <a:gd name="T31" fmla="*/ 16 h 65"/>
              <a:gd name="T32" fmla="*/ 48 w 65"/>
              <a:gd name="T33" fmla="*/ 32 h 65"/>
              <a:gd name="T34" fmla="*/ 42 w 65"/>
              <a:gd name="T35"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65">
                <a:moveTo>
                  <a:pt x="32" y="0"/>
                </a:moveTo>
                <a:cubicBezTo>
                  <a:pt x="32" y="0"/>
                  <a:pt x="32" y="0"/>
                  <a:pt x="32" y="0"/>
                </a:cubicBezTo>
                <a:cubicBezTo>
                  <a:pt x="14" y="0"/>
                  <a:pt x="0" y="14"/>
                  <a:pt x="0" y="32"/>
                </a:cubicBezTo>
                <a:cubicBezTo>
                  <a:pt x="0" y="47"/>
                  <a:pt x="10" y="60"/>
                  <a:pt x="23" y="63"/>
                </a:cubicBezTo>
                <a:cubicBezTo>
                  <a:pt x="26" y="64"/>
                  <a:pt x="29" y="65"/>
                  <a:pt x="32" y="65"/>
                </a:cubicBezTo>
                <a:cubicBezTo>
                  <a:pt x="32" y="65"/>
                  <a:pt x="32" y="65"/>
                  <a:pt x="32" y="65"/>
                </a:cubicBezTo>
                <a:cubicBezTo>
                  <a:pt x="36" y="65"/>
                  <a:pt x="39" y="64"/>
                  <a:pt x="42" y="63"/>
                </a:cubicBezTo>
                <a:cubicBezTo>
                  <a:pt x="55" y="59"/>
                  <a:pt x="65" y="47"/>
                  <a:pt x="65" y="32"/>
                </a:cubicBezTo>
                <a:cubicBezTo>
                  <a:pt x="65" y="14"/>
                  <a:pt x="50" y="0"/>
                  <a:pt x="32" y="0"/>
                </a:cubicBezTo>
                <a:moveTo>
                  <a:pt x="42" y="45"/>
                </a:moveTo>
                <a:cubicBezTo>
                  <a:pt x="39" y="47"/>
                  <a:pt x="36" y="48"/>
                  <a:pt x="32" y="48"/>
                </a:cubicBezTo>
                <a:cubicBezTo>
                  <a:pt x="32" y="48"/>
                  <a:pt x="32" y="48"/>
                  <a:pt x="32" y="48"/>
                </a:cubicBezTo>
                <a:cubicBezTo>
                  <a:pt x="29" y="48"/>
                  <a:pt x="26" y="47"/>
                  <a:pt x="23" y="46"/>
                </a:cubicBezTo>
                <a:cubicBezTo>
                  <a:pt x="19" y="43"/>
                  <a:pt x="16" y="38"/>
                  <a:pt x="16" y="32"/>
                </a:cubicBezTo>
                <a:cubicBezTo>
                  <a:pt x="16" y="23"/>
                  <a:pt x="23" y="16"/>
                  <a:pt x="32" y="16"/>
                </a:cubicBezTo>
                <a:cubicBezTo>
                  <a:pt x="32" y="16"/>
                  <a:pt x="32" y="16"/>
                  <a:pt x="32" y="16"/>
                </a:cubicBezTo>
                <a:cubicBezTo>
                  <a:pt x="41" y="16"/>
                  <a:pt x="48" y="23"/>
                  <a:pt x="48" y="32"/>
                </a:cubicBezTo>
                <a:cubicBezTo>
                  <a:pt x="48" y="38"/>
                  <a:pt x="46" y="42"/>
                  <a:pt x="42" y="45"/>
                </a:cubicBezTo>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3" name="íṣľide">
            <a:extLst>
              <a:ext uri="{FF2B5EF4-FFF2-40B4-BE49-F238E27FC236}">
                <a16:creationId xmlns:a16="http://schemas.microsoft.com/office/drawing/2014/main" id="{40712D80-5890-412F-8B50-14C8BB3F7E0A}"/>
              </a:ext>
            </a:extLst>
          </p:cNvPr>
          <p:cNvSpPr/>
          <p:nvPr/>
        </p:nvSpPr>
        <p:spPr bwMode="auto">
          <a:xfrm>
            <a:off x="7019259" y="2185750"/>
            <a:ext cx="317504" cy="307114"/>
          </a:xfrm>
          <a:custGeom>
            <a:avLst/>
            <a:gdLst>
              <a:gd name="T0" fmla="*/ 289 w 289"/>
              <a:gd name="T1" fmla="*/ 145 h 290"/>
              <a:gd name="T2" fmla="*/ 144 w 289"/>
              <a:gd name="T3" fmla="*/ 290 h 290"/>
              <a:gd name="T4" fmla="*/ 0 w 289"/>
              <a:gd name="T5" fmla="*/ 145 h 290"/>
              <a:gd name="T6" fmla="*/ 135 w 289"/>
              <a:gd name="T7" fmla="*/ 1 h 290"/>
              <a:gd name="T8" fmla="*/ 144 w 289"/>
              <a:gd name="T9" fmla="*/ 0 h 290"/>
              <a:gd name="T10" fmla="*/ 154 w 289"/>
              <a:gd name="T11" fmla="*/ 1 h 290"/>
              <a:gd name="T12" fmla="*/ 289 w 289"/>
              <a:gd name="T13" fmla="*/ 145 h 290"/>
            </a:gdLst>
            <a:ahLst/>
            <a:cxnLst>
              <a:cxn ang="0">
                <a:pos x="T0" y="T1"/>
              </a:cxn>
              <a:cxn ang="0">
                <a:pos x="T2" y="T3"/>
              </a:cxn>
              <a:cxn ang="0">
                <a:pos x="T4" y="T5"/>
              </a:cxn>
              <a:cxn ang="0">
                <a:pos x="T6" y="T7"/>
              </a:cxn>
              <a:cxn ang="0">
                <a:pos x="T8" y="T9"/>
              </a:cxn>
              <a:cxn ang="0">
                <a:pos x="T10" y="T11"/>
              </a:cxn>
              <a:cxn ang="0">
                <a:pos x="T12" y="T13"/>
              </a:cxn>
            </a:cxnLst>
            <a:rect l="0" t="0" r="r" b="b"/>
            <a:pathLst>
              <a:path w="289" h="290">
                <a:moveTo>
                  <a:pt x="289" y="145"/>
                </a:moveTo>
                <a:cubicBezTo>
                  <a:pt x="289" y="225"/>
                  <a:pt x="224" y="290"/>
                  <a:pt x="144" y="290"/>
                </a:cubicBezTo>
                <a:cubicBezTo>
                  <a:pt x="64" y="290"/>
                  <a:pt x="0" y="225"/>
                  <a:pt x="0" y="145"/>
                </a:cubicBezTo>
                <a:cubicBezTo>
                  <a:pt x="0" y="68"/>
                  <a:pt x="60" y="5"/>
                  <a:pt x="135" y="1"/>
                </a:cubicBezTo>
                <a:cubicBezTo>
                  <a:pt x="138" y="1"/>
                  <a:pt x="141" y="0"/>
                  <a:pt x="144" y="0"/>
                </a:cubicBezTo>
                <a:cubicBezTo>
                  <a:pt x="147" y="0"/>
                  <a:pt x="151" y="1"/>
                  <a:pt x="154" y="1"/>
                </a:cubicBezTo>
                <a:cubicBezTo>
                  <a:pt x="229" y="6"/>
                  <a:pt x="289" y="68"/>
                  <a:pt x="289" y="145"/>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4" name="îṡḷîḑê">
            <a:extLst>
              <a:ext uri="{FF2B5EF4-FFF2-40B4-BE49-F238E27FC236}">
                <a16:creationId xmlns:a16="http://schemas.microsoft.com/office/drawing/2014/main" id="{069A879D-57B9-41AF-8F05-D0D3B20294DE}"/>
              </a:ext>
            </a:extLst>
          </p:cNvPr>
          <p:cNvSpPr/>
          <p:nvPr/>
        </p:nvSpPr>
        <p:spPr bwMode="auto">
          <a:xfrm>
            <a:off x="7044458" y="2211292"/>
            <a:ext cx="265847" cy="256030"/>
          </a:xfrm>
          <a:prstGeom prst="ellipse">
            <a:avLst/>
          </a:pr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5" name="ísľïḋé">
            <a:extLst>
              <a:ext uri="{FF2B5EF4-FFF2-40B4-BE49-F238E27FC236}">
                <a16:creationId xmlns:a16="http://schemas.microsoft.com/office/drawing/2014/main" id="{C95DC062-AABF-4A9E-8B03-A894E8CAD3D6}"/>
              </a:ext>
            </a:extLst>
          </p:cNvPr>
          <p:cNvSpPr/>
          <p:nvPr/>
        </p:nvSpPr>
        <p:spPr bwMode="auto">
          <a:xfrm>
            <a:off x="7065247" y="2230145"/>
            <a:ext cx="224269" cy="2158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6" name="íṡlïḓé">
            <a:extLst>
              <a:ext uri="{FF2B5EF4-FFF2-40B4-BE49-F238E27FC236}">
                <a16:creationId xmlns:a16="http://schemas.microsoft.com/office/drawing/2014/main" id="{DDFD70AB-DCA1-4147-AFC7-82A3DA47B305}"/>
              </a:ext>
            </a:extLst>
          </p:cNvPr>
          <p:cNvSpPr/>
          <p:nvPr/>
        </p:nvSpPr>
        <p:spPr bwMode="auto">
          <a:xfrm>
            <a:off x="7033118" y="2199738"/>
            <a:ext cx="287896" cy="277314"/>
          </a:xfrm>
          <a:custGeom>
            <a:avLst/>
            <a:gdLst>
              <a:gd name="T0" fmla="*/ 131 w 262"/>
              <a:gd name="T1" fmla="*/ 0 h 262"/>
              <a:gd name="T2" fmla="*/ 0 w 262"/>
              <a:gd name="T3" fmla="*/ 131 h 262"/>
              <a:gd name="T4" fmla="*/ 131 w 262"/>
              <a:gd name="T5" fmla="*/ 262 h 262"/>
              <a:gd name="T6" fmla="*/ 262 w 262"/>
              <a:gd name="T7" fmla="*/ 131 h 262"/>
              <a:gd name="T8" fmla="*/ 131 w 262"/>
              <a:gd name="T9" fmla="*/ 0 h 262"/>
              <a:gd name="T10" fmla="*/ 131 w 262"/>
              <a:gd name="T11" fmla="*/ 243 h 262"/>
              <a:gd name="T12" fmla="*/ 19 w 262"/>
              <a:gd name="T13" fmla="*/ 131 h 262"/>
              <a:gd name="T14" fmla="*/ 131 w 262"/>
              <a:gd name="T15" fmla="*/ 20 h 262"/>
              <a:gd name="T16" fmla="*/ 243 w 262"/>
              <a:gd name="T17" fmla="*/ 131 h 262"/>
              <a:gd name="T18" fmla="*/ 131 w 262"/>
              <a:gd name="T19" fmla="*/ 24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2">
                <a:moveTo>
                  <a:pt x="131" y="0"/>
                </a:moveTo>
                <a:cubicBezTo>
                  <a:pt x="59" y="0"/>
                  <a:pt x="0" y="59"/>
                  <a:pt x="0" y="131"/>
                </a:cubicBezTo>
                <a:cubicBezTo>
                  <a:pt x="0" y="203"/>
                  <a:pt x="59" y="262"/>
                  <a:pt x="131" y="262"/>
                </a:cubicBezTo>
                <a:cubicBezTo>
                  <a:pt x="203" y="262"/>
                  <a:pt x="262" y="203"/>
                  <a:pt x="262" y="131"/>
                </a:cubicBezTo>
                <a:cubicBezTo>
                  <a:pt x="262" y="59"/>
                  <a:pt x="203" y="0"/>
                  <a:pt x="131" y="0"/>
                </a:cubicBezTo>
                <a:moveTo>
                  <a:pt x="131" y="243"/>
                </a:moveTo>
                <a:cubicBezTo>
                  <a:pt x="70" y="243"/>
                  <a:pt x="19" y="193"/>
                  <a:pt x="19" y="131"/>
                </a:cubicBezTo>
                <a:cubicBezTo>
                  <a:pt x="19" y="70"/>
                  <a:pt x="70" y="20"/>
                  <a:pt x="131" y="20"/>
                </a:cubicBezTo>
                <a:cubicBezTo>
                  <a:pt x="193" y="20"/>
                  <a:pt x="243" y="70"/>
                  <a:pt x="243" y="131"/>
                </a:cubicBezTo>
                <a:cubicBezTo>
                  <a:pt x="243" y="193"/>
                  <a:pt x="193" y="243"/>
                  <a:pt x="131" y="243"/>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7" name="îšľïḋé">
            <a:extLst>
              <a:ext uri="{FF2B5EF4-FFF2-40B4-BE49-F238E27FC236}">
                <a16:creationId xmlns:a16="http://schemas.microsoft.com/office/drawing/2014/main" id="{C5050292-DF15-4819-BFC9-561C8EC40C99}"/>
              </a:ext>
            </a:extLst>
          </p:cNvPr>
          <p:cNvSpPr/>
          <p:nvPr/>
        </p:nvSpPr>
        <p:spPr bwMode="auto">
          <a:xfrm>
            <a:off x="7167302" y="2154126"/>
            <a:ext cx="20789" cy="37097"/>
          </a:xfrm>
          <a:custGeom>
            <a:avLst/>
            <a:gdLst>
              <a:gd name="T0" fmla="*/ 19 w 19"/>
              <a:gd name="T1" fmla="*/ 10 h 35"/>
              <a:gd name="T2" fmla="*/ 19 w 19"/>
              <a:gd name="T3" fmla="*/ 35 h 35"/>
              <a:gd name="T4" fmla="*/ 0 w 19"/>
              <a:gd name="T5" fmla="*/ 35 h 35"/>
              <a:gd name="T6" fmla="*/ 0 w 19"/>
              <a:gd name="T7" fmla="*/ 10 h 35"/>
              <a:gd name="T8" fmla="*/ 0 w 19"/>
              <a:gd name="T9" fmla="*/ 9 h 35"/>
              <a:gd name="T10" fmla="*/ 9 w 19"/>
              <a:gd name="T11" fmla="*/ 0 h 35"/>
              <a:gd name="T12" fmla="*/ 10 w 19"/>
              <a:gd name="T13" fmla="*/ 0 h 35"/>
              <a:gd name="T14" fmla="*/ 16 w 19"/>
              <a:gd name="T15" fmla="*/ 3 h 35"/>
              <a:gd name="T16" fmla="*/ 19 w 19"/>
              <a:gd name="T17" fmla="*/ 8 h 35"/>
              <a:gd name="T18" fmla="*/ 19 w 19"/>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5">
                <a:moveTo>
                  <a:pt x="19" y="10"/>
                </a:moveTo>
                <a:cubicBezTo>
                  <a:pt x="19" y="35"/>
                  <a:pt x="19" y="35"/>
                  <a:pt x="19" y="35"/>
                </a:cubicBezTo>
                <a:cubicBezTo>
                  <a:pt x="0" y="35"/>
                  <a:pt x="0" y="35"/>
                  <a:pt x="0" y="35"/>
                </a:cubicBezTo>
                <a:cubicBezTo>
                  <a:pt x="0" y="10"/>
                  <a:pt x="0" y="10"/>
                  <a:pt x="0" y="10"/>
                </a:cubicBezTo>
                <a:cubicBezTo>
                  <a:pt x="0" y="9"/>
                  <a:pt x="0" y="9"/>
                  <a:pt x="0" y="9"/>
                </a:cubicBezTo>
                <a:cubicBezTo>
                  <a:pt x="1" y="4"/>
                  <a:pt x="5" y="1"/>
                  <a:pt x="9" y="0"/>
                </a:cubicBezTo>
                <a:cubicBezTo>
                  <a:pt x="10" y="0"/>
                  <a:pt x="10" y="0"/>
                  <a:pt x="10" y="0"/>
                </a:cubicBezTo>
                <a:cubicBezTo>
                  <a:pt x="12" y="0"/>
                  <a:pt x="14" y="1"/>
                  <a:pt x="16" y="3"/>
                </a:cubicBezTo>
                <a:cubicBezTo>
                  <a:pt x="17" y="4"/>
                  <a:pt x="18" y="6"/>
                  <a:pt x="19" y="8"/>
                </a:cubicBezTo>
                <a:cubicBezTo>
                  <a:pt x="19" y="9"/>
                  <a:pt x="19" y="9"/>
                  <a:pt x="19" y="1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8" name="íṧliḑê">
            <a:extLst>
              <a:ext uri="{FF2B5EF4-FFF2-40B4-BE49-F238E27FC236}">
                <a16:creationId xmlns:a16="http://schemas.microsoft.com/office/drawing/2014/main" id="{0C144C63-E154-44F6-8744-6B5217266D0F}"/>
              </a:ext>
            </a:extLst>
          </p:cNvPr>
          <p:cNvSpPr/>
          <p:nvPr/>
        </p:nvSpPr>
        <p:spPr bwMode="auto">
          <a:xfrm>
            <a:off x="7169192" y="2256903"/>
            <a:ext cx="15749" cy="84532"/>
          </a:xfrm>
          <a:custGeom>
            <a:avLst/>
            <a:gdLst>
              <a:gd name="T0" fmla="*/ 7 w 14"/>
              <a:gd name="T1" fmla="*/ 0 h 80"/>
              <a:gd name="T2" fmla="*/ 11 w 14"/>
              <a:gd name="T3" fmla="*/ 20 h 80"/>
              <a:gd name="T4" fmla="*/ 13 w 14"/>
              <a:gd name="T5" fmla="*/ 40 h 80"/>
              <a:gd name="T6" fmla="*/ 14 w 14"/>
              <a:gd name="T7" fmla="*/ 50 h 80"/>
              <a:gd name="T8" fmla="*/ 14 w 14"/>
              <a:gd name="T9" fmla="*/ 53 h 80"/>
              <a:gd name="T10" fmla="*/ 14 w 14"/>
              <a:gd name="T11" fmla="*/ 55 h 80"/>
              <a:gd name="T12" fmla="*/ 12 w 14"/>
              <a:gd name="T13" fmla="*/ 58 h 80"/>
              <a:gd name="T14" fmla="*/ 11 w 14"/>
              <a:gd name="T15" fmla="*/ 60 h 80"/>
              <a:gd name="T16" fmla="*/ 10 w 14"/>
              <a:gd name="T17" fmla="*/ 70 h 80"/>
              <a:gd name="T18" fmla="*/ 11 w 14"/>
              <a:gd name="T19" fmla="*/ 80 h 80"/>
              <a:gd name="T20" fmla="*/ 3 w 14"/>
              <a:gd name="T21" fmla="*/ 80 h 80"/>
              <a:gd name="T22" fmla="*/ 4 w 14"/>
              <a:gd name="T23" fmla="*/ 70 h 80"/>
              <a:gd name="T24" fmla="*/ 4 w 14"/>
              <a:gd name="T25" fmla="*/ 60 h 80"/>
              <a:gd name="T26" fmla="*/ 2 w 14"/>
              <a:gd name="T27" fmla="*/ 58 h 80"/>
              <a:gd name="T28" fmla="*/ 1 w 14"/>
              <a:gd name="T29" fmla="*/ 55 h 80"/>
              <a:gd name="T30" fmla="*/ 0 w 14"/>
              <a:gd name="T31" fmla="*/ 53 h 80"/>
              <a:gd name="T32" fmla="*/ 0 w 14"/>
              <a:gd name="T33" fmla="*/ 50 h 80"/>
              <a:gd name="T34" fmla="*/ 1 w 14"/>
              <a:gd name="T35" fmla="*/ 40 h 80"/>
              <a:gd name="T36" fmla="*/ 3 w 14"/>
              <a:gd name="T37" fmla="*/ 20 h 80"/>
              <a:gd name="T38" fmla="*/ 7 w 14"/>
              <a:gd name="T3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80">
                <a:moveTo>
                  <a:pt x="7" y="0"/>
                </a:moveTo>
                <a:cubicBezTo>
                  <a:pt x="9" y="7"/>
                  <a:pt x="10" y="14"/>
                  <a:pt x="11" y="20"/>
                </a:cubicBezTo>
                <a:cubicBezTo>
                  <a:pt x="12" y="27"/>
                  <a:pt x="13" y="34"/>
                  <a:pt x="13" y="40"/>
                </a:cubicBezTo>
                <a:cubicBezTo>
                  <a:pt x="14" y="44"/>
                  <a:pt x="14" y="47"/>
                  <a:pt x="14" y="50"/>
                </a:cubicBezTo>
                <a:cubicBezTo>
                  <a:pt x="14" y="53"/>
                  <a:pt x="14" y="53"/>
                  <a:pt x="14" y="53"/>
                </a:cubicBezTo>
                <a:cubicBezTo>
                  <a:pt x="14" y="53"/>
                  <a:pt x="14" y="54"/>
                  <a:pt x="14" y="55"/>
                </a:cubicBezTo>
                <a:cubicBezTo>
                  <a:pt x="13" y="56"/>
                  <a:pt x="12" y="57"/>
                  <a:pt x="12" y="58"/>
                </a:cubicBezTo>
                <a:cubicBezTo>
                  <a:pt x="11" y="58"/>
                  <a:pt x="11" y="59"/>
                  <a:pt x="11" y="60"/>
                </a:cubicBezTo>
                <a:cubicBezTo>
                  <a:pt x="10" y="63"/>
                  <a:pt x="10" y="67"/>
                  <a:pt x="10" y="70"/>
                </a:cubicBezTo>
                <a:cubicBezTo>
                  <a:pt x="10" y="73"/>
                  <a:pt x="11" y="77"/>
                  <a:pt x="11" y="80"/>
                </a:cubicBezTo>
                <a:cubicBezTo>
                  <a:pt x="3" y="80"/>
                  <a:pt x="3" y="80"/>
                  <a:pt x="3" y="80"/>
                </a:cubicBezTo>
                <a:cubicBezTo>
                  <a:pt x="4" y="77"/>
                  <a:pt x="4" y="73"/>
                  <a:pt x="4" y="70"/>
                </a:cubicBezTo>
                <a:cubicBezTo>
                  <a:pt x="4" y="67"/>
                  <a:pt x="4" y="63"/>
                  <a:pt x="4" y="60"/>
                </a:cubicBezTo>
                <a:cubicBezTo>
                  <a:pt x="4" y="59"/>
                  <a:pt x="3" y="58"/>
                  <a:pt x="2" y="58"/>
                </a:cubicBezTo>
                <a:cubicBezTo>
                  <a:pt x="2" y="57"/>
                  <a:pt x="1" y="56"/>
                  <a:pt x="1" y="55"/>
                </a:cubicBezTo>
                <a:cubicBezTo>
                  <a:pt x="0" y="54"/>
                  <a:pt x="0" y="53"/>
                  <a:pt x="0" y="53"/>
                </a:cubicBezTo>
                <a:cubicBezTo>
                  <a:pt x="0" y="50"/>
                  <a:pt x="0" y="50"/>
                  <a:pt x="0" y="50"/>
                </a:cubicBezTo>
                <a:cubicBezTo>
                  <a:pt x="0" y="47"/>
                  <a:pt x="1" y="44"/>
                  <a:pt x="1" y="40"/>
                </a:cubicBezTo>
                <a:cubicBezTo>
                  <a:pt x="2" y="34"/>
                  <a:pt x="2" y="27"/>
                  <a:pt x="3" y="20"/>
                </a:cubicBezTo>
                <a:cubicBezTo>
                  <a:pt x="4" y="14"/>
                  <a:pt x="5" y="7"/>
                  <a:pt x="7"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59" name="ïṣľïḍê">
            <a:extLst>
              <a:ext uri="{FF2B5EF4-FFF2-40B4-BE49-F238E27FC236}">
                <a16:creationId xmlns:a16="http://schemas.microsoft.com/office/drawing/2014/main" id="{1CE50ED6-88C0-4BC8-8D52-BB4151ECBF38}"/>
              </a:ext>
            </a:extLst>
          </p:cNvPr>
          <p:cNvSpPr/>
          <p:nvPr/>
        </p:nvSpPr>
        <p:spPr bwMode="auto">
          <a:xfrm>
            <a:off x="7092335" y="2331097"/>
            <a:ext cx="88196" cy="14595"/>
          </a:xfrm>
          <a:custGeom>
            <a:avLst/>
            <a:gdLst>
              <a:gd name="T0" fmla="*/ 0 w 80"/>
              <a:gd name="T1" fmla="*/ 7 h 14"/>
              <a:gd name="T2" fmla="*/ 20 w 80"/>
              <a:gd name="T3" fmla="*/ 3 h 14"/>
              <a:gd name="T4" fmla="*/ 40 w 80"/>
              <a:gd name="T5" fmla="*/ 1 h 14"/>
              <a:gd name="T6" fmla="*/ 50 w 80"/>
              <a:gd name="T7" fmla="*/ 0 h 14"/>
              <a:gd name="T8" fmla="*/ 53 w 80"/>
              <a:gd name="T9" fmla="*/ 0 h 14"/>
              <a:gd name="T10" fmla="*/ 55 w 80"/>
              <a:gd name="T11" fmla="*/ 1 h 14"/>
              <a:gd name="T12" fmla="*/ 58 w 80"/>
              <a:gd name="T13" fmla="*/ 3 h 14"/>
              <a:gd name="T14" fmla="*/ 60 w 80"/>
              <a:gd name="T15" fmla="*/ 4 h 14"/>
              <a:gd name="T16" fmla="*/ 70 w 80"/>
              <a:gd name="T17" fmla="*/ 4 h 14"/>
              <a:gd name="T18" fmla="*/ 80 w 80"/>
              <a:gd name="T19" fmla="*/ 3 h 14"/>
              <a:gd name="T20" fmla="*/ 80 w 80"/>
              <a:gd name="T21" fmla="*/ 11 h 14"/>
              <a:gd name="T22" fmla="*/ 70 w 80"/>
              <a:gd name="T23" fmla="*/ 10 h 14"/>
              <a:gd name="T24" fmla="*/ 60 w 80"/>
              <a:gd name="T25" fmla="*/ 11 h 14"/>
              <a:gd name="T26" fmla="*/ 58 w 80"/>
              <a:gd name="T27" fmla="*/ 12 h 14"/>
              <a:gd name="T28" fmla="*/ 55 w 80"/>
              <a:gd name="T29" fmla="*/ 14 h 14"/>
              <a:gd name="T30" fmla="*/ 53 w 80"/>
              <a:gd name="T31" fmla="*/ 14 h 14"/>
              <a:gd name="T32" fmla="*/ 50 w 80"/>
              <a:gd name="T33" fmla="*/ 14 h 14"/>
              <a:gd name="T34" fmla="*/ 40 w 80"/>
              <a:gd name="T35" fmla="*/ 13 h 14"/>
              <a:gd name="T36" fmla="*/ 20 w 80"/>
              <a:gd name="T37" fmla="*/ 11 h 14"/>
              <a:gd name="T38" fmla="*/ 0 w 80"/>
              <a:gd name="T3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4">
                <a:moveTo>
                  <a:pt x="0" y="7"/>
                </a:moveTo>
                <a:cubicBezTo>
                  <a:pt x="7" y="6"/>
                  <a:pt x="14" y="4"/>
                  <a:pt x="20" y="3"/>
                </a:cubicBezTo>
                <a:cubicBezTo>
                  <a:pt x="27" y="2"/>
                  <a:pt x="34" y="2"/>
                  <a:pt x="40" y="1"/>
                </a:cubicBezTo>
                <a:cubicBezTo>
                  <a:pt x="44" y="1"/>
                  <a:pt x="47" y="0"/>
                  <a:pt x="50" y="0"/>
                </a:cubicBezTo>
                <a:cubicBezTo>
                  <a:pt x="53" y="0"/>
                  <a:pt x="53" y="0"/>
                  <a:pt x="53" y="0"/>
                </a:cubicBezTo>
                <a:cubicBezTo>
                  <a:pt x="54" y="0"/>
                  <a:pt x="55" y="0"/>
                  <a:pt x="55" y="1"/>
                </a:cubicBezTo>
                <a:cubicBezTo>
                  <a:pt x="56" y="1"/>
                  <a:pt x="57" y="2"/>
                  <a:pt x="58" y="3"/>
                </a:cubicBezTo>
                <a:cubicBezTo>
                  <a:pt x="59" y="3"/>
                  <a:pt x="60" y="4"/>
                  <a:pt x="60" y="4"/>
                </a:cubicBezTo>
                <a:cubicBezTo>
                  <a:pt x="64" y="4"/>
                  <a:pt x="67" y="4"/>
                  <a:pt x="70" y="4"/>
                </a:cubicBezTo>
                <a:cubicBezTo>
                  <a:pt x="74" y="4"/>
                  <a:pt x="77" y="4"/>
                  <a:pt x="80" y="3"/>
                </a:cubicBezTo>
                <a:cubicBezTo>
                  <a:pt x="80" y="11"/>
                  <a:pt x="80" y="11"/>
                  <a:pt x="80" y="11"/>
                </a:cubicBezTo>
                <a:cubicBezTo>
                  <a:pt x="77" y="11"/>
                  <a:pt x="74" y="10"/>
                  <a:pt x="70" y="10"/>
                </a:cubicBezTo>
                <a:cubicBezTo>
                  <a:pt x="67" y="10"/>
                  <a:pt x="64" y="10"/>
                  <a:pt x="60" y="11"/>
                </a:cubicBezTo>
                <a:cubicBezTo>
                  <a:pt x="60" y="11"/>
                  <a:pt x="59" y="11"/>
                  <a:pt x="58" y="12"/>
                </a:cubicBezTo>
                <a:cubicBezTo>
                  <a:pt x="57" y="13"/>
                  <a:pt x="56" y="13"/>
                  <a:pt x="55" y="14"/>
                </a:cubicBezTo>
                <a:cubicBezTo>
                  <a:pt x="55" y="14"/>
                  <a:pt x="54" y="14"/>
                  <a:pt x="53" y="14"/>
                </a:cubicBezTo>
                <a:cubicBezTo>
                  <a:pt x="50" y="14"/>
                  <a:pt x="50" y="14"/>
                  <a:pt x="50" y="14"/>
                </a:cubicBezTo>
                <a:cubicBezTo>
                  <a:pt x="47" y="14"/>
                  <a:pt x="44" y="14"/>
                  <a:pt x="40" y="13"/>
                </a:cubicBezTo>
                <a:cubicBezTo>
                  <a:pt x="34" y="13"/>
                  <a:pt x="27" y="12"/>
                  <a:pt x="20" y="11"/>
                </a:cubicBezTo>
                <a:cubicBezTo>
                  <a:pt x="14" y="10"/>
                  <a:pt x="7" y="9"/>
                  <a:pt x="0" y="7"/>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0" name="îsḻiḋe">
            <a:extLst>
              <a:ext uri="{FF2B5EF4-FFF2-40B4-BE49-F238E27FC236}">
                <a16:creationId xmlns:a16="http://schemas.microsoft.com/office/drawing/2014/main" id="{439D3BFB-526B-42E5-923F-BA78E8BB9C24}"/>
              </a:ext>
            </a:extLst>
          </p:cNvPr>
          <p:cNvSpPr/>
          <p:nvPr/>
        </p:nvSpPr>
        <p:spPr bwMode="auto">
          <a:xfrm>
            <a:off x="7169192" y="2335354"/>
            <a:ext cx="17009" cy="84532"/>
          </a:xfrm>
          <a:custGeom>
            <a:avLst/>
            <a:gdLst>
              <a:gd name="T0" fmla="*/ 7 w 15"/>
              <a:gd name="T1" fmla="*/ 80 h 80"/>
              <a:gd name="T2" fmla="*/ 4 w 15"/>
              <a:gd name="T3" fmla="*/ 60 h 80"/>
              <a:gd name="T4" fmla="*/ 1 w 15"/>
              <a:gd name="T5" fmla="*/ 40 h 80"/>
              <a:gd name="T6" fmla="*/ 0 w 15"/>
              <a:gd name="T7" fmla="*/ 30 h 80"/>
              <a:gd name="T8" fmla="*/ 0 w 15"/>
              <a:gd name="T9" fmla="*/ 28 h 80"/>
              <a:gd name="T10" fmla="*/ 1 w 15"/>
              <a:gd name="T11" fmla="*/ 25 h 80"/>
              <a:gd name="T12" fmla="*/ 3 w 15"/>
              <a:gd name="T13" fmla="*/ 23 h 80"/>
              <a:gd name="T14" fmla="*/ 4 w 15"/>
              <a:gd name="T15" fmla="*/ 20 h 80"/>
              <a:gd name="T16" fmla="*/ 4 w 15"/>
              <a:gd name="T17" fmla="*/ 10 h 80"/>
              <a:gd name="T18" fmla="*/ 3 w 15"/>
              <a:gd name="T19" fmla="*/ 0 h 80"/>
              <a:gd name="T20" fmla="*/ 12 w 15"/>
              <a:gd name="T21" fmla="*/ 0 h 80"/>
              <a:gd name="T22" fmla="*/ 10 w 15"/>
              <a:gd name="T23" fmla="*/ 10 h 80"/>
              <a:gd name="T24" fmla="*/ 11 w 15"/>
              <a:gd name="T25" fmla="*/ 20 h 80"/>
              <a:gd name="T26" fmla="*/ 12 w 15"/>
              <a:gd name="T27" fmla="*/ 23 h 80"/>
              <a:gd name="T28" fmla="*/ 14 w 15"/>
              <a:gd name="T29" fmla="*/ 25 h 80"/>
              <a:gd name="T30" fmla="*/ 14 w 15"/>
              <a:gd name="T31" fmla="*/ 28 h 80"/>
              <a:gd name="T32" fmla="*/ 14 w 15"/>
              <a:gd name="T33" fmla="*/ 30 h 80"/>
              <a:gd name="T34" fmla="*/ 14 w 15"/>
              <a:gd name="T35" fmla="*/ 40 h 80"/>
              <a:gd name="T36" fmla="*/ 11 w 15"/>
              <a:gd name="T37" fmla="*/ 60 h 80"/>
              <a:gd name="T38" fmla="*/ 7 w 15"/>
              <a:gd name="T3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80">
                <a:moveTo>
                  <a:pt x="7" y="80"/>
                </a:moveTo>
                <a:cubicBezTo>
                  <a:pt x="6" y="73"/>
                  <a:pt x="5" y="67"/>
                  <a:pt x="4" y="60"/>
                </a:cubicBezTo>
                <a:cubicBezTo>
                  <a:pt x="3" y="53"/>
                  <a:pt x="2" y="47"/>
                  <a:pt x="1" y="40"/>
                </a:cubicBezTo>
                <a:cubicBezTo>
                  <a:pt x="1" y="37"/>
                  <a:pt x="1" y="33"/>
                  <a:pt x="0" y="30"/>
                </a:cubicBezTo>
                <a:cubicBezTo>
                  <a:pt x="0" y="28"/>
                  <a:pt x="0" y="28"/>
                  <a:pt x="0" y="28"/>
                </a:cubicBezTo>
                <a:cubicBezTo>
                  <a:pt x="0" y="27"/>
                  <a:pt x="0" y="26"/>
                  <a:pt x="1" y="25"/>
                </a:cubicBezTo>
                <a:cubicBezTo>
                  <a:pt x="1" y="24"/>
                  <a:pt x="2" y="23"/>
                  <a:pt x="3" y="23"/>
                </a:cubicBezTo>
                <a:cubicBezTo>
                  <a:pt x="3" y="22"/>
                  <a:pt x="4" y="21"/>
                  <a:pt x="4" y="20"/>
                </a:cubicBezTo>
                <a:cubicBezTo>
                  <a:pt x="4" y="17"/>
                  <a:pt x="4" y="13"/>
                  <a:pt x="4" y="10"/>
                </a:cubicBezTo>
                <a:cubicBezTo>
                  <a:pt x="4" y="7"/>
                  <a:pt x="4" y="4"/>
                  <a:pt x="3" y="0"/>
                </a:cubicBezTo>
                <a:cubicBezTo>
                  <a:pt x="12" y="0"/>
                  <a:pt x="12" y="0"/>
                  <a:pt x="12" y="0"/>
                </a:cubicBezTo>
                <a:cubicBezTo>
                  <a:pt x="11" y="4"/>
                  <a:pt x="10" y="7"/>
                  <a:pt x="10" y="10"/>
                </a:cubicBezTo>
                <a:cubicBezTo>
                  <a:pt x="10" y="13"/>
                  <a:pt x="10" y="17"/>
                  <a:pt x="11" y="20"/>
                </a:cubicBezTo>
                <a:cubicBezTo>
                  <a:pt x="11" y="21"/>
                  <a:pt x="11" y="22"/>
                  <a:pt x="12" y="23"/>
                </a:cubicBezTo>
                <a:cubicBezTo>
                  <a:pt x="13" y="23"/>
                  <a:pt x="13" y="24"/>
                  <a:pt x="14" y="25"/>
                </a:cubicBezTo>
                <a:cubicBezTo>
                  <a:pt x="14" y="26"/>
                  <a:pt x="15" y="27"/>
                  <a:pt x="14" y="28"/>
                </a:cubicBezTo>
                <a:cubicBezTo>
                  <a:pt x="14" y="30"/>
                  <a:pt x="14" y="30"/>
                  <a:pt x="14" y="30"/>
                </a:cubicBezTo>
                <a:cubicBezTo>
                  <a:pt x="14" y="33"/>
                  <a:pt x="14" y="37"/>
                  <a:pt x="14" y="40"/>
                </a:cubicBezTo>
                <a:cubicBezTo>
                  <a:pt x="13" y="47"/>
                  <a:pt x="12" y="53"/>
                  <a:pt x="11" y="60"/>
                </a:cubicBezTo>
                <a:cubicBezTo>
                  <a:pt x="10" y="67"/>
                  <a:pt x="9" y="73"/>
                  <a:pt x="7" y="8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2" name="íşḷîḑê">
            <a:extLst>
              <a:ext uri="{FF2B5EF4-FFF2-40B4-BE49-F238E27FC236}">
                <a16:creationId xmlns:a16="http://schemas.microsoft.com/office/drawing/2014/main" id="{FCEBFC2D-2D01-4F02-BE61-FC54684E7A69}"/>
              </a:ext>
            </a:extLst>
          </p:cNvPr>
          <p:cNvSpPr/>
          <p:nvPr/>
        </p:nvSpPr>
        <p:spPr bwMode="auto">
          <a:xfrm>
            <a:off x="7173601" y="2331097"/>
            <a:ext cx="88196" cy="14595"/>
          </a:xfrm>
          <a:custGeom>
            <a:avLst/>
            <a:gdLst>
              <a:gd name="T0" fmla="*/ 80 w 80"/>
              <a:gd name="T1" fmla="*/ 7 h 14"/>
              <a:gd name="T2" fmla="*/ 60 w 80"/>
              <a:gd name="T3" fmla="*/ 11 h 14"/>
              <a:gd name="T4" fmla="*/ 40 w 80"/>
              <a:gd name="T5" fmla="*/ 13 h 14"/>
              <a:gd name="T6" fmla="*/ 30 w 80"/>
              <a:gd name="T7" fmla="*/ 14 h 14"/>
              <a:gd name="T8" fmla="*/ 28 w 80"/>
              <a:gd name="T9" fmla="*/ 14 h 14"/>
              <a:gd name="T10" fmla="*/ 25 w 80"/>
              <a:gd name="T11" fmla="*/ 14 h 14"/>
              <a:gd name="T12" fmla="*/ 23 w 80"/>
              <a:gd name="T13" fmla="*/ 12 h 14"/>
              <a:gd name="T14" fmla="*/ 20 w 80"/>
              <a:gd name="T15" fmla="*/ 11 h 14"/>
              <a:gd name="T16" fmla="*/ 10 w 80"/>
              <a:gd name="T17" fmla="*/ 10 h 14"/>
              <a:gd name="T18" fmla="*/ 0 w 80"/>
              <a:gd name="T19" fmla="*/ 11 h 14"/>
              <a:gd name="T20" fmla="*/ 0 w 80"/>
              <a:gd name="T21" fmla="*/ 3 h 14"/>
              <a:gd name="T22" fmla="*/ 10 w 80"/>
              <a:gd name="T23" fmla="*/ 4 h 14"/>
              <a:gd name="T24" fmla="*/ 20 w 80"/>
              <a:gd name="T25" fmla="*/ 4 h 14"/>
              <a:gd name="T26" fmla="*/ 23 w 80"/>
              <a:gd name="T27" fmla="*/ 2 h 14"/>
              <a:gd name="T28" fmla="*/ 25 w 80"/>
              <a:gd name="T29" fmla="*/ 0 h 14"/>
              <a:gd name="T30" fmla="*/ 28 w 80"/>
              <a:gd name="T31" fmla="*/ 0 h 14"/>
              <a:gd name="T32" fmla="*/ 30 w 80"/>
              <a:gd name="T33" fmla="*/ 0 h 14"/>
              <a:gd name="T34" fmla="*/ 40 w 80"/>
              <a:gd name="T35" fmla="*/ 1 h 14"/>
              <a:gd name="T36" fmla="*/ 60 w 80"/>
              <a:gd name="T37" fmla="*/ 3 h 14"/>
              <a:gd name="T38" fmla="*/ 80 w 80"/>
              <a:gd name="T3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4">
                <a:moveTo>
                  <a:pt x="80" y="7"/>
                </a:moveTo>
                <a:cubicBezTo>
                  <a:pt x="73" y="9"/>
                  <a:pt x="67" y="10"/>
                  <a:pt x="60" y="11"/>
                </a:cubicBezTo>
                <a:cubicBezTo>
                  <a:pt x="53" y="12"/>
                  <a:pt x="47" y="13"/>
                  <a:pt x="40" y="13"/>
                </a:cubicBezTo>
                <a:cubicBezTo>
                  <a:pt x="37" y="14"/>
                  <a:pt x="33" y="14"/>
                  <a:pt x="30" y="14"/>
                </a:cubicBezTo>
                <a:cubicBezTo>
                  <a:pt x="28" y="14"/>
                  <a:pt x="28" y="14"/>
                  <a:pt x="28" y="14"/>
                </a:cubicBezTo>
                <a:cubicBezTo>
                  <a:pt x="27" y="14"/>
                  <a:pt x="26" y="14"/>
                  <a:pt x="25" y="14"/>
                </a:cubicBezTo>
                <a:cubicBezTo>
                  <a:pt x="24" y="13"/>
                  <a:pt x="23" y="12"/>
                  <a:pt x="23" y="12"/>
                </a:cubicBezTo>
                <a:cubicBezTo>
                  <a:pt x="22" y="11"/>
                  <a:pt x="21" y="11"/>
                  <a:pt x="20" y="11"/>
                </a:cubicBezTo>
                <a:cubicBezTo>
                  <a:pt x="17" y="10"/>
                  <a:pt x="14" y="10"/>
                  <a:pt x="10" y="10"/>
                </a:cubicBezTo>
                <a:cubicBezTo>
                  <a:pt x="7" y="10"/>
                  <a:pt x="4" y="10"/>
                  <a:pt x="0" y="11"/>
                </a:cubicBezTo>
                <a:cubicBezTo>
                  <a:pt x="0" y="3"/>
                  <a:pt x="0" y="3"/>
                  <a:pt x="0" y="3"/>
                </a:cubicBezTo>
                <a:cubicBezTo>
                  <a:pt x="4" y="4"/>
                  <a:pt x="7" y="4"/>
                  <a:pt x="10" y="4"/>
                </a:cubicBezTo>
                <a:cubicBezTo>
                  <a:pt x="14" y="4"/>
                  <a:pt x="17" y="4"/>
                  <a:pt x="20" y="4"/>
                </a:cubicBezTo>
                <a:cubicBezTo>
                  <a:pt x="21" y="3"/>
                  <a:pt x="22" y="3"/>
                  <a:pt x="23" y="2"/>
                </a:cubicBezTo>
                <a:cubicBezTo>
                  <a:pt x="23" y="2"/>
                  <a:pt x="24" y="1"/>
                  <a:pt x="25" y="0"/>
                </a:cubicBezTo>
                <a:cubicBezTo>
                  <a:pt x="26" y="0"/>
                  <a:pt x="27" y="0"/>
                  <a:pt x="28" y="0"/>
                </a:cubicBezTo>
                <a:cubicBezTo>
                  <a:pt x="30" y="0"/>
                  <a:pt x="30" y="0"/>
                  <a:pt x="30" y="0"/>
                </a:cubicBezTo>
                <a:cubicBezTo>
                  <a:pt x="33" y="0"/>
                  <a:pt x="37" y="1"/>
                  <a:pt x="40" y="1"/>
                </a:cubicBezTo>
                <a:cubicBezTo>
                  <a:pt x="47" y="1"/>
                  <a:pt x="53" y="2"/>
                  <a:pt x="60" y="3"/>
                </a:cubicBezTo>
                <a:cubicBezTo>
                  <a:pt x="67" y="4"/>
                  <a:pt x="73" y="5"/>
                  <a:pt x="80" y="7"/>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5" name="îṥḻîḑe">
            <a:extLst>
              <a:ext uri="{FF2B5EF4-FFF2-40B4-BE49-F238E27FC236}">
                <a16:creationId xmlns:a16="http://schemas.microsoft.com/office/drawing/2014/main" id="{A78583D0-3EE0-4D3F-8BCD-E01399E46F47}"/>
              </a:ext>
            </a:extLst>
          </p:cNvPr>
          <p:cNvSpPr/>
          <p:nvPr/>
        </p:nvSpPr>
        <p:spPr bwMode="auto">
          <a:xfrm>
            <a:off x="7114384" y="2278797"/>
            <a:ext cx="63627" cy="61423"/>
          </a:xfrm>
          <a:custGeom>
            <a:avLst/>
            <a:gdLst>
              <a:gd name="T0" fmla="*/ 0 w 58"/>
              <a:gd name="T1" fmla="*/ 0 h 58"/>
              <a:gd name="T2" fmla="*/ 17 w 58"/>
              <a:gd name="T3" fmla="*/ 11 h 58"/>
              <a:gd name="T4" fmla="*/ 33 w 58"/>
              <a:gd name="T5" fmla="*/ 24 h 58"/>
              <a:gd name="T6" fmla="*/ 40 w 58"/>
              <a:gd name="T7" fmla="*/ 30 h 58"/>
              <a:gd name="T8" fmla="*/ 42 w 58"/>
              <a:gd name="T9" fmla="*/ 32 h 58"/>
              <a:gd name="T10" fmla="*/ 44 w 58"/>
              <a:gd name="T11" fmla="*/ 34 h 58"/>
              <a:gd name="T12" fmla="*/ 44 w 58"/>
              <a:gd name="T13" fmla="*/ 37 h 58"/>
              <a:gd name="T14" fmla="*/ 45 w 58"/>
              <a:gd name="T15" fmla="*/ 40 h 58"/>
              <a:gd name="T16" fmla="*/ 52 w 58"/>
              <a:gd name="T17" fmla="*/ 47 h 58"/>
              <a:gd name="T18" fmla="*/ 56 w 58"/>
              <a:gd name="T19" fmla="*/ 51 h 58"/>
              <a:gd name="T20" fmla="*/ 57 w 58"/>
              <a:gd name="T21" fmla="*/ 56 h 58"/>
              <a:gd name="T22" fmla="*/ 51 w 58"/>
              <a:gd name="T23" fmla="*/ 56 h 58"/>
              <a:gd name="T24" fmla="*/ 47 w 58"/>
              <a:gd name="T25" fmla="*/ 51 h 58"/>
              <a:gd name="T26" fmla="*/ 40 w 58"/>
              <a:gd name="T27" fmla="*/ 44 h 58"/>
              <a:gd name="T28" fmla="*/ 37 w 58"/>
              <a:gd name="T29" fmla="*/ 44 h 58"/>
              <a:gd name="T30" fmla="*/ 34 w 58"/>
              <a:gd name="T31" fmla="*/ 43 h 58"/>
              <a:gd name="T32" fmla="*/ 32 w 58"/>
              <a:gd name="T33" fmla="*/ 42 h 58"/>
              <a:gd name="T34" fmla="*/ 31 w 58"/>
              <a:gd name="T35" fmla="*/ 40 h 58"/>
              <a:gd name="T36" fmla="*/ 24 w 58"/>
              <a:gd name="T37" fmla="*/ 32 h 58"/>
              <a:gd name="T38" fmla="*/ 12 w 58"/>
              <a:gd name="T39" fmla="*/ 17 h 58"/>
              <a:gd name="T40" fmla="*/ 0 w 58"/>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8">
                <a:moveTo>
                  <a:pt x="0" y="0"/>
                </a:moveTo>
                <a:cubicBezTo>
                  <a:pt x="6" y="3"/>
                  <a:pt x="12" y="7"/>
                  <a:pt x="17" y="11"/>
                </a:cubicBezTo>
                <a:cubicBezTo>
                  <a:pt x="22" y="15"/>
                  <a:pt x="28" y="19"/>
                  <a:pt x="33" y="24"/>
                </a:cubicBezTo>
                <a:cubicBezTo>
                  <a:pt x="35" y="26"/>
                  <a:pt x="38" y="28"/>
                  <a:pt x="40" y="30"/>
                </a:cubicBezTo>
                <a:cubicBezTo>
                  <a:pt x="42" y="32"/>
                  <a:pt x="42" y="32"/>
                  <a:pt x="42" y="32"/>
                </a:cubicBezTo>
                <a:cubicBezTo>
                  <a:pt x="43" y="32"/>
                  <a:pt x="43" y="33"/>
                  <a:pt x="44" y="34"/>
                </a:cubicBezTo>
                <a:cubicBezTo>
                  <a:pt x="44" y="35"/>
                  <a:pt x="44" y="36"/>
                  <a:pt x="44" y="37"/>
                </a:cubicBezTo>
                <a:cubicBezTo>
                  <a:pt x="44" y="38"/>
                  <a:pt x="44" y="39"/>
                  <a:pt x="45" y="40"/>
                </a:cubicBezTo>
                <a:cubicBezTo>
                  <a:pt x="47" y="42"/>
                  <a:pt x="49" y="45"/>
                  <a:pt x="52" y="47"/>
                </a:cubicBezTo>
                <a:cubicBezTo>
                  <a:pt x="53" y="48"/>
                  <a:pt x="55" y="50"/>
                  <a:pt x="56" y="51"/>
                </a:cubicBezTo>
                <a:cubicBezTo>
                  <a:pt x="58" y="52"/>
                  <a:pt x="58" y="55"/>
                  <a:pt x="57" y="56"/>
                </a:cubicBezTo>
                <a:cubicBezTo>
                  <a:pt x="55" y="58"/>
                  <a:pt x="53" y="57"/>
                  <a:pt x="51" y="56"/>
                </a:cubicBezTo>
                <a:cubicBezTo>
                  <a:pt x="50" y="54"/>
                  <a:pt x="49" y="53"/>
                  <a:pt x="47" y="51"/>
                </a:cubicBezTo>
                <a:cubicBezTo>
                  <a:pt x="45" y="49"/>
                  <a:pt x="43" y="47"/>
                  <a:pt x="40" y="44"/>
                </a:cubicBezTo>
                <a:cubicBezTo>
                  <a:pt x="39" y="44"/>
                  <a:pt x="38" y="44"/>
                  <a:pt x="37" y="44"/>
                </a:cubicBezTo>
                <a:cubicBezTo>
                  <a:pt x="36" y="43"/>
                  <a:pt x="35" y="43"/>
                  <a:pt x="34" y="43"/>
                </a:cubicBezTo>
                <a:cubicBezTo>
                  <a:pt x="33" y="43"/>
                  <a:pt x="33" y="42"/>
                  <a:pt x="32" y="42"/>
                </a:cubicBezTo>
                <a:cubicBezTo>
                  <a:pt x="31" y="40"/>
                  <a:pt x="31" y="40"/>
                  <a:pt x="31" y="40"/>
                </a:cubicBezTo>
                <a:cubicBezTo>
                  <a:pt x="28" y="37"/>
                  <a:pt x="26" y="35"/>
                  <a:pt x="24" y="32"/>
                </a:cubicBezTo>
                <a:cubicBezTo>
                  <a:pt x="20" y="27"/>
                  <a:pt x="16" y="22"/>
                  <a:pt x="12" y="17"/>
                </a:cubicBezTo>
                <a:cubicBezTo>
                  <a:pt x="8" y="11"/>
                  <a:pt x="4" y="6"/>
                  <a:pt x="0" y="0"/>
                </a:cubicBezTo>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6" name="ïŝ1idé">
            <a:extLst>
              <a:ext uri="{FF2B5EF4-FFF2-40B4-BE49-F238E27FC236}">
                <a16:creationId xmlns:a16="http://schemas.microsoft.com/office/drawing/2014/main" id="{25FE6FC9-0795-42B8-A81B-2893A07A96F6}"/>
              </a:ext>
            </a:extLst>
          </p:cNvPr>
          <p:cNvSpPr/>
          <p:nvPr/>
        </p:nvSpPr>
        <p:spPr bwMode="auto">
          <a:xfrm>
            <a:off x="7173601" y="2335354"/>
            <a:ext cx="64257" cy="61423"/>
          </a:xfrm>
          <a:custGeom>
            <a:avLst/>
            <a:gdLst>
              <a:gd name="T0" fmla="*/ 58 w 58"/>
              <a:gd name="T1" fmla="*/ 58 h 58"/>
              <a:gd name="T2" fmla="*/ 42 w 58"/>
              <a:gd name="T3" fmla="*/ 46 h 58"/>
              <a:gd name="T4" fmla="*/ 26 w 58"/>
              <a:gd name="T5" fmla="*/ 34 h 58"/>
              <a:gd name="T6" fmla="*/ 18 w 58"/>
              <a:gd name="T7" fmla="*/ 27 h 58"/>
              <a:gd name="T8" fmla="*/ 16 w 58"/>
              <a:gd name="T9" fmla="*/ 26 h 58"/>
              <a:gd name="T10" fmla="*/ 15 w 58"/>
              <a:gd name="T11" fmla="*/ 23 h 58"/>
              <a:gd name="T12" fmla="*/ 15 w 58"/>
              <a:gd name="T13" fmla="*/ 20 h 58"/>
              <a:gd name="T14" fmla="*/ 14 w 58"/>
              <a:gd name="T15" fmla="*/ 18 h 58"/>
              <a:gd name="T16" fmla="*/ 7 w 58"/>
              <a:gd name="T17" fmla="*/ 10 h 58"/>
              <a:gd name="T18" fmla="*/ 2 w 58"/>
              <a:gd name="T19" fmla="*/ 6 h 58"/>
              <a:gd name="T20" fmla="*/ 2 w 58"/>
              <a:gd name="T21" fmla="*/ 1 h 58"/>
              <a:gd name="T22" fmla="*/ 7 w 58"/>
              <a:gd name="T23" fmla="*/ 2 h 58"/>
              <a:gd name="T24" fmla="*/ 11 w 58"/>
              <a:gd name="T25" fmla="*/ 6 h 58"/>
              <a:gd name="T26" fmla="*/ 19 w 58"/>
              <a:gd name="T27" fmla="*/ 13 h 58"/>
              <a:gd name="T28" fmla="*/ 21 w 58"/>
              <a:gd name="T29" fmla="*/ 14 h 58"/>
              <a:gd name="T30" fmla="*/ 24 w 58"/>
              <a:gd name="T31" fmla="*/ 14 h 58"/>
              <a:gd name="T32" fmla="*/ 26 w 58"/>
              <a:gd name="T33" fmla="*/ 16 h 58"/>
              <a:gd name="T34" fmla="*/ 28 w 58"/>
              <a:gd name="T35" fmla="*/ 17 h 58"/>
              <a:gd name="T36" fmla="*/ 35 w 58"/>
              <a:gd name="T37" fmla="*/ 25 h 58"/>
              <a:gd name="T38" fmla="*/ 47 w 58"/>
              <a:gd name="T39" fmla="*/ 41 h 58"/>
              <a:gd name="T40" fmla="*/ 58 w 58"/>
              <a:gd name="T4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8">
                <a:moveTo>
                  <a:pt x="58" y="58"/>
                </a:moveTo>
                <a:cubicBezTo>
                  <a:pt x="53" y="54"/>
                  <a:pt x="47" y="50"/>
                  <a:pt x="42" y="46"/>
                </a:cubicBezTo>
                <a:cubicBezTo>
                  <a:pt x="36" y="42"/>
                  <a:pt x="31" y="38"/>
                  <a:pt x="26" y="34"/>
                </a:cubicBezTo>
                <a:cubicBezTo>
                  <a:pt x="23" y="32"/>
                  <a:pt x="21" y="29"/>
                  <a:pt x="18" y="27"/>
                </a:cubicBezTo>
                <a:cubicBezTo>
                  <a:pt x="16" y="26"/>
                  <a:pt x="16" y="26"/>
                  <a:pt x="16" y="26"/>
                </a:cubicBezTo>
                <a:cubicBezTo>
                  <a:pt x="16" y="25"/>
                  <a:pt x="15" y="24"/>
                  <a:pt x="15" y="23"/>
                </a:cubicBezTo>
                <a:cubicBezTo>
                  <a:pt x="15" y="23"/>
                  <a:pt x="15" y="21"/>
                  <a:pt x="15" y="20"/>
                </a:cubicBezTo>
                <a:cubicBezTo>
                  <a:pt x="14" y="19"/>
                  <a:pt x="14" y="18"/>
                  <a:pt x="14" y="18"/>
                </a:cubicBezTo>
                <a:cubicBezTo>
                  <a:pt x="12" y="15"/>
                  <a:pt x="9" y="13"/>
                  <a:pt x="7" y="10"/>
                </a:cubicBezTo>
                <a:cubicBezTo>
                  <a:pt x="5" y="9"/>
                  <a:pt x="4" y="8"/>
                  <a:pt x="2" y="6"/>
                </a:cubicBezTo>
                <a:cubicBezTo>
                  <a:pt x="1" y="5"/>
                  <a:pt x="0" y="3"/>
                  <a:pt x="2" y="1"/>
                </a:cubicBezTo>
                <a:cubicBezTo>
                  <a:pt x="3" y="0"/>
                  <a:pt x="6" y="0"/>
                  <a:pt x="7" y="2"/>
                </a:cubicBezTo>
                <a:cubicBezTo>
                  <a:pt x="8" y="3"/>
                  <a:pt x="10" y="5"/>
                  <a:pt x="11" y="6"/>
                </a:cubicBezTo>
                <a:cubicBezTo>
                  <a:pt x="13" y="8"/>
                  <a:pt x="16" y="11"/>
                  <a:pt x="19" y="13"/>
                </a:cubicBezTo>
                <a:cubicBezTo>
                  <a:pt x="19" y="13"/>
                  <a:pt x="20" y="14"/>
                  <a:pt x="21" y="14"/>
                </a:cubicBezTo>
                <a:cubicBezTo>
                  <a:pt x="22" y="14"/>
                  <a:pt x="23" y="14"/>
                  <a:pt x="24" y="14"/>
                </a:cubicBezTo>
                <a:cubicBezTo>
                  <a:pt x="25" y="14"/>
                  <a:pt x="26" y="15"/>
                  <a:pt x="26" y="16"/>
                </a:cubicBezTo>
                <a:cubicBezTo>
                  <a:pt x="28" y="17"/>
                  <a:pt x="28" y="17"/>
                  <a:pt x="28" y="17"/>
                </a:cubicBezTo>
                <a:cubicBezTo>
                  <a:pt x="30" y="20"/>
                  <a:pt x="32" y="22"/>
                  <a:pt x="35" y="25"/>
                </a:cubicBezTo>
                <a:cubicBezTo>
                  <a:pt x="39" y="30"/>
                  <a:pt x="43" y="35"/>
                  <a:pt x="47" y="41"/>
                </a:cubicBezTo>
                <a:cubicBezTo>
                  <a:pt x="51" y="46"/>
                  <a:pt x="55" y="52"/>
                  <a:pt x="58" y="58"/>
                </a:cubicBezTo>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7" name="î$ļîdé">
            <a:extLst>
              <a:ext uri="{FF2B5EF4-FFF2-40B4-BE49-F238E27FC236}">
                <a16:creationId xmlns:a16="http://schemas.microsoft.com/office/drawing/2014/main" id="{3A733B04-FFA5-45C1-BBBC-C16B67C661E5}"/>
              </a:ext>
            </a:extLst>
          </p:cNvPr>
          <p:cNvSpPr/>
          <p:nvPr/>
        </p:nvSpPr>
        <p:spPr bwMode="auto">
          <a:xfrm>
            <a:off x="7169192" y="2331097"/>
            <a:ext cx="17009" cy="15812"/>
          </a:xfrm>
          <a:prstGeom prst="ellipse">
            <a:avLst/>
          </a:pr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8" name="iṩḻíḋé">
            <a:extLst>
              <a:ext uri="{FF2B5EF4-FFF2-40B4-BE49-F238E27FC236}">
                <a16:creationId xmlns:a16="http://schemas.microsoft.com/office/drawing/2014/main" id="{B7501F45-9D9F-43A2-A5ED-AC7D47CEB724}"/>
              </a:ext>
            </a:extLst>
          </p:cNvPr>
          <p:cNvSpPr/>
          <p:nvPr/>
        </p:nvSpPr>
        <p:spPr bwMode="auto">
          <a:xfrm>
            <a:off x="7071546" y="2328665"/>
            <a:ext cx="11339" cy="19461"/>
          </a:xfrm>
          <a:custGeom>
            <a:avLst/>
            <a:gdLst>
              <a:gd name="T0" fmla="*/ 0 w 18"/>
              <a:gd name="T1" fmla="*/ 16 h 32"/>
              <a:gd name="T2" fmla="*/ 0 w 18"/>
              <a:gd name="T3" fmla="*/ 0 h 32"/>
              <a:gd name="T4" fmla="*/ 9 w 18"/>
              <a:gd name="T5" fmla="*/ 7 h 32"/>
              <a:gd name="T6" fmla="*/ 18 w 18"/>
              <a:gd name="T7" fmla="*/ 16 h 32"/>
              <a:gd name="T8" fmla="*/ 9 w 18"/>
              <a:gd name="T9" fmla="*/ 25 h 32"/>
              <a:gd name="T10" fmla="*/ 0 w 18"/>
              <a:gd name="T11" fmla="*/ 32 h 32"/>
              <a:gd name="T12" fmla="*/ 0 w 18"/>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0" y="16"/>
                </a:moveTo>
                <a:lnTo>
                  <a:pt x="0" y="0"/>
                </a:lnTo>
                <a:lnTo>
                  <a:pt x="9" y="7"/>
                </a:lnTo>
                <a:lnTo>
                  <a:pt x="18" y="16"/>
                </a:lnTo>
                <a:lnTo>
                  <a:pt x="9" y="25"/>
                </a:lnTo>
                <a:lnTo>
                  <a:pt x="0" y="32"/>
                </a:lnTo>
                <a:lnTo>
                  <a:pt x="0" y="16"/>
                </a:lnTo>
                <a:close/>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69" name="ïśḷíḑè">
            <a:extLst>
              <a:ext uri="{FF2B5EF4-FFF2-40B4-BE49-F238E27FC236}">
                <a16:creationId xmlns:a16="http://schemas.microsoft.com/office/drawing/2014/main" id="{9C9BCF76-0104-4DFF-BC8B-CD2686B6CBEB}"/>
              </a:ext>
            </a:extLst>
          </p:cNvPr>
          <p:cNvSpPr/>
          <p:nvPr/>
        </p:nvSpPr>
        <p:spPr bwMode="auto">
          <a:xfrm>
            <a:off x="7272507" y="2328665"/>
            <a:ext cx="11339" cy="19461"/>
          </a:xfrm>
          <a:custGeom>
            <a:avLst/>
            <a:gdLst>
              <a:gd name="T0" fmla="*/ 18 w 18"/>
              <a:gd name="T1" fmla="*/ 16 h 32"/>
              <a:gd name="T2" fmla="*/ 18 w 18"/>
              <a:gd name="T3" fmla="*/ 0 h 32"/>
              <a:gd name="T4" fmla="*/ 9 w 18"/>
              <a:gd name="T5" fmla="*/ 7 h 32"/>
              <a:gd name="T6" fmla="*/ 0 w 18"/>
              <a:gd name="T7" fmla="*/ 16 h 32"/>
              <a:gd name="T8" fmla="*/ 9 w 18"/>
              <a:gd name="T9" fmla="*/ 25 h 32"/>
              <a:gd name="T10" fmla="*/ 18 w 18"/>
              <a:gd name="T11" fmla="*/ 32 h 32"/>
              <a:gd name="T12" fmla="*/ 18 w 18"/>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18" y="16"/>
                </a:moveTo>
                <a:lnTo>
                  <a:pt x="18" y="0"/>
                </a:lnTo>
                <a:lnTo>
                  <a:pt x="9" y="7"/>
                </a:lnTo>
                <a:lnTo>
                  <a:pt x="0" y="16"/>
                </a:lnTo>
                <a:lnTo>
                  <a:pt x="9" y="25"/>
                </a:lnTo>
                <a:lnTo>
                  <a:pt x="18" y="32"/>
                </a:lnTo>
                <a:lnTo>
                  <a:pt x="18" y="16"/>
                </a:lnTo>
                <a:close/>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0" name="ïŝlíḑê">
            <a:extLst>
              <a:ext uri="{FF2B5EF4-FFF2-40B4-BE49-F238E27FC236}">
                <a16:creationId xmlns:a16="http://schemas.microsoft.com/office/drawing/2014/main" id="{DD3F8F74-B34F-450F-8E8F-1E0A9B1E1B3E}"/>
              </a:ext>
            </a:extLst>
          </p:cNvPr>
          <p:cNvSpPr/>
          <p:nvPr/>
        </p:nvSpPr>
        <p:spPr bwMode="auto">
          <a:xfrm>
            <a:off x="7272507" y="2328665"/>
            <a:ext cx="11339" cy="19461"/>
          </a:xfrm>
          <a:custGeom>
            <a:avLst/>
            <a:gdLst>
              <a:gd name="T0" fmla="*/ 18 w 18"/>
              <a:gd name="T1" fmla="*/ 16 h 32"/>
              <a:gd name="T2" fmla="*/ 18 w 18"/>
              <a:gd name="T3" fmla="*/ 0 h 32"/>
              <a:gd name="T4" fmla="*/ 9 w 18"/>
              <a:gd name="T5" fmla="*/ 7 h 32"/>
              <a:gd name="T6" fmla="*/ 0 w 18"/>
              <a:gd name="T7" fmla="*/ 16 h 32"/>
              <a:gd name="T8" fmla="*/ 9 w 18"/>
              <a:gd name="T9" fmla="*/ 25 h 32"/>
              <a:gd name="T10" fmla="*/ 18 w 18"/>
              <a:gd name="T11" fmla="*/ 32 h 32"/>
              <a:gd name="T12" fmla="*/ 18 w 18"/>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18" y="16"/>
                </a:moveTo>
                <a:lnTo>
                  <a:pt x="18" y="0"/>
                </a:lnTo>
                <a:lnTo>
                  <a:pt x="9" y="7"/>
                </a:lnTo>
                <a:lnTo>
                  <a:pt x="0" y="16"/>
                </a:lnTo>
                <a:lnTo>
                  <a:pt x="9" y="25"/>
                </a:lnTo>
                <a:lnTo>
                  <a:pt x="18" y="32"/>
                </a:lnTo>
                <a:lnTo>
                  <a:pt x="1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1" name="ïS1idé">
            <a:extLst>
              <a:ext uri="{FF2B5EF4-FFF2-40B4-BE49-F238E27FC236}">
                <a16:creationId xmlns:a16="http://schemas.microsoft.com/office/drawing/2014/main" id="{439C783D-A76A-47FC-9C3A-8A4B56D78537}"/>
              </a:ext>
            </a:extLst>
          </p:cNvPr>
          <p:cNvSpPr/>
          <p:nvPr/>
        </p:nvSpPr>
        <p:spPr bwMode="auto">
          <a:xfrm>
            <a:off x="7167302" y="2429617"/>
            <a:ext cx="20789" cy="11555"/>
          </a:xfrm>
          <a:custGeom>
            <a:avLst/>
            <a:gdLst>
              <a:gd name="T0" fmla="*/ 16 w 33"/>
              <a:gd name="T1" fmla="*/ 19 h 19"/>
              <a:gd name="T2" fmla="*/ 0 w 33"/>
              <a:gd name="T3" fmla="*/ 19 h 19"/>
              <a:gd name="T4" fmla="*/ 7 w 33"/>
              <a:gd name="T5" fmla="*/ 8 h 19"/>
              <a:gd name="T6" fmla="*/ 16 w 33"/>
              <a:gd name="T7" fmla="*/ 0 h 19"/>
              <a:gd name="T8" fmla="*/ 24 w 33"/>
              <a:gd name="T9" fmla="*/ 8 h 19"/>
              <a:gd name="T10" fmla="*/ 33 w 33"/>
              <a:gd name="T11" fmla="*/ 19 h 19"/>
              <a:gd name="T12" fmla="*/ 16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16" y="19"/>
                </a:moveTo>
                <a:lnTo>
                  <a:pt x="0" y="19"/>
                </a:lnTo>
                <a:lnTo>
                  <a:pt x="7" y="8"/>
                </a:lnTo>
                <a:lnTo>
                  <a:pt x="16" y="0"/>
                </a:lnTo>
                <a:lnTo>
                  <a:pt x="24" y="8"/>
                </a:lnTo>
                <a:lnTo>
                  <a:pt x="33" y="19"/>
                </a:lnTo>
                <a:lnTo>
                  <a:pt x="16" y="19"/>
                </a:ln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2" name="ïś1iḑê">
            <a:extLst>
              <a:ext uri="{FF2B5EF4-FFF2-40B4-BE49-F238E27FC236}">
                <a16:creationId xmlns:a16="http://schemas.microsoft.com/office/drawing/2014/main" id="{9DEA11E6-EB55-4694-B8F2-E7EFB5583613}"/>
              </a:ext>
            </a:extLst>
          </p:cNvPr>
          <p:cNvSpPr/>
          <p:nvPr/>
        </p:nvSpPr>
        <p:spPr bwMode="auto">
          <a:xfrm>
            <a:off x="7167302" y="2429617"/>
            <a:ext cx="20789" cy="11555"/>
          </a:xfrm>
          <a:custGeom>
            <a:avLst/>
            <a:gdLst>
              <a:gd name="T0" fmla="*/ 16 w 33"/>
              <a:gd name="T1" fmla="*/ 19 h 19"/>
              <a:gd name="T2" fmla="*/ 0 w 33"/>
              <a:gd name="T3" fmla="*/ 19 h 19"/>
              <a:gd name="T4" fmla="*/ 7 w 33"/>
              <a:gd name="T5" fmla="*/ 8 h 19"/>
              <a:gd name="T6" fmla="*/ 16 w 33"/>
              <a:gd name="T7" fmla="*/ 0 h 19"/>
              <a:gd name="T8" fmla="*/ 24 w 33"/>
              <a:gd name="T9" fmla="*/ 8 h 19"/>
              <a:gd name="T10" fmla="*/ 33 w 33"/>
              <a:gd name="T11" fmla="*/ 19 h 19"/>
              <a:gd name="T12" fmla="*/ 16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16" y="19"/>
                </a:moveTo>
                <a:lnTo>
                  <a:pt x="0" y="19"/>
                </a:lnTo>
                <a:lnTo>
                  <a:pt x="7" y="8"/>
                </a:lnTo>
                <a:lnTo>
                  <a:pt x="16" y="0"/>
                </a:lnTo>
                <a:lnTo>
                  <a:pt x="24" y="8"/>
                </a:lnTo>
                <a:lnTo>
                  <a:pt x="33" y="19"/>
                </a:lnTo>
                <a:lnTo>
                  <a:pt x="16"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3" name="íŝḻiḑe">
            <a:extLst>
              <a:ext uri="{FF2B5EF4-FFF2-40B4-BE49-F238E27FC236}">
                <a16:creationId xmlns:a16="http://schemas.microsoft.com/office/drawing/2014/main" id="{41C3AE1A-0EBA-4B8D-944E-03C43D25E1CA}"/>
              </a:ext>
            </a:extLst>
          </p:cNvPr>
          <p:cNvSpPr/>
          <p:nvPr/>
        </p:nvSpPr>
        <p:spPr bwMode="auto">
          <a:xfrm>
            <a:off x="7167302" y="2235618"/>
            <a:ext cx="20789" cy="11555"/>
          </a:xfrm>
          <a:custGeom>
            <a:avLst/>
            <a:gdLst>
              <a:gd name="T0" fmla="*/ 16 w 33"/>
              <a:gd name="T1" fmla="*/ 0 h 19"/>
              <a:gd name="T2" fmla="*/ 0 w 33"/>
              <a:gd name="T3" fmla="*/ 0 h 19"/>
              <a:gd name="T4" fmla="*/ 7 w 33"/>
              <a:gd name="T5" fmla="*/ 10 h 19"/>
              <a:gd name="T6" fmla="*/ 16 w 33"/>
              <a:gd name="T7" fmla="*/ 19 h 19"/>
              <a:gd name="T8" fmla="*/ 24 w 33"/>
              <a:gd name="T9" fmla="*/ 10 h 19"/>
              <a:gd name="T10" fmla="*/ 33 w 33"/>
              <a:gd name="T11" fmla="*/ 0 h 19"/>
              <a:gd name="T12" fmla="*/ 16 w 3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16" y="0"/>
                </a:moveTo>
                <a:lnTo>
                  <a:pt x="0" y="0"/>
                </a:lnTo>
                <a:lnTo>
                  <a:pt x="7" y="10"/>
                </a:lnTo>
                <a:lnTo>
                  <a:pt x="16" y="19"/>
                </a:lnTo>
                <a:lnTo>
                  <a:pt x="24" y="10"/>
                </a:lnTo>
                <a:lnTo>
                  <a:pt x="33" y="0"/>
                </a:lnTo>
                <a:lnTo>
                  <a:pt x="16" y="0"/>
                </a:ln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4" name="ïsliďe">
            <a:extLst>
              <a:ext uri="{FF2B5EF4-FFF2-40B4-BE49-F238E27FC236}">
                <a16:creationId xmlns:a16="http://schemas.microsoft.com/office/drawing/2014/main" id="{A8CCDDFB-E62F-4A69-9BA9-922354C03487}"/>
              </a:ext>
            </a:extLst>
          </p:cNvPr>
          <p:cNvSpPr/>
          <p:nvPr/>
        </p:nvSpPr>
        <p:spPr bwMode="auto">
          <a:xfrm>
            <a:off x="7167302" y="2235618"/>
            <a:ext cx="20789" cy="11555"/>
          </a:xfrm>
          <a:custGeom>
            <a:avLst/>
            <a:gdLst>
              <a:gd name="T0" fmla="*/ 16 w 33"/>
              <a:gd name="T1" fmla="*/ 0 h 19"/>
              <a:gd name="T2" fmla="*/ 0 w 33"/>
              <a:gd name="T3" fmla="*/ 0 h 19"/>
              <a:gd name="T4" fmla="*/ 7 w 33"/>
              <a:gd name="T5" fmla="*/ 10 h 19"/>
              <a:gd name="T6" fmla="*/ 16 w 33"/>
              <a:gd name="T7" fmla="*/ 19 h 19"/>
              <a:gd name="T8" fmla="*/ 24 w 33"/>
              <a:gd name="T9" fmla="*/ 10 h 19"/>
              <a:gd name="T10" fmla="*/ 33 w 33"/>
              <a:gd name="T11" fmla="*/ 0 h 19"/>
              <a:gd name="T12" fmla="*/ 16 w 3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16" y="0"/>
                </a:moveTo>
                <a:lnTo>
                  <a:pt x="0" y="0"/>
                </a:lnTo>
                <a:lnTo>
                  <a:pt x="7" y="10"/>
                </a:lnTo>
                <a:lnTo>
                  <a:pt x="16" y="19"/>
                </a:lnTo>
                <a:lnTo>
                  <a:pt x="24" y="10"/>
                </a:lnTo>
                <a:lnTo>
                  <a:pt x="33"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5" name="íṩ1îḍè">
            <a:extLst>
              <a:ext uri="{FF2B5EF4-FFF2-40B4-BE49-F238E27FC236}">
                <a16:creationId xmlns:a16="http://schemas.microsoft.com/office/drawing/2014/main" id="{78D94F43-A60B-4E09-83CE-B9CDF5CC63B6}"/>
              </a:ext>
            </a:extLst>
          </p:cNvPr>
          <p:cNvSpPr/>
          <p:nvPr/>
        </p:nvSpPr>
        <p:spPr bwMode="auto">
          <a:xfrm>
            <a:off x="7177381" y="2115205"/>
            <a:ext cx="17639" cy="377659"/>
          </a:xfrm>
          <a:custGeom>
            <a:avLst/>
            <a:gdLst>
              <a:gd name="T0" fmla="*/ 0 w 16"/>
              <a:gd name="T1" fmla="*/ 357 h 357"/>
              <a:gd name="T2" fmla="*/ 0 w 16"/>
              <a:gd name="T3" fmla="*/ 357 h 357"/>
              <a:gd name="T4" fmla="*/ 0 w 16"/>
              <a:gd name="T5" fmla="*/ 357 h 357"/>
              <a:gd name="T6" fmla="*/ 0 w 16"/>
              <a:gd name="T7" fmla="*/ 357 h 357"/>
              <a:gd name="T8" fmla="*/ 0 w 16"/>
              <a:gd name="T9" fmla="*/ 16 h 357"/>
              <a:gd name="T10" fmla="*/ 0 w 16"/>
              <a:gd name="T11" fmla="*/ 16 h 357"/>
              <a:gd name="T12" fmla="*/ 0 w 16"/>
              <a:gd name="T13" fmla="*/ 16 h 357"/>
              <a:gd name="T14" fmla="*/ 0 w 16"/>
              <a:gd name="T15" fmla="*/ 37 h 357"/>
              <a:gd name="T16" fmla="*/ 0 w 16"/>
              <a:gd name="T17" fmla="*/ 37 h 357"/>
              <a:gd name="T18" fmla="*/ 1 w 16"/>
              <a:gd name="T19" fmla="*/ 37 h 357"/>
              <a:gd name="T20" fmla="*/ 7 w 16"/>
              <a:gd name="T21" fmla="*/ 40 h 357"/>
              <a:gd name="T22" fmla="*/ 10 w 16"/>
              <a:gd name="T23" fmla="*/ 45 h 357"/>
              <a:gd name="T24" fmla="*/ 10 w 16"/>
              <a:gd name="T25" fmla="*/ 45 h 357"/>
              <a:gd name="T26" fmla="*/ 16 w 16"/>
              <a:gd name="T27" fmla="*/ 32 h 357"/>
              <a:gd name="T28" fmla="*/ 0 w 16"/>
              <a:gd name="T29" fmla="*/ 16 h 357"/>
              <a:gd name="T30" fmla="*/ 0 w 16"/>
              <a:gd name="T31" fmla="*/ 0 h 357"/>
              <a:gd name="T32" fmla="*/ 0 w 16"/>
              <a:gd name="T33" fmla="*/ 0 h 357"/>
              <a:gd name="T34" fmla="*/ 0 w 16"/>
              <a:gd name="T35" fmla="*/ 0 h 357"/>
              <a:gd name="T36" fmla="*/ 0 w 16"/>
              <a:gd name="T37" fmla="*/ 0 h 357"/>
              <a:gd name="T38" fmla="*/ 0 w 16"/>
              <a:gd name="T3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57">
                <a:moveTo>
                  <a:pt x="0" y="357"/>
                </a:moveTo>
                <a:cubicBezTo>
                  <a:pt x="0" y="357"/>
                  <a:pt x="0" y="357"/>
                  <a:pt x="0" y="357"/>
                </a:cubicBezTo>
                <a:cubicBezTo>
                  <a:pt x="0" y="357"/>
                  <a:pt x="0" y="357"/>
                  <a:pt x="0" y="357"/>
                </a:cubicBezTo>
                <a:cubicBezTo>
                  <a:pt x="0" y="357"/>
                  <a:pt x="0" y="357"/>
                  <a:pt x="0" y="357"/>
                </a:cubicBezTo>
                <a:moveTo>
                  <a:pt x="0" y="16"/>
                </a:moveTo>
                <a:cubicBezTo>
                  <a:pt x="0" y="16"/>
                  <a:pt x="0" y="16"/>
                  <a:pt x="0" y="16"/>
                </a:cubicBezTo>
                <a:cubicBezTo>
                  <a:pt x="0" y="16"/>
                  <a:pt x="0" y="16"/>
                  <a:pt x="0" y="16"/>
                </a:cubicBezTo>
                <a:cubicBezTo>
                  <a:pt x="0" y="37"/>
                  <a:pt x="0" y="37"/>
                  <a:pt x="0" y="37"/>
                </a:cubicBezTo>
                <a:cubicBezTo>
                  <a:pt x="0" y="37"/>
                  <a:pt x="0" y="37"/>
                  <a:pt x="0" y="37"/>
                </a:cubicBezTo>
                <a:cubicBezTo>
                  <a:pt x="1" y="37"/>
                  <a:pt x="1" y="37"/>
                  <a:pt x="1" y="37"/>
                </a:cubicBezTo>
                <a:cubicBezTo>
                  <a:pt x="3" y="37"/>
                  <a:pt x="5" y="38"/>
                  <a:pt x="7" y="40"/>
                </a:cubicBezTo>
                <a:cubicBezTo>
                  <a:pt x="8" y="41"/>
                  <a:pt x="9" y="43"/>
                  <a:pt x="10" y="45"/>
                </a:cubicBezTo>
                <a:cubicBezTo>
                  <a:pt x="10" y="45"/>
                  <a:pt x="10" y="45"/>
                  <a:pt x="10" y="45"/>
                </a:cubicBezTo>
                <a:cubicBezTo>
                  <a:pt x="14" y="42"/>
                  <a:pt x="16" y="38"/>
                  <a:pt x="16" y="32"/>
                </a:cubicBezTo>
                <a:cubicBezTo>
                  <a:pt x="16" y="23"/>
                  <a:pt x="9" y="16"/>
                  <a:pt x="0" y="16"/>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6" name="îṡļîḑe">
            <a:extLst>
              <a:ext uri="{FF2B5EF4-FFF2-40B4-BE49-F238E27FC236}">
                <a16:creationId xmlns:a16="http://schemas.microsoft.com/office/drawing/2014/main" id="{C8B05651-E721-4C46-9269-364D9534A30C}"/>
              </a:ext>
            </a:extLst>
          </p:cNvPr>
          <p:cNvSpPr/>
          <p:nvPr/>
        </p:nvSpPr>
        <p:spPr bwMode="auto">
          <a:xfrm>
            <a:off x="7177381" y="2115205"/>
            <a:ext cx="35908" cy="66288"/>
          </a:xfrm>
          <a:custGeom>
            <a:avLst/>
            <a:gdLst>
              <a:gd name="T0" fmla="*/ 0 w 33"/>
              <a:gd name="T1" fmla="*/ 0 h 63"/>
              <a:gd name="T2" fmla="*/ 0 w 33"/>
              <a:gd name="T3" fmla="*/ 0 h 63"/>
              <a:gd name="T4" fmla="*/ 0 w 33"/>
              <a:gd name="T5" fmla="*/ 0 h 63"/>
              <a:gd name="T6" fmla="*/ 0 w 33"/>
              <a:gd name="T7" fmla="*/ 16 h 63"/>
              <a:gd name="T8" fmla="*/ 0 w 33"/>
              <a:gd name="T9" fmla="*/ 16 h 63"/>
              <a:gd name="T10" fmla="*/ 0 w 33"/>
              <a:gd name="T11" fmla="*/ 16 h 63"/>
              <a:gd name="T12" fmla="*/ 16 w 33"/>
              <a:gd name="T13" fmla="*/ 32 h 63"/>
              <a:gd name="T14" fmla="*/ 10 w 33"/>
              <a:gd name="T15" fmla="*/ 45 h 63"/>
              <a:gd name="T16" fmla="*/ 10 w 33"/>
              <a:gd name="T17" fmla="*/ 47 h 63"/>
              <a:gd name="T18" fmla="*/ 10 w 33"/>
              <a:gd name="T19" fmla="*/ 63 h 63"/>
              <a:gd name="T20" fmla="*/ 33 w 33"/>
              <a:gd name="T21" fmla="*/ 32 h 63"/>
              <a:gd name="T22" fmla="*/ 0 w 33"/>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63">
                <a:moveTo>
                  <a:pt x="0" y="0"/>
                </a:moveTo>
                <a:cubicBezTo>
                  <a:pt x="0" y="0"/>
                  <a:pt x="0" y="0"/>
                  <a:pt x="0" y="0"/>
                </a:cubicBezTo>
                <a:cubicBezTo>
                  <a:pt x="0" y="0"/>
                  <a:pt x="0" y="0"/>
                  <a:pt x="0" y="0"/>
                </a:cubicBezTo>
                <a:cubicBezTo>
                  <a:pt x="0" y="16"/>
                  <a:pt x="0" y="16"/>
                  <a:pt x="0" y="16"/>
                </a:cubicBezTo>
                <a:cubicBezTo>
                  <a:pt x="0" y="16"/>
                  <a:pt x="0" y="16"/>
                  <a:pt x="0" y="16"/>
                </a:cubicBezTo>
                <a:cubicBezTo>
                  <a:pt x="0" y="16"/>
                  <a:pt x="0" y="16"/>
                  <a:pt x="0" y="16"/>
                </a:cubicBezTo>
                <a:cubicBezTo>
                  <a:pt x="9" y="16"/>
                  <a:pt x="16" y="23"/>
                  <a:pt x="16" y="32"/>
                </a:cubicBezTo>
                <a:cubicBezTo>
                  <a:pt x="16" y="38"/>
                  <a:pt x="14" y="42"/>
                  <a:pt x="10" y="45"/>
                </a:cubicBezTo>
                <a:cubicBezTo>
                  <a:pt x="10" y="46"/>
                  <a:pt x="10" y="46"/>
                  <a:pt x="10" y="47"/>
                </a:cubicBezTo>
                <a:cubicBezTo>
                  <a:pt x="10" y="63"/>
                  <a:pt x="10" y="63"/>
                  <a:pt x="10" y="63"/>
                </a:cubicBezTo>
                <a:cubicBezTo>
                  <a:pt x="23" y="59"/>
                  <a:pt x="33" y="47"/>
                  <a:pt x="33" y="32"/>
                </a:cubicBezTo>
                <a:cubicBezTo>
                  <a:pt x="33" y="14"/>
                  <a:pt x="18" y="0"/>
                  <a:pt x="0" y="0"/>
                </a:cubicBezTo>
              </a:path>
            </a:pathLst>
          </a:custGeom>
          <a:solidFill>
            <a:srgbClr val="D414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7" name="îšľiḑe">
            <a:extLst>
              <a:ext uri="{FF2B5EF4-FFF2-40B4-BE49-F238E27FC236}">
                <a16:creationId xmlns:a16="http://schemas.microsoft.com/office/drawing/2014/main" id="{36936D3F-B018-44CE-BCCF-35E0D6B7E4DE}"/>
              </a:ext>
            </a:extLst>
          </p:cNvPr>
          <p:cNvSpPr/>
          <p:nvPr/>
        </p:nvSpPr>
        <p:spPr bwMode="auto">
          <a:xfrm>
            <a:off x="7177381" y="2186966"/>
            <a:ext cx="159382" cy="305898"/>
          </a:xfrm>
          <a:custGeom>
            <a:avLst/>
            <a:gdLst>
              <a:gd name="T0" fmla="*/ 10 w 145"/>
              <a:gd name="T1" fmla="*/ 0 h 289"/>
              <a:gd name="T2" fmla="*/ 10 w 145"/>
              <a:gd name="T3" fmla="*/ 4 h 289"/>
              <a:gd name="T4" fmla="*/ 0 w 145"/>
              <a:gd name="T5" fmla="*/ 4 h 289"/>
              <a:gd name="T6" fmla="*/ 0 w 145"/>
              <a:gd name="T7" fmla="*/ 12 h 289"/>
              <a:gd name="T8" fmla="*/ 0 w 145"/>
              <a:gd name="T9" fmla="*/ 12 h 289"/>
              <a:gd name="T10" fmla="*/ 131 w 145"/>
              <a:gd name="T11" fmla="*/ 143 h 289"/>
              <a:gd name="T12" fmla="*/ 0 w 145"/>
              <a:gd name="T13" fmla="*/ 274 h 289"/>
              <a:gd name="T14" fmla="*/ 0 w 145"/>
              <a:gd name="T15" fmla="*/ 274 h 289"/>
              <a:gd name="T16" fmla="*/ 0 w 145"/>
              <a:gd name="T17" fmla="*/ 289 h 289"/>
              <a:gd name="T18" fmla="*/ 0 w 145"/>
              <a:gd name="T19" fmla="*/ 289 h 289"/>
              <a:gd name="T20" fmla="*/ 145 w 145"/>
              <a:gd name="T21" fmla="*/ 144 h 289"/>
              <a:gd name="T22" fmla="*/ 10 w 145"/>
              <a:gd name="T2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289">
                <a:moveTo>
                  <a:pt x="10" y="0"/>
                </a:moveTo>
                <a:cubicBezTo>
                  <a:pt x="10" y="4"/>
                  <a:pt x="10" y="4"/>
                  <a:pt x="10" y="4"/>
                </a:cubicBezTo>
                <a:cubicBezTo>
                  <a:pt x="0" y="4"/>
                  <a:pt x="0" y="4"/>
                  <a:pt x="0" y="4"/>
                </a:cubicBezTo>
                <a:cubicBezTo>
                  <a:pt x="0" y="12"/>
                  <a:pt x="0" y="12"/>
                  <a:pt x="0" y="12"/>
                </a:cubicBezTo>
                <a:cubicBezTo>
                  <a:pt x="0" y="12"/>
                  <a:pt x="0" y="12"/>
                  <a:pt x="0" y="12"/>
                </a:cubicBezTo>
                <a:cubicBezTo>
                  <a:pt x="72" y="12"/>
                  <a:pt x="131" y="71"/>
                  <a:pt x="131" y="143"/>
                </a:cubicBezTo>
                <a:cubicBezTo>
                  <a:pt x="131" y="215"/>
                  <a:pt x="72" y="274"/>
                  <a:pt x="0" y="274"/>
                </a:cubicBezTo>
                <a:cubicBezTo>
                  <a:pt x="0" y="274"/>
                  <a:pt x="0" y="274"/>
                  <a:pt x="0" y="274"/>
                </a:cubicBezTo>
                <a:cubicBezTo>
                  <a:pt x="0" y="289"/>
                  <a:pt x="0" y="289"/>
                  <a:pt x="0" y="289"/>
                </a:cubicBezTo>
                <a:cubicBezTo>
                  <a:pt x="0" y="289"/>
                  <a:pt x="0" y="289"/>
                  <a:pt x="0" y="289"/>
                </a:cubicBezTo>
                <a:cubicBezTo>
                  <a:pt x="80" y="289"/>
                  <a:pt x="145" y="224"/>
                  <a:pt x="145" y="144"/>
                </a:cubicBezTo>
                <a:cubicBezTo>
                  <a:pt x="145" y="67"/>
                  <a:pt x="85" y="5"/>
                  <a:pt x="1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8" name="îṣḷîďê">
            <a:extLst>
              <a:ext uri="{FF2B5EF4-FFF2-40B4-BE49-F238E27FC236}">
                <a16:creationId xmlns:a16="http://schemas.microsoft.com/office/drawing/2014/main" id="{F49DFA9B-4362-4476-8A4F-DB59D2879B77}"/>
              </a:ext>
            </a:extLst>
          </p:cNvPr>
          <p:cNvSpPr/>
          <p:nvPr/>
        </p:nvSpPr>
        <p:spPr bwMode="auto">
          <a:xfrm>
            <a:off x="7177381" y="2221023"/>
            <a:ext cx="122844" cy="235961"/>
          </a:xfrm>
          <a:custGeom>
            <a:avLst/>
            <a:gdLst>
              <a:gd name="T0" fmla="*/ 0 w 112"/>
              <a:gd name="T1" fmla="*/ 0 h 223"/>
              <a:gd name="T2" fmla="*/ 0 w 112"/>
              <a:gd name="T3" fmla="*/ 0 h 223"/>
              <a:gd name="T4" fmla="*/ 0 w 112"/>
              <a:gd name="T5" fmla="*/ 9 h 223"/>
              <a:gd name="T6" fmla="*/ 0 w 112"/>
              <a:gd name="T7" fmla="*/ 9 h 223"/>
              <a:gd name="T8" fmla="*/ 102 w 112"/>
              <a:gd name="T9" fmla="*/ 111 h 223"/>
              <a:gd name="T10" fmla="*/ 0 w 112"/>
              <a:gd name="T11" fmla="*/ 213 h 223"/>
              <a:gd name="T12" fmla="*/ 0 w 112"/>
              <a:gd name="T13" fmla="*/ 213 h 223"/>
              <a:gd name="T14" fmla="*/ 0 w 112"/>
              <a:gd name="T15" fmla="*/ 223 h 223"/>
              <a:gd name="T16" fmla="*/ 0 w 112"/>
              <a:gd name="T17" fmla="*/ 223 h 223"/>
              <a:gd name="T18" fmla="*/ 112 w 112"/>
              <a:gd name="T19" fmla="*/ 111 h 223"/>
              <a:gd name="T20" fmla="*/ 0 w 112"/>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223">
                <a:moveTo>
                  <a:pt x="0" y="0"/>
                </a:moveTo>
                <a:cubicBezTo>
                  <a:pt x="0" y="0"/>
                  <a:pt x="0" y="0"/>
                  <a:pt x="0" y="0"/>
                </a:cubicBezTo>
                <a:cubicBezTo>
                  <a:pt x="0" y="9"/>
                  <a:pt x="0" y="9"/>
                  <a:pt x="0" y="9"/>
                </a:cubicBezTo>
                <a:cubicBezTo>
                  <a:pt x="0" y="9"/>
                  <a:pt x="0" y="9"/>
                  <a:pt x="0" y="9"/>
                </a:cubicBezTo>
                <a:cubicBezTo>
                  <a:pt x="57" y="9"/>
                  <a:pt x="102" y="55"/>
                  <a:pt x="102" y="111"/>
                </a:cubicBezTo>
                <a:cubicBezTo>
                  <a:pt x="102" y="168"/>
                  <a:pt x="57" y="213"/>
                  <a:pt x="0" y="213"/>
                </a:cubicBezTo>
                <a:cubicBezTo>
                  <a:pt x="0" y="213"/>
                  <a:pt x="0" y="213"/>
                  <a:pt x="0" y="213"/>
                </a:cubicBezTo>
                <a:cubicBezTo>
                  <a:pt x="0" y="223"/>
                  <a:pt x="0" y="223"/>
                  <a:pt x="0" y="223"/>
                </a:cubicBezTo>
                <a:cubicBezTo>
                  <a:pt x="0" y="223"/>
                  <a:pt x="0" y="223"/>
                  <a:pt x="0" y="223"/>
                </a:cubicBezTo>
                <a:cubicBezTo>
                  <a:pt x="62" y="223"/>
                  <a:pt x="112" y="173"/>
                  <a:pt x="112" y="111"/>
                </a:cubicBezTo>
                <a:cubicBezTo>
                  <a:pt x="112" y="50"/>
                  <a:pt x="62" y="0"/>
                  <a:pt x="0" y="0"/>
                </a:cubicBezTo>
              </a:path>
            </a:pathLst>
          </a:custGeom>
          <a:solidFill>
            <a:srgbClr val="AFB1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79" name="íṧ1ïḍè">
            <a:extLst>
              <a:ext uri="{FF2B5EF4-FFF2-40B4-BE49-F238E27FC236}">
                <a16:creationId xmlns:a16="http://schemas.microsoft.com/office/drawing/2014/main" id="{BE72CF19-86D1-437A-A6A1-8401580A7AC0}"/>
              </a:ext>
            </a:extLst>
          </p:cNvPr>
          <p:cNvSpPr/>
          <p:nvPr/>
        </p:nvSpPr>
        <p:spPr bwMode="auto">
          <a:xfrm>
            <a:off x="7177381" y="2230145"/>
            <a:ext cx="112134" cy="215892"/>
          </a:xfrm>
          <a:custGeom>
            <a:avLst/>
            <a:gdLst>
              <a:gd name="T0" fmla="*/ 92 w 102"/>
              <a:gd name="T1" fmla="*/ 107 h 204"/>
              <a:gd name="T2" fmla="*/ 92 w 102"/>
              <a:gd name="T3" fmla="*/ 97 h 204"/>
              <a:gd name="T4" fmla="*/ 97 w 102"/>
              <a:gd name="T5" fmla="*/ 102 h 204"/>
              <a:gd name="T6" fmla="*/ 0 w 102"/>
              <a:gd name="T7" fmla="*/ 0 h 204"/>
              <a:gd name="T8" fmla="*/ 0 w 102"/>
              <a:gd name="T9" fmla="*/ 5 h 204"/>
              <a:gd name="T10" fmla="*/ 10 w 102"/>
              <a:gd name="T11" fmla="*/ 5 h 204"/>
              <a:gd name="T12" fmla="*/ 0 w 102"/>
              <a:gd name="T13" fmla="*/ 16 h 204"/>
              <a:gd name="T14" fmla="*/ 0 w 102"/>
              <a:gd name="T15" fmla="*/ 25 h 204"/>
              <a:gd name="T16" fmla="*/ 4 w 102"/>
              <a:gd name="T17" fmla="*/ 45 h 204"/>
              <a:gd name="T18" fmla="*/ 7 w 102"/>
              <a:gd name="T19" fmla="*/ 75 h 204"/>
              <a:gd name="T20" fmla="*/ 7 w 102"/>
              <a:gd name="T21" fmla="*/ 80 h 204"/>
              <a:gd name="T22" fmla="*/ 4 w 102"/>
              <a:gd name="T23" fmla="*/ 85 h 204"/>
              <a:gd name="T24" fmla="*/ 3 w 102"/>
              <a:gd name="T25" fmla="*/ 96 h 204"/>
              <a:gd name="T26" fmla="*/ 7 w 102"/>
              <a:gd name="T27" fmla="*/ 99 h 204"/>
              <a:gd name="T28" fmla="*/ 17 w 102"/>
              <a:gd name="T29" fmla="*/ 99 h 204"/>
              <a:gd name="T30" fmla="*/ 22 w 102"/>
              <a:gd name="T31" fmla="*/ 95 h 204"/>
              <a:gd name="T32" fmla="*/ 25 w 102"/>
              <a:gd name="T33" fmla="*/ 95 h 204"/>
              <a:gd name="T34" fmla="*/ 37 w 102"/>
              <a:gd name="T35" fmla="*/ 96 h 204"/>
              <a:gd name="T36" fmla="*/ 77 w 102"/>
              <a:gd name="T37" fmla="*/ 102 h 204"/>
              <a:gd name="T38" fmla="*/ 37 w 102"/>
              <a:gd name="T39" fmla="*/ 108 h 204"/>
              <a:gd name="T40" fmla="*/ 25 w 102"/>
              <a:gd name="T41" fmla="*/ 109 h 204"/>
              <a:gd name="T42" fmla="*/ 22 w 102"/>
              <a:gd name="T43" fmla="*/ 109 h 204"/>
              <a:gd name="T44" fmla="*/ 17 w 102"/>
              <a:gd name="T45" fmla="*/ 106 h 204"/>
              <a:gd name="T46" fmla="*/ 8 w 102"/>
              <a:gd name="T47" fmla="*/ 105 h 204"/>
              <a:gd name="T48" fmla="*/ 16 w 102"/>
              <a:gd name="T49" fmla="*/ 112 h 204"/>
              <a:gd name="T50" fmla="*/ 21 w 102"/>
              <a:gd name="T51" fmla="*/ 113 h 204"/>
              <a:gd name="T52" fmla="*/ 25 w 102"/>
              <a:gd name="T53" fmla="*/ 116 h 204"/>
              <a:gd name="T54" fmla="*/ 44 w 102"/>
              <a:gd name="T55" fmla="*/ 140 h 204"/>
              <a:gd name="T56" fmla="*/ 39 w 102"/>
              <a:gd name="T57" fmla="*/ 145 h 204"/>
              <a:gd name="T58" fmla="*/ 15 w 102"/>
              <a:gd name="T59" fmla="*/ 126 h 204"/>
              <a:gd name="T60" fmla="*/ 12 w 102"/>
              <a:gd name="T61" fmla="*/ 122 h 204"/>
              <a:gd name="T62" fmla="*/ 11 w 102"/>
              <a:gd name="T63" fmla="*/ 117 h 204"/>
              <a:gd name="T64" fmla="*/ 4 w 102"/>
              <a:gd name="T65" fmla="*/ 109 h 204"/>
              <a:gd name="T66" fmla="*/ 3 w 102"/>
              <a:gd name="T67" fmla="*/ 109 h 204"/>
              <a:gd name="T68" fmla="*/ 5 w 102"/>
              <a:gd name="T69" fmla="*/ 122 h 204"/>
              <a:gd name="T70" fmla="*/ 7 w 102"/>
              <a:gd name="T71" fmla="*/ 127 h 204"/>
              <a:gd name="T72" fmla="*/ 7 w 102"/>
              <a:gd name="T73" fmla="*/ 139 h 204"/>
              <a:gd name="T74" fmla="*/ 0 w 102"/>
              <a:gd name="T75" fmla="*/ 179 h 204"/>
              <a:gd name="T76" fmla="*/ 0 w 102"/>
              <a:gd name="T77" fmla="*/ 188 h 204"/>
              <a:gd name="T78" fmla="*/ 5 w 102"/>
              <a:gd name="T79" fmla="*/ 193 h 204"/>
              <a:gd name="T80" fmla="*/ 0 w 102"/>
              <a:gd name="T81" fmla="*/ 199 h 204"/>
              <a:gd name="T82" fmla="*/ 0 w 102"/>
              <a:gd name="T83" fmla="*/ 204 h 204"/>
              <a:gd name="T84" fmla="*/ 102 w 102"/>
              <a:gd name="T8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204">
                <a:moveTo>
                  <a:pt x="97" y="111"/>
                </a:moveTo>
                <a:cubicBezTo>
                  <a:pt x="92" y="107"/>
                  <a:pt x="92" y="107"/>
                  <a:pt x="92" y="107"/>
                </a:cubicBezTo>
                <a:cubicBezTo>
                  <a:pt x="87" y="102"/>
                  <a:pt x="87" y="102"/>
                  <a:pt x="87" y="102"/>
                </a:cubicBezTo>
                <a:cubicBezTo>
                  <a:pt x="92" y="97"/>
                  <a:pt x="92" y="97"/>
                  <a:pt x="92" y="97"/>
                </a:cubicBezTo>
                <a:cubicBezTo>
                  <a:pt x="97" y="93"/>
                  <a:pt x="97" y="93"/>
                  <a:pt x="97" y="93"/>
                </a:cubicBezTo>
                <a:cubicBezTo>
                  <a:pt x="97" y="102"/>
                  <a:pt x="97" y="102"/>
                  <a:pt x="97" y="102"/>
                </a:cubicBezTo>
                <a:cubicBezTo>
                  <a:pt x="97" y="111"/>
                  <a:pt x="97" y="111"/>
                  <a:pt x="97" y="111"/>
                </a:cubicBezTo>
                <a:moveTo>
                  <a:pt x="0" y="0"/>
                </a:moveTo>
                <a:cubicBezTo>
                  <a:pt x="0" y="0"/>
                  <a:pt x="0" y="0"/>
                  <a:pt x="0" y="0"/>
                </a:cubicBezTo>
                <a:cubicBezTo>
                  <a:pt x="0" y="5"/>
                  <a:pt x="0" y="5"/>
                  <a:pt x="0" y="5"/>
                </a:cubicBezTo>
                <a:cubicBezTo>
                  <a:pt x="0" y="5"/>
                  <a:pt x="0" y="5"/>
                  <a:pt x="0" y="5"/>
                </a:cubicBezTo>
                <a:cubicBezTo>
                  <a:pt x="10" y="5"/>
                  <a:pt x="10" y="5"/>
                  <a:pt x="10" y="5"/>
                </a:cubicBezTo>
                <a:cubicBezTo>
                  <a:pt x="5" y="11"/>
                  <a:pt x="5" y="11"/>
                  <a:pt x="5" y="11"/>
                </a:cubicBezTo>
                <a:cubicBezTo>
                  <a:pt x="0" y="16"/>
                  <a:pt x="0" y="16"/>
                  <a:pt x="0" y="16"/>
                </a:cubicBezTo>
                <a:cubicBezTo>
                  <a:pt x="0" y="16"/>
                  <a:pt x="0" y="16"/>
                  <a:pt x="0" y="16"/>
                </a:cubicBezTo>
                <a:cubicBezTo>
                  <a:pt x="0" y="25"/>
                  <a:pt x="0" y="25"/>
                  <a:pt x="0" y="25"/>
                </a:cubicBezTo>
                <a:cubicBezTo>
                  <a:pt x="0" y="25"/>
                  <a:pt x="0" y="25"/>
                  <a:pt x="0" y="25"/>
                </a:cubicBezTo>
                <a:cubicBezTo>
                  <a:pt x="2" y="32"/>
                  <a:pt x="3" y="39"/>
                  <a:pt x="4" y="45"/>
                </a:cubicBezTo>
                <a:cubicBezTo>
                  <a:pt x="5" y="52"/>
                  <a:pt x="6" y="59"/>
                  <a:pt x="6" y="65"/>
                </a:cubicBezTo>
                <a:cubicBezTo>
                  <a:pt x="7" y="69"/>
                  <a:pt x="7" y="72"/>
                  <a:pt x="7" y="75"/>
                </a:cubicBezTo>
                <a:cubicBezTo>
                  <a:pt x="7" y="78"/>
                  <a:pt x="7" y="78"/>
                  <a:pt x="7" y="78"/>
                </a:cubicBezTo>
                <a:cubicBezTo>
                  <a:pt x="7" y="78"/>
                  <a:pt x="7" y="79"/>
                  <a:pt x="7" y="80"/>
                </a:cubicBezTo>
                <a:cubicBezTo>
                  <a:pt x="6" y="81"/>
                  <a:pt x="5" y="82"/>
                  <a:pt x="5" y="83"/>
                </a:cubicBezTo>
                <a:cubicBezTo>
                  <a:pt x="4" y="83"/>
                  <a:pt x="4" y="84"/>
                  <a:pt x="4" y="85"/>
                </a:cubicBezTo>
                <a:cubicBezTo>
                  <a:pt x="3" y="88"/>
                  <a:pt x="3" y="92"/>
                  <a:pt x="3" y="95"/>
                </a:cubicBezTo>
                <a:cubicBezTo>
                  <a:pt x="3" y="95"/>
                  <a:pt x="3" y="95"/>
                  <a:pt x="3" y="96"/>
                </a:cubicBezTo>
                <a:cubicBezTo>
                  <a:pt x="5" y="96"/>
                  <a:pt x="6" y="98"/>
                  <a:pt x="7" y="99"/>
                </a:cubicBezTo>
                <a:cubicBezTo>
                  <a:pt x="7" y="99"/>
                  <a:pt x="7" y="99"/>
                  <a:pt x="7" y="99"/>
                </a:cubicBezTo>
                <a:cubicBezTo>
                  <a:pt x="8" y="99"/>
                  <a:pt x="8" y="99"/>
                  <a:pt x="9" y="99"/>
                </a:cubicBezTo>
                <a:cubicBezTo>
                  <a:pt x="11" y="99"/>
                  <a:pt x="14" y="99"/>
                  <a:pt x="17" y="99"/>
                </a:cubicBezTo>
                <a:cubicBezTo>
                  <a:pt x="18" y="98"/>
                  <a:pt x="19" y="98"/>
                  <a:pt x="20" y="97"/>
                </a:cubicBezTo>
                <a:cubicBezTo>
                  <a:pt x="20" y="97"/>
                  <a:pt x="21" y="96"/>
                  <a:pt x="22" y="95"/>
                </a:cubicBezTo>
                <a:cubicBezTo>
                  <a:pt x="23" y="95"/>
                  <a:pt x="23" y="95"/>
                  <a:pt x="24" y="95"/>
                </a:cubicBezTo>
                <a:cubicBezTo>
                  <a:pt x="24" y="95"/>
                  <a:pt x="24" y="95"/>
                  <a:pt x="25" y="95"/>
                </a:cubicBezTo>
                <a:cubicBezTo>
                  <a:pt x="27" y="95"/>
                  <a:pt x="27" y="95"/>
                  <a:pt x="27" y="95"/>
                </a:cubicBezTo>
                <a:cubicBezTo>
                  <a:pt x="30" y="95"/>
                  <a:pt x="34" y="96"/>
                  <a:pt x="37" y="96"/>
                </a:cubicBezTo>
                <a:cubicBezTo>
                  <a:pt x="44" y="96"/>
                  <a:pt x="50" y="97"/>
                  <a:pt x="57" y="98"/>
                </a:cubicBezTo>
                <a:cubicBezTo>
                  <a:pt x="64" y="99"/>
                  <a:pt x="70" y="100"/>
                  <a:pt x="77" y="102"/>
                </a:cubicBezTo>
                <a:cubicBezTo>
                  <a:pt x="70" y="104"/>
                  <a:pt x="64" y="105"/>
                  <a:pt x="57" y="106"/>
                </a:cubicBezTo>
                <a:cubicBezTo>
                  <a:pt x="50" y="107"/>
                  <a:pt x="44" y="108"/>
                  <a:pt x="37" y="108"/>
                </a:cubicBezTo>
                <a:cubicBezTo>
                  <a:pt x="34" y="109"/>
                  <a:pt x="30" y="109"/>
                  <a:pt x="27" y="109"/>
                </a:cubicBezTo>
                <a:cubicBezTo>
                  <a:pt x="25" y="109"/>
                  <a:pt x="25" y="109"/>
                  <a:pt x="25" y="109"/>
                </a:cubicBezTo>
                <a:cubicBezTo>
                  <a:pt x="24" y="109"/>
                  <a:pt x="24" y="109"/>
                  <a:pt x="24" y="109"/>
                </a:cubicBezTo>
                <a:cubicBezTo>
                  <a:pt x="23" y="109"/>
                  <a:pt x="23" y="109"/>
                  <a:pt x="22" y="109"/>
                </a:cubicBezTo>
                <a:cubicBezTo>
                  <a:pt x="21" y="108"/>
                  <a:pt x="20" y="107"/>
                  <a:pt x="20" y="107"/>
                </a:cubicBezTo>
                <a:cubicBezTo>
                  <a:pt x="19" y="106"/>
                  <a:pt x="18" y="106"/>
                  <a:pt x="17" y="106"/>
                </a:cubicBezTo>
                <a:cubicBezTo>
                  <a:pt x="14" y="105"/>
                  <a:pt x="11" y="105"/>
                  <a:pt x="9" y="105"/>
                </a:cubicBezTo>
                <a:cubicBezTo>
                  <a:pt x="8" y="105"/>
                  <a:pt x="8" y="105"/>
                  <a:pt x="8" y="105"/>
                </a:cubicBezTo>
                <a:cubicBezTo>
                  <a:pt x="8" y="105"/>
                  <a:pt x="8" y="105"/>
                  <a:pt x="8" y="105"/>
                </a:cubicBezTo>
                <a:cubicBezTo>
                  <a:pt x="10" y="107"/>
                  <a:pt x="13" y="110"/>
                  <a:pt x="16" y="112"/>
                </a:cubicBezTo>
                <a:cubicBezTo>
                  <a:pt x="16" y="112"/>
                  <a:pt x="17" y="113"/>
                  <a:pt x="18" y="113"/>
                </a:cubicBezTo>
                <a:cubicBezTo>
                  <a:pt x="19" y="113"/>
                  <a:pt x="20" y="113"/>
                  <a:pt x="21" y="113"/>
                </a:cubicBezTo>
                <a:cubicBezTo>
                  <a:pt x="22" y="113"/>
                  <a:pt x="23" y="114"/>
                  <a:pt x="23" y="115"/>
                </a:cubicBezTo>
                <a:cubicBezTo>
                  <a:pt x="25" y="116"/>
                  <a:pt x="25" y="116"/>
                  <a:pt x="25" y="116"/>
                </a:cubicBezTo>
                <a:cubicBezTo>
                  <a:pt x="27" y="119"/>
                  <a:pt x="29" y="121"/>
                  <a:pt x="32" y="124"/>
                </a:cubicBezTo>
                <a:cubicBezTo>
                  <a:pt x="36" y="129"/>
                  <a:pt x="40" y="134"/>
                  <a:pt x="44" y="140"/>
                </a:cubicBezTo>
                <a:cubicBezTo>
                  <a:pt x="48" y="145"/>
                  <a:pt x="52" y="151"/>
                  <a:pt x="55" y="157"/>
                </a:cubicBezTo>
                <a:cubicBezTo>
                  <a:pt x="50" y="153"/>
                  <a:pt x="44" y="149"/>
                  <a:pt x="39" y="145"/>
                </a:cubicBezTo>
                <a:cubicBezTo>
                  <a:pt x="33" y="141"/>
                  <a:pt x="28" y="137"/>
                  <a:pt x="23" y="133"/>
                </a:cubicBezTo>
                <a:cubicBezTo>
                  <a:pt x="20" y="131"/>
                  <a:pt x="18" y="128"/>
                  <a:pt x="15" y="126"/>
                </a:cubicBezTo>
                <a:cubicBezTo>
                  <a:pt x="13" y="125"/>
                  <a:pt x="13" y="125"/>
                  <a:pt x="13" y="125"/>
                </a:cubicBezTo>
                <a:cubicBezTo>
                  <a:pt x="13" y="124"/>
                  <a:pt x="12" y="123"/>
                  <a:pt x="12" y="122"/>
                </a:cubicBezTo>
                <a:cubicBezTo>
                  <a:pt x="12" y="122"/>
                  <a:pt x="12" y="120"/>
                  <a:pt x="12" y="119"/>
                </a:cubicBezTo>
                <a:cubicBezTo>
                  <a:pt x="11" y="118"/>
                  <a:pt x="11" y="117"/>
                  <a:pt x="11" y="117"/>
                </a:cubicBezTo>
                <a:cubicBezTo>
                  <a:pt x="9" y="114"/>
                  <a:pt x="6" y="112"/>
                  <a:pt x="4" y="109"/>
                </a:cubicBezTo>
                <a:cubicBezTo>
                  <a:pt x="4" y="109"/>
                  <a:pt x="4" y="109"/>
                  <a:pt x="4" y="109"/>
                </a:cubicBezTo>
                <a:cubicBezTo>
                  <a:pt x="3" y="109"/>
                  <a:pt x="3" y="109"/>
                  <a:pt x="3" y="109"/>
                </a:cubicBezTo>
                <a:cubicBezTo>
                  <a:pt x="3" y="109"/>
                  <a:pt x="3" y="109"/>
                  <a:pt x="3" y="109"/>
                </a:cubicBezTo>
                <a:cubicBezTo>
                  <a:pt x="3" y="112"/>
                  <a:pt x="3" y="116"/>
                  <a:pt x="4" y="119"/>
                </a:cubicBezTo>
                <a:cubicBezTo>
                  <a:pt x="4" y="120"/>
                  <a:pt x="4" y="121"/>
                  <a:pt x="5" y="122"/>
                </a:cubicBezTo>
                <a:cubicBezTo>
                  <a:pt x="6" y="122"/>
                  <a:pt x="6" y="123"/>
                  <a:pt x="7" y="124"/>
                </a:cubicBezTo>
                <a:cubicBezTo>
                  <a:pt x="7" y="125"/>
                  <a:pt x="8" y="126"/>
                  <a:pt x="7" y="127"/>
                </a:cubicBezTo>
                <a:cubicBezTo>
                  <a:pt x="7" y="129"/>
                  <a:pt x="7" y="129"/>
                  <a:pt x="7" y="129"/>
                </a:cubicBezTo>
                <a:cubicBezTo>
                  <a:pt x="7" y="132"/>
                  <a:pt x="7" y="136"/>
                  <a:pt x="7" y="139"/>
                </a:cubicBezTo>
                <a:cubicBezTo>
                  <a:pt x="6" y="146"/>
                  <a:pt x="5" y="152"/>
                  <a:pt x="4" y="159"/>
                </a:cubicBezTo>
                <a:cubicBezTo>
                  <a:pt x="3" y="166"/>
                  <a:pt x="2" y="172"/>
                  <a:pt x="0" y="179"/>
                </a:cubicBezTo>
                <a:cubicBezTo>
                  <a:pt x="0" y="179"/>
                  <a:pt x="0" y="178"/>
                  <a:pt x="0" y="178"/>
                </a:cubicBezTo>
                <a:cubicBezTo>
                  <a:pt x="0" y="188"/>
                  <a:pt x="0" y="188"/>
                  <a:pt x="0" y="188"/>
                </a:cubicBezTo>
                <a:cubicBezTo>
                  <a:pt x="0" y="188"/>
                  <a:pt x="0" y="188"/>
                  <a:pt x="0" y="188"/>
                </a:cubicBezTo>
                <a:cubicBezTo>
                  <a:pt x="5" y="193"/>
                  <a:pt x="5" y="193"/>
                  <a:pt x="5" y="193"/>
                </a:cubicBezTo>
                <a:cubicBezTo>
                  <a:pt x="10" y="199"/>
                  <a:pt x="10" y="199"/>
                  <a:pt x="10" y="199"/>
                </a:cubicBezTo>
                <a:cubicBezTo>
                  <a:pt x="0" y="199"/>
                  <a:pt x="0" y="199"/>
                  <a:pt x="0" y="199"/>
                </a:cubicBezTo>
                <a:cubicBezTo>
                  <a:pt x="0" y="199"/>
                  <a:pt x="0" y="199"/>
                  <a:pt x="0" y="199"/>
                </a:cubicBezTo>
                <a:cubicBezTo>
                  <a:pt x="0" y="204"/>
                  <a:pt x="0" y="204"/>
                  <a:pt x="0" y="204"/>
                </a:cubicBezTo>
                <a:cubicBezTo>
                  <a:pt x="0" y="204"/>
                  <a:pt x="0" y="204"/>
                  <a:pt x="0" y="204"/>
                </a:cubicBezTo>
                <a:cubicBezTo>
                  <a:pt x="57" y="204"/>
                  <a:pt x="102" y="159"/>
                  <a:pt x="102" y="102"/>
                </a:cubicBezTo>
                <a:cubicBezTo>
                  <a:pt x="102" y="46"/>
                  <a:pt x="57" y="0"/>
                  <a:pt x="0"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0" name="îṧ1ïḓé">
            <a:extLst>
              <a:ext uri="{FF2B5EF4-FFF2-40B4-BE49-F238E27FC236}">
                <a16:creationId xmlns:a16="http://schemas.microsoft.com/office/drawing/2014/main" id="{D07194D9-AA1C-4D46-A44D-53FE92DAAF2A}"/>
              </a:ext>
            </a:extLst>
          </p:cNvPr>
          <p:cNvSpPr/>
          <p:nvPr/>
        </p:nvSpPr>
        <p:spPr bwMode="auto">
          <a:xfrm>
            <a:off x="7177381" y="2199738"/>
            <a:ext cx="143633" cy="277314"/>
          </a:xfrm>
          <a:custGeom>
            <a:avLst/>
            <a:gdLst>
              <a:gd name="T0" fmla="*/ 0 w 131"/>
              <a:gd name="T1" fmla="*/ 0 h 262"/>
              <a:gd name="T2" fmla="*/ 0 w 131"/>
              <a:gd name="T3" fmla="*/ 0 h 262"/>
              <a:gd name="T4" fmla="*/ 0 w 131"/>
              <a:gd name="T5" fmla="*/ 20 h 262"/>
              <a:gd name="T6" fmla="*/ 0 w 131"/>
              <a:gd name="T7" fmla="*/ 20 h 262"/>
              <a:gd name="T8" fmla="*/ 112 w 131"/>
              <a:gd name="T9" fmla="*/ 131 h 262"/>
              <a:gd name="T10" fmla="*/ 0 w 131"/>
              <a:gd name="T11" fmla="*/ 243 h 262"/>
              <a:gd name="T12" fmla="*/ 0 w 131"/>
              <a:gd name="T13" fmla="*/ 243 h 262"/>
              <a:gd name="T14" fmla="*/ 0 w 131"/>
              <a:gd name="T15" fmla="*/ 262 h 262"/>
              <a:gd name="T16" fmla="*/ 0 w 131"/>
              <a:gd name="T17" fmla="*/ 262 h 262"/>
              <a:gd name="T18" fmla="*/ 131 w 131"/>
              <a:gd name="T19" fmla="*/ 131 h 262"/>
              <a:gd name="T20" fmla="*/ 0 w 131"/>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262">
                <a:moveTo>
                  <a:pt x="0" y="0"/>
                </a:moveTo>
                <a:cubicBezTo>
                  <a:pt x="0" y="0"/>
                  <a:pt x="0" y="0"/>
                  <a:pt x="0" y="0"/>
                </a:cubicBezTo>
                <a:cubicBezTo>
                  <a:pt x="0" y="20"/>
                  <a:pt x="0" y="20"/>
                  <a:pt x="0" y="20"/>
                </a:cubicBezTo>
                <a:cubicBezTo>
                  <a:pt x="0" y="20"/>
                  <a:pt x="0" y="20"/>
                  <a:pt x="0" y="20"/>
                </a:cubicBezTo>
                <a:cubicBezTo>
                  <a:pt x="62" y="20"/>
                  <a:pt x="112" y="70"/>
                  <a:pt x="112" y="131"/>
                </a:cubicBezTo>
                <a:cubicBezTo>
                  <a:pt x="112" y="193"/>
                  <a:pt x="62" y="243"/>
                  <a:pt x="0" y="243"/>
                </a:cubicBezTo>
                <a:cubicBezTo>
                  <a:pt x="0" y="243"/>
                  <a:pt x="0" y="243"/>
                  <a:pt x="0" y="243"/>
                </a:cubicBezTo>
                <a:cubicBezTo>
                  <a:pt x="0" y="262"/>
                  <a:pt x="0" y="262"/>
                  <a:pt x="0" y="262"/>
                </a:cubicBezTo>
                <a:cubicBezTo>
                  <a:pt x="0" y="262"/>
                  <a:pt x="0" y="262"/>
                  <a:pt x="0" y="262"/>
                </a:cubicBezTo>
                <a:cubicBezTo>
                  <a:pt x="72" y="262"/>
                  <a:pt x="131" y="203"/>
                  <a:pt x="131" y="131"/>
                </a:cubicBezTo>
                <a:cubicBezTo>
                  <a:pt x="131" y="59"/>
                  <a:pt x="72" y="0"/>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1" name="îSḻîḓe">
            <a:extLst>
              <a:ext uri="{FF2B5EF4-FFF2-40B4-BE49-F238E27FC236}">
                <a16:creationId xmlns:a16="http://schemas.microsoft.com/office/drawing/2014/main" id="{8938DACE-B1C8-4DE7-9F36-2CE383427BF8}"/>
              </a:ext>
            </a:extLst>
          </p:cNvPr>
          <p:cNvSpPr/>
          <p:nvPr/>
        </p:nvSpPr>
        <p:spPr bwMode="auto">
          <a:xfrm>
            <a:off x="7177381" y="2154126"/>
            <a:ext cx="10710" cy="37097"/>
          </a:xfrm>
          <a:custGeom>
            <a:avLst/>
            <a:gdLst>
              <a:gd name="T0" fmla="*/ 1 w 10"/>
              <a:gd name="T1" fmla="*/ 0 h 35"/>
              <a:gd name="T2" fmla="*/ 0 w 10"/>
              <a:gd name="T3" fmla="*/ 0 h 35"/>
              <a:gd name="T4" fmla="*/ 0 w 10"/>
              <a:gd name="T5" fmla="*/ 0 h 35"/>
              <a:gd name="T6" fmla="*/ 0 w 10"/>
              <a:gd name="T7" fmla="*/ 35 h 35"/>
              <a:gd name="T8" fmla="*/ 10 w 10"/>
              <a:gd name="T9" fmla="*/ 35 h 35"/>
              <a:gd name="T10" fmla="*/ 10 w 10"/>
              <a:gd name="T11" fmla="*/ 31 h 35"/>
              <a:gd name="T12" fmla="*/ 10 w 10"/>
              <a:gd name="T13" fmla="*/ 31 h 35"/>
              <a:gd name="T14" fmla="*/ 10 w 10"/>
              <a:gd name="T15" fmla="*/ 26 h 35"/>
              <a:gd name="T16" fmla="*/ 10 w 10"/>
              <a:gd name="T17" fmla="*/ 26 h 35"/>
              <a:gd name="T18" fmla="*/ 10 w 10"/>
              <a:gd name="T19" fmla="*/ 10 h 35"/>
              <a:gd name="T20" fmla="*/ 10 w 10"/>
              <a:gd name="T21" fmla="*/ 8 h 35"/>
              <a:gd name="T22" fmla="*/ 10 w 10"/>
              <a:gd name="T23" fmla="*/ 8 h 35"/>
              <a:gd name="T24" fmla="*/ 7 w 10"/>
              <a:gd name="T25" fmla="*/ 3 h 35"/>
              <a:gd name="T26" fmla="*/ 1 w 10"/>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35">
                <a:moveTo>
                  <a:pt x="1" y="0"/>
                </a:moveTo>
                <a:cubicBezTo>
                  <a:pt x="0" y="0"/>
                  <a:pt x="0" y="0"/>
                  <a:pt x="0" y="0"/>
                </a:cubicBezTo>
                <a:cubicBezTo>
                  <a:pt x="0" y="0"/>
                  <a:pt x="0" y="0"/>
                  <a:pt x="0" y="0"/>
                </a:cubicBezTo>
                <a:cubicBezTo>
                  <a:pt x="0" y="35"/>
                  <a:pt x="0" y="35"/>
                  <a:pt x="0" y="35"/>
                </a:cubicBezTo>
                <a:cubicBezTo>
                  <a:pt x="10" y="35"/>
                  <a:pt x="10" y="35"/>
                  <a:pt x="10" y="35"/>
                </a:cubicBezTo>
                <a:cubicBezTo>
                  <a:pt x="10" y="31"/>
                  <a:pt x="10" y="31"/>
                  <a:pt x="10" y="31"/>
                </a:cubicBezTo>
                <a:cubicBezTo>
                  <a:pt x="10" y="31"/>
                  <a:pt x="10" y="31"/>
                  <a:pt x="10" y="31"/>
                </a:cubicBezTo>
                <a:cubicBezTo>
                  <a:pt x="10" y="26"/>
                  <a:pt x="10" y="26"/>
                  <a:pt x="10" y="26"/>
                </a:cubicBezTo>
                <a:cubicBezTo>
                  <a:pt x="10" y="26"/>
                  <a:pt x="10" y="26"/>
                  <a:pt x="10" y="26"/>
                </a:cubicBezTo>
                <a:cubicBezTo>
                  <a:pt x="10" y="10"/>
                  <a:pt x="10" y="10"/>
                  <a:pt x="10" y="10"/>
                </a:cubicBezTo>
                <a:cubicBezTo>
                  <a:pt x="10" y="9"/>
                  <a:pt x="10" y="9"/>
                  <a:pt x="10" y="8"/>
                </a:cubicBezTo>
                <a:cubicBezTo>
                  <a:pt x="10" y="8"/>
                  <a:pt x="10" y="8"/>
                  <a:pt x="10" y="8"/>
                </a:cubicBezTo>
                <a:cubicBezTo>
                  <a:pt x="9" y="6"/>
                  <a:pt x="8" y="4"/>
                  <a:pt x="7" y="3"/>
                </a:cubicBezTo>
                <a:cubicBezTo>
                  <a:pt x="5" y="1"/>
                  <a:pt x="3" y="0"/>
                  <a:pt x="1"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2" name="íṧ1ïḑé">
            <a:extLst>
              <a:ext uri="{FF2B5EF4-FFF2-40B4-BE49-F238E27FC236}">
                <a16:creationId xmlns:a16="http://schemas.microsoft.com/office/drawing/2014/main" id="{473C0845-44A0-400A-86C1-F836DEA4680D}"/>
              </a:ext>
            </a:extLst>
          </p:cNvPr>
          <p:cNvSpPr/>
          <p:nvPr/>
        </p:nvSpPr>
        <p:spPr bwMode="auto">
          <a:xfrm>
            <a:off x="7177381" y="2256903"/>
            <a:ext cx="7560" cy="74802"/>
          </a:xfrm>
          <a:custGeom>
            <a:avLst/>
            <a:gdLst>
              <a:gd name="T0" fmla="*/ 0 w 7"/>
              <a:gd name="T1" fmla="*/ 0 h 71"/>
              <a:gd name="T2" fmla="*/ 0 w 7"/>
              <a:gd name="T3" fmla="*/ 0 h 71"/>
              <a:gd name="T4" fmla="*/ 0 w 7"/>
              <a:gd name="T5" fmla="*/ 70 h 71"/>
              <a:gd name="T6" fmla="*/ 0 w 7"/>
              <a:gd name="T7" fmla="*/ 70 h 71"/>
              <a:gd name="T8" fmla="*/ 3 w 7"/>
              <a:gd name="T9" fmla="*/ 71 h 71"/>
              <a:gd name="T10" fmla="*/ 3 w 7"/>
              <a:gd name="T11" fmla="*/ 70 h 71"/>
              <a:gd name="T12" fmla="*/ 4 w 7"/>
              <a:gd name="T13" fmla="*/ 60 h 71"/>
              <a:gd name="T14" fmla="*/ 5 w 7"/>
              <a:gd name="T15" fmla="*/ 58 h 71"/>
              <a:gd name="T16" fmla="*/ 7 w 7"/>
              <a:gd name="T17" fmla="*/ 55 h 71"/>
              <a:gd name="T18" fmla="*/ 7 w 7"/>
              <a:gd name="T19" fmla="*/ 53 h 71"/>
              <a:gd name="T20" fmla="*/ 7 w 7"/>
              <a:gd name="T21" fmla="*/ 50 h 71"/>
              <a:gd name="T22" fmla="*/ 6 w 7"/>
              <a:gd name="T23" fmla="*/ 40 h 71"/>
              <a:gd name="T24" fmla="*/ 4 w 7"/>
              <a:gd name="T25" fmla="*/ 20 h 71"/>
              <a:gd name="T26" fmla="*/ 0 w 7"/>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1">
                <a:moveTo>
                  <a:pt x="0" y="0"/>
                </a:moveTo>
                <a:cubicBezTo>
                  <a:pt x="0" y="0"/>
                  <a:pt x="0" y="0"/>
                  <a:pt x="0" y="0"/>
                </a:cubicBezTo>
                <a:cubicBezTo>
                  <a:pt x="0" y="70"/>
                  <a:pt x="0" y="70"/>
                  <a:pt x="0" y="70"/>
                </a:cubicBezTo>
                <a:cubicBezTo>
                  <a:pt x="0" y="70"/>
                  <a:pt x="0" y="70"/>
                  <a:pt x="0" y="70"/>
                </a:cubicBezTo>
                <a:cubicBezTo>
                  <a:pt x="1" y="70"/>
                  <a:pt x="2" y="70"/>
                  <a:pt x="3" y="71"/>
                </a:cubicBezTo>
                <a:cubicBezTo>
                  <a:pt x="3" y="70"/>
                  <a:pt x="3" y="70"/>
                  <a:pt x="3" y="70"/>
                </a:cubicBezTo>
                <a:cubicBezTo>
                  <a:pt x="3" y="67"/>
                  <a:pt x="3" y="63"/>
                  <a:pt x="4" y="60"/>
                </a:cubicBezTo>
                <a:cubicBezTo>
                  <a:pt x="4" y="59"/>
                  <a:pt x="4" y="58"/>
                  <a:pt x="5" y="58"/>
                </a:cubicBezTo>
                <a:cubicBezTo>
                  <a:pt x="5" y="57"/>
                  <a:pt x="6" y="56"/>
                  <a:pt x="7" y="55"/>
                </a:cubicBezTo>
                <a:cubicBezTo>
                  <a:pt x="7" y="54"/>
                  <a:pt x="7" y="53"/>
                  <a:pt x="7" y="53"/>
                </a:cubicBezTo>
                <a:cubicBezTo>
                  <a:pt x="7" y="50"/>
                  <a:pt x="7" y="50"/>
                  <a:pt x="7" y="50"/>
                </a:cubicBezTo>
                <a:cubicBezTo>
                  <a:pt x="7" y="47"/>
                  <a:pt x="7" y="44"/>
                  <a:pt x="6" y="40"/>
                </a:cubicBezTo>
                <a:cubicBezTo>
                  <a:pt x="6" y="34"/>
                  <a:pt x="5" y="27"/>
                  <a:pt x="4" y="20"/>
                </a:cubicBezTo>
                <a:cubicBezTo>
                  <a:pt x="3" y="14"/>
                  <a:pt x="2" y="7"/>
                  <a:pt x="0" y="0"/>
                </a:cubicBezTo>
              </a:path>
            </a:pathLst>
          </a:custGeom>
          <a:solidFill>
            <a:srgbClr val="79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7" name="ïṧļíḓè">
            <a:extLst>
              <a:ext uri="{FF2B5EF4-FFF2-40B4-BE49-F238E27FC236}">
                <a16:creationId xmlns:a16="http://schemas.microsoft.com/office/drawing/2014/main" id="{C5B1F66B-9E1F-437D-8CFF-762D1FADBD9B}"/>
              </a:ext>
            </a:extLst>
          </p:cNvPr>
          <p:cNvSpPr/>
          <p:nvPr/>
        </p:nvSpPr>
        <p:spPr bwMode="auto">
          <a:xfrm>
            <a:off x="7177381" y="2345693"/>
            <a:ext cx="8820" cy="74194"/>
          </a:xfrm>
          <a:custGeom>
            <a:avLst/>
            <a:gdLst>
              <a:gd name="T0" fmla="*/ 3 w 8"/>
              <a:gd name="T1" fmla="*/ 0 h 70"/>
              <a:gd name="T2" fmla="*/ 0 w 8"/>
              <a:gd name="T3" fmla="*/ 1 h 70"/>
              <a:gd name="T4" fmla="*/ 0 w 8"/>
              <a:gd name="T5" fmla="*/ 1 h 70"/>
              <a:gd name="T6" fmla="*/ 0 w 8"/>
              <a:gd name="T7" fmla="*/ 69 h 70"/>
              <a:gd name="T8" fmla="*/ 0 w 8"/>
              <a:gd name="T9" fmla="*/ 70 h 70"/>
              <a:gd name="T10" fmla="*/ 4 w 8"/>
              <a:gd name="T11" fmla="*/ 50 h 70"/>
              <a:gd name="T12" fmla="*/ 7 w 8"/>
              <a:gd name="T13" fmla="*/ 30 h 70"/>
              <a:gd name="T14" fmla="*/ 7 w 8"/>
              <a:gd name="T15" fmla="*/ 20 h 70"/>
              <a:gd name="T16" fmla="*/ 7 w 8"/>
              <a:gd name="T17" fmla="*/ 18 h 70"/>
              <a:gd name="T18" fmla="*/ 7 w 8"/>
              <a:gd name="T19" fmla="*/ 15 h 70"/>
              <a:gd name="T20" fmla="*/ 5 w 8"/>
              <a:gd name="T21" fmla="*/ 13 h 70"/>
              <a:gd name="T22" fmla="*/ 4 w 8"/>
              <a:gd name="T23" fmla="*/ 10 h 70"/>
              <a:gd name="T24" fmla="*/ 3 w 8"/>
              <a:gd name="T25" fmla="*/ 0 h 70"/>
              <a:gd name="T26" fmla="*/ 3 w 8"/>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0">
                <a:moveTo>
                  <a:pt x="3" y="0"/>
                </a:moveTo>
                <a:cubicBezTo>
                  <a:pt x="2" y="1"/>
                  <a:pt x="1" y="1"/>
                  <a:pt x="0" y="1"/>
                </a:cubicBezTo>
                <a:cubicBezTo>
                  <a:pt x="0" y="1"/>
                  <a:pt x="0" y="1"/>
                  <a:pt x="0" y="1"/>
                </a:cubicBezTo>
                <a:cubicBezTo>
                  <a:pt x="0" y="69"/>
                  <a:pt x="0" y="69"/>
                  <a:pt x="0" y="69"/>
                </a:cubicBezTo>
                <a:cubicBezTo>
                  <a:pt x="0" y="69"/>
                  <a:pt x="0" y="70"/>
                  <a:pt x="0" y="70"/>
                </a:cubicBezTo>
                <a:cubicBezTo>
                  <a:pt x="2" y="63"/>
                  <a:pt x="3" y="57"/>
                  <a:pt x="4" y="50"/>
                </a:cubicBezTo>
                <a:cubicBezTo>
                  <a:pt x="5" y="43"/>
                  <a:pt x="6" y="37"/>
                  <a:pt x="7" y="30"/>
                </a:cubicBezTo>
                <a:cubicBezTo>
                  <a:pt x="7" y="27"/>
                  <a:pt x="7" y="23"/>
                  <a:pt x="7" y="20"/>
                </a:cubicBezTo>
                <a:cubicBezTo>
                  <a:pt x="7" y="18"/>
                  <a:pt x="7" y="18"/>
                  <a:pt x="7" y="18"/>
                </a:cubicBezTo>
                <a:cubicBezTo>
                  <a:pt x="8" y="17"/>
                  <a:pt x="7" y="16"/>
                  <a:pt x="7" y="15"/>
                </a:cubicBezTo>
                <a:cubicBezTo>
                  <a:pt x="6" y="14"/>
                  <a:pt x="6" y="13"/>
                  <a:pt x="5" y="13"/>
                </a:cubicBezTo>
                <a:cubicBezTo>
                  <a:pt x="4" y="12"/>
                  <a:pt x="4" y="11"/>
                  <a:pt x="4" y="10"/>
                </a:cubicBezTo>
                <a:cubicBezTo>
                  <a:pt x="3" y="7"/>
                  <a:pt x="3" y="3"/>
                  <a:pt x="3" y="0"/>
                </a:cubicBezTo>
                <a:cubicBezTo>
                  <a:pt x="3" y="0"/>
                  <a:pt x="3" y="0"/>
                  <a:pt x="3" y="0"/>
                </a:cubicBezTo>
              </a:path>
            </a:pathLst>
          </a:custGeom>
          <a:solidFill>
            <a:srgbClr val="79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8" name="íṧľiḋé">
            <a:extLst>
              <a:ext uri="{FF2B5EF4-FFF2-40B4-BE49-F238E27FC236}">
                <a16:creationId xmlns:a16="http://schemas.microsoft.com/office/drawing/2014/main" id="{EEF56E22-D241-4FE3-8A0E-115C93ECD4F1}"/>
              </a:ext>
            </a:extLst>
          </p:cNvPr>
          <p:cNvSpPr/>
          <p:nvPr/>
        </p:nvSpPr>
        <p:spPr bwMode="auto">
          <a:xfrm>
            <a:off x="7184941" y="2331097"/>
            <a:ext cx="76856" cy="14595"/>
          </a:xfrm>
          <a:custGeom>
            <a:avLst/>
            <a:gdLst>
              <a:gd name="T0" fmla="*/ 17 w 70"/>
              <a:gd name="T1" fmla="*/ 0 h 14"/>
              <a:gd name="T2" fmla="*/ 15 w 70"/>
              <a:gd name="T3" fmla="*/ 0 h 14"/>
              <a:gd name="T4" fmla="*/ 13 w 70"/>
              <a:gd name="T5" fmla="*/ 2 h 14"/>
              <a:gd name="T6" fmla="*/ 10 w 70"/>
              <a:gd name="T7" fmla="*/ 4 h 14"/>
              <a:gd name="T8" fmla="*/ 2 w 70"/>
              <a:gd name="T9" fmla="*/ 4 h 14"/>
              <a:gd name="T10" fmla="*/ 0 w 70"/>
              <a:gd name="T11" fmla="*/ 4 h 14"/>
              <a:gd name="T12" fmla="*/ 0 w 70"/>
              <a:gd name="T13" fmla="*/ 4 h 14"/>
              <a:gd name="T14" fmla="*/ 1 w 70"/>
              <a:gd name="T15" fmla="*/ 7 h 14"/>
              <a:gd name="T16" fmla="*/ 0 w 70"/>
              <a:gd name="T17" fmla="*/ 9 h 14"/>
              <a:gd name="T18" fmla="*/ 1 w 70"/>
              <a:gd name="T19" fmla="*/ 10 h 14"/>
              <a:gd name="T20" fmla="*/ 2 w 70"/>
              <a:gd name="T21" fmla="*/ 10 h 14"/>
              <a:gd name="T22" fmla="*/ 10 w 70"/>
              <a:gd name="T23" fmla="*/ 11 h 14"/>
              <a:gd name="T24" fmla="*/ 13 w 70"/>
              <a:gd name="T25" fmla="*/ 12 h 14"/>
              <a:gd name="T26" fmla="*/ 15 w 70"/>
              <a:gd name="T27" fmla="*/ 14 h 14"/>
              <a:gd name="T28" fmla="*/ 17 w 70"/>
              <a:gd name="T29" fmla="*/ 14 h 14"/>
              <a:gd name="T30" fmla="*/ 18 w 70"/>
              <a:gd name="T31" fmla="*/ 14 h 14"/>
              <a:gd name="T32" fmla="*/ 20 w 70"/>
              <a:gd name="T33" fmla="*/ 14 h 14"/>
              <a:gd name="T34" fmla="*/ 30 w 70"/>
              <a:gd name="T35" fmla="*/ 13 h 14"/>
              <a:gd name="T36" fmla="*/ 50 w 70"/>
              <a:gd name="T37" fmla="*/ 11 h 14"/>
              <a:gd name="T38" fmla="*/ 70 w 70"/>
              <a:gd name="T39" fmla="*/ 7 h 14"/>
              <a:gd name="T40" fmla="*/ 50 w 70"/>
              <a:gd name="T41" fmla="*/ 3 h 14"/>
              <a:gd name="T42" fmla="*/ 30 w 70"/>
              <a:gd name="T43" fmla="*/ 1 h 14"/>
              <a:gd name="T44" fmla="*/ 20 w 70"/>
              <a:gd name="T45" fmla="*/ 0 h 14"/>
              <a:gd name="T46" fmla="*/ 18 w 70"/>
              <a:gd name="T47" fmla="*/ 0 h 14"/>
              <a:gd name="T48" fmla="*/ 17 w 70"/>
              <a:gd name="T4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14">
                <a:moveTo>
                  <a:pt x="17" y="0"/>
                </a:moveTo>
                <a:cubicBezTo>
                  <a:pt x="16" y="0"/>
                  <a:pt x="16" y="0"/>
                  <a:pt x="15" y="0"/>
                </a:cubicBezTo>
                <a:cubicBezTo>
                  <a:pt x="14" y="1"/>
                  <a:pt x="13" y="2"/>
                  <a:pt x="13" y="2"/>
                </a:cubicBezTo>
                <a:cubicBezTo>
                  <a:pt x="12" y="3"/>
                  <a:pt x="11" y="3"/>
                  <a:pt x="10" y="4"/>
                </a:cubicBezTo>
                <a:cubicBezTo>
                  <a:pt x="7" y="4"/>
                  <a:pt x="4" y="4"/>
                  <a:pt x="2" y="4"/>
                </a:cubicBezTo>
                <a:cubicBezTo>
                  <a:pt x="1" y="4"/>
                  <a:pt x="1" y="4"/>
                  <a:pt x="0" y="4"/>
                </a:cubicBezTo>
                <a:cubicBezTo>
                  <a:pt x="0" y="4"/>
                  <a:pt x="0" y="4"/>
                  <a:pt x="0" y="4"/>
                </a:cubicBezTo>
                <a:cubicBezTo>
                  <a:pt x="0" y="5"/>
                  <a:pt x="1" y="6"/>
                  <a:pt x="1" y="7"/>
                </a:cubicBezTo>
                <a:cubicBezTo>
                  <a:pt x="1" y="8"/>
                  <a:pt x="1" y="9"/>
                  <a:pt x="0" y="9"/>
                </a:cubicBezTo>
                <a:cubicBezTo>
                  <a:pt x="1" y="10"/>
                  <a:pt x="1" y="10"/>
                  <a:pt x="1" y="10"/>
                </a:cubicBezTo>
                <a:cubicBezTo>
                  <a:pt x="1" y="10"/>
                  <a:pt x="1" y="10"/>
                  <a:pt x="2" y="10"/>
                </a:cubicBezTo>
                <a:cubicBezTo>
                  <a:pt x="4" y="10"/>
                  <a:pt x="7" y="10"/>
                  <a:pt x="10" y="11"/>
                </a:cubicBezTo>
                <a:cubicBezTo>
                  <a:pt x="11" y="11"/>
                  <a:pt x="12" y="11"/>
                  <a:pt x="13" y="12"/>
                </a:cubicBezTo>
                <a:cubicBezTo>
                  <a:pt x="13" y="12"/>
                  <a:pt x="14" y="13"/>
                  <a:pt x="15" y="14"/>
                </a:cubicBezTo>
                <a:cubicBezTo>
                  <a:pt x="16" y="14"/>
                  <a:pt x="16" y="14"/>
                  <a:pt x="17" y="14"/>
                </a:cubicBezTo>
                <a:cubicBezTo>
                  <a:pt x="17" y="14"/>
                  <a:pt x="17" y="14"/>
                  <a:pt x="18" y="14"/>
                </a:cubicBezTo>
                <a:cubicBezTo>
                  <a:pt x="20" y="14"/>
                  <a:pt x="20" y="14"/>
                  <a:pt x="20" y="14"/>
                </a:cubicBezTo>
                <a:cubicBezTo>
                  <a:pt x="23" y="14"/>
                  <a:pt x="27" y="14"/>
                  <a:pt x="30" y="13"/>
                </a:cubicBezTo>
                <a:cubicBezTo>
                  <a:pt x="37" y="13"/>
                  <a:pt x="43" y="12"/>
                  <a:pt x="50" y="11"/>
                </a:cubicBezTo>
                <a:cubicBezTo>
                  <a:pt x="57" y="10"/>
                  <a:pt x="63" y="9"/>
                  <a:pt x="70" y="7"/>
                </a:cubicBezTo>
                <a:cubicBezTo>
                  <a:pt x="63" y="5"/>
                  <a:pt x="57" y="4"/>
                  <a:pt x="50" y="3"/>
                </a:cubicBezTo>
                <a:cubicBezTo>
                  <a:pt x="43" y="2"/>
                  <a:pt x="37" y="1"/>
                  <a:pt x="30" y="1"/>
                </a:cubicBezTo>
                <a:cubicBezTo>
                  <a:pt x="27" y="1"/>
                  <a:pt x="23" y="0"/>
                  <a:pt x="20" y="0"/>
                </a:cubicBezTo>
                <a:cubicBezTo>
                  <a:pt x="18" y="0"/>
                  <a:pt x="18" y="0"/>
                  <a:pt x="18" y="0"/>
                </a:cubicBezTo>
                <a:cubicBezTo>
                  <a:pt x="17" y="0"/>
                  <a:pt x="17" y="0"/>
                  <a:pt x="17" y="0"/>
                </a:cubicBezTo>
              </a:path>
            </a:pathLst>
          </a:custGeom>
          <a:solidFill>
            <a:srgbClr val="79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89" name="íṥ1iďê">
            <a:extLst>
              <a:ext uri="{FF2B5EF4-FFF2-40B4-BE49-F238E27FC236}">
                <a16:creationId xmlns:a16="http://schemas.microsoft.com/office/drawing/2014/main" id="{EA3B8992-FBDF-4B1B-8346-C46AD889B967}"/>
              </a:ext>
            </a:extLst>
          </p:cNvPr>
          <p:cNvSpPr/>
          <p:nvPr/>
        </p:nvSpPr>
        <p:spPr bwMode="auto">
          <a:xfrm>
            <a:off x="7181791" y="2340219"/>
            <a:ext cx="56067" cy="56558"/>
          </a:xfrm>
          <a:custGeom>
            <a:avLst/>
            <a:gdLst>
              <a:gd name="T0" fmla="*/ 3 w 51"/>
              <a:gd name="T1" fmla="*/ 0 h 53"/>
              <a:gd name="T2" fmla="*/ 0 w 51"/>
              <a:gd name="T3" fmla="*/ 5 h 53"/>
              <a:gd name="T4" fmla="*/ 0 w 51"/>
              <a:gd name="T5" fmla="*/ 5 h 53"/>
              <a:gd name="T6" fmla="*/ 7 w 51"/>
              <a:gd name="T7" fmla="*/ 13 h 53"/>
              <a:gd name="T8" fmla="*/ 8 w 51"/>
              <a:gd name="T9" fmla="*/ 15 h 53"/>
              <a:gd name="T10" fmla="*/ 8 w 51"/>
              <a:gd name="T11" fmla="*/ 18 h 53"/>
              <a:gd name="T12" fmla="*/ 9 w 51"/>
              <a:gd name="T13" fmla="*/ 21 h 53"/>
              <a:gd name="T14" fmla="*/ 11 w 51"/>
              <a:gd name="T15" fmla="*/ 22 h 53"/>
              <a:gd name="T16" fmla="*/ 19 w 51"/>
              <a:gd name="T17" fmla="*/ 29 h 53"/>
              <a:gd name="T18" fmla="*/ 35 w 51"/>
              <a:gd name="T19" fmla="*/ 41 h 53"/>
              <a:gd name="T20" fmla="*/ 51 w 51"/>
              <a:gd name="T21" fmla="*/ 53 h 53"/>
              <a:gd name="T22" fmla="*/ 40 w 51"/>
              <a:gd name="T23" fmla="*/ 36 h 53"/>
              <a:gd name="T24" fmla="*/ 28 w 51"/>
              <a:gd name="T25" fmla="*/ 20 h 53"/>
              <a:gd name="T26" fmla="*/ 21 w 51"/>
              <a:gd name="T27" fmla="*/ 12 h 53"/>
              <a:gd name="T28" fmla="*/ 19 w 51"/>
              <a:gd name="T29" fmla="*/ 11 h 53"/>
              <a:gd name="T30" fmla="*/ 17 w 51"/>
              <a:gd name="T31" fmla="*/ 9 h 53"/>
              <a:gd name="T32" fmla="*/ 14 w 51"/>
              <a:gd name="T33" fmla="*/ 9 h 53"/>
              <a:gd name="T34" fmla="*/ 12 w 51"/>
              <a:gd name="T35" fmla="*/ 8 h 53"/>
              <a:gd name="T36" fmla="*/ 4 w 51"/>
              <a:gd name="T37" fmla="*/ 1 h 53"/>
              <a:gd name="T38" fmla="*/ 4 w 51"/>
              <a:gd name="T39" fmla="*/ 1 h 53"/>
              <a:gd name="T40" fmla="*/ 3 w 51"/>
              <a:gd name="T4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3">
                <a:moveTo>
                  <a:pt x="3" y="0"/>
                </a:moveTo>
                <a:cubicBezTo>
                  <a:pt x="3" y="2"/>
                  <a:pt x="1" y="4"/>
                  <a:pt x="0" y="5"/>
                </a:cubicBezTo>
                <a:cubicBezTo>
                  <a:pt x="0" y="5"/>
                  <a:pt x="0" y="5"/>
                  <a:pt x="0" y="5"/>
                </a:cubicBezTo>
                <a:cubicBezTo>
                  <a:pt x="2" y="8"/>
                  <a:pt x="5" y="10"/>
                  <a:pt x="7" y="13"/>
                </a:cubicBezTo>
                <a:cubicBezTo>
                  <a:pt x="7" y="13"/>
                  <a:pt x="7" y="14"/>
                  <a:pt x="8" y="15"/>
                </a:cubicBezTo>
                <a:cubicBezTo>
                  <a:pt x="8" y="16"/>
                  <a:pt x="8" y="18"/>
                  <a:pt x="8" y="18"/>
                </a:cubicBezTo>
                <a:cubicBezTo>
                  <a:pt x="8" y="19"/>
                  <a:pt x="9" y="20"/>
                  <a:pt x="9" y="21"/>
                </a:cubicBezTo>
                <a:cubicBezTo>
                  <a:pt x="11" y="22"/>
                  <a:pt x="11" y="22"/>
                  <a:pt x="11" y="22"/>
                </a:cubicBezTo>
                <a:cubicBezTo>
                  <a:pt x="14" y="24"/>
                  <a:pt x="16" y="27"/>
                  <a:pt x="19" y="29"/>
                </a:cubicBezTo>
                <a:cubicBezTo>
                  <a:pt x="24" y="33"/>
                  <a:pt x="29" y="37"/>
                  <a:pt x="35" y="41"/>
                </a:cubicBezTo>
                <a:cubicBezTo>
                  <a:pt x="40" y="45"/>
                  <a:pt x="46" y="49"/>
                  <a:pt x="51" y="53"/>
                </a:cubicBezTo>
                <a:cubicBezTo>
                  <a:pt x="48" y="47"/>
                  <a:pt x="44" y="41"/>
                  <a:pt x="40" y="36"/>
                </a:cubicBezTo>
                <a:cubicBezTo>
                  <a:pt x="36" y="30"/>
                  <a:pt x="32" y="25"/>
                  <a:pt x="28" y="20"/>
                </a:cubicBezTo>
                <a:cubicBezTo>
                  <a:pt x="25" y="17"/>
                  <a:pt x="23" y="15"/>
                  <a:pt x="21" y="12"/>
                </a:cubicBezTo>
                <a:cubicBezTo>
                  <a:pt x="19" y="11"/>
                  <a:pt x="19" y="11"/>
                  <a:pt x="19" y="11"/>
                </a:cubicBezTo>
                <a:cubicBezTo>
                  <a:pt x="19" y="10"/>
                  <a:pt x="18" y="9"/>
                  <a:pt x="17" y="9"/>
                </a:cubicBezTo>
                <a:cubicBezTo>
                  <a:pt x="16" y="9"/>
                  <a:pt x="15" y="9"/>
                  <a:pt x="14" y="9"/>
                </a:cubicBezTo>
                <a:cubicBezTo>
                  <a:pt x="13" y="9"/>
                  <a:pt x="12" y="8"/>
                  <a:pt x="12" y="8"/>
                </a:cubicBezTo>
                <a:cubicBezTo>
                  <a:pt x="9" y="6"/>
                  <a:pt x="6" y="3"/>
                  <a:pt x="4" y="1"/>
                </a:cubicBezTo>
                <a:cubicBezTo>
                  <a:pt x="4" y="1"/>
                  <a:pt x="4" y="1"/>
                  <a:pt x="4" y="1"/>
                </a:cubicBezTo>
                <a:cubicBezTo>
                  <a:pt x="4" y="1"/>
                  <a:pt x="4" y="1"/>
                  <a:pt x="3" y="0"/>
                </a:cubicBezTo>
              </a:path>
            </a:pathLst>
          </a:custGeom>
          <a:solidFill>
            <a:srgbClr val="D414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0" name="ïṣ1îḑé">
            <a:extLst>
              <a:ext uri="{FF2B5EF4-FFF2-40B4-BE49-F238E27FC236}">
                <a16:creationId xmlns:a16="http://schemas.microsoft.com/office/drawing/2014/main" id="{90AF94C7-B8D7-4B37-94A7-4508FFDCE88F}"/>
              </a:ext>
            </a:extLst>
          </p:cNvPr>
          <p:cNvSpPr/>
          <p:nvPr/>
        </p:nvSpPr>
        <p:spPr bwMode="auto">
          <a:xfrm>
            <a:off x="7177381" y="2331097"/>
            <a:ext cx="8820" cy="15812"/>
          </a:xfrm>
          <a:custGeom>
            <a:avLst/>
            <a:gdLst>
              <a:gd name="T0" fmla="*/ 0 w 8"/>
              <a:gd name="T1" fmla="*/ 0 h 15"/>
              <a:gd name="T2" fmla="*/ 0 w 8"/>
              <a:gd name="T3" fmla="*/ 0 h 15"/>
              <a:gd name="T4" fmla="*/ 0 w 8"/>
              <a:gd name="T5" fmla="*/ 15 h 15"/>
              <a:gd name="T6" fmla="*/ 0 w 8"/>
              <a:gd name="T7" fmla="*/ 15 h 15"/>
              <a:gd name="T8" fmla="*/ 3 w 8"/>
              <a:gd name="T9" fmla="*/ 14 h 15"/>
              <a:gd name="T10" fmla="*/ 4 w 8"/>
              <a:gd name="T11" fmla="*/ 14 h 15"/>
              <a:gd name="T12" fmla="*/ 7 w 8"/>
              <a:gd name="T13" fmla="*/ 9 h 15"/>
              <a:gd name="T14" fmla="*/ 8 w 8"/>
              <a:gd name="T15" fmla="*/ 7 h 15"/>
              <a:gd name="T16" fmla="*/ 7 w 8"/>
              <a:gd name="T17" fmla="*/ 4 h 15"/>
              <a:gd name="T18" fmla="*/ 3 w 8"/>
              <a:gd name="T19" fmla="*/ 1 h 15"/>
              <a:gd name="T20" fmla="*/ 0 w 8"/>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5">
                <a:moveTo>
                  <a:pt x="0" y="0"/>
                </a:moveTo>
                <a:cubicBezTo>
                  <a:pt x="0" y="0"/>
                  <a:pt x="0" y="0"/>
                  <a:pt x="0" y="0"/>
                </a:cubicBezTo>
                <a:cubicBezTo>
                  <a:pt x="0" y="15"/>
                  <a:pt x="0" y="15"/>
                  <a:pt x="0" y="15"/>
                </a:cubicBezTo>
                <a:cubicBezTo>
                  <a:pt x="0" y="15"/>
                  <a:pt x="0" y="15"/>
                  <a:pt x="0" y="15"/>
                </a:cubicBezTo>
                <a:cubicBezTo>
                  <a:pt x="1" y="15"/>
                  <a:pt x="2" y="15"/>
                  <a:pt x="3" y="14"/>
                </a:cubicBezTo>
                <a:cubicBezTo>
                  <a:pt x="3" y="14"/>
                  <a:pt x="3" y="14"/>
                  <a:pt x="4" y="14"/>
                </a:cubicBezTo>
                <a:cubicBezTo>
                  <a:pt x="5" y="13"/>
                  <a:pt x="7" y="11"/>
                  <a:pt x="7" y="9"/>
                </a:cubicBezTo>
                <a:cubicBezTo>
                  <a:pt x="8" y="9"/>
                  <a:pt x="8" y="8"/>
                  <a:pt x="8" y="7"/>
                </a:cubicBezTo>
                <a:cubicBezTo>
                  <a:pt x="8" y="6"/>
                  <a:pt x="7" y="5"/>
                  <a:pt x="7" y="4"/>
                </a:cubicBezTo>
                <a:cubicBezTo>
                  <a:pt x="6" y="3"/>
                  <a:pt x="5" y="1"/>
                  <a:pt x="3" y="1"/>
                </a:cubicBezTo>
                <a:cubicBezTo>
                  <a:pt x="2" y="0"/>
                  <a:pt x="1" y="0"/>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1" name="işḻîḋe">
            <a:extLst>
              <a:ext uri="{FF2B5EF4-FFF2-40B4-BE49-F238E27FC236}">
                <a16:creationId xmlns:a16="http://schemas.microsoft.com/office/drawing/2014/main" id="{937AE809-7628-4FF7-8515-F04FF209532B}"/>
              </a:ext>
            </a:extLst>
          </p:cNvPr>
          <p:cNvSpPr/>
          <p:nvPr/>
        </p:nvSpPr>
        <p:spPr bwMode="auto">
          <a:xfrm>
            <a:off x="7272507" y="2328665"/>
            <a:ext cx="11339" cy="19461"/>
          </a:xfrm>
          <a:custGeom>
            <a:avLst/>
            <a:gdLst>
              <a:gd name="T0" fmla="*/ 18 w 18"/>
              <a:gd name="T1" fmla="*/ 0 h 32"/>
              <a:gd name="T2" fmla="*/ 9 w 18"/>
              <a:gd name="T3" fmla="*/ 7 h 32"/>
              <a:gd name="T4" fmla="*/ 0 w 18"/>
              <a:gd name="T5" fmla="*/ 16 h 32"/>
              <a:gd name="T6" fmla="*/ 9 w 18"/>
              <a:gd name="T7" fmla="*/ 25 h 32"/>
              <a:gd name="T8" fmla="*/ 18 w 18"/>
              <a:gd name="T9" fmla="*/ 32 h 32"/>
              <a:gd name="T10" fmla="*/ 18 w 18"/>
              <a:gd name="T11" fmla="*/ 16 h 32"/>
              <a:gd name="T12" fmla="*/ 18 w 1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18" y="0"/>
                </a:moveTo>
                <a:lnTo>
                  <a:pt x="9" y="7"/>
                </a:lnTo>
                <a:lnTo>
                  <a:pt x="0" y="16"/>
                </a:lnTo>
                <a:lnTo>
                  <a:pt x="9" y="25"/>
                </a:lnTo>
                <a:lnTo>
                  <a:pt x="18" y="32"/>
                </a:lnTo>
                <a:lnTo>
                  <a:pt x="18" y="16"/>
                </a:lnTo>
                <a:lnTo>
                  <a:pt x="18" y="0"/>
                </a:lnTo>
                <a:close/>
              </a:path>
            </a:pathLst>
          </a:custGeom>
          <a:solidFill>
            <a:srgbClr val="088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2" name="ïṣlídé">
            <a:extLst>
              <a:ext uri="{FF2B5EF4-FFF2-40B4-BE49-F238E27FC236}">
                <a16:creationId xmlns:a16="http://schemas.microsoft.com/office/drawing/2014/main" id="{F51CEA55-60F4-46AB-BD3A-12F176F28867}"/>
              </a:ext>
            </a:extLst>
          </p:cNvPr>
          <p:cNvSpPr/>
          <p:nvPr/>
        </p:nvSpPr>
        <p:spPr bwMode="auto">
          <a:xfrm>
            <a:off x="7272507" y="2328665"/>
            <a:ext cx="11339" cy="19461"/>
          </a:xfrm>
          <a:custGeom>
            <a:avLst/>
            <a:gdLst>
              <a:gd name="T0" fmla="*/ 18 w 18"/>
              <a:gd name="T1" fmla="*/ 0 h 32"/>
              <a:gd name="T2" fmla="*/ 9 w 18"/>
              <a:gd name="T3" fmla="*/ 7 h 32"/>
              <a:gd name="T4" fmla="*/ 0 w 18"/>
              <a:gd name="T5" fmla="*/ 16 h 32"/>
              <a:gd name="T6" fmla="*/ 9 w 18"/>
              <a:gd name="T7" fmla="*/ 25 h 32"/>
              <a:gd name="T8" fmla="*/ 18 w 18"/>
              <a:gd name="T9" fmla="*/ 32 h 32"/>
              <a:gd name="T10" fmla="*/ 18 w 18"/>
              <a:gd name="T11" fmla="*/ 16 h 32"/>
              <a:gd name="T12" fmla="*/ 18 w 1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18" y="0"/>
                </a:moveTo>
                <a:lnTo>
                  <a:pt x="9" y="7"/>
                </a:lnTo>
                <a:lnTo>
                  <a:pt x="0" y="16"/>
                </a:lnTo>
                <a:lnTo>
                  <a:pt x="9" y="25"/>
                </a:lnTo>
                <a:lnTo>
                  <a:pt x="18" y="32"/>
                </a:lnTo>
                <a:lnTo>
                  <a:pt x="18" y="16"/>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3" name="ïṩ1ïḍê">
            <a:extLst>
              <a:ext uri="{FF2B5EF4-FFF2-40B4-BE49-F238E27FC236}">
                <a16:creationId xmlns:a16="http://schemas.microsoft.com/office/drawing/2014/main" id="{2CF46BD5-0C19-48E4-8132-953D2085E400}"/>
              </a:ext>
            </a:extLst>
          </p:cNvPr>
          <p:cNvSpPr/>
          <p:nvPr/>
        </p:nvSpPr>
        <p:spPr bwMode="auto">
          <a:xfrm>
            <a:off x="7177381" y="2429617"/>
            <a:ext cx="10710" cy="11555"/>
          </a:xfrm>
          <a:custGeom>
            <a:avLst/>
            <a:gdLst>
              <a:gd name="T0" fmla="*/ 0 w 17"/>
              <a:gd name="T1" fmla="*/ 0 h 19"/>
              <a:gd name="T2" fmla="*/ 0 w 17"/>
              <a:gd name="T3" fmla="*/ 0 h 19"/>
              <a:gd name="T4" fmla="*/ 0 w 17"/>
              <a:gd name="T5" fmla="*/ 19 h 19"/>
              <a:gd name="T6" fmla="*/ 0 w 17"/>
              <a:gd name="T7" fmla="*/ 19 h 19"/>
              <a:gd name="T8" fmla="*/ 17 w 17"/>
              <a:gd name="T9" fmla="*/ 19 h 19"/>
              <a:gd name="T10" fmla="*/ 8 w 17"/>
              <a:gd name="T11" fmla="*/ 8 h 19"/>
              <a:gd name="T12" fmla="*/ 0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0"/>
                </a:moveTo>
                <a:lnTo>
                  <a:pt x="0" y="0"/>
                </a:lnTo>
                <a:lnTo>
                  <a:pt x="0" y="19"/>
                </a:lnTo>
                <a:lnTo>
                  <a:pt x="0" y="19"/>
                </a:lnTo>
                <a:lnTo>
                  <a:pt x="17" y="19"/>
                </a:lnTo>
                <a:lnTo>
                  <a:pt x="8" y="8"/>
                </a:lnTo>
                <a:lnTo>
                  <a:pt x="0" y="0"/>
                </a:lnTo>
                <a:close/>
              </a:path>
            </a:pathLst>
          </a:custGeom>
          <a:solidFill>
            <a:srgbClr val="D414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4" name="iṥḷíḋe">
            <a:extLst>
              <a:ext uri="{FF2B5EF4-FFF2-40B4-BE49-F238E27FC236}">
                <a16:creationId xmlns:a16="http://schemas.microsoft.com/office/drawing/2014/main" id="{489531BE-E2BA-4B12-8689-C9F617CF1339}"/>
              </a:ext>
            </a:extLst>
          </p:cNvPr>
          <p:cNvSpPr/>
          <p:nvPr/>
        </p:nvSpPr>
        <p:spPr bwMode="auto">
          <a:xfrm>
            <a:off x="7177381" y="2429617"/>
            <a:ext cx="10710" cy="11555"/>
          </a:xfrm>
          <a:custGeom>
            <a:avLst/>
            <a:gdLst>
              <a:gd name="T0" fmla="*/ 0 w 17"/>
              <a:gd name="T1" fmla="*/ 0 h 19"/>
              <a:gd name="T2" fmla="*/ 0 w 17"/>
              <a:gd name="T3" fmla="*/ 0 h 19"/>
              <a:gd name="T4" fmla="*/ 0 w 17"/>
              <a:gd name="T5" fmla="*/ 19 h 19"/>
              <a:gd name="T6" fmla="*/ 0 w 17"/>
              <a:gd name="T7" fmla="*/ 19 h 19"/>
              <a:gd name="T8" fmla="*/ 17 w 17"/>
              <a:gd name="T9" fmla="*/ 19 h 19"/>
              <a:gd name="T10" fmla="*/ 8 w 17"/>
              <a:gd name="T11" fmla="*/ 8 h 19"/>
              <a:gd name="T12" fmla="*/ 0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0"/>
                </a:moveTo>
                <a:lnTo>
                  <a:pt x="0" y="0"/>
                </a:lnTo>
                <a:lnTo>
                  <a:pt x="0" y="19"/>
                </a:lnTo>
                <a:lnTo>
                  <a:pt x="0" y="19"/>
                </a:lnTo>
                <a:lnTo>
                  <a:pt x="17" y="19"/>
                </a:lnTo>
                <a:lnTo>
                  <a:pt x="8"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5" name="i$ḷiďê">
            <a:extLst>
              <a:ext uri="{FF2B5EF4-FFF2-40B4-BE49-F238E27FC236}">
                <a16:creationId xmlns:a16="http://schemas.microsoft.com/office/drawing/2014/main" id="{961B4663-87E5-443A-B102-7BC1614037E2}"/>
              </a:ext>
            </a:extLst>
          </p:cNvPr>
          <p:cNvSpPr/>
          <p:nvPr/>
        </p:nvSpPr>
        <p:spPr bwMode="auto">
          <a:xfrm>
            <a:off x="7177381" y="2235618"/>
            <a:ext cx="10710" cy="11555"/>
          </a:xfrm>
          <a:custGeom>
            <a:avLst/>
            <a:gdLst>
              <a:gd name="T0" fmla="*/ 17 w 17"/>
              <a:gd name="T1" fmla="*/ 0 h 19"/>
              <a:gd name="T2" fmla="*/ 0 w 17"/>
              <a:gd name="T3" fmla="*/ 0 h 19"/>
              <a:gd name="T4" fmla="*/ 0 w 17"/>
              <a:gd name="T5" fmla="*/ 0 h 19"/>
              <a:gd name="T6" fmla="*/ 0 w 17"/>
              <a:gd name="T7" fmla="*/ 19 h 19"/>
              <a:gd name="T8" fmla="*/ 0 w 17"/>
              <a:gd name="T9" fmla="*/ 19 h 19"/>
              <a:gd name="T10" fmla="*/ 8 w 17"/>
              <a:gd name="T11" fmla="*/ 10 h 19"/>
              <a:gd name="T12" fmla="*/ 17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17" y="0"/>
                </a:moveTo>
                <a:lnTo>
                  <a:pt x="0" y="0"/>
                </a:lnTo>
                <a:lnTo>
                  <a:pt x="0" y="0"/>
                </a:lnTo>
                <a:lnTo>
                  <a:pt x="0" y="19"/>
                </a:lnTo>
                <a:lnTo>
                  <a:pt x="0" y="19"/>
                </a:lnTo>
                <a:lnTo>
                  <a:pt x="8" y="10"/>
                </a:lnTo>
                <a:lnTo>
                  <a:pt x="17" y="0"/>
                </a:lnTo>
                <a:close/>
              </a:path>
            </a:pathLst>
          </a:custGeom>
          <a:solidFill>
            <a:srgbClr val="D414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6" name="îslidé">
            <a:extLst>
              <a:ext uri="{FF2B5EF4-FFF2-40B4-BE49-F238E27FC236}">
                <a16:creationId xmlns:a16="http://schemas.microsoft.com/office/drawing/2014/main" id="{E5643E23-2965-4F98-9DF6-BF1D2988BF23}"/>
              </a:ext>
            </a:extLst>
          </p:cNvPr>
          <p:cNvSpPr/>
          <p:nvPr/>
        </p:nvSpPr>
        <p:spPr bwMode="auto">
          <a:xfrm>
            <a:off x="7177381" y="2235618"/>
            <a:ext cx="10710" cy="11555"/>
          </a:xfrm>
          <a:custGeom>
            <a:avLst/>
            <a:gdLst>
              <a:gd name="T0" fmla="*/ 17 w 17"/>
              <a:gd name="T1" fmla="*/ 0 h 19"/>
              <a:gd name="T2" fmla="*/ 0 w 17"/>
              <a:gd name="T3" fmla="*/ 0 h 19"/>
              <a:gd name="T4" fmla="*/ 0 w 17"/>
              <a:gd name="T5" fmla="*/ 0 h 19"/>
              <a:gd name="T6" fmla="*/ 0 w 17"/>
              <a:gd name="T7" fmla="*/ 19 h 19"/>
              <a:gd name="T8" fmla="*/ 0 w 17"/>
              <a:gd name="T9" fmla="*/ 19 h 19"/>
              <a:gd name="T10" fmla="*/ 8 w 17"/>
              <a:gd name="T11" fmla="*/ 10 h 19"/>
              <a:gd name="T12" fmla="*/ 17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17" y="0"/>
                </a:moveTo>
                <a:lnTo>
                  <a:pt x="0" y="0"/>
                </a:lnTo>
                <a:lnTo>
                  <a:pt x="0" y="0"/>
                </a:lnTo>
                <a:lnTo>
                  <a:pt x="0" y="19"/>
                </a:lnTo>
                <a:lnTo>
                  <a:pt x="0" y="19"/>
                </a:lnTo>
                <a:lnTo>
                  <a:pt x="8" y="10"/>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7" name="íšľíḋé">
            <a:extLst>
              <a:ext uri="{FF2B5EF4-FFF2-40B4-BE49-F238E27FC236}">
                <a16:creationId xmlns:a16="http://schemas.microsoft.com/office/drawing/2014/main" id="{E93D6C01-BCFE-4436-8950-938983D05D29}"/>
              </a:ext>
            </a:extLst>
          </p:cNvPr>
          <p:cNvSpPr/>
          <p:nvPr/>
        </p:nvSpPr>
        <p:spPr bwMode="auto">
          <a:xfrm>
            <a:off x="8372432" y="2407115"/>
            <a:ext cx="484446" cy="25542"/>
          </a:xfrm>
          <a:custGeom>
            <a:avLst/>
            <a:gdLst>
              <a:gd name="T0" fmla="*/ 0 w 441"/>
              <a:gd name="T1" fmla="*/ 2 h 24"/>
              <a:gd name="T2" fmla="*/ 11 w 441"/>
              <a:gd name="T3" fmla="*/ 19 h 24"/>
              <a:gd name="T4" fmla="*/ 20 w 441"/>
              <a:gd name="T5" fmla="*/ 24 h 24"/>
              <a:gd name="T6" fmla="*/ 425 w 441"/>
              <a:gd name="T7" fmla="*/ 24 h 24"/>
              <a:gd name="T8" fmla="*/ 435 w 441"/>
              <a:gd name="T9" fmla="*/ 17 h 24"/>
              <a:gd name="T10" fmla="*/ 441 w 441"/>
              <a:gd name="T11" fmla="*/ 0 h 24"/>
              <a:gd name="T12" fmla="*/ 0 w 441"/>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441" h="24">
                <a:moveTo>
                  <a:pt x="0" y="2"/>
                </a:moveTo>
                <a:cubicBezTo>
                  <a:pt x="11" y="19"/>
                  <a:pt x="11" y="19"/>
                  <a:pt x="11" y="19"/>
                </a:cubicBezTo>
                <a:cubicBezTo>
                  <a:pt x="13" y="22"/>
                  <a:pt x="17" y="24"/>
                  <a:pt x="20" y="24"/>
                </a:cubicBezTo>
                <a:cubicBezTo>
                  <a:pt x="425" y="24"/>
                  <a:pt x="425" y="24"/>
                  <a:pt x="425" y="24"/>
                </a:cubicBezTo>
                <a:cubicBezTo>
                  <a:pt x="429" y="24"/>
                  <a:pt x="433" y="21"/>
                  <a:pt x="435" y="17"/>
                </a:cubicBezTo>
                <a:cubicBezTo>
                  <a:pt x="441" y="0"/>
                  <a:pt x="441" y="0"/>
                  <a:pt x="441" y="0"/>
                </a:cubicBezTo>
                <a:cubicBezTo>
                  <a:pt x="0" y="2"/>
                  <a:pt x="0" y="2"/>
                  <a:pt x="0" y="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8" name="íšľíḍé">
            <a:extLst>
              <a:ext uri="{FF2B5EF4-FFF2-40B4-BE49-F238E27FC236}">
                <a16:creationId xmlns:a16="http://schemas.microsoft.com/office/drawing/2014/main" id="{A98F9147-E4FC-4DC3-BB5D-640B653BEB6A}"/>
              </a:ext>
            </a:extLst>
          </p:cNvPr>
          <p:cNvSpPr/>
          <p:nvPr/>
        </p:nvSpPr>
        <p:spPr bwMode="auto">
          <a:xfrm>
            <a:off x="8369912" y="2159600"/>
            <a:ext cx="488226" cy="261503"/>
          </a:xfrm>
          <a:custGeom>
            <a:avLst/>
            <a:gdLst>
              <a:gd name="T0" fmla="*/ 444 w 444"/>
              <a:gd name="T1" fmla="*/ 230 h 247"/>
              <a:gd name="T2" fmla="*/ 423 w 444"/>
              <a:gd name="T3" fmla="*/ 247 h 247"/>
              <a:gd name="T4" fmla="*/ 22 w 444"/>
              <a:gd name="T5" fmla="*/ 247 h 247"/>
              <a:gd name="T6" fmla="*/ 0 w 444"/>
              <a:gd name="T7" fmla="*/ 230 h 247"/>
              <a:gd name="T8" fmla="*/ 48 w 444"/>
              <a:gd name="T9" fmla="*/ 10 h 247"/>
              <a:gd name="T10" fmla="*/ 65 w 444"/>
              <a:gd name="T11" fmla="*/ 0 h 247"/>
              <a:gd name="T12" fmla="*/ 379 w 444"/>
              <a:gd name="T13" fmla="*/ 0 h 247"/>
              <a:gd name="T14" fmla="*/ 396 w 444"/>
              <a:gd name="T15" fmla="*/ 10 h 247"/>
              <a:gd name="T16" fmla="*/ 444 w 444"/>
              <a:gd name="T17" fmla="*/ 23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247">
                <a:moveTo>
                  <a:pt x="444" y="230"/>
                </a:moveTo>
                <a:cubicBezTo>
                  <a:pt x="444" y="240"/>
                  <a:pt x="434" y="247"/>
                  <a:pt x="423" y="247"/>
                </a:cubicBezTo>
                <a:cubicBezTo>
                  <a:pt x="22" y="247"/>
                  <a:pt x="22" y="247"/>
                  <a:pt x="22" y="247"/>
                </a:cubicBezTo>
                <a:cubicBezTo>
                  <a:pt x="10" y="247"/>
                  <a:pt x="0" y="240"/>
                  <a:pt x="0" y="230"/>
                </a:cubicBezTo>
                <a:cubicBezTo>
                  <a:pt x="48" y="10"/>
                  <a:pt x="48" y="10"/>
                  <a:pt x="48" y="10"/>
                </a:cubicBezTo>
                <a:cubicBezTo>
                  <a:pt x="48" y="5"/>
                  <a:pt x="56" y="0"/>
                  <a:pt x="65" y="0"/>
                </a:cubicBezTo>
                <a:cubicBezTo>
                  <a:pt x="379" y="0"/>
                  <a:pt x="379" y="0"/>
                  <a:pt x="379" y="0"/>
                </a:cubicBezTo>
                <a:cubicBezTo>
                  <a:pt x="388" y="0"/>
                  <a:pt x="396" y="5"/>
                  <a:pt x="396" y="10"/>
                </a:cubicBezTo>
                <a:cubicBezTo>
                  <a:pt x="444" y="230"/>
                  <a:pt x="444" y="230"/>
                  <a:pt x="444" y="23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99" name="ïSliḑe">
            <a:extLst>
              <a:ext uri="{FF2B5EF4-FFF2-40B4-BE49-F238E27FC236}">
                <a16:creationId xmlns:a16="http://schemas.microsoft.com/office/drawing/2014/main" id="{A880C6DB-B6D1-4FFA-A88C-60A550B1B351}"/>
              </a:ext>
            </a:extLst>
          </p:cNvPr>
          <p:cNvSpPr/>
          <p:nvPr/>
        </p:nvSpPr>
        <p:spPr bwMode="auto">
          <a:xfrm>
            <a:off x="8400151" y="2172979"/>
            <a:ext cx="428379" cy="225622"/>
          </a:xfrm>
          <a:custGeom>
            <a:avLst/>
            <a:gdLst>
              <a:gd name="T0" fmla="*/ 0 w 390"/>
              <a:gd name="T1" fmla="*/ 195 h 213"/>
              <a:gd name="T2" fmla="*/ 42 w 390"/>
              <a:gd name="T3" fmla="*/ 10 h 213"/>
              <a:gd name="T4" fmla="*/ 59 w 390"/>
              <a:gd name="T5" fmla="*/ 0 h 213"/>
              <a:gd name="T6" fmla="*/ 331 w 390"/>
              <a:gd name="T7" fmla="*/ 0 h 213"/>
              <a:gd name="T8" fmla="*/ 348 w 390"/>
              <a:gd name="T9" fmla="*/ 10 h 213"/>
              <a:gd name="T10" fmla="*/ 390 w 390"/>
              <a:gd name="T11" fmla="*/ 195 h 213"/>
              <a:gd name="T12" fmla="*/ 369 w 390"/>
              <a:gd name="T13" fmla="*/ 213 h 213"/>
              <a:gd name="T14" fmla="*/ 21 w 390"/>
              <a:gd name="T15" fmla="*/ 213 h 213"/>
              <a:gd name="T16" fmla="*/ 0 w 390"/>
              <a:gd name="T17" fmla="*/ 19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13">
                <a:moveTo>
                  <a:pt x="0" y="195"/>
                </a:moveTo>
                <a:cubicBezTo>
                  <a:pt x="42" y="10"/>
                  <a:pt x="42" y="10"/>
                  <a:pt x="42" y="10"/>
                </a:cubicBezTo>
                <a:cubicBezTo>
                  <a:pt x="42" y="4"/>
                  <a:pt x="50" y="0"/>
                  <a:pt x="59" y="0"/>
                </a:cubicBezTo>
                <a:cubicBezTo>
                  <a:pt x="331" y="0"/>
                  <a:pt x="331" y="0"/>
                  <a:pt x="331" y="0"/>
                </a:cubicBezTo>
                <a:cubicBezTo>
                  <a:pt x="340" y="0"/>
                  <a:pt x="348" y="4"/>
                  <a:pt x="348" y="10"/>
                </a:cubicBezTo>
                <a:cubicBezTo>
                  <a:pt x="390" y="195"/>
                  <a:pt x="390" y="195"/>
                  <a:pt x="390" y="195"/>
                </a:cubicBezTo>
                <a:cubicBezTo>
                  <a:pt x="390" y="205"/>
                  <a:pt x="380" y="213"/>
                  <a:pt x="369" y="213"/>
                </a:cubicBezTo>
                <a:cubicBezTo>
                  <a:pt x="21" y="213"/>
                  <a:pt x="21" y="213"/>
                  <a:pt x="21" y="213"/>
                </a:cubicBezTo>
                <a:cubicBezTo>
                  <a:pt x="10" y="213"/>
                  <a:pt x="0" y="205"/>
                  <a:pt x="0" y="1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0" name="îṧḷïḍe">
            <a:extLst>
              <a:ext uri="{FF2B5EF4-FFF2-40B4-BE49-F238E27FC236}">
                <a16:creationId xmlns:a16="http://schemas.microsoft.com/office/drawing/2014/main" id="{022B611F-3E00-4B91-A753-CAF941605DAB}"/>
              </a:ext>
            </a:extLst>
          </p:cNvPr>
          <p:cNvSpPr/>
          <p:nvPr/>
        </p:nvSpPr>
        <p:spPr bwMode="auto">
          <a:xfrm>
            <a:off x="8455454" y="2192283"/>
            <a:ext cx="140975" cy="192525"/>
          </a:xfrm>
          <a:custGeom>
            <a:avLst/>
            <a:gdLst>
              <a:gd name="connsiteX0" fmla="*/ 59662 w 355251"/>
              <a:gd name="connsiteY0" fmla="*/ 319567 h 502565"/>
              <a:gd name="connsiteX1" fmla="*/ 79006 w 355251"/>
              <a:gd name="connsiteY1" fmla="*/ 320257 h 502565"/>
              <a:gd name="connsiteX2" fmla="*/ 54135 w 355251"/>
              <a:gd name="connsiteY2" fmla="*/ 367192 h 502565"/>
              <a:gd name="connsiteX3" fmla="*/ 40318 w 355251"/>
              <a:gd name="connsiteY3" fmla="*/ 331300 h 502565"/>
              <a:gd name="connsiteX4" fmla="*/ 59662 w 355251"/>
              <a:gd name="connsiteY4" fmla="*/ 319567 h 502565"/>
              <a:gd name="connsiteX5" fmla="*/ 322556 w 355251"/>
              <a:gd name="connsiteY5" fmla="*/ 153259 h 502565"/>
              <a:gd name="connsiteX6" fmla="*/ 344825 w 355251"/>
              <a:gd name="connsiteY6" fmla="*/ 184737 h 502565"/>
              <a:gd name="connsiteX7" fmla="*/ 278149 w 355251"/>
              <a:gd name="connsiteY7" fmla="*/ 193027 h 502565"/>
              <a:gd name="connsiteX8" fmla="*/ 303152 w 355251"/>
              <a:gd name="connsiteY8" fmla="*/ 157102 h 502565"/>
              <a:gd name="connsiteX9" fmla="*/ 322556 w 355251"/>
              <a:gd name="connsiteY9" fmla="*/ 153259 h 502565"/>
              <a:gd name="connsiteX10" fmla="*/ 151220 w 355251"/>
              <a:gd name="connsiteY10" fmla="*/ 0 h 502565"/>
              <a:gd name="connsiteX11" fmla="*/ 194581 w 355251"/>
              <a:gd name="connsiteY11" fmla="*/ 5531 h 502565"/>
              <a:gd name="connsiteX12" fmla="*/ 258408 w 355251"/>
              <a:gd name="connsiteY12" fmla="*/ 55307 h 502565"/>
              <a:gd name="connsiteX13" fmla="*/ 261183 w 355251"/>
              <a:gd name="connsiteY13" fmla="*/ 146563 h 502565"/>
              <a:gd name="connsiteX14" fmla="*/ 214007 w 355251"/>
              <a:gd name="connsiteY14" fmla="*/ 179746 h 502565"/>
              <a:gd name="connsiteX15" fmla="*/ 164055 w 355251"/>
              <a:gd name="connsiteY15" fmla="*/ 204634 h 502565"/>
              <a:gd name="connsiteX16" fmla="*/ 238983 w 355251"/>
              <a:gd name="connsiteY16" fmla="*/ 290359 h 502565"/>
              <a:gd name="connsiteX17" fmla="*/ 269509 w 355251"/>
              <a:gd name="connsiteY17" fmla="*/ 243349 h 502565"/>
              <a:gd name="connsiteX18" fmla="*/ 300035 w 355251"/>
              <a:gd name="connsiteY18" fmla="*/ 298655 h 502565"/>
              <a:gd name="connsiteX19" fmla="*/ 333337 w 355251"/>
              <a:gd name="connsiteY19" fmla="*/ 348431 h 502565"/>
              <a:gd name="connsiteX20" fmla="*/ 272284 w 355251"/>
              <a:gd name="connsiteY20" fmla="*/ 500524 h 502565"/>
              <a:gd name="connsiteX21" fmla="*/ 247308 w 355251"/>
              <a:gd name="connsiteY21" fmla="*/ 442452 h 502565"/>
              <a:gd name="connsiteX22" fmla="*/ 236208 w 355251"/>
              <a:gd name="connsiteY22" fmla="*/ 384380 h 502565"/>
              <a:gd name="connsiteX23" fmla="*/ 183481 w 355251"/>
              <a:gd name="connsiteY23" fmla="*/ 362258 h 502565"/>
              <a:gd name="connsiteX24" fmla="*/ 122429 w 355251"/>
              <a:gd name="connsiteY24" fmla="*/ 342900 h 502565"/>
              <a:gd name="connsiteX25" fmla="*/ 136304 w 355251"/>
              <a:gd name="connsiteY25" fmla="*/ 279298 h 502565"/>
              <a:gd name="connsiteX26" fmla="*/ 83577 w 355251"/>
              <a:gd name="connsiteY26" fmla="*/ 237818 h 502565"/>
              <a:gd name="connsiteX27" fmla="*/ 78027 w 355251"/>
              <a:gd name="connsiteY27" fmla="*/ 293125 h 502565"/>
              <a:gd name="connsiteX28" fmla="*/ 36400 w 355251"/>
              <a:gd name="connsiteY28" fmla="*/ 254410 h 502565"/>
              <a:gd name="connsiteX29" fmla="*/ 55826 w 355251"/>
              <a:gd name="connsiteY29" fmla="*/ 179746 h 502565"/>
              <a:gd name="connsiteX30" fmla="*/ 11425 w 355251"/>
              <a:gd name="connsiteY30" fmla="*/ 149328 h 502565"/>
              <a:gd name="connsiteX31" fmla="*/ 14200 w 355251"/>
              <a:gd name="connsiteY31" fmla="*/ 96786 h 502565"/>
              <a:gd name="connsiteX32" fmla="*/ 30850 w 355251"/>
              <a:gd name="connsiteY32" fmla="*/ 5531 h 502565"/>
              <a:gd name="connsiteX33" fmla="*/ 66927 w 355251"/>
              <a:gd name="connsiteY33" fmla="*/ 5531 h 502565"/>
              <a:gd name="connsiteX34" fmla="*/ 114103 w 355251"/>
              <a:gd name="connsiteY34" fmla="*/ 2766 h 502565"/>
              <a:gd name="connsiteX35" fmla="*/ 151220 w 355251"/>
              <a:gd name="connsiteY35" fmla="*/ 0 h 50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5251" h="502565">
                <a:moveTo>
                  <a:pt x="59662" y="319567"/>
                </a:moveTo>
                <a:cubicBezTo>
                  <a:pt x="69334" y="318876"/>
                  <a:pt x="79006" y="320257"/>
                  <a:pt x="79006" y="320257"/>
                </a:cubicBezTo>
                <a:cubicBezTo>
                  <a:pt x="95587" y="336822"/>
                  <a:pt x="87296" y="353387"/>
                  <a:pt x="54135" y="367192"/>
                </a:cubicBezTo>
                <a:cubicBezTo>
                  <a:pt x="20974" y="378235"/>
                  <a:pt x="40318" y="347866"/>
                  <a:pt x="40318" y="331300"/>
                </a:cubicBezTo>
                <a:cubicBezTo>
                  <a:pt x="40318" y="323018"/>
                  <a:pt x="49990" y="320257"/>
                  <a:pt x="59662" y="319567"/>
                </a:cubicBezTo>
                <a:close/>
                <a:moveTo>
                  <a:pt x="322556" y="153259"/>
                </a:moveTo>
                <a:cubicBezTo>
                  <a:pt x="344824" y="155202"/>
                  <a:pt x="369828" y="172301"/>
                  <a:pt x="344825" y="184737"/>
                </a:cubicBezTo>
                <a:cubicBezTo>
                  <a:pt x="314265" y="201317"/>
                  <a:pt x="286484" y="217898"/>
                  <a:pt x="278149" y="193027"/>
                </a:cubicBezTo>
                <a:cubicBezTo>
                  <a:pt x="278149" y="193027"/>
                  <a:pt x="283706" y="168156"/>
                  <a:pt x="303152" y="157102"/>
                </a:cubicBezTo>
                <a:cubicBezTo>
                  <a:pt x="308014" y="153648"/>
                  <a:pt x="315133" y="152612"/>
                  <a:pt x="322556" y="153259"/>
                </a:cubicBezTo>
                <a:close/>
                <a:moveTo>
                  <a:pt x="151220" y="0"/>
                </a:moveTo>
                <a:cubicBezTo>
                  <a:pt x="164055" y="0"/>
                  <a:pt x="177931" y="1383"/>
                  <a:pt x="194581" y="5531"/>
                </a:cubicBezTo>
                <a:cubicBezTo>
                  <a:pt x="227882" y="11061"/>
                  <a:pt x="277834" y="35949"/>
                  <a:pt x="258408" y="55307"/>
                </a:cubicBezTo>
                <a:cubicBezTo>
                  <a:pt x="236208" y="77429"/>
                  <a:pt x="250083" y="143797"/>
                  <a:pt x="261183" y="146563"/>
                </a:cubicBezTo>
                <a:cubicBezTo>
                  <a:pt x="275059" y="149328"/>
                  <a:pt x="236208" y="210165"/>
                  <a:pt x="214007" y="179746"/>
                </a:cubicBezTo>
                <a:cubicBezTo>
                  <a:pt x="189031" y="149328"/>
                  <a:pt x="144629" y="196338"/>
                  <a:pt x="164055" y="204634"/>
                </a:cubicBezTo>
                <a:cubicBezTo>
                  <a:pt x="183481" y="210165"/>
                  <a:pt x="194581" y="293125"/>
                  <a:pt x="238983" y="290359"/>
                </a:cubicBezTo>
                <a:cubicBezTo>
                  <a:pt x="280610" y="284829"/>
                  <a:pt x="225107" y="259941"/>
                  <a:pt x="269509" y="243349"/>
                </a:cubicBezTo>
                <a:cubicBezTo>
                  <a:pt x="313911" y="229522"/>
                  <a:pt x="325011" y="273767"/>
                  <a:pt x="300035" y="298655"/>
                </a:cubicBezTo>
                <a:cubicBezTo>
                  <a:pt x="272284" y="323543"/>
                  <a:pt x="311136" y="329074"/>
                  <a:pt x="333337" y="348431"/>
                </a:cubicBezTo>
                <a:cubicBezTo>
                  <a:pt x="352762" y="370554"/>
                  <a:pt x="325011" y="492228"/>
                  <a:pt x="272284" y="500524"/>
                </a:cubicBezTo>
                <a:cubicBezTo>
                  <a:pt x="219557" y="511585"/>
                  <a:pt x="238983" y="475636"/>
                  <a:pt x="247308" y="442452"/>
                </a:cubicBezTo>
                <a:cubicBezTo>
                  <a:pt x="255633" y="412034"/>
                  <a:pt x="244533" y="389911"/>
                  <a:pt x="236208" y="384380"/>
                </a:cubicBezTo>
                <a:cubicBezTo>
                  <a:pt x="230657" y="378850"/>
                  <a:pt x="202906" y="362258"/>
                  <a:pt x="183481" y="362258"/>
                </a:cubicBezTo>
                <a:cubicBezTo>
                  <a:pt x="164055" y="362258"/>
                  <a:pt x="122429" y="370554"/>
                  <a:pt x="122429" y="342900"/>
                </a:cubicBezTo>
                <a:cubicBezTo>
                  <a:pt x="122429" y="315247"/>
                  <a:pt x="136304" y="279298"/>
                  <a:pt x="136304" y="279298"/>
                </a:cubicBezTo>
                <a:cubicBezTo>
                  <a:pt x="136304" y="279298"/>
                  <a:pt x="97453" y="237818"/>
                  <a:pt x="83577" y="237818"/>
                </a:cubicBezTo>
                <a:cubicBezTo>
                  <a:pt x="69702" y="235053"/>
                  <a:pt x="78027" y="276533"/>
                  <a:pt x="78027" y="293125"/>
                </a:cubicBezTo>
                <a:cubicBezTo>
                  <a:pt x="80802" y="306951"/>
                  <a:pt x="30850" y="301421"/>
                  <a:pt x="36400" y="254410"/>
                </a:cubicBezTo>
                <a:cubicBezTo>
                  <a:pt x="39176" y="204634"/>
                  <a:pt x="80802" y="212930"/>
                  <a:pt x="55826" y="179746"/>
                </a:cubicBezTo>
                <a:cubicBezTo>
                  <a:pt x="30850" y="149328"/>
                  <a:pt x="22525" y="152093"/>
                  <a:pt x="11425" y="149328"/>
                </a:cubicBezTo>
                <a:cubicBezTo>
                  <a:pt x="3099" y="146563"/>
                  <a:pt x="-10776" y="110613"/>
                  <a:pt x="14200" y="96786"/>
                </a:cubicBezTo>
                <a:cubicBezTo>
                  <a:pt x="14200" y="96786"/>
                  <a:pt x="3099" y="5531"/>
                  <a:pt x="30850" y="5531"/>
                </a:cubicBezTo>
                <a:cubicBezTo>
                  <a:pt x="41951" y="2766"/>
                  <a:pt x="53051" y="5531"/>
                  <a:pt x="66927" y="5531"/>
                </a:cubicBezTo>
                <a:cubicBezTo>
                  <a:pt x="83577" y="5531"/>
                  <a:pt x="100228" y="5531"/>
                  <a:pt x="114103" y="2766"/>
                </a:cubicBezTo>
                <a:cubicBezTo>
                  <a:pt x="126591" y="1383"/>
                  <a:pt x="138385" y="0"/>
                  <a:pt x="151220" y="0"/>
                </a:cubicBez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1" name="íṣļíďe">
            <a:extLst>
              <a:ext uri="{FF2B5EF4-FFF2-40B4-BE49-F238E27FC236}">
                <a16:creationId xmlns:a16="http://schemas.microsoft.com/office/drawing/2014/main" id="{F485CE44-3EF1-4968-AB19-C37EEBEDB348}"/>
              </a:ext>
            </a:extLst>
          </p:cNvPr>
          <p:cNvSpPr/>
          <p:nvPr/>
        </p:nvSpPr>
        <p:spPr bwMode="auto">
          <a:xfrm>
            <a:off x="8610139" y="2189979"/>
            <a:ext cx="187740" cy="179297"/>
          </a:xfrm>
          <a:custGeom>
            <a:avLst/>
            <a:gdLst>
              <a:gd name="connsiteX0" fmla="*/ 413704 w 473098"/>
              <a:gd name="connsiteY0" fmla="*/ 332595 h 468036"/>
              <a:gd name="connsiteX1" fmla="*/ 465985 w 473098"/>
              <a:gd name="connsiteY1" fmla="*/ 373832 h 468036"/>
              <a:gd name="connsiteX2" fmla="*/ 449475 w 473098"/>
              <a:gd name="connsiteY2" fmla="*/ 426065 h 468036"/>
              <a:gd name="connsiteX3" fmla="*/ 402697 w 473098"/>
              <a:gd name="connsiteY3" fmla="*/ 426065 h 468036"/>
              <a:gd name="connsiteX4" fmla="*/ 372429 w 473098"/>
              <a:gd name="connsiteY4" fmla="*/ 379330 h 468036"/>
              <a:gd name="connsiteX5" fmla="*/ 413704 w 473098"/>
              <a:gd name="connsiteY5" fmla="*/ 332595 h 468036"/>
              <a:gd name="connsiteX6" fmla="*/ 65008 w 473098"/>
              <a:gd name="connsiteY6" fmla="*/ 313431 h 468036"/>
              <a:gd name="connsiteX7" fmla="*/ 90510 w 473098"/>
              <a:gd name="connsiteY7" fmla="*/ 332067 h 468036"/>
              <a:gd name="connsiteX8" fmla="*/ 57538 w 473098"/>
              <a:gd name="connsiteY8" fmla="*/ 362436 h 468036"/>
              <a:gd name="connsiteX9" fmla="*/ 52043 w 473098"/>
              <a:gd name="connsiteY9" fmla="*/ 318262 h 468036"/>
              <a:gd name="connsiteX10" fmla="*/ 65008 w 473098"/>
              <a:gd name="connsiteY10" fmla="*/ 313431 h 468036"/>
              <a:gd name="connsiteX11" fmla="*/ 35137 w 473098"/>
              <a:gd name="connsiteY11" fmla="*/ 3 h 468036"/>
              <a:gd name="connsiteX12" fmla="*/ 148266 w 473098"/>
              <a:gd name="connsiteY12" fmla="*/ 13763 h 468036"/>
              <a:gd name="connsiteX13" fmla="*/ 297922 w 473098"/>
              <a:gd name="connsiteY13" fmla="*/ 2712 h 468036"/>
              <a:gd name="connsiteX14" fmla="*/ 386607 w 473098"/>
              <a:gd name="connsiteY14" fmla="*/ 27577 h 468036"/>
              <a:gd name="connsiteX15" fmla="*/ 314551 w 473098"/>
              <a:gd name="connsiteY15" fmla="*/ 93884 h 468036"/>
              <a:gd name="connsiteX16" fmla="*/ 333950 w 473098"/>
              <a:gd name="connsiteY16" fmla="*/ 135325 h 468036"/>
              <a:gd name="connsiteX17" fmla="*/ 372750 w 473098"/>
              <a:gd name="connsiteY17" fmla="*/ 124274 h 468036"/>
              <a:gd name="connsiteX18" fmla="*/ 417093 w 473098"/>
              <a:gd name="connsiteY18" fmla="*/ 118749 h 468036"/>
              <a:gd name="connsiteX19" fmla="*/ 444807 w 473098"/>
              <a:gd name="connsiteY19" fmla="*/ 193344 h 468036"/>
              <a:gd name="connsiteX20" fmla="*/ 436492 w 473098"/>
              <a:gd name="connsiteY20" fmla="*/ 262413 h 468036"/>
              <a:gd name="connsiteX21" fmla="*/ 383836 w 473098"/>
              <a:gd name="connsiteY21" fmla="*/ 295566 h 468036"/>
              <a:gd name="connsiteX22" fmla="*/ 333950 w 473098"/>
              <a:gd name="connsiteY22" fmla="*/ 317669 h 468036"/>
              <a:gd name="connsiteX23" fmla="*/ 311779 w 473098"/>
              <a:gd name="connsiteY23" fmla="*/ 350822 h 468036"/>
              <a:gd name="connsiteX24" fmla="*/ 311779 w 473098"/>
              <a:gd name="connsiteY24" fmla="*/ 441994 h 468036"/>
              <a:gd name="connsiteX25" fmla="*/ 217551 w 473098"/>
              <a:gd name="connsiteY25" fmla="*/ 458571 h 468036"/>
              <a:gd name="connsiteX26" fmla="*/ 137181 w 473098"/>
              <a:gd name="connsiteY26" fmla="*/ 386738 h 468036"/>
              <a:gd name="connsiteX27" fmla="*/ 112238 w 473098"/>
              <a:gd name="connsiteY27" fmla="*/ 306618 h 468036"/>
              <a:gd name="connsiteX28" fmla="*/ 26325 w 473098"/>
              <a:gd name="connsiteY28" fmla="*/ 256888 h 468036"/>
              <a:gd name="connsiteX29" fmla="*/ 73439 w 473098"/>
              <a:gd name="connsiteY29" fmla="*/ 209920 h 468036"/>
              <a:gd name="connsiteX30" fmla="*/ 173209 w 473098"/>
              <a:gd name="connsiteY30" fmla="*/ 256888 h 468036"/>
              <a:gd name="connsiteX31" fmla="*/ 173209 w 473098"/>
              <a:gd name="connsiteY31" fmla="*/ 162953 h 468036"/>
              <a:gd name="connsiteX32" fmla="*/ 128867 w 473098"/>
              <a:gd name="connsiteY32" fmla="*/ 165716 h 468036"/>
              <a:gd name="connsiteX33" fmla="*/ 101153 w 473098"/>
              <a:gd name="connsiteY33" fmla="*/ 185055 h 468036"/>
              <a:gd name="connsiteX34" fmla="*/ 20782 w 473098"/>
              <a:gd name="connsiteY34" fmla="*/ 113223 h 468036"/>
              <a:gd name="connsiteX35" fmla="*/ 4154 w 473098"/>
              <a:gd name="connsiteY35" fmla="*/ 22051 h 468036"/>
              <a:gd name="connsiteX36" fmla="*/ 35137 w 473098"/>
              <a:gd name="connsiteY36" fmla="*/ 3 h 46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73098" h="468036">
                <a:moveTo>
                  <a:pt x="413704" y="332595"/>
                </a:moveTo>
                <a:cubicBezTo>
                  <a:pt x="427462" y="327097"/>
                  <a:pt x="446724" y="349090"/>
                  <a:pt x="465985" y="373832"/>
                </a:cubicBezTo>
                <a:cubicBezTo>
                  <a:pt x="485247" y="398574"/>
                  <a:pt x="460482" y="412319"/>
                  <a:pt x="449475" y="426065"/>
                </a:cubicBezTo>
                <a:cubicBezTo>
                  <a:pt x="438469" y="439810"/>
                  <a:pt x="421959" y="431563"/>
                  <a:pt x="402697" y="426065"/>
                </a:cubicBezTo>
                <a:cubicBezTo>
                  <a:pt x="386187" y="420566"/>
                  <a:pt x="383436" y="406821"/>
                  <a:pt x="372429" y="379330"/>
                </a:cubicBezTo>
                <a:cubicBezTo>
                  <a:pt x="361422" y="354588"/>
                  <a:pt x="413704" y="332595"/>
                  <a:pt x="413704" y="332595"/>
                </a:cubicBezTo>
                <a:close/>
                <a:moveTo>
                  <a:pt x="65008" y="313431"/>
                </a:moveTo>
                <a:cubicBezTo>
                  <a:pt x="78145" y="314984"/>
                  <a:pt x="90510" y="332067"/>
                  <a:pt x="90510" y="332067"/>
                </a:cubicBezTo>
                <a:cubicBezTo>
                  <a:pt x="104248" y="345871"/>
                  <a:pt x="79519" y="356915"/>
                  <a:pt x="57538" y="362436"/>
                </a:cubicBezTo>
                <a:cubicBezTo>
                  <a:pt x="38305" y="365197"/>
                  <a:pt x="32810" y="334828"/>
                  <a:pt x="52043" y="318262"/>
                </a:cubicBezTo>
                <a:cubicBezTo>
                  <a:pt x="56165" y="314121"/>
                  <a:pt x="60629" y="312913"/>
                  <a:pt x="65008" y="313431"/>
                </a:cubicBezTo>
                <a:close/>
                <a:moveTo>
                  <a:pt x="35137" y="3"/>
                </a:moveTo>
                <a:cubicBezTo>
                  <a:pt x="78981" y="-267"/>
                  <a:pt x="148266" y="13763"/>
                  <a:pt x="148266" y="13763"/>
                </a:cubicBezTo>
                <a:cubicBezTo>
                  <a:pt x="164895" y="16526"/>
                  <a:pt x="234180" y="8237"/>
                  <a:pt x="297922" y="2712"/>
                </a:cubicBezTo>
                <a:cubicBezTo>
                  <a:pt x="364436" y="-2814"/>
                  <a:pt x="364436" y="2712"/>
                  <a:pt x="386607" y="27577"/>
                </a:cubicBezTo>
                <a:cubicBezTo>
                  <a:pt x="406007" y="49679"/>
                  <a:pt x="356122" y="66256"/>
                  <a:pt x="314551" y="93884"/>
                </a:cubicBezTo>
                <a:cubicBezTo>
                  <a:pt x="275751" y="121511"/>
                  <a:pt x="314551" y="121511"/>
                  <a:pt x="333950" y="135325"/>
                </a:cubicBezTo>
                <a:cubicBezTo>
                  <a:pt x="342265" y="140851"/>
                  <a:pt x="356122" y="132562"/>
                  <a:pt x="372750" y="124274"/>
                </a:cubicBezTo>
                <a:cubicBezTo>
                  <a:pt x="392150" y="110460"/>
                  <a:pt x="411550" y="99409"/>
                  <a:pt x="417093" y="118749"/>
                </a:cubicBezTo>
                <a:cubicBezTo>
                  <a:pt x="422635" y="151902"/>
                  <a:pt x="428178" y="154665"/>
                  <a:pt x="444807" y="193344"/>
                </a:cubicBezTo>
                <a:cubicBezTo>
                  <a:pt x="461435" y="234785"/>
                  <a:pt x="447578" y="243074"/>
                  <a:pt x="436492" y="262413"/>
                </a:cubicBezTo>
                <a:cubicBezTo>
                  <a:pt x="428178" y="278990"/>
                  <a:pt x="430950" y="281753"/>
                  <a:pt x="383836" y="295566"/>
                </a:cubicBezTo>
                <a:cubicBezTo>
                  <a:pt x="336722" y="306618"/>
                  <a:pt x="356122" y="301092"/>
                  <a:pt x="333950" y="317669"/>
                </a:cubicBezTo>
                <a:cubicBezTo>
                  <a:pt x="311779" y="334246"/>
                  <a:pt x="314551" y="337008"/>
                  <a:pt x="311779" y="350822"/>
                </a:cubicBezTo>
                <a:cubicBezTo>
                  <a:pt x="309008" y="364636"/>
                  <a:pt x="328408" y="403315"/>
                  <a:pt x="311779" y="441994"/>
                </a:cubicBezTo>
                <a:cubicBezTo>
                  <a:pt x="295151" y="477910"/>
                  <a:pt x="264665" y="469622"/>
                  <a:pt x="217551" y="458571"/>
                </a:cubicBezTo>
                <a:cubicBezTo>
                  <a:pt x="173209" y="444757"/>
                  <a:pt x="164895" y="428180"/>
                  <a:pt x="137181" y="386738"/>
                </a:cubicBezTo>
                <a:cubicBezTo>
                  <a:pt x="109467" y="348060"/>
                  <a:pt x="120552" y="331483"/>
                  <a:pt x="112238" y="306618"/>
                </a:cubicBezTo>
                <a:cubicBezTo>
                  <a:pt x="101153" y="284515"/>
                  <a:pt x="48496" y="281753"/>
                  <a:pt x="26325" y="256888"/>
                </a:cubicBezTo>
                <a:cubicBezTo>
                  <a:pt x="4154" y="232023"/>
                  <a:pt x="48496" y="209920"/>
                  <a:pt x="73439" y="209920"/>
                </a:cubicBezTo>
                <a:cubicBezTo>
                  <a:pt x="98381" y="209920"/>
                  <a:pt x="153809" y="254125"/>
                  <a:pt x="173209" y="256888"/>
                </a:cubicBezTo>
                <a:cubicBezTo>
                  <a:pt x="189837" y="256888"/>
                  <a:pt x="187066" y="212683"/>
                  <a:pt x="173209" y="162953"/>
                </a:cubicBezTo>
                <a:cubicBezTo>
                  <a:pt x="162123" y="135325"/>
                  <a:pt x="145495" y="151902"/>
                  <a:pt x="128867" y="165716"/>
                </a:cubicBezTo>
                <a:cubicBezTo>
                  <a:pt x="117781" y="176767"/>
                  <a:pt x="106695" y="187818"/>
                  <a:pt x="101153" y="185055"/>
                </a:cubicBezTo>
                <a:cubicBezTo>
                  <a:pt x="81753" y="176767"/>
                  <a:pt x="37410" y="149139"/>
                  <a:pt x="20782" y="113223"/>
                </a:cubicBezTo>
                <a:cubicBezTo>
                  <a:pt x="6925" y="77307"/>
                  <a:pt x="34639" y="69019"/>
                  <a:pt x="4154" y="22051"/>
                </a:cubicBezTo>
                <a:cubicBezTo>
                  <a:pt x="-8318" y="5475"/>
                  <a:pt x="8830" y="165"/>
                  <a:pt x="35137" y="3"/>
                </a:cubicBez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2" name="íṧlíḍé">
            <a:extLst>
              <a:ext uri="{FF2B5EF4-FFF2-40B4-BE49-F238E27FC236}">
                <a16:creationId xmlns:a16="http://schemas.microsoft.com/office/drawing/2014/main" id="{F40F0A09-00E8-422D-AC2E-F27D06105CCC}"/>
              </a:ext>
            </a:extLst>
          </p:cNvPr>
          <p:cNvSpPr/>
          <p:nvPr/>
        </p:nvSpPr>
        <p:spPr bwMode="auto">
          <a:xfrm>
            <a:off x="8464407" y="2234402"/>
            <a:ext cx="83786" cy="18244"/>
          </a:xfrm>
          <a:prstGeom prst="ellipse">
            <a:avLst/>
          </a:pr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3" name="íšliďè">
            <a:extLst>
              <a:ext uri="{FF2B5EF4-FFF2-40B4-BE49-F238E27FC236}">
                <a16:creationId xmlns:a16="http://schemas.microsoft.com/office/drawing/2014/main" id="{5A329330-1223-4E4C-9106-0182DCE22B8E}"/>
              </a:ext>
            </a:extLst>
          </p:cNvPr>
          <p:cNvSpPr/>
          <p:nvPr/>
        </p:nvSpPr>
        <p:spPr bwMode="auto">
          <a:xfrm>
            <a:off x="8442988" y="2061080"/>
            <a:ext cx="124734" cy="184876"/>
          </a:xfrm>
          <a:custGeom>
            <a:avLst/>
            <a:gdLst>
              <a:gd name="T0" fmla="*/ 57 w 114"/>
              <a:gd name="T1" fmla="*/ 0 h 175"/>
              <a:gd name="T2" fmla="*/ 0 w 114"/>
              <a:gd name="T3" fmla="*/ 63 h 175"/>
              <a:gd name="T4" fmla="*/ 57 w 114"/>
              <a:gd name="T5" fmla="*/ 175 h 175"/>
              <a:gd name="T6" fmla="*/ 114 w 114"/>
              <a:gd name="T7" fmla="*/ 63 h 175"/>
              <a:gd name="T8" fmla="*/ 57 w 114"/>
              <a:gd name="T9" fmla="*/ 0 h 175"/>
              <a:gd name="T10" fmla="*/ 57 w 114"/>
              <a:gd name="T11" fmla="*/ 95 h 175"/>
              <a:gd name="T12" fmla="*/ 23 w 114"/>
              <a:gd name="T13" fmla="*/ 62 h 175"/>
              <a:gd name="T14" fmla="*/ 57 w 114"/>
              <a:gd name="T15" fmla="*/ 28 h 175"/>
              <a:gd name="T16" fmla="*/ 90 w 114"/>
              <a:gd name="T17" fmla="*/ 62 h 175"/>
              <a:gd name="T18" fmla="*/ 57 w 114"/>
              <a:gd name="T19" fmla="*/ 9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75">
                <a:moveTo>
                  <a:pt x="57" y="0"/>
                </a:moveTo>
                <a:cubicBezTo>
                  <a:pt x="25" y="0"/>
                  <a:pt x="0" y="26"/>
                  <a:pt x="0" y="63"/>
                </a:cubicBezTo>
                <a:cubicBezTo>
                  <a:pt x="0" y="100"/>
                  <a:pt x="57" y="175"/>
                  <a:pt x="57" y="175"/>
                </a:cubicBezTo>
                <a:cubicBezTo>
                  <a:pt x="57" y="175"/>
                  <a:pt x="114" y="100"/>
                  <a:pt x="114" y="63"/>
                </a:cubicBezTo>
                <a:cubicBezTo>
                  <a:pt x="114" y="26"/>
                  <a:pt x="88" y="0"/>
                  <a:pt x="57" y="0"/>
                </a:cubicBezTo>
                <a:close/>
                <a:moveTo>
                  <a:pt x="57" y="95"/>
                </a:moveTo>
                <a:cubicBezTo>
                  <a:pt x="38" y="95"/>
                  <a:pt x="23" y="80"/>
                  <a:pt x="23" y="62"/>
                </a:cubicBezTo>
                <a:cubicBezTo>
                  <a:pt x="23" y="43"/>
                  <a:pt x="38" y="28"/>
                  <a:pt x="57" y="28"/>
                </a:cubicBezTo>
                <a:cubicBezTo>
                  <a:pt x="75" y="28"/>
                  <a:pt x="90" y="43"/>
                  <a:pt x="90" y="62"/>
                </a:cubicBezTo>
                <a:cubicBezTo>
                  <a:pt x="90" y="80"/>
                  <a:pt x="75" y="95"/>
                  <a:pt x="57" y="95"/>
                </a:cubicBezTo>
                <a:close/>
              </a:path>
            </a:pathLst>
          </a:custGeom>
          <a:solidFill>
            <a:srgbClr val="D80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4" name="îŝḻiḍê">
            <a:extLst>
              <a:ext uri="{FF2B5EF4-FFF2-40B4-BE49-F238E27FC236}">
                <a16:creationId xmlns:a16="http://schemas.microsoft.com/office/drawing/2014/main" id="{C561EC6D-C7CC-4387-AA41-E3308116A976}"/>
              </a:ext>
            </a:extLst>
          </p:cNvPr>
          <p:cNvSpPr/>
          <p:nvPr/>
        </p:nvSpPr>
        <p:spPr bwMode="auto">
          <a:xfrm>
            <a:off x="8442988" y="2050134"/>
            <a:ext cx="124734" cy="185485"/>
          </a:xfrm>
          <a:custGeom>
            <a:avLst/>
            <a:gdLst>
              <a:gd name="T0" fmla="*/ 57 w 114"/>
              <a:gd name="T1" fmla="*/ 0 h 175"/>
              <a:gd name="T2" fmla="*/ 0 w 114"/>
              <a:gd name="T3" fmla="*/ 63 h 175"/>
              <a:gd name="T4" fmla="*/ 57 w 114"/>
              <a:gd name="T5" fmla="*/ 175 h 175"/>
              <a:gd name="T6" fmla="*/ 114 w 114"/>
              <a:gd name="T7" fmla="*/ 63 h 175"/>
              <a:gd name="T8" fmla="*/ 57 w 114"/>
              <a:gd name="T9" fmla="*/ 0 h 175"/>
              <a:gd name="T10" fmla="*/ 57 w 114"/>
              <a:gd name="T11" fmla="*/ 95 h 175"/>
              <a:gd name="T12" fmla="*/ 23 w 114"/>
              <a:gd name="T13" fmla="*/ 62 h 175"/>
              <a:gd name="T14" fmla="*/ 57 w 114"/>
              <a:gd name="T15" fmla="*/ 28 h 175"/>
              <a:gd name="T16" fmla="*/ 90 w 114"/>
              <a:gd name="T17" fmla="*/ 62 h 175"/>
              <a:gd name="T18" fmla="*/ 57 w 114"/>
              <a:gd name="T19" fmla="*/ 9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75">
                <a:moveTo>
                  <a:pt x="57" y="0"/>
                </a:moveTo>
                <a:cubicBezTo>
                  <a:pt x="25" y="0"/>
                  <a:pt x="0" y="26"/>
                  <a:pt x="0" y="63"/>
                </a:cubicBezTo>
                <a:cubicBezTo>
                  <a:pt x="0" y="100"/>
                  <a:pt x="57" y="175"/>
                  <a:pt x="57" y="175"/>
                </a:cubicBezTo>
                <a:cubicBezTo>
                  <a:pt x="57" y="175"/>
                  <a:pt x="114" y="100"/>
                  <a:pt x="114" y="63"/>
                </a:cubicBezTo>
                <a:cubicBezTo>
                  <a:pt x="114" y="26"/>
                  <a:pt x="88" y="0"/>
                  <a:pt x="57" y="0"/>
                </a:cubicBezTo>
                <a:close/>
                <a:moveTo>
                  <a:pt x="57" y="95"/>
                </a:moveTo>
                <a:cubicBezTo>
                  <a:pt x="38" y="95"/>
                  <a:pt x="23" y="80"/>
                  <a:pt x="23" y="62"/>
                </a:cubicBezTo>
                <a:cubicBezTo>
                  <a:pt x="23" y="43"/>
                  <a:pt x="38" y="28"/>
                  <a:pt x="57" y="28"/>
                </a:cubicBezTo>
                <a:cubicBezTo>
                  <a:pt x="75" y="28"/>
                  <a:pt x="90" y="43"/>
                  <a:pt x="90" y="62"/>
                </a:cubicBezTo>
                <a:cubicBezTo>
                  <a:pt x="90" y="80"/>
                  <a:pt x="75" y="95"/>
                  <a:pt x="57" y="95"/>
                </a:cubicBez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5" name="îśļiḍè">
            <a:extLst>
              <a:ext uri="{FF2B5EF4-FFF2-40B4-BE49-F238E27FC236}">
                <a16:creationId xmlns:a16="http://schemas.microsoft.com/office/drawing/2014/main" id="{02FEF8C7-7E8D-4728-9B5D-C0D7F6A60B43}"/>
              </a:ext>
            </a:extLst>
          </p:cNvPr>
          <p:cNvSpPr/>
          <p:nvPr/>
        </p:nvSpPr>
        <p:spPr bwMode="auto">
          <a:xfrm>
            <a:off x="8609930" y="2159600"/>
            <a:ext cx="248208" cy="249948"/>
          </a:xfrm>
          <a:custGeom>
            <a:avLst/>
            <a:gdLst>
              <a:gd name="T0" fmla="*/ 161 w 226"/>
              <a:gd name="T1" fmla="*/ 0 h 236"/>
              <a:gd name="T2" fmla="*/ 0 w 226"/>
              <a:gd name="T3" fmla="*/ 0 h 236"/>
              <a:gd name="T4" fmla="*/ 161 w 226"/>
              <a:gd name="T5" fmla="*/ 0 h 236"/>
              <a:gd name="T6" fmla="*/ 178 w 226"/>
              <a:gd name="T7" fmla="*/ 10 h 236"/>
              <a:gd name="T8" fmla="*/ 226 w 226"/>
              <a:gd name="T9" fmla="*/ 230 h 236"/>
              <a:gd name="T10" fmla="*/ 225 w 226"/>
              <a:gd name="T11" fmla="*/ 234 h 236"/>
              <a:gd name="T12" fmla="*/ 225 w 226"/>
              <a:gd name="T13" fmla="*/ 234 h 236"/>
              <a:gd name="T14" fmla="*/ 224 w 226"/>
              <a:gd name="T15" fmla="*/ 236 h 236"/>
              <a:gd name="T16" fmla="*/ 224 w 226"/>
              <a:gd name="T17" fmla="*/ 236 h 236"/>
              <a:gd name="T18" fmla="*/ 226 w 226"/>
              <a:gd name="T19" fmla="*/ 230 h 236"/>
              <a:gd name="T20" fmla="*/ 178 w 226"/>
              <a:gd name="T21" fmla="*/ 10 h 236"/>
              <a:gd name="T22" fmla="*/ 161 w 226"/>
              <a:gd name="T2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6" h="236">
                <a:moveTo>
                  <a:pt x="161" y="0"/>
                </a:moveTo>
                <a:cubicBezTo>
                  <a:pt x="0" y="0"/>
                  <a:pt x="0" y="0"/>
                  <a:pt x="0" y="0"/>
                </a:cubicBezTo>
                <a:cubicBezTo>
                  <a:pt x="161" y="0"/>
                  <a:pt x="161" y="0"/>
                  <a:pt x="161" y="0"/>
                </a:cubicBezTo>
                <a:cubicBezTo>
                  <a:pt x="170" y="0"/>
                  <a:pt x="178" y="5"/>
                  <a:pt x="178" y="10"/>
                </a:cubicBezTo>
                <a:cubicBezTo>
                  <a:pt x="226" y="230"/>
                  <a:pt x="226" y="230"/>
                  <a:pt x="226" y="230"/>
                </a:cubicBezTo>
                <a:cubicBezTo>
                  <a:pt x="226" y="231"/>
                  <a:pt x="226" y="233"/>
                  <a:pt x="225" y="234"/>
                </a:cubicBezTo>
                <a:cubicBezTo>
                  <a:pt x="225" y="234"/>
                  <a:pt x="225" y="234"/>
                  <a:pt x="225" y="234"/>
                </a:cubicBezTo>
                <a:cubicBezTo>
                  <a:pt x="225" y="235"/>
                  <a:pt x="225" y="235"/>
                  <a:pt x="224" y="236"/>
                </a:cubicBezTo>
                <a:cubicBezTo>
                  <a:pt x="224" y="236"/>
                  <a:pt x="224" y="236"/>
                  <a:pt x="224" y="236"/>
                </a:cubicBezTo>
                <a:cubicBezTo>
                  <a:pt x="225" y="234"/>
                  <a:pt x="226" y="232"/>
                  <a:pt x="226" y="230"/>
                </a:cubicBezTo>
                <a:cubicBezTo>
                  <a:pt x="178" y="10"/>
                  <a:pt x="178" y="10"/>
                  <a:pt x="178" y="10"/>
                </a:cubicBezTo>
                <a:cubicBezTo>
                  <a:pt x="178" y="5"/>
                  <a:pt x="170" y="0"/>
                  <a:pt x="161"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6" name="ïṣľíḓé">
            <a:extLst>
              <a:ext uri="{FF2B5EF4-FFF2-40B4-BE49-F238E27FC236}">
                <a16:creationId xmlns:a16="http://schemas.microsoft.com/office/drawing/2014/main" id="{24608DE1-60AB-48DE-8A47-B5B7B2DF0497}"/>
              </a:ext>
            </a:extLst>
          </p:cNvPr>
          <p:cNvSpPr/>
          <p:nvPr/>
        </p:nvSpPr>
        <p:spPr bwMode="auto">
          <a:xfrm>
            <a:off x="8834829" y="2407115"/>
            <a:ext cx="22049" cy="13988"/>
          </a:xfrm>
          <a:custGeom>
            <a:avLst/>
            <a:gdLst>
              <a:gd name="T0" fmla="*/ 19 w 20"/>
              <a:gd name="T1" fmla="*/ 2 h 13"/>
              <a:gd name="T2" fmla="*/ 0 w 20"/>
              <a:gd name="T3" fmla="*/ 13 h 13"/>
              <a:gd name="T4" fmla="*/ 0 w 20"/>
              <a:gd name="T5" fmla="*/ 13 h 13"/>
              <a:gd name="T6" fmla="*/ 19 w 20"/>
              <a:gd name="T7" fmla="*/ 2 h 13"/>
              <a:gd name="T8" fmla="*/ 19 w 20"/>
              <a:gd name="T9" fmla="*/ 2 h 13"/>
              <a:gd name="T10" fmla="*/ 20 w 20"/>
              <a:gd name="T11" fmla="*/ 0 h 13"/>
              <a:gd name="T12" fmla="*/ 20 w 20"/>
              <a:gd name="T13" fmla="*/ 0 h 13"/>
              <a:gd name="T14" fmla="*/ 20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19" y="2"/>
                </a:moveTo>
                <a:cubicBezTo>
                  <a:pt x="16" y="9"/>
                  <a:pt x="9" y="13"/>
                  <a:pt x="0" y="13"/>
                </a:cubicBezTo>
                <a:cubicBezTo>
                  <a:pt x="0" y="13"/>
                  <a:pt x="0" y="13"/>
                  <a:pt x="0" y="13"/>
                </a:cubicBezTo>
                <a:cubicBezTo>
                  <a:pt x="9" y="13"/>
                  <a:pt x="16" y="9"/>
                  <a:pt x="19" y="2"/>
                </a:cubicBezTo>
                <a:cubicBezTo>
                  <a:pt x="19" y="2"/>
                  <a:pt x="19" y="2"/>
                  <a:pt x="19" y="2"/>
                </a:cubicBezTo>
                <a:moveTo>
                  <a:pt x="20" y="0"/>
                </a:moveTo>
                <a:cubicBezTo>
                  <a:pt x="20" y="0"/>
                  <a:pt x="20" y="0"/>
                  <a:pt x="20" y="0"/>
                </a:cubicBezTo>
                <a:cubicBezTo>
                  <a:pt x="20" y="0"/>
                  <a:pt x="20" y="0"/>
                  <a:pt x="2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7" name="işḻíḋé">
            <a:extLst>
              <a:ext uri="{FF2B5EF4-FFF2-40B4-BE49-F238E27FC236}">
                <a16:creationId xmlns:a16="http://schemas.microsoft.com/office/drawing/2014/main" id="{7A36F68B-517B-43D5-8ED9-2BED53640E4D}"/>
              </a:ext>
            </a:extLst>
          </p:cNvPr>
          <p:cNvSpPr/>
          <p:nvPr/>
        </p:nvSpPr>
        <p:spPr bwMode="auto">
          <a:xfrm>
            <a:off x="8609930" y="2159600"/>
            <a:ext cx="248208" cy="261503"/>
          </a:xfrm>
          <a:custGeom>
            <a:avLst/>
            <a:gdLst>
              <a:gd name="T0" fmla="*/ 161 w 226"/>
              <a:gd name="T1" fmla="*/ 0 h 247"/>
              <a:gd name="T2" fmla="*/ 0 w 226"/>
              <a:gd name="T3" fmla="*/ 0 h 247"/>
              <a:gd name="T4" fmla="*/ 0 w 226"/>
              <a:gd name="T5" fmla="*/ 13 h 247"/>
              <a:gd name="T6" fmla="*/ 140 w 226"/>
              <a:gd name="T7" fmla="*/ 13 h 247"/>
              <a:gd name="T8" fmla="*/ 157 w 226"/>
              <a:gd name="T9" fmla="*/ 23 h 247"/>
              <a:gd name="T10" fmla="*/ 199 w 226"/>
              <a:gd name="T11" fmla="*/ 208 h 247"/>
              <a:gd name="T12" fmla="*/ 178 w 226"/>
              <a:gd name="T13" fmla="*/ 226 h 247"/>
              <a:gd name="T14" fmla="*/ 0 w 226"/>
              <a:gd name="T15" fmla="*/ 226 h 247"/>
              <a:gd name="T16" fmla="*/ 0 w 226"/>
              <a:gd name="T17" fmla="*/ 247 h 247"/>
              <a:gd name="T18" fmla="*/ 205 w 226"/>
              <a:gd name="T19" fmla="*/ 247 h 247"/>
              <a:gd name="T20" fmla="*/ 224 w 226"/>
              <a:gd name="T21" fmla="*/ 236 h 247"/>
              <a:gd name="T22" fmla="*/ 225 w 226"/>
              <a:gd name="T23" fmla="*/ 234 h 247"/>
              <a:gd name="T24" fmla="*/ 225 w 226"/>
              <a:gd name="T25" fmla="*/ 234 h 247"/>
              <a:gd name="T26" fmla="*/ 226 w 226"/>
              <a:gd name="T27" fmla="*/ 230 h 247"/>
              <a:gd name="T28" fmla="*/ 178 w 226"/>
              <a:gd name="T29" fmla="*/ 10 h 247"/>
              <a:gd name="T30" fmla="*/ 161 w 226"/>
              <a:gd name="T3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6" h="247">
                <a:moveTo>
                  <a:pt x="161" y="0"/>
                </a:moveTo>
                <a:cubicBezTo>
                  <a:pt x="0" y="0"/>
                  <a:pt x="0" y="0"/>
                  <a:pt x="0" y="0"/>
                </a:cubicBezTo>
                <a:cubicBezTo>
                  <a:pt x="0" y="13"/>
                  <a:pt x="0" y="13"/>
                  <a:pt x="0" y="13"/>
                </a:cubicBezTo>
                <a:cubicBezTo>
                  <a:pt x="140" y="13"/>
                  <a:pt x="140" y="13"/>
                  <a:pt x="140" y="13"/>
                </a:cubicBezTo>
                <a:cubicBezTo>
                  <a:pt x="149" y="13"/>
                  <a:pt x="157" y="17"/>
                  <a:pt x="157" y="23"/>
                </a:cubicBezTo>
                <a:cubicBezTo>
                  <a:pt x="199" y="208"/>
                  <a:pt x="199" y="208"/>
                  <a:pt x="199" y="208"/>
                </a:cubicBezTo>
                <a:cubicBezTo>
                  <a:pt x="199" y="218"/>
                  <a:pt x="189" y="226"/>
                  <a:pt x="178" y="226"/>
                </a:cubicBezTo>
                <a:cubicBezTo>
                  <a:pt x="0" y="226"/>
                  <a:pt x="0" y="226"/>
                  <a:pt x="0" y="226"/>
                </a:cubicBezTo>
                <a:cubicBezTo>
                  <a:pt x="0" y="247"/>
                  <a:pt x="0" y="247"/>
                  <a:pt x="0" y="247"/>
                </a:cubicBezTo>
                <a:cubicBezTo>
                  <a:pt x="205" y="247"/>
                  <a:pt x="205" y="247"/>
                  <a:pt x="205" y="247"/>
                </a:cubicBezTo>
                <a:cubicBezTo>
                  <a:pt x="214" y="247"/>
                  <a:pt x="221" y="243"/>
                  <a:pt x="224" y="236"/>
                </a:cubicBezTo>
                <a:cubicBezTo>
                  <a:pt x="225" y="235"/>
                  <a:pt x="225" y="235"/>
                  <a:pt x="225" y="234"/>
                </a:cubicBezTo>
                <a:cubicBezTo>
                  <a:pt x="225" y="234"/>
                  <a:pt x="225" y="234"/>
                  <a:pt x="225" y="234"/>
                </a:cubicBezTo>
                <a:cubicBezTo>
                  <a:pt x="226" y="233"/>
                  <a:pt x="226" y="231"/>
                  <a:pt x="226" y="230"/>
                </a:cubicBezTo>
                <a:cubicBezTo>
                  <a:pt x="178" y="10"/>
                  <a:pt x="178" y="10"/>
                  <a:pt x="178" y="10"/>
                </a:cubicBezTo>
                <a:cubicBezTo>
                  <a:pt x="178" y="5"/>
                  <a:pt x="170" y="0"/>
                  <a:pt x="161"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8" name="íṡļîḓé">
            <a:extLst>
              <a:ext uri="{FF2B5EF4-FFF2-40B4-BE49-F238E27FC236}">
                <a16:creationId xmlns:a16="http://schemas.microsoft.com/office/drawing/2014/main" id="{70D6926B-9741-4D58-BDF5-D438C3B2CFB6}"/>
              </a:ext>
            </a:extLst>
          </p:cNvPr>
          <p:cNvSpPr/>
          <p:nvPr/>
        </p:nvSpPr>
        <p:spPr bwMode="auto">
          <a:xfrm>
            <a:off x="8606150" y="2172979"/>
            <a:ext cx="222379" cy="225622"/>
          </a:xfrm>
          <a:custGeom>
            <a:avLst/>
            <a:gdLst>
              <a:gd name="T0" fmla="*/ 160 w 202"/>
              <a:gd name="T1" fmla="*/ 173 h 213"/>
              <a:gd name="T2" fmla="*/ 149 w 202"/>
              <a:gd name="T3" fmla="*/ 170 h 213"/>
              <a:gd name="T4" fmla="*/ 138 w 202"/>
              <a:gd name="T5" fmla="*/ 153 h 213"/>
              <a:gd name="T6" fmla="*/ 153 w 202"/>
              <a:gd name="T7" fmla="*/ 136 h 213"/>
              <a:gd name="T8" fmla="*/ 155 w 202"/>
              <a:gd name="T9" fmla="*/ 136 h 213"/>
              <a:gd name="T10" fmla="*/ 172 w 202"/>
              <a:gd name="T11" fmla="*/ 151 h 213"/>
              <a:gd name="T12" fmla="*/ 166 w 202"/>
              <a:gd name="T13" fmla="*/ 170 h 213"/>
              <a:gd name="T14" fmla="*/ 160 w 202"/>
              <a:gd name="T15" fmla="*/ 173 h 213"/>
              <a:gd name="T16" fmla="*/ 23 w 202"/>
              <a:gd name="T17" fmla="*/ 147 h 213"/>
              <a:gd name="T18" fmla="*/ 22 w 202"/>
              <a:gd name="T19" fmla="*/ 131 h 213"/>
              <a:gd name="T20" fmla="*/ 26 w 202"/>
              <a:gd name="T21" fmla="*/ 129 h 213"/>
              <a:gd name="T22" fmla="*/ 36 w 202"/>
              <a:gd name="T23" fmla="*/ 136 h 213"/>
              <a:gd name="T24" fmla="*/ 24 w 202"/>
              <a:gd name="T25" fmla="*/ 147 h 213"/>
              <a:gd name="T26" fmla="*/ 23 w 202"/>
              <a:gd name="T27" fmla="*/ 147 h 213"/>
              <a:gd name="T28" fmla="*/ 41 w 202"/>
              <a:gd name="T29" fmla="*/ 83 h 213"/>
              <a:gd name="T30" fmla="*/ 40 w 202"/>
              <a:gd name="T31" fmla="*/ 83 h 213"/>
              <a:gd name="T32" fmla="*/ 11 w 202"/>
              <a:gd name="T33" fmla="*/ 57 h 213"/>
              <a:gd name="T34" fmla="*/ 5 w 202"/>
              <a:gd name="T35" fmla="*/ 24 h 213"/>
              <a:gd name="T36" fmla="*/ 17 w 202"/>
              <a:gd name="T37" fmla="*/ 16 h 213"/>
              <a:gd name="T38" fmla="*/ 57 w 202"/>
              <a:gd name="T39" fmla="*/ 21 h 213"/>
              <a:gd name="T40" fmla="*/ 62 w 202"/>
              <a:gd name="T41" fmla="*/ 21 h 213"/>
              <a:gd name="T42" fmla="*/ 111 w 202"/>
              <a:gd name="T43" fmla="*/ 17 h 213"/>
              <a:gd name="T44" fmla="*/ 123 w 202"/>
              <a:gd name="T45" fmla="*/ 16 h 213"/>
              <a:gd name="T46" fmla="*/ 143 w 202"/>
              <a:gd name="T47" fmla="*/ 26 h 213"/>
              <a:gd name="T48" fmla="*/ 117 w 202"/>
              <a:gd name="T49" fmla="*/ 50 h 213"/>
              <a:gd name="T50" fmla="*/ 124 w 202"/>
              <a:gd name="T51" fmla="*/ 65 h 213"/>
              <a:gd name="T52" fmla="*/ 126 w 202"/>
              <a:gd name="T53" fmla="*/ 66 h 213"/>
              <a:gd name="T54" fmla="*/ 138 w 202"/>
              <a:gd name="T55" fmla="*/ 61 h 213"/>
              <a:gd name="T56" fmla="*/ 150 w 202"/>
              <a:gd name="T57" fmla="*/ 55 h 213"/>
              <a:gd name="T58" fmla="*/ 154 w 202"/>
              <a:gd name="T59" fmla="*/ 59 h 213"/>
              <a:gd name="T60" fmla="*/ 164 w 202"/>
              <a:gd name="T61" fmla="*/ 86 h 213"/>
              <a:gd name="T62" fmla="*/ 161 w 202"/>
              <a:gd name="T63" fmla="*/ 111 h 213"/>
              <a:gd name="T64" fmla="*/ 142 w 202"/>
              <a:gd name="T65" fmla="*/ 123 h 213"/>
              <a:gd name="T66" fmla="*/ 124 w 202"/>
              <a:gd name="T67" fmla="*/ 131 h 213"/>
              <a:gd name="T68" fmla="*/ 116 w 202"/>
              <a:gd name="T69" fmla="*/ 143 h 213"/>
              <a:gd name="T70" fmla="*/ 116 w 202"/>
              <a:gd name="T71" fmla="*/ 176 h 213"/>
              <a:gd name="T72" fmla="*/ 102 w 202"/>
              <a:gd name="T73" fmla="*/ 186 h 213"/>
              <a:gd name="T74" fmla="*/ 82 w 202"/>
              <a:gd name="T75" fmla="*/ 182 h 213"/>
              <a:gd name="T76" fmla="*/ 53 w 202"/>
              <a:gd name="T77" fmla="*/ 156 h 213"/>
              <a:gd name="T78" fmla="*/ 44 w 202"/>
              <a:gd name="T79" fmla="*/ 127 h 213"/>
              <a:gd name="T80" fmla="*/ 13 w 202"/>
              <a:gd name="T81" fmla="*/ 109 h 213"/>
              <a:gd name="T82" fmla="*/ 30 w 202"/>
              <a:gd name="T83" fmla="*/ 92 h 213"/>
              <a:gd name="T84" fmla="*/ 66 w 202"/>
              <a:gd name="T85" fmla="*/ 109 h 213"/>
              <a:gd name="T86" fmla="*/ 66 w 202"/>
              <a:gd name="T87" fmla="*/ 109 h 213"/>
              <a:gd name="T88" fmla="*/ 66 w 202"/>
              <a:gd name="T89" fmla="*/ 75 h 213"/>
              <a:gd name="T90" fmla="*/ 60 w 202"/>
              <a:gd name="T91" fmla="*/ 70 h 213"/>
              <a:gd name="T92" fmla="*/ 50 w 202"/>
              <a:gd name="T93" fmla="*/ 76 h 213"/>
              <a:gd name="T94" fmla="*/ 41 w 202"/>
              <a:gd name="T95" fmla="*/ 83 h 213"/>
              <a:gd name="T96" fmla="*/ 143 w 202"/>
              <a:gd name="T97" fmla="*/ 0 h 213"/>
              <a:gd name="T98" fmla="*/ 3 w 202"/>
              <a:gd name="T99" fmla="*/ 0 h 213"/>
              <a:gd name="T100" fmla="*/ 3 w 202"/>
              <a:gd name="T101" fmla="*/ 213 h 213"/>
              <a:gd name="T102" fmla="*/ 181 w 202"/>
              <a:gd name="T103" fmla="*/ 213 h 213"/>
              <a:gd name="T104" fmla="*/ 202 w 202"/>
              <a:gd name="T105" fmla="*/ 195 h 213"/>
              <a:gd name="T106" fmla="*/ 160 w 202"/>
              <a:gd name="T107" fmla="*/ 10 h 213"/>
              <a:gd name="T108" fmla="*/ 143 w 202"/>
              <a:gd name="T10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 h="213">
                <a:moveTo>
                  <a:pt x="160" y="173"/>
                </a:moveTo>
                <a:cubicBezTo>
                  <a:pt x="157" y="173"/>
                  <a:pt x="153" y="171"/>
                  <a:pt x="149" y="170"/>
                </a:cubicBezTo>
                <a:cubicBezTo>
                  <a:pt x="143" y="168"/>
                  <a:pt x="142" y="163"/>
                  <a:pt x="138" y="153"/>
                </a:cubicBezTo>
                <a:cubicBezTo>
                  <a:pt x="134" y="144"/>
                  <a:pt x="153" y="136"/>
                  <a:pt x="153" y="136"/>
                </a:cubicBezTo>
                <a:cubicBezTo>
                  <a:pt x="154" y="136"/>
                  <a:pt x="154" y="136"/>
                  <a:pt x="155" y="136"/>
                </a:cubicBezTo>
                <a:cubicBezTo>
                  <a:pt x="159" y="136"/>
                  <a:pt x="166" y="143"/>
                  <a:pt x="172" y="151"/>
                </a:cubicBezTo>
                <a:cubicBezTo>
                  <a:pt x="179" y="160"/>
                  <a:pt x="170" y="165"/>
                  <a:pt x="166" y="170"/>
                </a:cubicBezTo>
                <a:cubicBezTo>
                  <a:pt x="164" y="172"/>
                  <a:pt x="162" y="173"/>
                  <a:pt x="160" y="173"/>
                </a:cubicBezTo>
                <a:moveTo>
                  <a:pt x="23" y="147"/>
                </a:moveTo>
                <a:cubicBezTo>
                  <a:pt x="16" y="147"/>
                  <a:pt x="15" y="137"/>
                  <a:pt x="22" y="131"/>
                </a:cubicBezTo>
                <a:cubicBezTo>
                  <a:pt x="23" y="130"/>
                  <a:pt x="24" y="129"/>
                  <a:pt x="26" y="129"/>
                </a:cubicBezTo>
                <a:cubicBezTo>
                  <a:pt x="31" y="129"/>
                  <a:pt x="36" y="136"/>
                  <a:pt x="36" y="136"/>
                </a:cubicBezTo>
                <a:cubicBezTo>
                  <a:pt x="41" y="141"/>
                  <a:pt x="32" y="145"/>
                  <a:pt x="24" y="147"/>
                </a:cubicBezTo>
                <a:cubicBezTo>
                  <a:pt x="24" y="147"/>
                  <a:pt x="23" y="147"/>
                  <a:pt x="23" y="147"/>
                </a:cubicBezTo>
                <a:moveTo>
                  <a:pt x="41" y="83"/>
                </a:moveTo>
                <a:cubicBezTo>
                  <a:pt x="40" y="83"/>
                  <a:pt x="40" y="83"/>
                  <a:pt x="40" y="83"/>
                </a:cubicBezTo>
                <a:cubicBezTo>
                  <a:pt x="33" y="80"/>
                  <a:pt x="17" y="70"/>
                  <a:pt x="11" y="57"/>
                </a:cubicBezTo>
                <a:cubicBezTo>
                  <a:pt x="6" y="44"/>
                  <a:pt x="16" y="41"/>
                  <a:pt x="5" y="24"/>
                </a:cubicBezTo>
                <a:cubicBezTo>
                  <a:pt x="0" y="18"/>
                  <a:pt x="7" y="16"/>
                  <a:pt x="17" y="16"/>
                </a:cubicBezTo>
                <a:cubicBezTo>
                  <a:pt x="33" y="16"/>
                  <a:pt x="57" y="21"/>
                  <a:pt x="57" y="21"/>
                </a:cubicBezTo>
                <a:cubicBezTo>
                  <a:pt x="58" y="21"/>
                  <a:pt x="60" y="21"/>
                  <a:pt x="62" y="21"/>
                </a:cubicBezTo>
                <a:cubicBezTo>
                  <a:pt x="72" y="21"/>
                  <a:pt x="92" y="19"/>
                  <a:pt x="111" y="17"/>
                </a:cubicBezTo>
                <a:cubicBezTo>
                  <a:pt x="116" y="16"/>
                  <a:pt x="120" y="16"/>
                  <a:pt x="123" y="16"/>
                </a:cubicBezTo>
                <a:cubicBezTo>
                  <a:pt x="135" y="16"/>
                  <a:pt x="136" y="19"/>
                  <a:pt x="143" y="26"/>
                </a:cubicBezTo>
                <a:cubicBezTo>
                  <a:pt x="150" y="34"/>
                  <a:pt x="132" y="40"/>
                  <a:pt x="117" y="50"/>
                </a:cubicBezTo>
                <a:cubicBezTo>
                  <a:pt x="103" y="60"/>
                  <a:pt x="117" y="60"/>
                  <a:pt x="124" y="65"/>
                </a:cubicBezTo>
                <a:cubicBezTo>
                  <a:pt x="124" y="66"/>
                  <a:pt x="125" y="66"/>
                  <a:pt x="126" y="66"/>
                </a:cubicBezTo>
                <a:cubicBezTo>
                  <a:pt x="129" y="66"/>
                  <a:pt x="134" y="63"/>
                  <a:pt x="138" y="61"/>
                </a:cubicBezTo>
                <a:cubicBezTo>
                  <a:pt x="142" y="58"/>
                  <a:pt x="147" y="55"/>
                  <a:pt x="150" y="55"/>
                </a:cubicBezTo>
                <a:cubicBezTo>
                  <a:pt x="152" y="55"/>
                  <a:pt x="153" y="56"/>
                  <a:pt x="154" y="59"/>
                </a:cubicBezTo>
                <a:cubicBezTo>
                  <a:pt x="156" y="71"/>
                  <a:pt x="158" y="72"/>
                  <a:pt x="164" y="86"/>
                </a:cubicBezTo>
                <a:cubicBezTo>
                  <a:pt x="170" y="101"/>
                  <a:pt x="165" y="104"/>
                  <a:pt x="161" y="111"/>
                </a:cubicBezTo>
                <a:cubicBezTo>
                  <a:pt x="158" y="117"/>
                  <a:pt x="159" y="118"/>
                  <a:pt x="142" y="123"/>
                </a:cubicBezTo>
                <a:cubicBezTo>
                  <a:pt x="125" y="127"/>
                  <a:pt x="132" y="125"/>
                  <a:pt x="124" y="131"/>
                </a:cubicBezTo>
                <a:cubicBezTo>
                  <a:pt x="116" y="137"/>
                  <a:pt x="117" y="138"/>
                  <a:pt x="116" y="143"/>
                </a:cubicBezTo>
                <a:cubicBezTo>
                  <a:pt x="115" y="148"/>
                  <a:pt x="122" y="162"/>
                  <a:pt x="116" y="176"/>
                </a:cubicBezTo>
                <a:cubicBezTo>
                  <a:pt x="113" y="183"/>
                  <a:pt x="108" y="186"/>
                  <a:pt x="102" y="186"/>
                </a:cubicBezTo>
                <a:cubicBezTo>
                  <a:pt x="97" y="186"/>
                  <a:pt x="90" y="184"/>
                  <a:pt x="82" y="182"/>
                </a:cubicBezTo>
                <a:cubicBezTo>
                  <a:pt x="66" y="177"/>
                  <a:pt x="63" y="171"/>
                  <a:pt x="53" y="156"/>
                </a:cubicBezTo>
                <a:cubicBezTo>
                  <a:pt x="43" y="142"/>
                  <a:pt x="47" y="136"/>
                  <a:pt x="44" y="127"/>
                </a:cubicBezTo>
                <a:cubicBezTo>
                  <a:pt x="40" y="119"/>
                  <a:pt x="21" y="118"/>
                  <a:pt x="13" y="109"/>
                </a:cubicBezTo>
                <a:cubicBezTo>
                  <a:pt x="5" y="100"/>
                  <a:pt x="21" y="92"/>
                  <a:pt x="30" y="92"/>
                </a:cubicBezTo>
                <a:cubicBezTo>
                  <a:pt x="39" y="92"/>
                  <a:pt x="59" y="108"/>
                  <a:pt x="66" y="109"/>
                </a:cubicBezTo>
                <a:cubicBezTo>
                  <a:pt x="66" y="109"/>
                  <a:pt x="66" y="109"/>
                  <a:pt x="66" y="109"/>
                </a:cubicBezTo>
                <a:cubicBezTo>
                  <a:pt x="72" y="109"/>
                  <a:pt x="71" y="92"/>
                  <a:pt x="66" y="75"/>
                </a:cubicBezTo>
                <a:cubicBezTo>
                  <a:pt x="64" y="71"/>
                  <a:pt x="62" y="70"/>
                  <a:pt x="60" y="70"/>
                </a:cubicBezTo>
                <a:cubicBezTo>
                  <a:pt x="57" y="70"/>
                  <a:pt x="54" y="73"/>
                  <a:pt x="50" y="76"/>
                </a:cubicBezTo>
                <a:cubicBezTo>
                  <a:pt x="47" y="80"/>
                  <a:pt x="43" y="83"/>
                  <a:pt x="41" y="83"/>
                </a:cubicBezTo>
                <a:moveTo>
                  <a:pt x="143" y="0"/>
                </a:moveTo>
                <a:cubicBezTo>
                  <a:pt x="3" y="0"/>
                  <a:pt x="3" y="0"/>
                  <a:pt x="3" y="0"/>
                </a:cubicBezTo>
                <a:cubicBezTo>
                  <a:pt x="3" y="213"/>
                  <a:pt x="3" y="213"/>
                  <a:pt x="3" y="213"/>
                </a:cubicBezTo>
                <a:cubicBezTo>
                  <a:pt x="181" y="213"/>
                  <a:pt x="181" y="213"/>
                  <a:pt x="181" y="213"/>
                </a:cubicBezTo>
                <a:cubicBezTo>
                  <a:pt x="192" y="213"/>
                  <a:pt x="202" y="205"/>
                  <a:pt x="202" y="195"/>
                </a:cubicBezTo>
                <a:cubicBezTo>
                  <a:pt x="160" y="10"/>
                  <a:pt x="160" y="10"/>
                  <a:pt x="160" y="10"/>
                </a:cubicBezTo>
                <a:cubicBezTo>
                  <a:pt x="160" y="4"/>
                  <a:pt x="152" y="0"/>
                  <a:pt x="143"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09" name="ïṥḻídé">
            <a:extLst>
              <a:ext uri="{FF2B5EF4-FFF2-40B4-BE49-F238E27FC236}">
                <a16:creationId xmlns:a16="http://schemas.microsoft.com/office/drawing/2014/main" id="{8B9167D2-94B9-40A3-A212-844CD2C9F0D6}"/>
              </a:ext>
            </a:extLst>
          </p:cNvPr>
          <p:cNvSpPr/>
          <p:nvPr/>
        </p:nvSpPr>
        <p:spPr bwMode="auto">
          <a:xfrm>
            <a:off x="8490866" y="2765921"/>
            <a:ext cx="313095" cy="335696"/>
          </a:xfrm>
          <a:custGeom>
            <a:avLst/>
            <a:gdLst>
              <a:gd name="T0" fmla="*/ 282 w 285"/>
              <a:gd name="T1" fmla="*/ 97 h 317"/>
              <a:gd name="T2" fmla="*/ 159 w 285"/>
              <a:gd name="T3" fmla="*/ 310 h 317"/>
              <a:gd name="T4" fmla="*/ 144 w 285"/>
              <a:gd name="T5" fmla="*/ 314 h 317"/>
              <a:gd name="T6" fmla="*/ 7 w 285"/>
              <a:gd name="T7" fmla="*/ 235 h 317"/>
              <a:gd name="T8" fmla="*/ 3 w 285"/>
              <a:gd name="T9" fmla="*/ 219 h 317"/>
              <a:gd name="T10" fmla="*/ 126 w 285"/>
              <a:gd name="T11" fmla="*/ 7 h 317"/>
              <a:gd name="T12" fmla="*/ 141 w 285"/>
              <a:gd name="T13" fmla="*/ 3 h 317"/>
              <a:gd name="T14" fmla="*/ 278 w 285"/>
              <a:gd name="T15" fmla="*/ 82 h 317"/>
              <a:gd name="T16" fmla="*/ 282 w 285"/>
              <a:gd name="T17" fmla="*/ 9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317">
                <a:moveTo>
                  <a:pt x="282" y="97"/>
                </a:moveTo>
                <a:cubicBezTo>
                  <a:pt x="159" y="310"/>
                  <a:pt x="159" y="310"/>
                  <a:pt x="159" y="310"/>
                </a:cubicBezTo>
                <a:cubicBezTo>
                  <a:pt x="156" y="315"/>
                  <a:pt x="149" y="317"/>
                  <a:pt x="144" y="314"/>
                </a:cubicBezTo>
                <a:cubicBezTo>
                  <a:pt x="7" y="235"/>
                  <a:pt x="7" y="235"/>
                  <a:pt x="7" y="235"/>
                </a:cubicBezTo>
                <a:cubicBezTo>
                  <a:pt x="1" y="232"/>
                  <a:pt x="0" y="225"/>
                  <a:pt x="3" y="219"/>
                </a:cubicBezTo>
                <a:cubicBezTo>
                  <a:pt x="126" y="7"/>
                  <a:pt x="126" y="7"/>
                  <a:pt x="126" y="7"/>
                </a:cubicBezTo>
                <a:cubicBezTo>
                  <a:pt x="129" y="1"/>
                  <a:pt x="136" y="0"/>
                  <a:pt x="141" y="3"/>
                </a:cubicBezTo>
                <a:cubicBezTo>
                  <a:pt x="278" y="82"/>
                  <a:pt x="278" y="82"/>
                  <a:pt x="278" y="82"/>
                </a:cubicBezTo>
                <a:cubicBezTo>
                  <a:pt x="283" y="85"/>
                  <a:pt x="285" y="92"/>
                  <a:pt x="282" y="97"/>
                </a:cubicBezTo>
              </a:path>
            </a:pathLst>
          </a:custGeom>
          <a:solidFill>
            <a:srgbClr val="6964A0"/>
          </a:solidFill>
          <a:ln>
            <a:noFill/>
          </a:ln>
        </p:spPr>
        <p:txBody>
          <a:bodyPr anchor="ctr"/>
          <a:lstStyle/>
          <a:p>
            <a:pPr algn="ctr"/>
            <a:endParaRPr dirty="0">
              <a:solidFill>
                <a:schemeClr val="tx1">
                  <a:lumMod val="65000"/>
                  <a:lumOff val="35000"/>
                </a:schemeClr>
              </a:solidFill>
              <a:latin typeface="+mn-ea"/>
            </a:endParaRPr>
          </a:p>
        </p:txBody>
      </p:sp>
      <p:sp>
        <p:nvSpPr>
          <p:cNvPr id="110" name="i$lîḓé">
            <a:extLst>
              <a:ext uri="{FF2B5EF4-FFF2-40B4-BE49-F238E27FC236}">
                <a16:creationId xmlns:a16="http://schemas.microsoft.com/office/drawing/2014/main" id="{FAF3B4C4-A9C2-4232-8E18-17A1243069C5}"/>
              </a:ext>
            </a:extLst>
          </p:cNvPr>
          <p:cNvSpPr/>
          <p:nvPr/>
        </p:nvSpPr>
        <p:spPr bwMode="auto">
          <a:xfrm>
            <a:off x="8643948" y="274889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1" name="ísľïḍê">
            <a:extLst>
              <a:ext uri="{FF2B5EF4-FFF2-40B4-BE49-F238E27FC236}">
                <a16:creationId xmlns:a16="http://schemas.microsoft.com/office/drawing/2014/main" id="{1D92A99D-5708-4CA8-AA31-BC856C4FAC2F}"/>
              </a:ext>
            </a:extLst>
          </p:cNvPr>
          <p:cNvSpPr/>
          <p:nvPr/>
        </p:nvSpPr>
        <p:spPr bwMode="auto">
          <a:xfrm>
            <a:off x="8643948" y="274889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2" name="is1îdê">
            <a:extLst>
              <a:ext uri="{FF2B5EF4-FFF2-40B4-BE49-F238E27FC236}">
                <a16:creationId xmlns:a16="http://schemas.microsoft.com/office/drawing/2014/main" id="{7D56347B-037D-41EE-ACAF-5DCD806732D1}"/>
              </a:ext>
            </a:extLst>
          </p:cNvPr>
          <p:cNvSpPr/>
          <p:nvPr/>
        </p:nvSpPr>
        <p:spPr bwMode="auto">
          <a:xfrm>
            <a:off x="8490236" y="2764097"/>
            <a:ext cx="171351" cy="259070"/>
          </a:xfrm>
          <a:custGeom>
            <a:avLst/>
            <a:gdLst>
              <a:gd name="T0" fmla="*/ 156 w 156"/>
              <a:gd name="T1" fmla="*/ 13 h 245"/>
              <a:gd name="T2" fmla="*/ 22 w 156"/>
              <a:gd name="T3" fmla="*/ 245 h 245"/>
              <a:gd name="T4" fmla="*/ 2 w 156"/>
              <a:gd name="T5" fmla="*/ 233 h 245"/>
              <a:gd name="T6" fmla="*/ 4 w 156"/>
              <a:gd name="T7" fmla="*/ 221 h 245"/>
              <a:gd name="T8" fmla="*/ 127 w 156"/>
              <a:gd name="T9" fmla="*/ 9 h 245"/>
              <a:gd name="T10" fmla="*/ 137 w 156"/>
              <a:gd name="T11" fmla="*/ 1 h 245"/>
              <a:gd name="T12" fmla="*/ 156 w 156"/>
              <a:gd name="T13" fmla="*/ 13 h 245"/>
            </a:gdLst>
            <a:ahLst/>
            <a:cxnLst>
              <a:cxn ang="0">
                <a:pos x="T0" y="T1"/>
              </a:cxn>
              <a:cxn ang="0">
                <a:pos x="T2" y="T3"/>
              </a:cxn>
              <a:cxn ang="0">
                <a:pos x="T4" y="T5"/>
              </a:cxn>
              <a:cxn ang="0">
                <a:pos x="T6" y="T7"/>
              </a:cxn>
              <a:cxn ang="0">
                <a:pos x="T8" y="T9"/>
              </a:cxn>
              <a:cxn ang="0">
                <a:pos x="T10" y="T11"/>
              </a:cxn>
              <a:cxn ang="0">
                <a:pos x="T12" y="T13"/>
              </a:cxn>
            </a:cxnLst>
            <a:rect l="0" t="0" r="r" b="b"/>
            <a:pathLst>
              <a:path w="156" h="245">
                <a:moveTo>
                  <a:pt x="156" y="13"/>
                </a:moveTo>
                <a:cubicBezTo>
                  <a:pt x="22" y="245"/>
                  <a:pt x="22" y="245"/>
                  <a:pt x="22" y="245"/>
                </a:cubicBezTo>
                <a:cubicBezTo>
                  <a:pt x="2" y="233"/>
                  <a:pt x="2" y="233"/>
                  <a:pt x="2" y="233"/>
                </a:cubicBezTo>
                <a:cubicBezTo>
                  <a:pt x="0" y="232"/>
                  <a:pt x="1" y="227"/>
                  <a:pt x="4" y="221"/>
                </a:cubicBezTo>
                <a:cubicBezTo>
                  <a:pt x="127" y="9"/>
                  <a:pt x="127" y="9"/>
                  <a:pt x="127" y="9"/>
                </a:cubicBezTo>
                <a:cubicBezTo>
                  <a:pt x="130" y="3"/>
                  <a:pt x="134" y="0"/>
                  <a:pt x="137" y="1"/>
                </a:cubicBezTo>
                <a:cubicBezTo>
                  <a:pt x="156" y="13"/>
                  <a:pt x="156" y="13"/>
                  <a:pt x="156" y="13"/>
                </a:cubicBezTo>
              </a:path>
            </a:pathLst>
          </a:custGeom>
          <a:solidFill>
            <a:srgbClr val="D80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3" name="íśļíďe">
            <a:extLst>
              <a:ext uri="{FF2B5EF4-FFF2-40B4-BE49-F238E27FC236}">
                <a16:creationId xmlns:a16="http://schemas.microsoft.com/office/drawing/2014/main" id="{3CABA950-D22F-45A4-85F0-1C4247F6ACB6}"/>
              </a:ext>
            </a:extLst>
          </p:cNvPr>
          <p:cNvSpPr/>
          <p:nvPr/>
        </p:nvSpPr>
        <p:spPr bwMode="auto">
          <a:xfrm>
            <a:off x="8648988" y="2813357"/>
            <a:ext cx="25199" cy="26758"/>
          </a:xfrm>
          <a:custGeom>
            <a:avLst/>
            <a:gdLst>
              <a:gd name="T0" fmla="*/ 18 w 23"/>
              <a:gd name="T1" fmla="*/ 3 h 25"/>
              <a:gd name="T2" fmla="*/ 13 w 23"/>
              <a:gd name="T3" fmla="*/ 0 h 25"/>
              <a:gd name="T4" fmla="*/ 0 w 23"/>
              <a:gd name="T5" fmla="*/ 23 h 25"/>
              <a:gd name="T6" fmla="*/ 3 w 23"/>
              <a:gd name="T7" fmla="*/ 25 h 25"/>
              <a:gd name="T8" fmla="*/ 8 w 23"/>
              <a:gd name="T9" fmla="*/ 16 h 25"/>
              <a:gd name="T10" fmla="*/ 10 w 23"/>
              <a:gd name="T11" fmla="*/ 17 h 25"/>
              <a:gd name="T12" fmla="*/ 19 w 23"/>
              <a:gd name="T13" fmla="*/ 15 h 25"/>
              <a:gd name="T14" fmla="*/ 20 w 23"/>
              <a:gd name="T15" fmla="*/ 12 h 25"/>
              <a:gd name="T16" fmla="*/ 18 w 23"/>
              <a:gd name="T17" fmla="*/ 3 h 25"/>
              <a:gd name="T18" fmla="*/ 15 w 23"/>
              <a:gd name="T19" fmla="*/ 13 h 25"/>
              <a:gd name="T20" fmla="*/ 12 w 23"/>
              <a:gd name="T21" fmla="*/ 14 h 25"/>
              <a:gd name="T22" fmla="*/ 10 w 23"/>
              <a:gd name="T23" fmla="*/ 13 h 25"/>
              <a:gd name="T24" fmla="*/ 15 w 23"/>
              <a:gd name="T25" fmla="*/ 5 h 25"/>
              <a:gd name="T26" fmla="*/ 16 w 23"/>
              <a:gd name="T27" fmla="*/ 6 h 25"/>
              <a:gd name="T28" fmla="*/ 17 w 23"/>
              <a:gd name="T29" fmla="*/ 10 h 25"/>
              <a:gd name="T30" fmla="*/ 15 w 23"/>
              <a:gd name="T3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5">
                <a:moveTo>
                  <a:pt x="18" y="3"/>
                </a:moveTo>
                <a:cubicBezTo>
                  <a:pt x="13" y="0"/>
                  <a:pt x="13" y="0"/>
                  <a:pt x="13" y="0"/>
                </a:cubicBezTo>
                <a:cubicBezTo>
                  <a:pt x="0" y="23"/>
                  <a:pt x="0" y="23"/>
                  <a:pt x="0" y="23"/>
                </a:cubicBezTo>
                <a:cubicBezTo>
                  <a:pt x="3" y="25"/>
                  <a:pt x="3" y="25"/>
                  <a:pt x="3" y="25"/>
                </a:cubicBezTo>
                <a:cubicBezTo>
                  <a:pt x="8" y="16"/>
                  <a:pt x="8" y="16"/>
                  <a:pt x="8" y="16"/>
                </a:cubicBezTo>
                <a:cubicBezTo>
                  <a:pt x="10" y="17"/>
                  <a:pt x="10" y="17"/>
                  <a:pt x="10" y="17"/>
                </a:cubicBezTo>
                <a:cubicBezTo>
                  <a:pt x="14" y="19"/>
                  <a:pt x="17" y="19"/>
                  <a:pt x="19" y="15"/>
                </a:cubicBezTo>
                <a:cubicBezTo>
                  <a:pt x="20" y="12"/>
                  <a:pt x="20" y="12"/>
                  <a:pt x="20" y="12"/>
                </a:cubicBezTo>
                <a:cubicBezTo>
                  <a:pt x="23" y="8"/>
                  <a:pt x="22" y="5"/>
                  <a:pt x="18" y="3"/>
                </a:cubicBezTo>
                <a:close/>
                <a:moveTo>
                  <a:pt x="15" y="13"/>
                </a:moveTo>
                <a:cubicBezTo>
                  <a:pt x="14" y="15"/>
                  <a:pt x="13" y="15"/>
                  <a:pt x="12" y="14"/>
                </a:cubicBezTo>
                <a:cubicBezTo>
                  <a:pt x="10" y="13"/>
                  <a:pt x="10" y="13"/>
                  <a:pt x="10" y="13"/>
                </a:cubicBezTo>
                <a:cubicBezTo>
                  <a:pt x="15" y="5"/>
                  <a:pt x="15" y="5"/>
                  <a:pt x="15" y="5"/>
                </a:cubicBezTo>
                <a:cubicBezTo>
                  <a:pt x="16" y="6"/>
                  <a:pt x="16" y="6"/>
                  <a:pt x="16" y="6"/>
                </a:cubicBezTo>
                <a:cubicBezTo>
                  <a:pt x="18" y="7"/>
                  <a:pt x="18" y="8"/>
                  <a:pt x="17" y="10"/>
                </a:cubicBezTo>
                <a:lnTo>
                  <a:pt x="15" y="13"/>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4" name="ísļïḍê">
            <a:extLst>
              <a:ext uri="{FF2B5EF4-FFF2-40B4-BE49-F238E27FC236}">
                <a16:creationId xmlns:a16="http://schemas.microsoft.com/office/drawing/2014/main" id="{12A76E2A-EABE-41F6-8510-3983322C973F}"/>
              </a:ext>
            </a:extLst>
          </p:cNvPr>
          <p:cNvSpPr/>
          <p:nvPr/>
        </p:nvSpPr>
        <p:spPr bwMode="auto">
          <a:xfrm>
            <a:off x="8661587" y="2823087"/>
            <a:ext cx="23939" cy="28583"/>
          </a:xfrm>
          <a:custGeom>
            <a:avLst/>
            <a:gdLst>
              <a:gd name="T0" fmla="*/ 38 w 38"/>
              <a:gd name="T1" fmla="*/ 5 h 47"/>
              <a:gd name="T2" fmla="*/ 29 w 38"/>
              <a:gd name="T3" fmla="*/ 0 h 47"/>
              <a:gd name="T4" fmla="*/ 0 w 38"/>
              <a:gd name="T5" fmla="*/ 35 h 47"/>
              <a:gd name="T6" fmla="*/ 5 w 38"/>
              <a:gd name="T7" fmla="*/ 38 h 47"/>
              <a:gd name="T8" fmla="*/ 10 w 38"/>
              <a:gd name="T9" fmla="*/ 31 h 47"/>
              <a:gd name="T10" fmla="*/ 17 w 38"/>
              <a:gd name="T11" fmla="*/ 37 h 47"/>
              <a:gd name="T12" fmla="*/ 15 w 38"/>
              <a:gd name="T13" fmla="*/ 44 h 47"/>
              <a:gd name="T14" fmla="*/ 20 w 38"/>
              <a:gd name="T15" fmla="*/ 47 h 47"/>
              <a:gd name="T16" fmla="*/ 38 w 38"/>
              <a:gd name="T17" fmla="*/ 5 h 47"/>
              <a:gd name="T18" fmla="*/ 13 w 38"/>
              <a:gd name="T19" fmla="*/ 28 h 47"/>
              <a:gd name="T20" fmla="*/ 29 w 38"/>
              <a:gd name="T21" fmla="*/ 9 h 47"/>
              <a:gd name="T22" fmla="*/ 20 w 38"/>
              <a:gd name="T23" fmla="*/ 31 h 47"/>
              <a:gd name="T24" fmla="*/ 13 w 38"/>
              <a:gd name="T25"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7">
                <a:moveTo>
                  <a:pt x="38" y="5"/>
                </a:moveTo>
                <a:lnTo>
                  <a:pt x="29" y="0"/>
                </a:lnTo>
                <a:lnTo>
                  <a:pt x="0" y="35"/>
                </a:lnTo>
                <a:lnTo>
                  <a:pt x="5" y="38"/>
                </a:lnTo>
                <a:lnTo>
                  <a:pt x="10" y="31"/>
                </a:lnTo>
                <a:lnTo>
                  <a:pt x="17" y="37"/>
                </a:lnTo>
                <a:lnTo>
                  <a:pt x="15" y="44"/>
                </a:lnTo>
                <a:lnTo>
                  <a:pt x="20" y="47"/>
                </a:lnTo>
                <a:lnTo>
                  <a:pt x="38" y="5"/>
                </a:lnTo>
                <a:close/>
                <a:moveTo>
                  <a:pt x="13" y="28"/>
                </a:moveTo>
                <a:lnTo>
                  <a:pt x="29" y="9"/>
                </a:lnTo>
                <a:lnTo>
                  <a:pt x="20" y="31"/>
                </a:lnTo>
                <a:lnTo>
                  <a:pt x="13" y="28"/>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5" name="íṣľîdé">
            <a:extLst>
              <a:ext uri="{FF2B5EF4-FFF2-40B4-BE49-F238E27FC236}">
                <a16:creationId xmlns:a16="http://schemas.microsoft.com/office/drawing/2014/main" id="{8EF79F69-EBBA-48AD-AB63-979EFAAA1F4C}"/>
              </a:ext>
            </a:extLst>
          </p:cNvPr>
          <p:cNvSpPr/>
          <p:nvPr/>
        </p:nvSpPr>
        <p:spPr bwMode="auto">
          <a:xfrm>
            <a:off x="8676707" y="2829777"/>
            <a:ext cx="23939" cy="29191"/>
          </a:xfrm>
          <a:custGeom>
            <a:avLst/>
            <a:gdLst>
              <a:gd name="T0" fmla="*/ 13 w 22"/>
              <a:gd name="T1" fmla="*/ 7 h 28"/>
              <a:gd name="T2" fmla="*/ 16 w 22"/>
              <a:gd name="T3" fmla="*/ 5 h 28"/>
              <a:gd name="T4" fmla="*/ 17 w 22"/>
              <a:gd name="T5" fmla="*/ 9 h 28"/>
              <a:gd name="T6" fmla="*/ 16 w 22"/>
              <a:gd name="T7" fmla="*/ 10 h 28"/>
              <a:gd name="T8" fmla="*/ 20 w 22"/>
              <a:gd name="T9" fmla="*/ 12 h 28"/>
              <a:gd name="T10" fmla="*/ 20 w 22"/>
              <a:gd name="T11" fmla="*/ 11 h 28"/>
              <a:gd name="T12" fmla="*/ 18 w 22"/>
              <a:gd name="T13" fmla="*/ 2 h 28"/>
              <a:gd name="T14" fmla="*/ 10 w 22"/>
              <a:gd name="T15" fmla="*/ 5 h 28"/>
              <a:gd name="T16" fmla="*/ 10 w 22"/>
              <a:gd name="T17" fmla="*/ 21 h 28"/>
              <a:gd name="T18" fmla="*/ 6 w 22"/>
              <a:gd name="T19" fmla="*/ 22 h 28"/>
              <a:gd name="T20" fmla="*/ 6 w 22"/>
              <a:gd name="T21" fmla="*/ 19 h 28"/>
              <a:gd name="T22" fmla="*/ 7 w 22"/>
              <a:gd name="T23" fmla="*/ 17 h 28"/>
              <a:gd name="T24" fmla="*/ 3 w 22"/>
              <a:gd name="T25" fmla="*/ 15 h 28"/>
              <a:gd name="T26" fmla="*/ 3 w 22"/>
              <a:gd name="T27" fmla="*/ 17 h 28"/>
              <a:gd name="T28" fmla="*/ 5 w 22"/>
              <a:gd name="T29" fmla="*/ 25 h 28"/>
              <a:gd name="T30" fmla="*/ 13 w 22"/>
              <a:gd name="T31" fmla="*/ 23 h 28"/>
              <a:gd name="T32" fmla="*/ 13 w 22"/>
              <a:gd name="T3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8">
                <a:moveTo>
                  <a:pt x="13" y="7"/>
                </a:moveTo>
                <a:cubicBezTo>
                  <a:pt x="14" y="5"/>
                  <a:pt x="15" y="5"/>
                  <a:pt x="16" y="5"/>
                </a:cubicBezTo>
                <a:cubicBezTo>
                  <a:pt x="17" y="6"/>
                  <a:pt x="18" y="7"/>
                  <a:pt x="17" y="9"/>
                </a:cubicBezTo>
                <a:cubicBezTo>
                  <a:pt x="16" y="10"/>
                  <a:pt x="16" y="10"/>
                  <a:pt x="16" y="10"/>
                </a:cubicBezTo>
                <a:cubicBezTo>
                  <a:pt x="20" y="12"/>
                  <a:pt x="20" y="12"/>
                  <a:pt x="20" y="12"/>
                </a:cubicBezTo>
                <a:cubicBezTo>
                  <a:pt x="20" y="11"/>
                  <a:pt x="20" y="11"/>
                  <a:pt x="20" y="11"/>
                </a:cubicBezTo>
                <a:cubicBezTo>
                  <a:pt x="22" y="7"/>
                  <a:pt x="22" y="4"/>
                  <a:pt x="18" y="2"/>
                </a:cubicBezTo>
                <a:cubicBezTo>
                  <a:pt x="15" y="0"/>
                  <a:pt x="12" y="1"/>
                  <a:pt x="10" y="5"/>
                </a:cubicBezTo>
                <a:cubicBezTo>
                  <a:pt x="6" y="11"/>
                  <a:pt x="12" y="16"/>
                  <a:pt x="10" y="21"/>
                </a:cubicBezTo>
                <a:cubicBezTo>
                  <a:pt x="9" y="23"/>
                  <a:pt x="8" y="23"/>
                  <a:pt x="6" y="22"/>
                </a:cubicBezTo>
                <a:cubicBezTo>
                  <a:pt x="5" y="21"/>
                  <a:pt x="5" y="20"/>
                  <a:pt x="6" y="19"/>
                </a:cubicBezTo>
                <a:cubicBezTo>
                  <a:pt x="7" y="17"/>
                  <a:pt x="7" y="17"/>
                  <a:pt x="7" y="17"/>
                </a:cubicBezTo>
                <a:cubicBezTo>
                  <a:pt x="3" y="15"/>
                  <a:pt x="3" y="15"/>
                  <a:pt x="3" y="15"/>
                </a:cubicBezTo>
                <a:cubicBezTo>
                  <a:pt x="3" y="17"/>
                  <a:pt x="3" y="17"/>
                  <a:pt x="3" y="17"/>
                </a:cubicBezTo>
                <a:cubicBezTo>
                  <a:pt x="0" y="20"/>
                  <a:pt x="1" y="23"/>
                  <a:pt x="5" y="25"/>
                </a:cubicBezTo>
                <a:cubicBezTo>
                  <a:pt x="8" y="28"/>
                  <a:pt x="11" y="26"/>
                  <a:pt x="13" y="23"/>
                </a:cubicBezTo>
                <a:cubicBezTo>
                  <a:pt x="17" y="16"/>
                  <a:pt x="11" y="11"/>
                  <a:pt x="13" y="7"/>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6" name="íślíďe">
            <a:extLst>
              <a:ext uri="{FF2B5EF4-FFF2-40B4-BE49-F238E27FC236}">
                <a16:creationId xmlns:a16="http://schemas.microsoft.com/office/drawing/2014/main" id="{8B9AE7DD-FA56-498C-BC54-961D00D6478A}"/>
              </a:ext>
            </a:extLst>
          </p:cNvPr>
          <p:cNvSpPr/>
          <p:nvPr/>
        </p:nvSpPr>
        <p:spPr bwMode="auto">
          <a:xfrm>
            <a:off x="8691196" y="2837074"/>
            <a:ext cx="22679" cy="29191"/>
          </a:xfrm>
          <a:custGeom>
            <a:avLst/>
            <a:gdLst>
              <a:gd name="T0" fmla="*/ 12 w 21"/>
              <a:gd name="T1" fmla="*/ 7 h 28"/>
              <a:gd name="T2" fmla="*/ 16 w 21"/>
              <a:gd name="T3" fmla="*/ 6 h 28"/>
              <a:gd name="T4" fmla="*/ 16 w 21"/>
              <a:gd name="T5" fmla="*/ 9 h 28"/>
              <a:gd name="T6" fmla="*/ 15 w 21"/>
              <a:gd name="T7" fmla="*/ 10 h 28"/>
              <a:gd name="T8" fmla="*/ 19 w 21"/>
              <a:gd name="T9" fmla="*/ 12 h 28"/>
              <a:gd name="T10" fmla="*/ 19 w 21"/>
              <a:gd name="T11" fmla="*/ 11 h 28"/>
              <a:gd name="T12" fmla="*/ 17 w 21"/>
              <a:gd name="T13" fmla="*/ 2 h 28"/>
              <a:gd name="T14" fmla="*/ 9 w 21"/>
              <a:gd name="T15" fmla="*/ 5 h 28"/>
              <a:gd name="T16" fmla="*/ 9 w 21"/>
              <a:gd name="T17" fmla="*/ 21 h 28"/>
              <a:gd name="T18" fmla="*/ 6 w 21"/>
              <a:gd name="T19" fmla="*/ 22 h 28"/>
              <a:gd name="T20" fmla="*/ 5 w 21"/>
              <a:gd name="T21" fmla="*/ 19 h 28"/>
              <a:gd name="T22" fmla="*/ 6 w 21"/>
              <a:gd name="T23" fmla="*/ 17 h 28"/>
              <a:gd name="T24" fmla="*/ 3 w 21"/>
              <a:gd name="T25" fmla="*/ 15 h 28"/>
              <a:gd name="T26" fmla="*/ 2 w 21"/>
              <a:gd name="T27" fmla="*/ 17 h 28"/>
              <a:gd name="T28" fmla="*/ 4 w 21"/>
              <a:gd name="T29" fmla="*/ 26 h 28"/>
              <a:gd name="T30" fmla="*/ 12 w 21"/>
              <a:gd name="T31" fmla="*/ 23 h 28"/>
              <a:gd name="T32" fmla="*/ 12 w 21"/>
              <a:gd name="T3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8">
                <a:moveTo>
                  <a:pt x="12" y="7"/>
                </a:moveTo>
                <a:cubicBezTo>
                  <a:pt x="13" y="5"/>
                  <a:pt x="14" y="5"/>
                  <a:pt x="16" y="6"/>
                </a:cubicBezTo>
                <a:cubicBezTo>
                  <a:pt x="17" y="6"/>
                  <a:pt x="17" y="7"/>
                  <a:pt x="16" y="9"/>
                </a:cubicBezTo>
                <a:cubicBezTo>
                  <a:pt x="15" y="10"/>
                  <a:pt x="15" y="10"/>
                  <a:pt x="15" y="10"/>
                </a:cubicBezTo>
                <a:cubicBezTo>
                  <a:pt x="19" y="12"/>
                  <a:pt x="19" y="12"/>
                  <a:pt x="19" y="12"/>
                </a:cubicBezTo>
                <a:cubicBezTo>
                  <a:pt x="19" y="11"/>
                  <a:pt x="19" y="11"/>
                  <a:pt x="19" y="11"/>
                </a:cubicBezTo>
                <a:cubicBezTo>
                  <a:pt x="21" y="7"/>
                  <a:pt x="21" y="4"/>
                  <a:pt x="17" y="2"/>
                </a:cubicBezTo>
                <a:cubicBezTo>
                  <a:pt x="14" y="0"/>
                  <a:pt x="11" y="1"/>
                  <a:pt x="9" y="5"/>
                </a:cubicBezTo>
                <a:cubicBezTo>
                  <a:pt x="5" y="11"/>
                  <a:pt x="11" y="16"/>
                  <a:pt x="9" y="21"/>
                </a:cubicBezTo>
                <a:cubicBezTo>
                  <a:pt x="8" y="23"/>
                  <a:pt x="7" y="23"/>
                  <a:pt x="6" y="22"/>
                </a:cubicBezTo>
                <a:cubicBezTo>
                  <a:pt x="4" y="22"/>
                  <a:pt x="4" y="21"/>
                  <a:pt x="5" y="19"/>
                </a:cubicBezTo>
                <a:cubicBezTo>
                  <a:pt x="6" y="17"/>
                  <a:pt x="6" y="17"/>
                  <a:pt x="6" y="17"/>
                </a:cubicBezTo>
                <a:cubicBezTo>
                  <a:pt x="3" y="15"/>
                  <a:pt x="3" y="15"/>
                  <a:pt x="3" y="15"/>
                </a:cubicBezTo>
                <a:cubicBezTo>
                  <a:pt x="2" y="17"/>
                  <a:pt x="2" y="17"/>
                  <a:pt x="2" y="17"/>
                </a:cubicBezTo>
                <a:cubicBezTo>
                  <a:pt x="0" y="20"/>
                  <a:pt x="0" y="23"/>
                  <a:pt x="4" y="26"/>
                </a:cubicBezTo>
                <a:cubicBezTo>
                  <a:pt x="7" y="28"/>
                  <a:pt x="10" y="27"/>
                  <a:pt x="12" y="23"/>
                </a:cubicBezTo>
                <a:cubicBezTo>
                  <a:pt x="16" y="16"/>
                  <a:pt x="10" y="11"/>
                  <a:pt x="12" y="7"/>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7" name="iśḻïḍé">
            <a:extLst>
              <a:ext uri="{FF2B5EF4-FFF2-40B4-BE49-F238E27FC236}">
                <a16:creationId xmlns:a16="http://schemas.microsoft.com/office/drawing/2014/main" id="{F95BC062-9BEB-433B-B182-1595584EB2BA}"/>
              </a:ext>
            </a:extLst>
          </p:cNvPr>
          <p:cNvSpPr/>
          <p:nvPr/>
        </p:nvSpPr>
        <p:spPr bwMode="auto">
          <a:xfrm>
            <a:off x="8703165" y="2844372"/>
            <a:ext cx="25199" cy="26150"/>
          </a:xfrm>
          <a:custGeom>
            <a:avLst/>
            <a:gdLst>
              <a:gd name="T0" fmla="*/ 19 w 23"/>
              <a:gd name="T1" fmla="*/ 3 h 25"/>
              <a:gd name="T2" fmla="*/ 14 w 23"/>
              <a:gd name="T3" fmla="*/ 0 h 25"/>
              <a:gd name="T4" fmla="*/ 0 w 23"/>
              <a:gd name="T5" fmla="*/ 23 h 25"/>
              <a:gd name="T6" fmla="*/ 4 w 23"/>
              <a:gd name="T7" fmla="*/ 25 h 25"/>
              <a:gd name="T8" fmla="*/ 9 w 23"/>
              <a:gd name="T9" fmla="*/ 16 h 25"/>
              <a:gd name="T10" fmla="*/ 11 w 23"/>
              <a:gd name="T11" fmla="*/ 17 h 25"/>
              <a:gd name="T12" fmla="*/ 19 w 23"/>
              <a:gd name="T13" fmla="*/ 15 h 25"/>
              <a:gd name="T14" fmla="*/ 21 w 23"/>
              <a:gd name="T15" fmla="*/ 12 h 25"/>
              <a:gd name="T16" fmla="*/ 19 w 23"/>
              <a:gd name="T17" fmla="*/ 3 h 25"/>
              <a:gd name="T18" fmla="*/ 15 w 23"/>
              <a:gd name="T19" fmla="*/ 13 h 25"/>
              <a:gd name="T20" fmla="*/ 12 w 23"/>
              <a:gd name="T21" fmla="*/ 14 h 25"/>
              <a:gd name="T22" fmla="*/ 11 w 23"/>
              <a:gd name="T23" fmla="*/ 13 h 25"/>
              <a:gd name="T24" fmla="*/ 15 w 23"/>
              <a:gd name="T25" fmla="*/ 5 h 25"/>
              <a:gd name="T26" fmla="*/ 17 w 23"/>
              <a:gd name="T27" fmla="*/ 6 h 25"/>
              <a:gd name="T28" fmla="*/ 17 w 23"/>
              <a:gd name="T29" fmla="*/ 9 h 25"/>
              <a:gd name="T30" fmla="*/ 15 w 23"/>
              <a:gd name="T3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5">
                <a:moveTo>
                  <a:pt x="19" y="3"/>
                </a:moveTo>
                <a:cubicBezTo>
                  <a:pt x="14" y="0"/>
                  <a:pt x="14" y="0"/>
                  <a:pt x="14" y="0"/>
                </a:cubicBezTo>
                <a:cubicBezTo>
                  <a:pt x="0" y="23"/>
                  <a:pt x="0" y="23"/>
                  <a:pt x="0" y="23"/>
                </a:cubicBezTo>
                <a:cubicBezTo>
                  <a:pt x="4" y="25"/>
                  <a:pt x="4" y="25"/>
                  <a:pt x="4" y="25"/>
                </a:cubicBezTo>
                <a:cubicBezTo>
                  <a:pt x="9" y="16"/>
                  <a:pt x="9" y="16"/>
                  <a:pt x="9" y="16"/>
                </a:cubicBezTo>
                <a:cubicBezTo>
                  <a:pt x="11" y="17"/>
                  <a:pt x="11" y="17"/>
                  <a:pt x="11" y="17"/>
                </a:cubicBezTo>
                <a:cubicBezTo>
                  <a:pt x="14" y="19"/>
                  <a:pt x="17" y="18"/>
                  <a:pt x="19" y="15"/>
                </a:cubicBezTo>
                <a:cubicBezTo>
                  <a:pt x="21" y="12"/>
                  <a:pt x="21" y="12"/>
                  <a:pt x="21" y="12"/>
                </a:cubicBezTo>
                <a:cubicBezTo>
                  <a:pt x="23" y="8"/>
                  <a:pt x="22" y="5"/>
                  <a:pt x="19" y="3"/>
                </a:cubicBezTo>
                <a:moveTo>
                  <a:pt x="15" y="13"/>
                </a:moveTo>
                <a:cubicBezTo>
                  <a:pt x="14" y="14"/>
                  <a:pt x="14" y="14"/>
                  <a:pt x="12" y="14"/>
                </a:cubicBezTo>
                <a:cubicBezTo>
                  <a:pt x="11" y="13"/>
                  <a:pt x="11" y="13"/>
                  <a:pt x="11" y="13"/>
                </a:cubicBezTo>
                <a:cubicBezTo>
                  <a:pt x="15" y="5"/>
                  <a:pt x="15" y="5"/>
                  <a:pt x="15" y="5"/>
                </a:cubicBezTo>
                <a:cubicBezTo>
                  <a:pt x="17" y="6"/>
                  <a:pt x="17" y="6"/>
                  <a:pt x="17" y="6"/>
                </a:cubicBezTo>
                <a:cubicBezTo>
                  <a:pt x="18" y="7"/>
                  <a:pt x="18" y="8"/>
                  <a:pt x="17" y="9"/>
                </a:cubicBezTo>
                <a:cubicBezTo>
                  <a:pt x="15" y="13"/>
                  <a:pt x="15" y="13"/>
                  <a:pt x="15" y="13"/>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8" name="î$ľïďê">
            <a:extLst>
              <a:ext uri="{FF2B5EF4-FFF2-40B4-BE49-F238E27FC236}">
                <a16:creationId xmlns:a16="http://schemas.microsoft.com/office/drawing/2014/main" id="{618288FD-65A0-44D6-A698-1E74A70C2756}"/>
              </a:ext>
            </a:extLst>
          </p:cNvPr>
          <p:cNvSpPr/>
          <p:nvPr/>
        </p:nvSpPr>
        <p:spPr bwMode="auto">
          <a:xfrm>
            <a:off x="8717025" y="2852886"/>
            <a:ext cx="24569" cy="28583"/>
          </a:xfrm>
          <a:custGeom>
            <a:avLst/>
            <a:gdLst>
              <a:gd name="T0" fmla="*/ 18 w 22"/>
              <a:gd name="T1" fmla="*/ 2 h 27"/>
              <a:gd name="T2" fmla="*/ 9 w 22"/>
              <a:gd name="T3" fmla="*/ 4 h 27"/>
              <a:gd name="T4" fmla="*/ 2 w 22"/>
              <a:gd name="T5" fmla="*/ 16 h 27"/>
              <a:gd name="T6" fmla="*/ 5 w 22"/>
              <a:gd name="T7" fmla="*/ 25 h 27"/>
              <a:gd name="T8" fmla="*/ 13 w 22"/>
              <a:gd name="T9" fmla="*/ 22 h 27"/>
              <a:gd name="T10" fmla="*/ 20 w 22"/>
              <a:gd name="T11" fmla="*/ 10 h 27"/>
              <a:gd name="T12" fmla="*/ 18 w 22"/>
              <a:gd name="T13" fmla="*/ 2 h 27"/>
              <a:gd name="T14" fmla="*/ 10 w 22"/>
              <a:gd name="T15" fmla="*/ 20 h 27"/>
              <a:gd name="T16" fmla="*/ 6 w 22"/>
              <a:gd name="T17" fmla="*/ 22 h 27"/>
              <a:gd name="T18" fmla="*/ 6 w 22"/>
              <a:gd name="T19" fmla="*/ 18 h 27"/>
              <a:gd name="T20" fmla="*/ 13 w 22"/>
              <a:gd name="T21" fmla="*/ 6 h 27"/>
              <a:gd name="T22" fmla="*/ 16 w 22"/>
              <a:gd name="T23" fmla="*/ 5 h 27"/>
              <a:gd name="T24" fmla="*/ 17 w 22"/>
              <a:gd name="T25" fmla="*/ 8 h 27"/>
              <a:gd name="T26" fmla="*/ 10 w 22"/>
              <a:gd name="T2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7">
                <a:moveTo>
                  <a:pt x="18" y="2"/>
                </a:moveTo>
                <a:cubicBezTo>
                  <a:pt x="15" y="0"/>
                  <a:pt x="11" y="1"/>
                  <a:pt x="9" y="4"/>
                </a:cubicBezTo>
                <a:cubicBezTo>
                  <a:pt x="2" y="16"/>
                  <a:pt x="2" y="16"/>
                  <a:pt x="2" y="16"/>
                </a:cubicBezTo>
                <a:cubicBezTo>
                  <a:pt x="0" y="20"/>
                  <a:pt x="1" y="23"/>
                  <a:pt x="5" y="25"/>
                </a:cubicBezTo>
                <a:cubicBezTo>
                  <a:pt x="8" y="27"/>
                  <a:pt x="11" y="26"/>
                  <a:pt x="13" y="22"/>
                </a:cubicBezTo>
                <a:cubicBezTo>
                  <a:pt x="20" y="10"/>
                  <a:pt x="20" y="10"/>
                  <a:pt x="20" y="10"/>
                </a:cubicBezTo>
                <a:cubicBezTo>
                  <a:pt x="22" y="7"/>
                  <a:pt x="22" y="4"/>
                  <a:pt x="18" y="2"/>
                </a:cubicBezTo>
                <a:moveTo>
                  <a:pt x="10" y="20"/>
                </a:moveTo>
                <a:cubicBezTo>
                  <a:pt x="9" y="22"/>
                  <a:pt x="8" y="22"/>
                  <a:pt x="6" y="22"/>
                </a:cubicBezTo>
                <a:cubicBezTo>
                  <a:pt x="5" y="21"/>
                  <a:pt x="5" y="20"/>
                  <a:pt x="6" y="18"/>
                </a:cubicBezTo>
                <a:cubicBezTo>
                  <a:pt x="13" y="6"/>
                  <a:pt x="13" y="6"/>
                  <a:pt x="13" y="6"/>
                </a:cubicBezTo>
                <a:cubicBezTo>
                  <a:pt x="14" y="4"/>
                  <a:pt x="15" y="4"/>
                  <a:pt x="16" y="5"/>
                </a:cubicBezTo>
                <a:cubicBezTo>
                  <a:pt x="17" y="6"/>
                  <a:pt x="18" y="7"/>
                  <a:pt x="17" y="8"/>
                </a:cubicBezTo>
                <a:cubicBezTo>
                  <a:pt x="10" y="20"/>
                  <a:pt x="10" y="20"/>
                  <a:pt x="10" y="2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19" name="işliḍé">
            <a:extLst>
              <a:ext uri="{FF2B5EF4-FFF2-40B4-BE49-F238E27FC236}">
                <a16:creationId xmlns:a16="http://schemas.microsoft.com/office/drawing/2014/main" id="{318B93D5-8941-4C10-96DC-27CC4B792B5F}"/>
              </a:ext>
            </a:extLst>
          </p:cNvPr>
          <p:cNvSpPr/>
          <p:nvPr/>
        </p:nvSpPr>
        <p:spPr bwMode="auto">
          <a:xfrm>
            <a:off x="8730254" y="2858968"/>
            <a:ext cx="25829" cy="31624"/>
          </a:xfrm>
          <a:custGeom>
            <a:avLst/>
            <a:gdLst>
              <a:gd name="T0" fmla="*/ 13 w 23"/>
              <a:gd name="T1" fmla="*/ 27 h 30"/>
              <a:gd name="T2" fmla="*/ 15 w 23"/>
              <a:gd name="T3" fmla="*/ 23 h 30"/>
              <a:gd name="T4" fmla="*/ 15 w 23"/>
              <a:gd name="T5" fmla="*/ 17 h 30"/>
              <a:gd name="T6" fmla="*/ 20 w 23"/>
              <a:gd name="T7" fmla="*/ 14 h 30"/>
              <a:gd name="T8" fmla="*/ 21 w 23"/>
              <a:gd name="T9" fmla="*/ 12 h 30"/>
              <a:gd name="T10" fmla="*/ 19 w 23"/>
              <a:gd name="T11" fmla="*/ 3 h 30"/>
              <a:gd name="T12" fmla="*/ 14 w 23"/>
              <a:gd name="T13" fmla="*/ 0 h 30"/>
              <a:gd name="T14" fmla="*/ 0 w 23"/>
              <a:gd name="T15" fmla="*/ 23 h 30"/>
              <a:gd name="T16" fmla="*/ 4 w 23"/>
              <a:gd name="T17" fmla="*/ 25 h 30"/>
              <a:gd name="T18" fmla="*/ 9 w 23"/>
              <a:gd name="T19" fmla="*/ 16 h 30"/>
              <a:gd name="T20" fmla="*/ 11 w 23"/>
              <a:gd name="T21" fmla="*/ 17 h 30"/>
              <a:gd name="T22" fmla="*/ 11 w 23"/>
              <a:gd name="T23" fmla="*/ 21 h 30"/>
              <a:gd name="T24" fmla="*/ 9 w 23"/>
              <a:gd name="T25" fmla="*/ 24 h 30"/>
              <a:gd name="T26" fmla="*/ 8 w 23"/>
              <a:gd name="T27" fmla="*/ 27 h 30"/>
              <a:gd name="T28" fmla="*/ 12 w 23"/>
              <a:gd name="T29" fmla="*/ 30 h 30"/>
              <a:gd name="T30" fmla="*/ 13 w 23"/>
              <a:gd name="T31" fmla="*/ 27 h 30"/>
              <a:gd name="T32" fmla="*/ 16 w 23"/>
              <a:gd name="T33" fmla="*/ 12 h 30"/>
              <a:gd name="T34" fmla="*/ 13 w 23"/>
              <a:gd name="T35" fmla="*/ 13 h 30"/>
              <a:gd name="T36" fmla="*/ 11 w 23"/>
              <a:gd name="T37" fmla="*/ 13 h 30"/>
              <a:gd name="T38" fmla="*/ 15 w 23"/>
              <a:gd name="T39" fmla="*/ 6 h 30"/>
              <a:gd name="T40" fmla="*/ 17 w 23"/>
              <a:gd name="T41" fmla="*/ 7 h 30"/>
              <a:gd name="T42" fmla="*/ 18 w 23"/>
              <a:gd name="T43" fmla="*/ 10 h 30"/>
              <a:gd name="T44" fmla="*/ 16 w 23"/>
              <a:gd name="T45"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30">
                <a:moveTo>
                  <a:pt x="13" y="27"/>
                </a:moveTo>
                <a:cubicBezTo>
                  <a:pt x="15" y="23"/>
                  <a:pt x="15" y="23"/>
                  <a:pt x="15" y="23"/>
                </a:cubicBezTo>
                <a:cubicBezTo>
                  <a:pt x="16" y="21"/>
                  <a:pt x="17" y="19"/>
                  <a:pt x="15" y="17"/>
                </a:cubicBezTo>
                <a:cubicBezTo>
                  <a:pt x="17" y="17"/>
                  <a:pt x="19" y="16"/>
                  <a:pt x="20" y="14"/>
                </a:cubicBezTo>
                <a:cubicBezTo>
                  <a:pt x="21" y="12"/>
                  <a:pt x="21" y="12"/>
                  <a:pt x="21" y="12"/>
                </a:cubicBezTo>
                <a:cubicBezTo>
                  <a:pt x="23" y="8"/>
                  <a:pt x="23" y="6"/>
                  <a:pt x="19" y="3"/>
                </a:cubicBezTo>
                <a:cubicBezTo>
                  <a:pt x="14" y="0"/>
                  <a:pt x="14" y="0"/>
                  <a:pt x="14" y="0"/>
                </a:cubicBezTo>
                <a:cubicBezTo>
                  <a:pt x="0" y="23"/>
                  <a:pt x="0" y="23"/>
                  <a:pt x="0" y="23"/>
                </a:cubicBezTo>
                <a:cubicBezTo>
                  <a:pt x="4" y="25"/>
                  <a:pt x="4" y="25"/>
                  <a:pt x="4" y="25"/>
                </a:cubicBezTo>
                <a:cubicBezTo>
                  <a:pt x="9" y="16"/>
                  <a:pt x="9" y="16"/>
                  <a:pt x="9" y="16"/>
                </a:cubicBezTo>
                <a:cubicBezTo>
                  <a:pt x="11" y="17"/>
                  <a:pt x="11" y="17"/>
                  <a:pt x="11" y="17"/>
                </a:cubicBezTo>
                <a:cubicBezTo>
                  <a:pt x="12" y="18"/>
                  <a:pt x="13" y="19"/>
                  <a:pt x="11" y="21"/>
                </a:cubicBezTo>
                <a:cubicBezTo>
                  <a:pt x="9" y="24"/>
                  <a:pt x="9" y="24"/>
                  <a:pt x="9" y="24"/>
                </a:cubicBezTo>
                <a:cubicBezTo>
                  <a:pt x="8" y="26"/>
                  <a:pt x="8" y="27"/>
                  <a:pt x="8" y="27"/>
                </a:cubicBezTo>
                <a:cubicBezTo>
                  <a:pt x="12" y="30"/>
                  <a:pt x="12" y="30"/>
                  <a:pt x="12" y="30"/>
                </a:cubicBezTo>
                <a:cubicBezTo>
                  <a:pt x="12" y="29"/>
                  <a:pt x="12" y="28"/>
                  <a:pt x="13" y="27"/>
                </a:cubicBezTo>
                <a:moveTo>
                  <a:pt x="16" y="12"/>
                </a:moveTo>
                <a:cubicBezTo>
                  <a:pt x="15" y="14"/>
                  <a:pt x="14" y="14"/>
                  <a:pt x="13" y="13"/>
                </a:cubicBezTo>
                <a:cubicBezTo>
                  <a:pt x="11" y="13"/>
                  <a:pt x="11" y="13"/>
                  <a:pt x="11" y="13"/>
                </a:cubicBezTo>
                <a:cubicBezTo>
                  <a:pt x="15" y="6"/>
                  <a:pt x="15" y="6"/>
                  <a:pt x="15" y="6"/>
                </a:cubicBezTo>
                <a:cubicBezTo>
                  <a:pt x="17" y="7"/>
                  <a:pt x="17" y="7"/>
                  <a:pt x="17" y="7"/>
                </a:cubicBezTo>
                <a:cubicBezTo>
                  <a:pt x="18" y="7"/>
                  <a:pt x="19" y="8"/>
                  <a:pt x="18" y="10"/>
                </a:cubicBezTo>
                <a:cubicBezTo>
                  <a:pt x="16" y="12"/>
                  <a:pt x="16" y="12"/>
                  <a:pt x="16" y="12"/>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0" name="iṥḷîḑê">
            <a:extLst>
              <a:ext uri="{FF2B5EF4-FFF2-40B4-BE49-F238E27FC236}">
                <a16:creationId xmlns:a16="http://schemas.microsoft.com/office/drawing/2014/main" id="{DC76E81D-FC9D-4E98-B016-BFA087860550}"/>
              </a:ext>
            </a:extLst>
          </p:cNvPr>
          <p:cNvSpPr/>
          <p:nvPr/>
        </p:nvSpPr>
        <p:spPr bwMode="auto">
          <a:xfrm>
            <a:off x="8747893" y="2866265"/>
            <a:ext cx="23309" cy="28583"/>
          </a:xfrm>
          <a:custGeom>
            <a:avLst/>
            <a:gdLst>
              <a:gd name="T0" fmla="*/ 18 w 37"/>
              <a:gd name="T1" fmla="*/ 0 h 47"/>
              <a:gd name="T2" fmla="*/ 14 w 37"/>
              <a:gd name="T3" fmla="*/ 7 h 47"/>
              <a:gd name="T4" fmla="*/ 21 w 37"/>
              <a:gd name="T5" fmla="*/ 11 h 47"/>
              <a:gd name="T6" fmla="*/ 0 w 37"/>
              <a:gd name="T7" fmla="*/ 44 h 47"/>
              <a:gd name="T8" fmla="*/ 7 w 37"/>
              <a:gd name="T9" fmla="*/ 47 h 47"/>
              <a:gd name="T10" fmla="*/ 26 w 37"/>
              <a:gd name="T11" fmla="*/ 14 h 47"/>
              <a:gd name="T12" fmla="*/ 33 w 37"/>
              <a:gd name="T13" fmla="*/ 18 h 47"/>
              <a:gd name="T14" fmla="*/ 37 w 37"/>
              <a:gd name="T15" fmla="*/ 13 h 47"/>
              <a:gd name="T16" fmla="*/ 18 w 3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7">
                <a:moveTo>
                  <a:pt x="18" y="0"/>
                </a:moveTo>
                <a:lnTo>
                  <a:pt x="14" y="7"/>
                </a:lnTo>
                <a:lnTo>
                  <a:pt x="21" y="11"/>
                </a:lnTo>
                <a:lnTo>
                  <a:pt x="0" y="44"/>
                </a:lnTo>
                <a:lnTo>
                  <a:pt x="7" y="47"/>
                </a:lnTo>
                <a:lnTo>
                  <a:pt x="26" y="14"/>
                </a:lnTo>
                <a:lnTo>
                  <a:pt x="33" y="18"/>
                </a:lnTo>
                <a:lnTo>
                  <a:pt x="37" y="13"/>
                </a:lnTo>
                <a:lnTo>
                  <a:pt x="18" y="0"/>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1" name="íṩ1ídê">
            <a:extLst>
              <a:ext uri="{FF2B5EF4-FFF2-40B4-BE49-F238E27FC236}">
                <a16:creationId xmlns:a16="http://schemas.microsoft.com/office/drawing/2014/main" id="{63A8245F-B66E-4CB7-930B-04E88854DFB1}"/>
              </a:ext>
            </a:extLst>
          </p:cNvPr>
          <p:cNvSpPr/>
          <p:nvPr/>
        </p:nvSpPr>
        <p:spPr bwMode="auto">
          <a:xfrm>
            <a:off x="8747893" y="2866265"/>
            <a:ext cx="23309" cy="28583"/>
          </a:xfrm>
          <a:custGeom>
            <a:avLst/>
            <a:gdLst>
              <a:gd name="T0" fmla="*/ 18 w 37"/>
              <a:gd name="T1" fmla="*/ 0 h 47"/>
              <a:gd name="T2" fmla="*/ 14 w 37"/>
              <a:gd name="T3" fmla="*/ 7 h 47"/>
              <a:gd name="T4" fmla="*/ 21 w 37"/>
              <a:gd name="T5" fmla="*/ 11 h 47"/>
              <a:gd name="T6" fmla="*/ 0 w 37"/>
              <a:gd name="T7" fmla="*/ 44 h 47"/>
              <a:gd name="T8" fmla="*/ 7 w 37"/>
              <a:gd name="T9" fmla="*/ 47 h 47"/>
              <a:gd name="T10" fmla="*/ 26 w 37"/>
              <a:gd name="T11" fmla="*/ 14 h 47"/>
              <a:gd name="T12" fmla="*/ 33 w 37"/>
              <a:gd name="T13" fmla="*/ 18 h 47"/>
              <a:gd name="T14" fmla="*/ 37 w 37"/>
              <a:gd name="T15" fmla="*/ 13 h 47"/>
              <a:gd name="T16" fmla="*/ 18 w 3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7">
                <a:moveTo>
                  <a:pt x="18" y="0"/>
                </a:moveTo>
                <a:lnTo>
                  <a:pt x="14" y="7"/>
                </a:lnTo>
                <a:lnTo>
                  <a:pt x="21" y="11"/>
                </a:lnTo>
                <a:lnTo>
                  <a:pt x="0" y="44"/>
                </a:lnTo>
                <a:lnTo>
                  <a:pt x="7" y="47"/>
                </a:lnTo>
                <a:lnTo>
                  <a:pt x="26" y="14"/>
                </a:lnTo>
                <a:lnTo>
                  <a:pt x="33" y="18"/>
                </a:lnTo>
                <a:lnTo>
                  <a:pt x="37" y="1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2" name="îSľíḋé">
            <a:extLst>
              <a:ext uri="{FF2B5EF4-FFF2-40B4-BE49-F238E27FC236}">
                <a16:creationId xmlns:a16="http://schemas.microsoft.com/office/drawing/2014/main" id="{84F4B7DB-A98C-43FB-8CB6-1954B770051A}"/>
              </a:ext>
            </a:extLst>
          </p:cNvPr>
          <p:cNvSpPr/>
          <p:nvPr/>
        </p:nvSpPr>
        <p:spPr bwMode="auto">
          <a:xfrm>
            <a:off x="8575912" y="2890591"/>
            <a:ext cx="139223" cy="135008"/>
          </a:xfrm>
          <a:custGeom>
            <a:avLst/>
            <a:gdLst>
              <a:gd name="T0" fmla="*/ 92 w 127"/>
              <a:gd name="T1" fmla="*/ 15 h 127"/>
              <a:gd name="T2" fmla="*/ 36 w 127"/>
              <a:gd name="T3" fmla="*/ 111 h 127"/>
              <a:gd name="T4" fmla="*/ 112 w 127"/>
              <a:gd name="T5" fmla="*/ 91 h 127"/>
              <a:gd name="T6" fmla="*/ 79 w 127"/>
              <a:gd name="T7" fmla="*/ 14 h 127"/>
              <a:gd name="T8" fmla="*/ 55 w 127"/>
              <a:gd name="T9" fmla="*/ 26 h 127"/>
              <a:gd name="T10" fmla="*/ 79 w 127"/>
              <a:gd name="T11" fmla="*/ 14 h 127"/>
              <a:gd name="T12" fmla="*/ 51 w 127"/>
              <a:gd name="T13" fmla="*/ 29 h 127"/>
              <a:gd name="T14" fmla="*/ 21 w 127"/>
              <a:gd name="T15" fmla="*/ 35 h 127"/>
              <a:gd name="T16" fmla="*/ 19 w 127"/>
              <a:gd name="T17" fmla="*/ 38 h 127"/>
              <a:gd name="T18" fmla="*/ 29 w 127"/>
              <a:gd name="T19" fmla="*/ 67 h 127"/>
              <a:gd name="T20" fmla="*/ 19 w 127"/>
              <a:gd name="T21" fmla="*/ 38 h 127"/>
              <a:gd name="T22" fmla="*/ 28 w 127"/>
              <a:gd name="T23" fmla="*/ 71 h 127"/>
              <a:gd name="T24" fmla="*/ 30 w 127"/>
              <a:gd name="T25" fmla="*/ 101 h 127"/>
              <a:gd name="T26" fmla="*/ 36 w 127"/>
              <a:gd name="T27" fmla="*/ 106 h 127"/>
              <a:gd name="T28" fmla="*/ 49 w 127"/>
              <a:gd name="T29" fmla="*/ 84 h 127"/>
              <a:gd name="T30" fmla="*/ 52 w 127"/>
              <a:gd name="T31" fmla="*/ 80 h 127"/>
              <a:gd name="T32" fmla="*/ 40 w 127"/>
              <a:gd name="T33" fmla="*/ 51 h 127"/>
              <a:gd name="T34" fmla="*/ 52 w 127"/>
              <a:gd name="T35" fmla="*/ 80 h 127"/>
              <a:gd name="T36" fmla="*/ 42 w 127"/>
              <a:gd name="T37" fmla="*/ 47 h 127"/>
              <a:gd name="T38" fmla="*/ 73 w 127"/>
              <a:gd name="T39" fmla="*/ 42 h 127"/>
              <a:gd name="T40" fmla="*/ 76 w 127"/>
              <a:gd name="T41" fmla="*/ 38 h 127"/>
              <a:gd name="T42" fmla="*/ 70 w 127"/>
              <a:gd name="T43" fmla="*/ 22 h 127"/>
              <a:gd name="T44" fmla="*/ 88 w 127"/>
              <a:gd name="T45" fmla="*/ 18 h 127"/>
              <a:gd name="T46" fmla="*/ 110 w 127"/>
              <a:gd name="T47" fmla="*/ 86 h 127"/>
              <a:gd name="T48" fmla="*/ 100 w 127"/>
              <a:gd name="T49" fmla="*/ 57 h 127"/>
              <a:gd name="T50" fmla="*/ 110 w 127"/>
              <a:gd name="T51" fmla="*/ 86 h 127"/>
              <a:gd name="T52" fmla="*/ 101 w 127"/>
              <a:gd name="T53" fmla="*/ 53 h 127"/>
              <a:gd name="T54" fmla="*/ 99 w 127"/>
              <a:gd name="T55" fmla="*/ 26 h 127"/>
              <a:gd name="T56" fmla="*/ 91 w 127"/>
              <a:gd name="T57" fmla="*/ 20 h 127"/>
              <a:gd name="T58" fmla="*/ 96 w 127"/>
              <a:gd name="T59" fmla="*/ 50 h 127"/>
              <a:gd name="T60" fmla="*/ 91 w 127"/>
              <a:gd name="T61" fmla="*/ 20 h 127"/>
              <a:gd name="T62" fmla="*/ 96 w 127"/>
              <a:gd name="T63" fmla="*/ 55 h 127"/>
              <a:gd name="T64" fmla="*/ 68 w 127"/>
              <a:gd name="T65" fmla="*/ 61 h 127"/>
              <a:gd name="T66" fmla="*/ 65 w 127"/>
              <a:gd name="T67" fmla="*/ 65 h 127"/>
              <a:gd name="T68" fmla="*/ 75 w 127"/>
              <a:gd name="T69" fmla="*/ 93 h 127"/>
              <a:gd name="T70" fmla="*/ 65 w 127"/>
              <a:gd name="T71" fmla="*/ 65 h 127"/>
              <a:gd name="T72" fmla="*/ 53 w 127"/>
              <a:gd name="T73" fmla="*/ 86 h 127"/>
              <a:gd name="T74" fmla="*/ 57 w 127"/>
              <a:gd name="T75" fmla="*/ 105 h 127"/>
              <a:gd name="T76" fmla="*/ 49 w 127"/>
              <a:gd name="T77" fmla="*/ 112 h 127"/>
              <a:gd name="T78" fmla="*/ 75 w 127"/>
              <a:gd name="T79" fmla="*/ 99 h 127"/>
              <a:gd name="T80" fmla="*/ 49 w 127"/>
              <a:gd name="T81" fmla="*/ 112 h 127"/>
              <a:gd name="T82" fmla="*/ 91 w 127"/>
              <a:gd name="T83" fmla="*/ 80 h 127"/>
              <a:gd name="T84" fmla="*/ 94 w 127"/>
              <a:gd name="T85" fmla="*/ 10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127">
                <a:moveTo>
                  <a:pt x="92" y="15"/>
                </a:moveTo>
                <a:cubicBezTo>
                  <a:pt x="92" y="15"/>
                  <a:pt x="92" y="15"/>
                  <a:pt x="92" y="15"/>
                </a:cubicBezTo>
                <a:cubicBezTo>
                  <a:pt x="65" y="0"/>
                  <a:pt x="31" y="9"/>
                  <a:pt x="16" y="35"/>
                </a:cubicBezTo>
                <a:cubicBezTo>
                  <a:pt x="0" y="62"/>
                  <a:pt x="9" y="96"/>
                  <a:pt x="36" y="111"/>
                </a:cubicBezTo>
                <a:cubicBezTo>
                  <a:pt x="37" y="112"/>
                  <a:pt x="37" y="112"/>
                  <a:pt x="37" y="112"/>
                </a:cubicBezTo>
                <a:cubicBezTo>
                  <a:pt x="63" y="127"/>
                  <a:pt x="97" y="117"/>
                  <a:pt x="112" y="91"/>
                </a:cubicBezTo>
                <a:cubicBezTo>
                  <a:pt x="127" y="65"/>
                  <a:pt x="118" y="31"/>
                  <a:pt x="92" y="15"/>
                </a:cubicBezTo>
                <a:moveTo>
                  <a:pt x="79" y="14"/>
                </a:moveTo>
                <a:cubicBezTo>
                  <a:pt x="76" y="15"/>
                  <a:pt x="72" y="17"/>
                  <a:pt x="68" y="18"/>
                </a:cubicBezTo>
                <a:cubicBezTo>
                  <a:pt x="64" y="20"/>
                  <a:pt x="59" y="23"/>
                  <a:pt x="55" y="26"/>
                </a:cubicBezTo>
                <a:cubicBezTo>
                  <a:pt x="40" y="18"/>
                  <a:pt x="40" y="18"/>
                  <a:pt x="40" y="18"/>
                </a:cubicBezTo>
                <a:cubicBezTo>
                  <a:pt x="52" y="11"/>
                  <a:pt x="66" y="10"/>
                  <a:pt x="79" y="14"/>
                </a:cubicBezTo>
                <a:moveTo>
                  <a:pt x="36" y="20"/>
                </a:moveTo>
                <a:cubicBezTo>
                  <a:pt x="51" y="29"/>
                  <a:pt x="51" y="29"/>
                  <a:pt x="51" y="29"/>
                </a:cubicBezTo>
                <a:cubicBezTo>
                  <a:pt x="46" y="34"/>
                  <a:pt x="42" y="39"/>
                  <a:pt x="38" y="44"/>
                </a:cubicBezTo>
                <a:cubicBezTo>
                  <a:pt x="21" y="35"/>
                  <a:pt x="21" y="35"/>
                  <a:pt x="21" y="35"/>
                </a:cubicBezTo>
                <a:cubicBezTo>
                  <a:pt x="25" y="29"/>
                  <a:pt x="30" y="24"/>
                  <a:pt x="36" y="20"/>
                </a:cubicBezTo>
                <a:moveTo>
                  <a:pt x="19" y="38"/>
                </a:moveTo>
                <a:cubicBezTo>
                  <a:pt x="36" y="48"/>
                  <a:pt x="36" y="48"/>
                  <a:pt x="36" y="48"/>
                </a:cubicBezTo>
                <a:cubicBezTo>
                  <a:pt x="33" y="54"/>
                  <a:pt x="30" y="60"/>
                  <a:pt x="29" y="67"/>
                </a:cubicBezTo>
                <a:cubicBezTo>
                  <a:pt x="13" y="57"/>
                  <a:pt x="13" y="57"/>
                  <a:pt x="13" y="57"/>
                </a:cubicBezTo>
                <a:cubicBezTo>
                  <a:pt x="14" y="51"/>
                  <a:pt x="16" y="44"/>
                  <a:pt x="19" y="38"/>
                </a:cubicBezTo>
                <a:moveTo>
                  <a:pt x="13" y="62"/>
                </a:moveTo>
                <a:cubicBezTo>
                  <a:pt x="28" y="71"/>
                  <a:pt x="28" y="71"/>
                  <a:pt x="28" y="71"/>
                </a:cubicBezTo>
                <a:cubicBezTo>
                  <a:pt x="27" y="78"/>
                  <a:pt x="26" y="85"/>
                  <a:pt x="27" y="91"/>
                </a:cubicBezTo>
                <a:cubicBezTo>
                  <a:pt x="28" y="95"/>
                  <a:pt x="29" y="98"/>
                  <a:pt x="30" y="101"/>
                </a:cubicBezTo>
                <a:cubicBezTo>
                  <a:pt x="19" y="91"/>
                  <a:pt x="13" y="77"/>
                  <a:pt x="13" y="62"/>
                </a:cubicBezTo>
                <a:moveTo>
                  <a:pt x="36" y="106"/>
                </a:moveTo>
                <a:cubicBezTo>
                  <a:pt x="35" y="102"/>
                  <a:pt x="29" y="91"/>
                  <a:pt x="32" y="74"/>
                </a:cubicBezTo>
                <a:cubicBezTo>
                  <a:pt x="49" y="84"/>
                  <a:pt x="49" y="84"/>
                  <a:pt x="49" y="84"/>
                </a:cubicBezTo>
                <a:cubicBezTo>
                  <a:pt x="36" y="106"/>
                  <a:pt x="36" y="106"/>
                  <a:pt x="36" y="106"/>
                </a:cubicBezTo>
                <a:moveTo>
                  <a:pt x="52" y="80"/>
                </a:moveTo>
                <a:cubicBezTo>
                  <a:pt x="33" y="69"/>
                  <a:pt x="33" y="69"/>
                  <a:pt x="33" y="69"/>
                </a:cubicBezTo>
                <a:cubicBezTo>
                  <a:pt x="34" y="63"/>
                  <a:pt x="37" y="57"/>
                  <a:pt x="40" y="51"/>
                </a:cubicBezTo>
                <a:cubicBezTo>
                  <a:pt x="61" y="63"/>
                  <a:pt x="61" y="63"/>
                  <a:pt x="61" y="63"/>
                </a:cubicBezTo>
                <a:cubicBezTo>
                  <a:pt x="52" y="80"/>
                  <a:pt x="52" y="80"/>
                  <a:pt x="52" y="80"/>
                </a:cubicBezTo>
                <a:moveTo>
                  <a:pt x="64" y="59"/>
                </a:moveTo>
                <a:cubicBezTo>
                  <a:pt x="42" y="47"/>
                  <a:pt x="42" y="47"/>
                  <a:pt x="42" y="47"/>
                </a:cubicBezTo>
                <a:cubicBezTo>
                  <a:pt x="46" y="41"/>
                  <a:pt x="50" y="36"/>
                  <a:pt x="55" y="32"/>
                </a:cubicBezTo>
                <a:cubicBezTo>
                  <a:pt x="73" y="42"/>
                  <a:pt x="73" y="42"/>
                  <a:pt x="73" y="42"/>
                </a:cubicBezTo>
                <a:cubicBezTo>
                  <a:pt x="64" y="59"/>
                  <a:pt x="64" y="59"/>
                  <a:pt x="64" y="59"/>
                </a:cubicBezTo>
                <a:moveTo>
                  <a:pt x="76" y="38"/>
                </a:moveTo>
                <a:cubicBezTo>
                  <a:pt x="59" y="29"/>
                  <a:pt x="59" y="29"/>
                  <a:pt x="59" y="29"/>
                </a:cubicBezTo>
                <a:cubicBezTo>
                  <a:pt x="63" y="26"/>
                  <a:pt x="66" y="24"/>
                  <a:pt x="70" y="22"/>
                </a:cubicBezTo>
                <a:cubicBezTo>
                  <a:pt x="78" y="19"/>
                  <a:pt x="84" y="18"/>
                  <a:pt x="86" y="17"/>
                </a:cubicBezTo>
                <a:cubicBezTo>
                  <a:pt x="87" y="17"/>
                  <a:pt x="87" y="17"/>
                  <a:pt x="88" y="18"/>
                </a:cubicBezTo>
                <a:cubicBezTo>
                  <a:pt x="76" y="38"/>
                  <a:pt x="76" y="38"/>
                  <a:pt x="76" y="38"/>
                </a:cubicBezTo>
                <a:moveTo>
                  <a:pt x="110" y="86"/>
                </a:moveTo>
                <a:cubicBezTo>
                  <a:pt x="93" y="76"/>
                  <a:pt x="93" y="76"/>
                  <a:pt x="93" y="76"/>
                </a:cubicBezTo>
                <a:cubicBezTo>
                  <a:pt x="96" y="70"/>
                  <a:pt x="99" y="64"/>
                  <a:pt x="100" y="57"/>
                </a:cubicBezTo>
                <a:cubicBezTo>
                  <a:pt x="115" y="66"/>
                  <a:pt x="115" y="66"/>
                  <a:pt x="115" y="66"/>
                </a:cubicBezTo>
                <a:cubicBezTo>
                  <a:pt x="115" y="73"/>
                  <a:pt x="113" y="80"/>
                  <a:pt x="110" y="86"/>
                </a:cubicBezTo>
                <a:moveTo>
                  <a:pt x="115" y="61"/>
                </a:moveTo>
                <a:cubicBezTo>
                  <a:pt x="101" y="53"/>
                  <a:pt x="101" y="53"/>
                  <a:pt x="101" y="53"/>
                </a:cubicBezTo>
                <a:cubicBezTo>
                  <a:pt x="101" y="48"/>
                  <a:pt x="101" y="42"/>
                  <a:pt x="101" y="37"/>
                </a:cubicBezTo>
                <a:cubicBezTo>
                  <a:pt x="101" y="33"/>
                  <a:pt x="100" y="30"/>
                  <a:pt x="99" y="26"/>
                </a:cubicBezTo>
                <a:cubicBezTo>
                  <a:pt x="109" y="35"/>
                  <a:pt x="114" y="48"/>
                  <a:pt x="115" y="61"/>
                </a:cubicBezTo>
                <a:moveTo>
                  <a:pt x="91" y="20"/>
                </a:moveTo>
                <a:cubicBezTo>
                  <a:pt x="92" y="20"/>
                  <a:pt x="93" y="21"/>
                  <a:pt x="93" y="21"/>
                </a:cubicBezTo>
                <a:cubicBezTo>
                  <a:pt x="94" y="24"/>
                  <a:pt x="98" y="36"/>
                  <a:pt x="96" y="50"/>
                </a:cubicBezTo>
                <a:cubicBezTo>
                  <a:pt x="80" y="40"/>
                  <a:pt x="80" y="40"/>
                  <a:pt x="80" y="40"/>
                </a:cubicBezTo>
                <a:cubicBezTo>
                  <a:pt x="91" y="20"/>
                  <a:pt x="91" y="20"/>
                  <a:pt x="91" y="20"/>
                </a:cubicBezTo>
                <a:moveTo>
                  <a:pt x="77" y="44"/>
                </a:moveTo>
                <a:cubicBezTo>
                  <a:pt x="96" y="55"/>
                  <a:pt x="96" y="55"/>
                  <a:pt x="96" y="55"/>
                </a:cubicBezTo>
                <a:cubicBezTo>
                  <a:pt x="95" y="62"/>
                  <a:pt x="92" y="68"/>
                  <a:pt x="89" y="74"/>
                </a:cubicBezTo>
                <a:cubicBezTo>
                  <a:pt x="68" y="61"/>
                  <a:pt x="68" y="61"/>
                  <a:pt x="68" y="61"/>
                </a:cubicBezTo>
                <a:cubicBezTo>
                  <a:pt x="77" y="44"/>
                  <a:pt x="77" y="44"/>
                  <a:pt x="77" y="44"/>
                </a:cubicBezTo>
                <a:moveTo>
                  <a:pt x="65" y="65"/>
                </a:moveTo>
                <a:cubicBezTo>
                  <a:pt x="87" y="78"/>
                  <a:pt x="87" y="78"/>
                  <a:pt x="87" y="78"/>
                </a:cubicBezTo>
                <a:cubicBezTo>
                  <a:pt x="84" y="84"/>
                  <a:pt x="79" y="89"/>
                  <a:pt x="75" y="93"/>
                </a:cubicBezTo>
                <a:cubicBezTo>
                  <a:pt x="56" y="82"/>
                  <a:pt x="56" y="82"/>
                  <a:pt x="56" y="82"/>
                </a:cubicBezTo>
                <a:cubicBezTo>
                  <a:pt x="65" y="65"/>
                  <a:pt x="65" y="65"/>
                  <a:pt x="65" y="65"/>
                </a:cubicBezTo>
                <a:moveTo>
                  <a:pt x="40" y="108"/>
                </a:moveTo>
                <a:cubicBezTo>
                  <a:pt x="53" y="86"/>
                  <a:pt x="53" y="86"/>
                  <a:pt x="53" y="86"/>
                </a:cubicBezTo>
                <a:cubicBezTo>
                  <a:pt x="71" y="96"/>
                  <a:pt x="71" y="96"/>
                  <a:pt x="71" y="96"/>
                </a:cubicBezTo>
                <a:cubicBezTo>
                  <a:pt x="67" y="100"/>
                  <a:pt x="62" y="103"/>
                  <a:pt x="57" y="105"/>
                </a:cubicBezTo>
                <a:cubicBezTo>
                  <a:pt x="49" y="108"/>
                  <a:pt x="42" y="108"/>
                  <a:pt x="40" y="108"/>
                </a:cubicBezTo>
                <a:moveTo>
                  <a:pt x="49" y="112"/>
                </a:moveTo>
                <a:cubicBezTo>
                  <a:pt x="52" y="111"/>
                  <a:pt x="55" y="110"/>
                  <a:pt x="58" y="109"/>
                </a:cubicBezTo>
                <a:cubicBezTo>
                  <a:pt x="64" y="107"/>
                  <a:pt x="70" y="103"/>
                  <a:pt x="75" y="99"/>
                </a:cubicBezTo>
                <a:cubicBezTo>
                  <a:pt x="90" y="107"/>
                  <a:pt x="90" y="107"/>
                  <a:pt x="90" y="107"/>
                </a:cubicBezTo>
                <a:cubicBezTo>
                  <a:pt x="77" y="115"/>
                  <a:pt x="62" y="116"/>
                  <a:pt x="49" y="112"/>
                </a:cubicBezTo>
                <a:moveTo>
                  <a:pt x="79" y="95"/>
                </a:moveTo>
                <a:cubicBezTo>
                  <a:pt x="83" y="91"/>
                  <a:pt x="87" y="86"/>
                  <a:pt x="91" y="80"/>
                </a:cubicBezTo>
                <a:cubicBezTo>
                  <a:pt x="108" y="90"/>
                  <a:pt x="108" y="90"/>
                  <a:pt x="108" y="90"/>
                </a:cubicBezTo>
                <a:cubicBezTo>
                  <a:pt x="104" y="95"/>
                  <a:pt x="100" y="100"/>
                  <a:pt x="94" y="104"/>
                </a:cubicBezTo>
                <a:cubicBezTo>
                  <a:pt x="79" y="95"/>
                  <a:pt x="79" y="95"/>
                  <a:pt x="79" y="95"/>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3" name="iṥḷïḍe">
            <a:extLst>
              <a:ext uri="{FF2B5EF4-FFF2-40B4-BE49-F238E27FC236}">
                <a16:creationId xmlns:a16="http://schemas.microsoft.com/office/drawing/2014/main" id="{D1969C5F-4719-4746-8E2B-BB4C696C758B}"/>
              </a:ext>
            </a:extLst>
          </p:cNvPr>
          <p:cNvSpPr/>
          <p:nvPr/>
        </p:nvSpPr>
        <p:spPr bwMode="auto">
          <a:xfrm>
            <a:off x="8587881" y="3064521"/>
            <a:ext cx="61107" cy="34056"/>
          </a:xfrm>
          <a:custGeom>
            <a:avLst/>
            <a:gdLst>
              <a:gd name="T0" fmla="*/ 0 w 97"/>
              <a:gd name="T1" fmla="*/ 0 h 56"/>
              <a:gd name="T2" fmla="*/ 0 w 97"/>
              <a:gd name="T3" fmla="*/ 0 h 56"/>
              <a:gd name="T4" fmla="*/ 97 w 97"/>
              <a:gd name="T5" fmla="*/ 56 h 56"/>
              <a:gd name="T6" fmla="*/ 0 w 97"/>
              <a:gd name="T7" fmla="*/ 0 h 56"/>
            </a:gdLst>
            <a:ahLst/>
            <a:cxnLst>
              <a:cxn ang="0">
                <a:pos x="T0" y="T1"/>
              </a:cxn>
              <a:cxn ang="0">
                <a:pos x="T2" y="T3"/>
              </a:cxn>
              <a:cxn ang="0">
                <a:pos x="T4" y="T5"/>
              </a:cxn>
              <a:cxn ang="0">
                <a:pos x="T6" y="T7"/>
              </a:cxn>
            </a:cxnLst>
            <a:rect l="0" t="0" r="r" b="b"/>
            <a:pathLst>
              <a:path w="97" h="56">
                <a:moveTo>
                  <a:pt x="0" y="0"/>
                </a:moveTo>
                <a:lnTo>
                  <a:pt x="0" y="0"/>
                </a:lnTo>
                <a:lnTo>
                  <a:pt x="97" y="56"/>
                </a:lnTo>
                <a:lnTo>
                  <a:pt x="0"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4" name="íṩļîḑe">
            <a:extLst>
              <a:ext uri="{FF2B5EF4-FFF2-40B4-BE49-F238E27FC236}">
                <a16:creationId xmlns:a16="http://schemas.microsoft.com/office/drawing/2014/main" id="{8C925764-5A91-4E42-972C-5799BA8CDC22}"/>
              </a:ext>
            </a:extLst>
          </p:cNvPr>
          <p:cNvSpPr/>
          <p:nvPr/>
        </p:nvSpPr>
        <p:spPr bwMode="auto">
          <a:xfrm>
            <a:off x="8587881" y="3064521"/>
            <a:ext cx="61107" cy="34056"/>
          </a:xfrm>
          <a:custGeom>
            <a:avLst/>
            <a:gdLst>
              <a:gd name="T0" fmla="*/ 0 w 97"/>
              <a:gd name="T1" fmla="*/ 0 h 56"/>
              <a:gd name="T2" fmla="*/ 0 w 97"/>
              <a:gd name="T3" fmla="*/ 0 h 56"/>
              <a:gd name="T4" fmla="*/ 97 w 97"/>
              <a:gd name="T5" fmla="*/ 56 h 56"/>
              <a:gd name="T6" fmla="*/ 0 w 97"/>
              <a:gd name="T7" fmla="*/ 0 h 56"/>
            </a:gdLst>
            <a:ahLst/>
            <a:cxnLst>
              <a:cxn ang="0">
                <a:pos x="T0" y="T1"/>
              </a:cxn>
              <a:cxn ang="0">
                <a:pos x="T2" y="T3"/>
              </a:cxn>
              <a:cxn ang="0">
                <a:pos x="T4" y="T5"/>
              </a:cxn>
              <a:cxn ang="0">
                <a:pos x="T6" y="T7"/>
              </a:cxn>
            </a:cxnLst>
            <a:rect l="0" t="0" r="r" b="b"/>
            <a:pathLst>
              <a:path w="97" h="56">
                <a:moveTo>
                  <a:pt x="0" y="0"/>
                </a:moveTo>
                <a:lnTo>
                  <a:pt x="0" y="0"/>
                </a:lnTo>
                <a:lnTo>
                  <a:pt x="97"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5" name="íṡḻîḋè">
            <a:extLst>
              <a:ext uri="{FF2B5EF4-FFF2-40B4-BE49-F238E27FC236}">
                <a16:creationId xmlns:a16="http://schemas.microsoft.com/office/drawing/2014/main" id="{56202A67-6F75-4A65-A15F-4B51633665E0}"/>
              </a:ext>
            </a:extLst>
          </p:cNvPr>
          <p:cNvSpPr/>
          <p:nvPr/>
        </p:nvSpPr>
        <p:spPr bwMode="auto">
          <a:xfrm>
            <a:off x="8587881" y="2817005"/>
            <a:ext cx="214820" cy="282180"/>
          </a:xfrm>
          <a:custGeom>
            <a:avLst/>
            <a:gdLst>
              <a:gd name="T0" fmla="*/ 38 w 196"/>
              <a:gd name="T1" fmla="*/ 182 h 267"/>
              <a:gd name="T2" fmla="*/ 64 w 196"/>
              <a:gd name="T3" fmla="*/ 169 h 267"/>
              <a:gd name="T4" fmla="*/ 46 w 196"/>
              <a:gd name="T5" fmla="*/ 175 h 267"/>
              <a:gd name="T6" fmla="*/ 80 w 196"/>
              <a:gd name="T7" fmla="*/ 150 h 267"/>
              <a:gd name="T8" fmla="*/ 97 w 196"/>
              <a:gd name="T9" fmla="*/ 160 h 267"/>
              <a:gd name="T10" fmla="*/ 45 w 196"/>
              <a:gd name="T11" fmla="*/ 152 h 267"/>
              <a:gd name="T12" fmla="*/ 54 w 196"/>
              <a:gd name="T13" fmla="*/ 135 h 267"/>
              <a:gd name="T14" fmla="*/ 99 w 196"/>
              <a:gd name="T15" fmla="*/ 156 h 267"/>
              <a:gd name="T16" fmla="*/ 66 w 196"/>
              <a:gd name="T17" fmla="*/ 114 h 267"/>
              <a:gd name="T18" fmla="*/ 85 w 196"/>
              <a:gd name="T19" fmla="*/ 125 h 267"/>
              <a:gd name="T20" fmla="*/ 90 w 196"/>
              <a:gd name="T21" fmla="*/ 107 h 267"/>
              <a:gd name="T22" fmla="*/ 88 w 196"/>
              <a:gd name="T23" fmla="*/ 96 h 267"/>
              <a:gd name="T24" fmla="*/ 85 w 196"/>
              <a:gd name="T25" fmla="*/ 120 h 267"/>
              <a:gd name="T26" fmla="*/ 145 w 196"/>
              <a:gd name="T27" fmla="*/ 46 h 267"/>
              <a:gd name="T28" fmla="*/ 144 w 196"/>
              <a:gd name="T29" fmla="*/ 54 h 267"/>
              <a:gd name="T30" fmla="*/ 147 w 196"/>
              <a:gd name="T31" fmla="*/ 47 h 267"/>
              <a:gd name="T32" fmla="*/ 131 w 196"/>
              <a:gd name="T33" fmla="*/ 40 h 267"/>
              <a:gd name="T34" fmla="*/ 126 w 196"/>
              <a:gd name="T35" fmla="*/ 56 h 267"/>
              <a:gd name="T36" fmla="*/ 134 w 196"/>
              <a:gd name="T37" fmla="*/ 39 h 267"/>
              <a:gd name="T38" fmla="*/ 116 w 196"/>
              <a:gd name="T39" fmla="*/ 39 h 267"/>
              <a:gd name="T40" fmla="*/ 120 w 196"/>
              <a:gd name="T41" fmla="*/ 39 h 267"/>
              <a:gd name="T42" fmla="*/ 120 w 196"/>
              <a:gd name="T43" fmla="*/ 31 h 267"/>
              <a:gd name="T44" fmla="*/ 158 w 196"/>
              <a:gd name="T45" fmla="*/ 53 h 267"/>
              <a:gd name="T46" fmla="*/ 167 w 196"/>
              <a:gd name="T47" fmla="*/ 54 h 267"/>
              <a:gd name="T48" fmla="*/ 150 w 196"/>
              <a:gd name="T49" fmla="*/ 74 h 267"/>
              <a:gd name="T50" fmla="*/ 144 w 196"/>
              <a:gd name="T51" fmla="*/ 40 h 267"/>
              <a:gd name="T52" fmla="*/ 150 w 196"/>
              <a:gd name="T53" fmla="*/ 54 h 267"/>
              <a:gd name="T54" fmla="*/ 145 w 196"/>
              <a:gd name="T55" fmla="*/ 63 h 267"/>
              <a:gd name="T56" fmla="*/ 138 w 196"/>
              <a:gd name="T57" fmla="*/ 67 h 267"/>
              <a:gd name="T58" fmla="*/ 141 w 196"/>
              <a:gd name="T59" fmla="*/ 57 h 267"/>
              <a:gd name="T60" fmla="*/ 126 w 196"/>
              <a:gd name="T61" fmla="*/ 60 h 267"/>
              <a:gd name="T62" fmla="*/ 127 w 196"/>
              <a:gd name="T63" fmla="*/ 38 h 267"/>
              <a:gd name="T64" fmla="*/ 138 w 196"/>
              <a:gd name="T65" fmla="*/ 44 h 267"/>
              <a:gd name="T66" fmla="*/ 109 w 196"/>
              <a:gd name="T67" fmla="*/ 51 h 267"/>
              <a:gd name="T68" fmla="*/ 124 w 196"/>
              <a:gd name="T69" fmla="*/ 29 h 267"/>
              <a:gd name="T70" fmla="*/ 119 w 196"/>
              <a:gd name="T71" fmla="*/ 44 h 267"/>
              <a:gd name="T72" fmla="*/ 109 w 196"/>
              <a:gd name="T73" fmla="*/ 51 h 267"/>
              <a:gd name="T74" fmla="*/ 81 w 196"/>
              <a:gd name="T75" fmla="*/ 85 h 267"/>
              <a:gd name="T76" fmla="*/ 26 w 196"/>
              <a:gd name="T77" fmla="*/ 182 h 267"/>
              <a:gd name="T78" fmla="*/ 0 w 196"/>
              <a:gd name="T79" fmla="*/ 234 h 267"/>
              <a:gd name="T80" fmla="*/ 71 w 196"/>
              <a:gd name="T81" fmla="*/ 262 h 267"/>
              <a:gd name="T82" fmla="*/ 190 w 196"/>
              <a:gd name="T83" fmla="*/ 3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267">
                <a:moveTo>
                  <a:pt x="64" y="169"/>
                </a:moveTo>
                <a:cubicBezTo>
                  <a:pt x="59" y="173"/>
                  <a:pt x="53" y="177"/>
                  <a:pt x="47" y="179"/>
                </a:cubicBezTo>
                <a:cubicBezTo>
                  <a:pt x="44" y="180"/>
                  <a:pt x="41" y="181"/>
                  <a:pt x="38" y="182"/>
                </a:cubicBezTo>
                <a:cubicBezTo>
                  <a:pt x="43" y="184"/>
                  <a:pt x="48" y="184"/>
                  <a:pt x="53" y="184"/>
                </a:cubicBezTo>
                <a:cubicBezTo>
                  <a:pt x="62" y="184"/>
                  <a:pt x="71" y="182"/>
                  <a:pt x="79" y="177"/>
                </a:cubicBezTo>
                <a:cubicBezTo>
                  <a:pt x="64" y="169"/>
                  <a:pt x="64" y="169"/>
                  <a:pt x="64" y="169"/>
                </a:cubicBezTo>
                <a:moveTo>
                  <a:pt x="42" y="156"/>
                </a:moveTo>
                <a:cubicBezTo>
                  <a:pt x="29" y="178"/>
                  <a:pt x="29" y="178"/>
                  <a:pt x="29" y="178"/>
                </a:cubicBezTo>
                <a:cubicBezTo>
                  <a:pt x="31" y="178"/>
                  <a:pt x="38" y="178"/>
                  <a:pt x="46" y="175"/>
                </a:cubicBezTo>
                <a:cubicBezTo>
                  <a:pt x="51" y="173"/>
                  <a:pt x="56" y="170"/>
                  <a:pt x="60" y="166"/>
                </a:cubicBezTo>
                <a:cubicBezTo>
                  <a:pt x="42" y="156"/>
                  <a:pt x="42" y="156"/>
                  <a:pt x="42" y="156"/>
                </a:cubicBezTo>
                <a:moveTo>
                  <a:pt x="80" y="150"/>
                </a:moveTo>
                <a:cubicBezTo>
                  <a:pt x="76" y="156"/>
                  <a:pt x="72" y="161"/>
                  <a:pt x="68" y="165"/>
                </a:cubicBezTo>
                <a:cubicBezTo>
                  <a:pt x="83" y="174"/>
                  <a:pt x="83" y="174"/>
                  <a:pt x="83" y="174"/>
                </a:cubicBezTo>
                <a:cubicBezTo>
                  <a:pt x="89" y="170"/>
                  <a:pt x="93" y="165"/>
                  <a:pt x="97" y="160"/>
                </a:cubicBezTo>
                <a:cubicBezTo>
                  <a:pt x="80" y="150"/>
                  <a:pt x="80" y="150"/>
                  <a:pt x="80" y="150"/>
                </a:cubicBezTo>
                <a:moveTo>
                  <a:pt x="54" y="135"/>
                </a:moveTo>
                <a:cubicBezTo>
                  <a:pt x="45" y="152"/>
                  <a:pt x="45" y="152"/>
                  <a:pt x="45" y="152"/>
                </a:cubicBezTo>
                <a:cubicBezTo>
                  <a:pt x="64" y="163"/>
                  <a:pt x="64" y="163"/>
                  <a:pt x="64" y="163"/>
                </a:cubicBezTo>
                <a:cubicBezTo>
                  <a:pt x="68" y="159"/>
                  <a:pt x="73" y="154"/>
                  <a:pt x="76" y="148"/>
                </a:cubicBezTo>
                <a:cubicBezTo>
                  <a:pt x="54" y="135"/>
                  <a:pt x="54" y="135"/>
                  <a:pt x="54" y="135"/>
                </a:cubicBezTo>
                <a:moveTo>
                  <a:pt x="89" y="127"/>
                </a:moveTo>
                <a:cubicBezTo>
                  <a:pt x="88" y="134"/>
                  <a:pt x="85" y="140"/>
                  <a:pt x="82" y="146"/>
                </a:cubicBezTo>
                <a:cubicBezTo>
                  <a:pt x="99" y="156"/>
                  <a:pt x="99" y="156"/>
                  <a:pt x="99" y="156"/>
                </a:cubicBezTo>
                <a:cubicBezTo>
                  <a:pt x="102" y="150"/>
                  <a:pt x="104" y="143"/>
                  <a:pt x="104" y="136"/>
                </a:cubicBezTo>
                <a:cubicBezTo>
                  <a:pt x="89" y="127"/>
                  <a:pt x="89" y="127"/>
                  <a:pt x="89" y="127"/>
                </a:cubicBezTo>
                <a:moveTo>
                  <a:pt x="66" y="114"/>
                </a:moveTo>
                <a:cubicBezTo>
                  <a:pt x="57" y="131"/>
                  <a:pt x="57" y="131"/>
                  <a:pt x="57" y="131"/>
                </a:cubicBezTo>
                <a:cubicBezTo>
                  <a:pt x="78" y="144"/>
                  <a:pt x="78" y="144"/>
                  <a:pt x="78" y="144"/>
                </a:cubicBezTo>
                <a:cubicBezTo>
                  <a:pt x="81" y="138"/>
                  <a:pt x="84" y="132"/>
                  <a:pt x="85" y="125"/>
                </a:cubicBezTo>
                <a:cubicBezTo>
                  <a:pt x="66" y="114"/>
                  <a:pt x="66" y="114"/>
                  <a:pt x="66" y="114"/>
                </a:cubicBezTo>
                <a:moveTo>
                  <a:pt x="88" y="96"/>
                </a:moveTo>
                <a:cubicBezTo>
                  <a:pt x="89" y="100"/>
                  <a:pt x="90" y="103"/>
                  <a:pt x="90" y="107"/>
                </a:cubicBezTo>
                <a:cubicBezTo>
                  <a:pt x="90" y="112"/>
                  <a:pt x="90" y="118"/>
                  <a:pt x="90" y="123"/>
                </a:cubicBezTo>
                <a:cubicBezTo>
                  <a:pt x="104" y="131"/>
                  <a:pt x="104" y="131"/>
                  <a:pt x="104" y="131"/>
                </a:cubicBezTo>
                <a:cubicBezTo>
                  <a:pt x="103" y="118"/>
                  <a:pt x="98" y="105"/>
                  <a:pt x="88" y="96"/>
                </a:cubicBezTo>
                <a:moveTo>
                  <a:pt x="80" y="90"/>
                </a:moveTo>
                <a:cubicBezTo>
                  <a:pt x="69" y="110"/>
                  <a:pt x="69" y="110"/>
                  <a:pt x="69" y="110"/>
                </a:cubicBezTo>
                <a:cubicBezTo>
                  <a:pt x="85" y="120"/>
                  <a:pt x="85" y="120"/>
                  <a:pt x="85" y="120"/>
                </a:cubicBezTo>
                <a:cubicBezTo>
                  <a:pt x="87" y="106"/>
                  <a:pt x="83" y="94"/>
                  <a:pt x="82" y="91"/>
                </a:cubicBezTo>
                <a:cubicBezTo>
                  <a:pt x="82" y="91"/>
                  <a:pt x="81" y="90"/>
                  <a:pt x="80" y="90"/>
                </a:cubicBezTo>
                <a:moveTo>
                  <a:pt x="145" y="46"/>
                </a:moveTo>
                <a:cubicBezTo>
                  <a:pt x="141" y="53"/>
                  <a:pt x="141" y="53"/>
                  <a:pt x="141" y="53"/>
                </a:cubicBezTo>
                <a:cubicBezTo>
                  <a:pt x="143" y="53"/>
                  <a:pt x="143" y="53"/>
                  <a:pt x="143" y="53"/>
                </a:cubicBezTo>
                <a:cubicBezTo>
                  <a:pt x="143" y="54"/>
                  <a:pt x="144" y="54"/>
                  <a:pt x="144" y="54"/>
                </a:cubicBezTo>
                <a:cubicBezTo>
                  <a:pt x="145" y="54"/>
                  <a:pt x="146" y="53"/>
                  <a:pt x="146" y="52"/>
                </a:cubicBezTo>
                <a:cubicBezTo>
                  <a:pt x="148" y="50"/>
                  <a:pt x="148" y="50"/>
                  <a:pt x="148" y="50"/>
                </a:cubicBezTo>
                <a:cubicBezTo>
                  <a:pt x="149" y="48"/>
                  <a:pt x="148" y="47"/>
                  <a:pt x="147" y="47"/>
                </a:cubicBezTo>
                <a:cubicBezTo>
                  <a:pt x="145" y="46"/>
                  <a:pt x="145" y="46"/>
                  <a:pt x="145" y="46"/>
                </a:cubicBezTo>
                <a:moveTo>
                  <a:pt x="133" y="38"/>
                </a:moveTo>
                <a:cubicBezTo>
                  <a:pt x="132" y="38"/>
                  <a:pt x="132" y="39"/>
                  <a:pt x="131" y="40"/>
                </a:cubicBezTo>
                <a:cubicBezTo>
                  <a:pt x="124" y="52"/>
                  <a:pt x="124" y="52"/>
                  <a:pt x="124" y="52"/>
                </a:cubicBezTo>
                <a:cubicBezTo>
                  <a:pt x="123" y="54"/>
                  <a:pt x="123" y="55"/>
                  <a:pt x="124" y="56"/>
                </a:cubicBezTo>
                <a:cubicBezTo>
                  <a:pt x="125" y="56"/>
                  <a:pt x="125" y="56"/>
                  <a:pt x="126" y="56"/>
                </a:cubicBezTo>
                <a:cubicBezTo>
                  <a:pt x="126" y="56"/>
                  <a:pt x="127" y="56"/>
                  <a:pt x="128" y="54"/>
                </a:cubicBezTo>
                <a:cubicBezTo>
                  <a:pt x="135" y="42"/>
                  <a:pt x="135" y="42"/>
                  <a:pt x="135" y="42"/>
                </a:cubicBezTo>
                <a:cubicBezTo>
                  <a:pt x="136" y="41"/>
                  <a:pt x="135" y="40"/>
                  <a:pt x="134" y="39"/>
                </a:cubicBezTo>
                <a:cubicBezTo>
                  <a:pt x="134" y="39"/>
                  <a:pt x="133" y="38"/>
                  <a:pt x="133" y="38"/>
                </a:cubicBezTo>
                <a:moveTo>
                  <a:pt x="120" y="31"/>
                </a:moveTo>
                <a:cubicBezTo>
                  <a:pt x="116" y="39"/>
                  <a:pt x="116" y="39"/>
                  <a:pt x="116" y="39"/>
                </a:cubicBezTo>
                <a:cubicBezTo>
                  <a:pt x="117" y="40"/>
                  <a:pt x="117" y="40"/>
                  <a:pt x="117" y="40"/>
                </a:cubicBezTo>
                <a:cubicBezTo>
                  <a:pt x="118" y="40"/>
                  <a:pt x="118" y="40"/>
                  <a:pt x="119" y="40"/>
                </a:cubicBezTo>
                <a:cubicBezTo>
                  <a:pt x="119" y="40"/>
                  <a:pt x="120" y="40"/>
                  <a:pt x="120" y="39"/>
                </a:cubicBezTo>
                <a:cubicBezTo>
                  <a:pt x="122" y="35"/>
                  <a:pt x="122" y="35"/>
                  <a:pt x="122" y="35"/>
                </a:cubicBezTo>
                <a:cubicBezTo>
                  <a:pt x="123" y="34"/>
                  <a:pt x="123" y="33"/>
                  <a:pt x="122" y="32"/>
                </a:cubicBezTo>
                <a:cubicBezTo>
                  <a:pt x="120" y="31"/>
                  <a:pt x="120" y="31"/>
                  <a:pt x="120" y="31"/>
                </a:cubicBezTo>
                <a:moveTo>
                  <a:pt x="150" y="74"/>
                </a:moveTo>
                <a:cubicBezTo>
                  <a:pt x="146" y="72"/>
                  <a:pt x="146" y="72"/>
                  <a:pt x="146" y="72"/>
                </a:cubicBezTo>
                <a:cubicBezTo>
                  <a:pt x="158" y="53"/>
                  <a:pt x="158" y="53"/>
                  <a:pt x="158" y="53"/>
                </a:cubicBezTo>
                <a:cubicBezTo>
                  <a:pt x="154" y="51"/>
                  <a:pt x="154" y="51"/>
                  <a:pt x="154" y="51"/>
                </a:cubicBezTo>
                <a:cubicBezTo>
                  <a:pt x="156" y="47"/>
                  <a:pt x="156" y="47"/>
                  <a:pt x="156" y="47"/>
                </a:cubicBezTo>
                <a:cubicBezTo>
                  <a:pt x="167" y="54"/>
                  <a:pt x="167" y="54"/>
                  <a:pt x="167" y="54"/>
                </a:cubicBezTo>
                <a:cubicBezTo>
                  <a:pt x="165" y="57"/>
                  <a:pt x="165" y="57"/>
                  <a:pt x="165" y="57"/>
                </a:cubicBezTo>
                <a:cubicBezTo>
                  <a:pt x="161" y="55"/>
                  <a:pt x="161" y="55"/>
                  <a:pt x="161" y="55"/>
                </a:cubicBezTo>
                <a:cubicBezTo>
                  <a:pt x="150" y="74"/>
                  <a:pt x="150" y="74"/>
                  <a:pt x="150" y="74"/>
                </a:cubicBezTo>
                <a:moveTo>
                  <a:pt x="134" y="65"/>
                </a:moveTo>
                <a:cubicBezTo>
                  <a:pt x="130" y="63"/>
                  <a:pt x="130" y="63"/>
                  <a:pt x="130" y="63"/>
                </a:cubicBezTo>
                <a:cubicBezTo>
                  <a:pt x="144" y="40"/>
                  <a:pt x="144" y="40"/>
                  <a:pt x="144" y="40"/>
                </a:cubicBezTo>
                <a:cubicBezTo>
                  <a:pt x="149" y="43"/>
                  <a:pt x="149" y="43"/>
                  <a:pt x="149" y="43"/>
                </a:cubicBezTo>
                <a:cubicBezTo>
                  <a:pt x="153" y="46"/>
                  <a:pt x="153" y="48"/>
                  <a:pt x="151" y="52"/>
                </a:cubicBezTo>
                <a:cubicBezTo>
                  <a:pt x="150" y="54"/>
                  <a:pt x="150" y="54"/>
                  <a:pt x="150" y="54"/>
                </a:cubicBezTo>
                <a:cubicBezTo>
                  <a:pt x="149" y="56"/>
                  <a:pt x="148" y="57"/>
                  <a:pt x="146" y="57"/>
                </a:cubicBezTo>
                <a:cubicBezTo>
                  <a:pt x="146" y="57"/>
                  <a:pt x="145" y="57"/>
                  <a:pt x="145" y="57"/>
                </a:cubicBezTo>
                <a:cubicBezTo>
                  <a:pt x="147" y="59"/>
                  <a:pt x="146" y="61"/>
                  <a:pt x="145" y="63"/>
                </a:cubicBezTo>
                <a:cubicBezTo>
                  <a:pt x="143" y="67"/>
                  <a:pt x="143" y="67"/>
                  <a:pt x="143" y="67"/>
                </a:cubicBezTo>
                <a:cubicBezTo>
                  <a:pt x="142" y="68"/>
                  <a:pt x="142" y="69"/>
                  <a:pt x="142" y="70"/>
                </a:cubicBezTo>
                <a:cubicBezTo>
                  <a:pt x="138" y="67"/>
                  <a:pt x="138" y="67"/>
                  <a:pt x="138" y="67"/>
                </a:cubicBezTo>
                <a:cubicBezTo>
                  <a:pt x="138" y="67"/>
                  <a:pt x="138" y="66"/>
                  <a:pt x="139" y="64"/>
                </a:cubicBezTo>
                <a:cubicBezTo>
                  <a:pt x="141" y="61"/>
                  <a:pt x="141" y="61"/>
                  <a:pt x="141" y="61"/>
                </a:cubicBezTo>
                <a:cubicBezTo>
                  <a:pt x="143" y="59"/>
                  <a:pt x="142" y="58"/>
                  <a:pt x="141" y="57"/>
                </a:cubicBezTo>
                <a:cubicBezTo>
                  <a:pt x="139" y="56"/>
                  <a:pt x="139" y="56"/>
                  <a:pt x="139" y="56"/>
                </a:cubicBezTo>
                <a:cubicBezTo>
                  <a:pt x="134" y="65"/>
                  <a:pt x="134" y="65"/>
                  <a:pt x="134" y="65"/>
                </a:cubicBezTo>
                <a:moveTo>
                  <a:pt x="126" y="60"/>
                </a:moveTo>
                <a:cubicBezTo>
                  <a:pt x="125" y="60"/>
                  <a:pt x="124" y="60"/>
                  <a:pt x="123" y="59"/>
                </a:cubicBezTo>
                <a:cubicBezTo>
                  <a:pt x="119" y="57"/>
                  <a:pt x="118" y="54"/>
                  <a:pt x="120" y="50"/>
                </a:cubicBezTo>
                <a:cubicBezTo>
                  <a:pt x="127" y="38"/>
                  <a:pt x="127" y="38"/>
                  <a:pt x="127" y="38"/>
                </a:cubicBezTo>
                <a:cubicBezTo>
                  <a:pt x="129" y="36"/>
                  <a:pt x="131" y="35"/>
                  <a:pt x="133" y="35"/>
                </a:cubicBezTo>
                <a:cubicBezTo>
                  <a:pt x="134" y="35"/>
                  <a:pt x="135" y="35"/>
                  <a:pt x="136" y="36"/>
                </a:cubicBezTo>
                <a:cubicBezTo>
                  <a:pt x="140" y="38"/>
                  <a:pt x="140" y="41"/>
                  <a:pt x="138" y="44"/>
                </a:cubicBezTo>
                <a:cubicBezTo>
                  <a:pt x="131" y="56"/>
                  <a:pt x="131" y="56"/>
                  <a:pt x="131" y="56"/>
                </a:cubicBezTo>
                <a:cubicBezTo>
                  <a:pt x="130" y="59"/>
                  <a:pt x="128" y="60"/>
                  <a:pt x="126" y="60"/>
                </a:cubicBezTo>
                <a:moveTo>
                  <a:pt x="109" y="51"/>
                </a:moveTo>
                <a:cubicBezTo>
                  <a:pt x="105" y="49"/>
                  <a:pt x="105" y="49"/>
                  <a:pt x="105" y="49"/>
                </a:cubicBezTo>
                <a:cubicBezTo>
                  <a:pt x="119" y="26"/>
                  <a:pt x="119" y="26"/>
                  <a:pt x="119" y="26"/>
                </a:cubicBezTo>
                <a:cubicBezTo>
                  <a:pt x="124" y="29"/>
                  <a:pt x="124" y="29"/>
                  <a:pt x="124" y="29"/>
                </a:cubicBezTo>
                <a:cubicBezTo>
                  <a:pt x="127" y="31"/>
                  <a:pt x="128" y="34"/>
                  <a:pt x="126" y="38"/>
                </a:cubicBezTo>
                <a:cubicBezTo>
                  <a:pt x="124" y="41"/>
                  <a:pt x="124" y="41"/>
                  <a:pt x="124" y="41"/>
                </a:cubicBezTo>
                <a:cubicBezTo>
                  <a:pt x="123" y="43"/>
                  <a:pt x="121" y="44"/>
                  <a:pt x="119" y="44"/>
                </a:cubicBezTo>
                <a:cubicBezTo>
                  <a:pt x="118" y="44"/>
                  <a:pt x="117" y="44"/>
                  <a:pt x="116" y="43"/>
                </a:cubicBezTo>
                <a:cubicBezTo>
                  <a:pt x="114" y="42"/>
                  <a:pt x="114" y="42"/>
                  <a:pt x="114" y="42"/>
                </a:cubicBezTo>
                <a:cubicBezTo>
                  <a:pt x="109" y="51"/>
                  <a:pt x="109" y="51"/>
                  <a:pt x="109" y="51"/>
                </a:cubicBezTo>
                <a:moveTo>
                  <a:pt x="131" y="0"/>
                </a:moveTo>
                <a:cubicBezTo>
                  <a:pt x="81" y="85"/>
                  <a:pt x="81" y="85"/>
                  <a:pt x="81" y="85"/>
                </a:cubicBezTo>
                <a:cubicBezTo>
                  <a:pt x="81" y="85"/>
                  <a:pt x="81" y="85"/>
                  <a:pt x="81" y="85"/>
                </a:cubicBezTo>
                <a:cubicBezTo>
                  <a:pt x="107" y="101"/>
                  <a:pt x="116" y="135"/>
                  <a:pt x="101" y="161"/>
                </a:cubicBezTo>
                <a:cubicBezTo>
                  <a:pt x="91" y="179"/>
                  <a:pt x="72" y="189"/>
                  <a:pt x="53" y="189"/>
                </a:cubicBezTo>
                <a:cubicBezTo>
                  <a:pt x="44" y="189"/>
                  <a:pt x="34" y="186"/>
                  <a:pt x="26" y="182"/>
                </a:cubicBezTo>
                <a:cubicBezTo>
                  <a:pt x="26" y="182"/>
                  <a:pt x="26" y="182"/>
                  <a:pt x="26" y="182"/>
                </a:cubicBezTo>
                <a:cubicBezTo>
                  <a:pt x="0" y="225"/>
                  <a:pt x="0" y="225"/>
                  <a:pt x="0" y="225"/>
                </a:cubicBezTo>
                <a:cubicBezTo>
                  <a:pt x="0" y="234"/>
                  <a:pt x="0" y="234"/>
                  <a:pt x="0" y="234"/>
                </a:cubicBezTo>
                <a:cubicBezTo>
                  <a:pt x="56" y="266"/>
                  <a:pt x="56" y="266"/>
                  <a:pt x="56" y="266"/>
                </a:cubicBezTo>
                <a:cubicBezTo>
                  <a:pt x="57" y="267"/>
                  <a:pt x="59" y="267"/>
                  <a:pt x="61" y="267"/>
                </a:cubicBezTo>
                <a:cubicBezTo>
                  <a:pt x="65" y="267"/>
                  <a:pt x="69" y="265"/>
                  <a:pt x="71" y="262"/>
                </a:cubicBezTo>
                <a:cubicBezTo>
                  <a:pt x="194" y="49"/>
                  <a:pt x="194" y="49"/>
                  <a:pt x="194" y="49"/>
                </a:cubicBezTo>
                <a:cubicBezTo>
                  <a:pt x="195" y="48"/>
                  <a:pt x="196" y="46"/>
                  <a:pt x="196" y="44"/>
                </a:cubicBezTo>
                <a:cubicBezTo>
                  <a:pt x="196" y="40"/>
                  <a:pt x="194" y="36"/>
                  <a:pt x="190" y="34"/>
                </a:cubicBezTo>
                <a:cubicBezTo>
                  <a:pt x="190" y="34"/>
                  <a:pt x="190" y="34"/>
                  <a:pt x="190" y="34"/>
                </a:cubicBezTo>
                <a:cubicBezTo>
                  <a:pt x="131" y="0"/>
                  <a:pt x="131" y="0"/>
                  <a:pt x="131" y="0"/>
                </a:cubicBezTo>
              </a:path>
            </a:pathLst>
          </a:custGeom>
          <a:solidFill>
            <a:srgbClr val="6964A0"/>
          </a:solidFill>
          <a:ln>
            <a:noFill/>
          </a:ln>
        </p:spPr>
        <p:txBody>
          <a:bodyPr anchor="ctr"/>
          <a:lstStyle/>
          <a:p>
            <a:pPr algn="ctr"/>
            <a:endParaRPr dirty="0">
              <a:solidFill>
                <a:schemeClr val="tx1">
                  <a:lumMod val="65000"/>
                  <a:lumOff val="35000"/>
                </a:schemeClr>
              </a:solidFill>
              <a:latin typeface="+mn-ea"/>
            </a:endParaRPr>
          </a:p>
        </p:txBody>
      </p:sp>
      <p:sp>
        <p:nvSpPr>
          <p:cNvPr id="126" name="íṥḷiḍê">
            <a:extLst>
              <a:ext uri="{FF2B5EF4-FFF2-40B4-BE49-F238E27FC236}">
                <a16:creationId xmlns:a16="http://schemas.microsoft.com/office/drawing/2014/main" id="{80A16DD5-9312-4AB1-B705-7294A1C086DC}"/>
              </a:ext>
            </a:extLst>
          </p:cNvPr>
          <p:cNvSpPr/>
          <p:nvPr/>
        </p:nvSpPr>
        <p:spPr bwMode="auto">
          <a:xfrm>
            <a:off x="8703165" y="2844372"/>
            <a:ext cx="25199" cy="26150"/>
          </a:xfrm>
          <a:custGeom>
            <a:avLst/>
            <a:gdLst>
              <a:gd name="T0" fmla="*/ 14 w 23"/>
              <a:gd name="T1" fmla="*/ 14 h 25"/>
              <a:gd name="T2" fmla="*/ 12 w 23"/>
              <a:gd name="T3" fmla="*/ 14 h 25"/>
              <a:gd name="T4" fmla="*/ 11 w 23"/>
              <a:gd name="T5" fmla="*/ 13 h 25"/>
              <a:gd name="T6" fmla="*/ 15 w 23"/>
              <a:gd name="T7" fmla="*/ 5 h 25"/>
              <a:gd name="T8" fmla="*/ 17 w 23"/>
              <a:gd name="T9" fmla="*/ 6 h 25"/>
              <a:gd name="T10" fmla="*/ 17 w 23"/>
              <a:gd name="T11" fmla="*/ 9 h 25"/>
              <a:gd name="T12" fmla="*/ 15 w 23"/>
              <a:gd name="T13" fmla="*/ 13 h 25"/>
              <a:gd name="T14" fmla="*/ 14 w 23"/>
              <a:gd name="T15" fmla="*/ 14 h 25"/>
              <a:gd name="T16" fmla="*/ 14 w 23"/>
              <a:gd name="T17" fmla="*/ 0 h 25"/>
              <a:gd name="T18" fmla="*/ 0 w 23"/>
              <a:gd name="T19" fmla="*/ 23 h 25"/>
              <a:gd name="T20" fmla="*/ 4 w 23"/>
              <a:gd name="T21" fmla="*/ 25 h 25"/>
              <a:gd name="T22" fmla="*/ 9 w 23"/>
              <a:gd name="T23" fmla="*/ 16 h 25"/>
              <a:gd name="T24" fmla="*/ 11 w 23"/>
              <a:gd name="T25" fmla="*/ 17 h 25"/>
              <a:gd name="T26" fmla="*/ 14 w 23"/>
              <a:gd name="T27" fmla="*/ 18 h 25"/>
              <a:gd name="T28" fmla="*/ 19 w 23"/>
              <a:gd name="T29" fmla="*/ 15 h 25"/>
              <a:gd name="T30" fmla="*/ 21 w 23"/>
              <a:gd name="T31" fmla="*/ 12 h 25"/>
              <a:gd name="T32" fmla="*/ 19 w 23"/>
              <a:gd name="T33" fmla="*/ 3 h 25"/>
              <a:gd name="T34" fmla="*/ 14 w 23"/>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14" y="14"/>
                </a:moveTo>
                <a:cubicBezTo>
                  <a:pt x="13" y="14"/>
                  <a:pt x="13" y="14"/>
                  <a:pt x="12" y="14"/>
                </a:cubicBezTo>
                <a:cubicBezTo>
                  <a:pt x="11" y="13"/>
                  <a:pt x="11" y="13"/>
                  <a:pt x="11" y="13"/>
                </a:cubicBezTo>
                <a:cubicBezTo>
                  <a:pt x="15" y="5"/>
                  <a:pt x="15" y="5"/>
                  <a:pt x="15" y="5"/>
                </a:cubicBezTo>
                <a:cubicBezTo>
                  <a:pt x="17" y="6"/>
                  <a:pt x="17" y="6"/>
                  <a:pt x="17" y="6"/>
                </a:cubicBezTo>
                <a:cubicBezTo>
                  <a:pt x="18" y="7"/>
                  <a:pt x="18" y="8"/>
                  <a:pt x="17" y="9"/>
                </a:cubicBezTo>
                <a:cubicBezTo>
                  <a:pt x="15" y="13"/>
                  <a:pt x="15" y="13"/>
                  <a:pt x="15" y="13"/>
                </a:cubicBezTo>
                <a:cubicBezTo>
                  <a:pt x="15" y="14"/>
                  <a:pt x="14" y="14"/>
                  <a:pt x="14" y="14"/>
                </a:cubicBezTo>
                <a:moveTo>
                  <a:pt x="14" y="0"/>
                </a:moveTo>
                <a:cubicBezTo>
                  <a:pt x="0" y="23"/>
                  <a:pt x="0" y="23"/>
                  <a:pt x="0" y="23"/>
                </a:cubicBezTo>
                <a:cubicBezTo>
                  <a:pt x="4" y="25"/>
                  <a:pt x="4" y="25"/>
                  <a:pt x="4" y="25"/>
                </a:cubicBezTo>
                <a:cubicBezTo>
                  <a:pt x="9" y="16"/>
                  <a:pt x="9" y="16"/>
                  <a:pt x="9" y="16"/>
                </a:cubicBezTo>
                <a:cubicBezTo>
                  <a:pt x="11" y="17"/>
                  <a:pt x="11" y="17"/>
                  <a:pt x="11" y="17"/>
                </a:cubicBezTo>
                <a:cubicBezTo>
                  <a:pt x="12" y="18"/>
                  <a:pt x="13" y="18"/>
                  <a:pt x="14" y="18"/>
                </a:cubicBezTo>
                <a:cubicBezTo>
                  <a:pt x="16" y="18"/>
                  <a:pt x="18" y="17"/>
                  <a:pt x="19" y="15"/>
                </a:cubicBezTo>
                <a:cubicBezTo>
                  <a:pt x="21" y="12"/>
                  <a:pt x="21" y="12"/>
                  <a:pt x="21" y="12"/>
                </a:cubicBezTo>
                <a:cubicBezTo>
                  <a:pt x="23" y="8"/>
                  <a:pt x="22" y="5"/>
                  <a:pt x="19" y="3"/>
                </a:cubicBezTo>
                <a:cubicBezTo>
                  <a:pt x="14" y="0"/>
                  <a:pt x="14" y="0"/>
                  <a:pt x="14"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7" name="îS1îḋê">
            <a:extLst>
              <a:ext uri="{FF2B5EF4-FFF2-40B4-BE49-F238E27FC236}">
                <a16:creationId xmlns:a16="http://schemas.microsoft.com/office/drawing/2014/main" id="{D26A8BAF-1608-4D1B-AC81-F940770FA78C}"/>
              </a:ext>
            </a:extLst>
          </p:cNvPr>
          <p:cNvSpPr/>
          <p:nvPr/>
        </p:nvSpPr>
        <p:spPr bwMode="auto">
          <a:xfrm>
            <a:off x="8717025" y="2854103"/>
            <a:ext cx="24569" cy="26150"/>
          </a:xfrm>
          <a:custGeom>
            <a:avLst/>
            <a:gdLst>
              <a:gd name="T0" fmla="*/ 8 w 22"/>
              <a:gd name="T1" fmla="*/ 21 h 25"/>
              <a:gd name="T2" fmla="*/ 6 w 22"/>
              <a:gd name="T3" fmla="*/ 21 h 25"/>
              <a:gd name="T4" fmla="*/ 6 w 22"/>
              <a:gd name="T5" fmla="*/ 17 h 25"/>
              <a:gd name="T6" fmla="*/ 13 w 22"/>
              <a:gd name="T7" fmla="*/ 5 h 25"/>
              <a:gd name="T8" fmla="*/ 15 w 22"/>
              <a:gd name="T9" fmla="*/ 3 h 25"/>
              <a:gd name="T10" fmla="*/ 16 w 22"/>
              <a:gd name="T11" fmla="*/ 4 h 25"/>
              <a:gd name="T12" fmla="*/ 17 w 22"/>
              <a:gd name="T13" fmla="*/ 7 h 25"/>
              <a:gd name="T14" fmla="*/ 10 w 22"/>
              <a:gd name="T15" fmla="*/ 19 h 25"/>
              <a:gd name="T16" fmla="*/ 8 w 22"/>
              <a:gd name="T17" fmla="*/ 21 h 25"/>
              <a:gd name="T18" fmla="*/ 15 w 22"/>
              <a:gd name="T19" fmla="*/ 0 h 25"/>
              <a:gd name="T20" fmla="*/ 9 w 22"/>
              <a:gd name="T21" fmla="*/ 3 h 25"/>
              <a:gd name="T22" fmla="*/ 2 w 22"/>
              <a:gd name="T23" fmla="*/ 15 h 25"/>
              <a:gd name="T24" fmla="*/ 5 w 22"/>
              <a:gd name="T25" fmla="*/ 24 h 25"/>
              <a:gd name="T26" fmla="*/ 8 w 22"/>
              <a:gd name="T27" fmla="*/ 25 h 25"/>
              <a:gd name="T28" fmla="*/ 13 w 22"/>
              <a:gd name="T29" fmla="*/ 21 h 25"/>
              <a:gd name="T30" fmla="*/ 20 w 22"/>
              <a:gd name="T31" fmla="*/ 9 h 25"/>
              <a:gd name="T32" fmla="*/ 18 w 22"/>
              <a:gd name="T33" fmla="*/ 1 h 25"/>
              <a:gd name="T34" fmla="*/ 15 w 22"/>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8" y="21"/>
                </a:moveTo>
                <a:cubicBezTo>
                  <a:pt x="7" y="21"/>
                  <a:pt x="7" y="21"/>
                  <a:pt x="6" y="21"/>
                </a:cubicBezTo>
                <a:cubicBezTo>
                  <a:pt x="5" y="20"/>
                  <a:pt x="5" y="19"/>
                  <a:pt x="6" y="17"/>
                </a:cubicBezTo>
                <a:cubicBezTo>
                  <a:pt x="13" y="5"/>
                  <a:pt x="13" y="5"/>
                  <a:pt x="13" y="5"/>
                </a:cubicBezTo>
                <a:cubicBezTo>
                  <a:pt x="14" y="4"/>
                  <a:pt x="14" y="3"/>
                  <a:pt x="15" y="3"/>
                </a:cubicBezTo>
                <a:cubicBezTo>
                  <a:pt x="15" y="3"/>
                  <a:pt x="16" y="4"/>
                  <a:pt x="16" y="4"/>
                </a:cubicBezTo>
                <a:cubicBezTo>
                  <a:pt x="17" y="5"/>
                  <a:pt x="18" y="6"/>
                  <a:pt x="17" y="7"/>
                </a:cubicBezTo>
                <a:cubicBezTo>
                  <a:pt x="10" y="19"/>
                  <a:pt x="10" y="19"/>
                  <a:pt x="10" y="19"/>
                </a:cubicBezTo>
                <a:cubicBezTo>
                  <a:pt x="9" y="21"/>
                  <a:pt x="8" y="21"/>
                  <a:pt x="8" y="21"/>
                </a:cubicBezTo>
                <a:moveTo>
                  <a:pt x="15" y="0"/>
                </a:moveTo>
                <a:cubicBezTo>
                  <a:pt x="13" y="0"/>
                  <a:pt x="11" y="1"/>
                  <a:pt x="9" y="3"/>
                </a:cubicBezTo>
                <a:cubicBezTo>
                  <a:pt x="2" y="15"/>
                  <a:pt x="2" y="15"/>
                  <a:pt x="2" y="15"/>
                </a:cubicBezTo>
                <a:cubicBezTo>
                  <a:pt x="0" y="19"/>
                  <a:pt x="1" y="22"/>
                  <a:pt x="5" y="24"/>
                </a:cubicBezTo>
                <a:cubicBezTo>
                  <a:pt x="6" y="25"/>
                  <a:pt x="7" y="25"/>
                  <a:pt x="8" y="25"/>
                </a:cubicBezTo>
                <a:cubicBezTo>
                  <a:pt x="10" y="25"/>
                  <a:pt x="12" y="24"/>
                  <a:pt x="13" y="21"/>
                </a:cubicBezTo>
                <a:cubicBezTo>
                  <a:pt x="20" y="9"/>
                  <a:pt x="20" y="9"/>
                  <a:pt x="20" y="9"/>
                </a:cubicBezTo>
                <a:cubicBezTo>
                  <a:pt x="22" y="6"/>
                  <a:pt x="22" y="3"/>
                  <a:pt x="18" y="1"/>
                </a:cubicBezTo>
                <a:cubicBezTo>
                  <a:pt x="17" y="0"/>
                  <a:pt x="16" y="0"/>
                  <a:pt x="15"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8" name="íŝḷîďê">
            <a:extLst>
              <a:ext uri="{FF2B5EF4-FFF2-40B4-BE49-F238E27FC236}">
                <a16:creationId xmlns:a16="http://schemas.microsoft.com/office/drawing/2014/main" id="{8F9D276E-413D-4B9D-A2D9-0E80AE15263F}"/>
              </a:ext>
            </a:extLst>
          </p:cNvPr>
          <p:cNvSpPr/>
          <p:nvPr/>
        </p:nvSpPr>
        <p:spPr bwMode="auto">
          <a:xfrm>
            <a:off x="8730254" y="2858968"/>
            <a:ext cx="25829" cy="31624"/>
          </a:xfrm>
          <a:custGeom>
            <a:avLst/>
            <a:gdLst>
              <a:gd name="T0" fmla="*/ 14 w 23"/>
              <a:gd name="T1" fmla="*/ 14 h 30"/>
              <a:gd name="T2" fmla="*/ 13 w 23"/>
              <a:gd name="T3" fmla="*/ 13 h 30"/>
              <a:gd name="T4" fmla="*/ 11 w 23"/>
              <a:gd name="T5" fmla="*/ 13 h 30"/>
              <a:gd name="T6" fmla="*/ 15 w 23"/>
              <a:gd name="T7" fmla="*/ 6 h 30"/>
              <a:gd name="T8" fmla="*/ 17 w 23"/>
              <a:gd name="T9" fmla="*/ 7 h 30"/>
              <a:gd name="T10" fmla="*/ 18 w 23"/>
              <a:gd name="T11" fmla="*/ 10 h 30"/>
              <a:gd name="T12" fmla="*/ 16 w 23"/>
              <a:gd name="T13" fmla="*/ 12 h 30"/>
              <a:gd name="T14" fmla="*/ 14 w 23"/>
              <a:gd name="T15" fmla="*/ 14 h 30"/>
              <a:gd name="T16" fmla="*/ 14 w 23"/>
              <a:gd name="T17" fmla="*/ 0 h 30"/>
              <a:gd name="T18" fmla="*/ 0 w 23"/>
              <a:gd name="T19" fmla="*/ 23 h 30"/>
              <a:gd name="T20" fmla="*/ 4 w 23"/>
              <a:gd name="T21" fmla="*/ 25 h 30"/>
              <a:gd name="T22" fmla="*/ 9 w 23"/>
              <a:gd name="T23" fmla="*/ 16 h 30"/>
              <a:gd name="T24" fmla="*/ 11 w 23"/>
              <a:gd name="T25" fmla="*/ 17 h 30"/>
              <a:gd name="T26" fmla="*/ 11 w 23"/>
              <a:gd name="T27" fmla="*/ 21 h 30"/>
              <a:gd name="T28" fmla="*/ 9 w 23"/>
              <a:gd name="T29" fmla="*/ 24 h 30"/>
              <a:gd name="T30" fmla="*/ 8 w 23"/>
              <a:gd name="T31" fmla="*/ 27 h 30"/>
              <a:gd name="T32" fmla="*/ 12 w 23"/>
              <a:gd name="T33" fmla="*/ 30 h 30"/>
              <a:gd name="T34" fmla="*/ 13 w 23"/>
              <a:gd name="T35" fmla="*/ 27 h 30"/>
              <a:gd name="T36" fmla="*/ 15 w 23"/>
              <a:gd name="T37" fmla="*/ 23 h 30"/>
              <a:gd name="T38" fmla="*/ 15 w 23"/>
              <a:gd name="T39" fmla="*/ 17 h 30"/>
              <a:gd name="T40" fmla="*/ 16 w 23"/>
              <a:gd name="T41" fmla="*/ 17 h 30"/>
              <a:gd name="T42" fmla="*/ 20 w 23"/>
              <a:gd name="T43" fmla="*/ 14 h 30"/>
              <a:gd name="T44" fmla="*/ 21 w 23"/>
              <a:gd name="T45" fmla="*/ 12 h 30"/>
              <a:gd name="T46" fmla="*/ 19 w 23"/>
              <a:gd name="T47" fmla="*/ 3 h 30"/>
              <a:gd name="T48" fmla="*/ 14 w 23"/>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30">
                <a:moveTo>
                  <a:pt x="14" y="14"/>
                </a:moveTo>
                <a:cubicBezTo>
                  <a:pt x="14" y="14"/>
                  <a:pt x="13" y="14"/>
                  <a:pt x="13" y="13"/>
                </a:cubicBezTo>
                <a:cubicBezTo>
                  <a:pt x="11" y="13"/>
                  <a:pt x="11" y="13"/>
                  <a:pt x="11" y="13"/>
                </a:cubicBezTo>
                <a:cubicBezTo>
                  <a:pt x="15" y="6"/>
                  <a:pt x="15" y="6"/>
                  <a:pt x="15" y="6"/>
                </a:cubicBezTo>
                <a:cubicBezTo>
                  <a:pt x="17" y="7"/>
                  <a:pt x="17" y="7"/>
                  <a:pt x="17" y="7"/>
                </a:cubicBezTo>
                <a:cubicBezTo>
                  <a:pt x="18" y="7"/>
                  <a:pt x="19" y="8"/>
                  <a:pt x="18" y="10"/>
                </a:cubicBezTo>
                <a:cubicBezTo>
                  <a:pt x="16" y="12"/>
                  <a:pt x="16" y="12"/>
                  <a:pt x="16" y="12"/>
                </a:cubicBezTo>
                <a:cubicBezTo>
                  <a:pt x="16" y="13"/>
                  <a:pt x="15" y="14"/>
                  <a:pt x="14" y="14"/>
                </a:cubicBezTo>
                <a:moveTo>
                  <a:pt x="14" y="0"/>
                </a:moveTo>
                <a:cubicBezTo>
                  <a:pt x="0" y="23"/>
                  <a:pt x="0" y="23"/>
                  <a:pt x="0" y="23"/>
                </a:cubicBezTo>
                <a:cubicBezTo>
                  <a:pt x="4" y="25"/>
                  <a:pt x="4" y="25"/>
                  <a:pt x="4" y="25"/>
                </a:cubicBezTo>
                <a:cubicBezTo>
                  <a:pt x="9" y="16"/>
                  <a:pt x="9" y="16"/>
                  <a:pt x="9" y="16"/>
                </a:cubicBezTo>
                <a:cubicBezTo>
                  <a:pt x="11" y="17"/>
                  <a:pt x="11" y="17"/>
                  <a:pt x="11" y="17"/>
                </a:cubicBezTo>
                <a:cubicBezTo>
                  <a:pt x="12" y="18"/>
                  <a:pt x="13" y="19"/>
                  <a:pt x="11" y="21"/>
                </a:cubicBezTo>
                <a:cubicBezTo>
                  <a:pt x="9" y="24"/>
                  <a:pt x="9" y="24"/>
                  <a:pt x="9" y="24"/>
                </a:cubicBezTo>
                <a:cubicBezTo>
                  <a:pt x="8" y="26"/>
                  <a:pt x="8" y="27"/>
                  <a:pt x="8" y="27"/>
                </a:cubicBezTo>
                <a:cubicBezTo>
                  <a:pt x="12" y="30"/>
                  <a:pt x="12" y="30"/>
                  <a:pt x="12" y="30"/>
                </a:cubicBezTo>
                <a:cubicBezTo>
                  <a:pt x="12" y="29"/>
                  <a:pt x="12" y="28"/>
                  <a:pt x="13" y="27"/>
                </a:cubicBezTo>
                <a:cubicBezTo>
                  <a:pt x="15" y="23"/>
                  <a:pt x="15" y="23"/>
                  <a:pt x="15" y="23"/>
                </a:cubicBezTo>
                <a:cubicBezTo>
                  <a:pt x="16" y="21"/>
                  <a:pt x="17" y="19"/>
                  <a:pt x="15" y="17"/>
                </a:cubicBezTo>
                <a:cubicBezTo>
                  <a:pt x="15" y="17"/>
                  <a:pt x="16" y="17"/>
                  <a:pt x="16" y="17"/>
                </a:cubicBezTo>
                <a:cubicBezTo>
                  <a:pt x="18" y="17"/>
                  <a:pt x="19" y="16"/>
                  <a:pt x="20" y="14"/>
                </a:cubicBezTo>
                <a:cubicBezTo>
                  <a:pt x="21" y="12"/>
                  <a:pt x="21" y="12"/>
                  <a:pt x="21" y="12"/>
                </a:cubicBezTo>
                <a:cubicBezTo>
                  <a:pt x="23" y="8"/>
                  <a:pt x="23" y="6"/>
                  <a:pt x="19" y="3"/>
                </a:cubicBezTo>
                <a:cubicBezTo>
                  <a:pt x="14" y="0"/>
                  <a:pt x="14" y="0"/>
                  <a:pt x="14"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29" name="ïSlíḋe">
            <a:extLst>
              <a:ext uri="{FF2B5EF4-FFF2-40B4-BE49-F238E27FC236}">
                <a16:creationId xmlns:a16="http://schemas.microsoft.com/office/drawing/2014/main" id="{B618A1DE-0313-471B-ABF7-5136F3464FF0}"/>
              </a:ext>
            </a:extLst>
          </p:cNvPr>
          <p:cNvSpPr/>
          <p:nvPr/>
        </p:nvSpPr>
        <p:spPr bwMode="auto">
          <a:xfrm>
            <a:off x="8747893" y="2866265"/>
            <a:ext cx="23309" cy="28583"/>
          </a:xfrm>
          <a:custGeom>
            <a:avLst/>
            <a:gdLst>
              <a:gd name="T0" fmla="*/ 18 w 37"/>
              <a:gd name="T1" fmla="*/ 0 h 47"/>
              <a:gd name="T2" fmla="*/ 14 w 37"/>
              <a:gd name="T3" fmla="*/ 7 h 47"/>
              <a:gd name="T4" fmla="*/ 21 w 37"/>
              <a:gd name="T5" fmla="*/ 11 h 47"/>
              <a:gd name="T6" fmla="*/ 0 w 37"/>
              <a:gd name="T7" fmla="*/ 44 h 47"/>
              <a:gd name="T8" fmla="*/ 7 w 37"/>
              <a:gd name="T9" fmla="*/ 47 h 47"/>
              <a:gd name="T10" fmla="*/ 26 w 37"/>
              <a:gd name="T11" fmla="*/ 14 h 47"/>
              <a:gd name="T12" fmla="*/ 33 w 37"/>
              <a:gd name="T13" fmla="*/ 18 h 47"/>
              <a:gd name="T14" fmla="*/ 37 w 37"/>
              <a:gd name="T15" fmla="*/ 13 h 47"/>
              <a:gd name="T16" fmla="*/ 18 w 3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7">
                <a:moveTo>
                  <a:pt x="18" y="0"/>
                </a:moveTo>
                <a:lnTo>
                  <a:pt x="14" y="7"/>
                </a:lnTo>
                <a:lnTo>
                  <a:pt x="21" y="11"/>
                </a:lnTo>
                <a:lnTo>
                  <a:pt x="0" y="44"/>
                </a:lnTo>
                <a:lnTo>
                  <a:pt x="7" y="47"/>
                </a:lnTo>
                <a:lnTo>
                  <a:pt x="26" y="14"/>
                </a:lnTo>
                <a:lnTo>
                  <a:pt x="33" y="18"/>
                </a:lnTo>
                <a:lnTo>
                  <a:pt x="37" y="13"/>
                </a:lnTo>
                <a:lnTo>
                  <a:pt x="18" y="0"/>
                </a:lnTo>
                <a:close/>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0" name="iṧḻïḋê">
            <a:extLst>
              <a:ext uri="{FF2B5EF4-FFF2-40B4-BE49-F238E27FC236}">
                <a16:creationId xmlns:a16="http://schemas.microsoft.com/office/drawing/2014/main" id="{992C83A9-8908-4FD4-8C54-12497AFEA7F1}"/>
              </a:ext>
            </a:extLst>
          </p:cNvPr>
          <p:cNvSpPr/>
          <p:nvPr/>
        </p:nvSpPr>
        <p:spPr bwMode="auto">
          <a:xfrm>
            <a:off x="8747893" y="2866265"/>
            <a:ext cx="23309" cy="28583"/>
          </a:xfrm>
          <a:custGeom>
            <a:avLst/>
            <a:gdLst>
              <a:gd name="T0" fmla="*/ 18 w 37"/>
              <a:gd name="T1" fmla="*/ 0 h 47"/>
              <a:gd name="T2" fmla="*/ 14 w 37"/>
              <a:gd name="T3" fmla="*/ 7 h 47"/>
              <a:gd name="T4" fmla="*/ 21 w 37"/>
              <a:gd name="T5" fmla="*/ 11 h 47"/>
              <a:gd name="T6" fmla="*/ 0 w 37"/>
              <a:gd name="T7" fmla="*/ 44 h 47"/>
              <a:gd name="T8" fmla="*/ 7 w 37"/>
              <a:gd name="T9" fmla="*/ 47 h 47"/>
              <a:gd name="T10" fmla="*/ 26 w 37"/>
              <a:gd name="T11" fmla="*/ 14 h 47"/>
              <a:gd name="T12" fmla="*/ 33 w 37"/>
              <a:gd name="T13" fmla="*/ 18 h 47"/>
              <a:gd name="T14" fmla="*/ 37 w 37"/>
              <a:gd name="T15" fmla="*/ 13 h 47"/>
              <a:gd name="T16" fmla="*/ 18 w 3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7">
                <a:moveTo>
                  <a:pt x="18" y="0"/>
                </a:moveTo>
                <a:lnTo>
                  <a:pt x="14" y="7"/>
                </a:lnTo>
                <a:lnTo>
                  <a:pt x="21" y="11"/>
                </a:lnTo>
                <a:lnTo>
                  <a:pt x="0" y="44"/>
                </a:lnTo>
                <a:lnTo>
                  <a:pt x="7" y="47"/>
                </a:lnTo>
                <a:lnTo>
                  <a:pt x="26" y="14"/>
                </a:lnTo>
                <a:lnTo>
                  <a:pt x="33" y="18"/>
                </a:lnTo>
                <a:lnTo>
                  <a:pt x="37" y="1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1" name="ïsḷidé">
            <a:extLst>
              <a:ext uri="{FF2B5EF4-FFF2-40B4-BE49-F238E27FC236}">
                <a16:creationId xmlns:a16="http://schemas.microsoft.com/office/drawing/2014/main" id="{D678056A-6AF4-4A4C-8135-3814E0136BD6}"/>
              </a:ext>
            </a:extLst>
          </p:cNvPr>
          <p:cNvSpPr/>
          <p:nvPr/>
        </p:nvSpPr>
        <p:spPr bwMode="auto">
          <a:xfrm>
            <a:off x="8616230" y="2907011"/>
            <a:ext cx="98905" cy="110075"/>
          </a:xfrm>
          <a:custGeom>
            <a:avLst/>
            <a:gdLst>
              <a:gd name="T0" fmla="*/ 27 w 90"/>
              <a:gd name="T1" fmla="*/ 99 h 104"/>
              <a:gd name="T2" fmla="*/ 12 w 90"/>
              <a:gd name="T3" fmla="*/ 97 h 104"/>
              <a:gd name="T4" fmla="*/ 21 w 90"/>
              <a:gd name="T5" fmla="*/ 94 h 104"/>
              <a:gd name="T6" fmla="*/ 38 w 90"/>
              <a:gd name="T7" fmla="*/ 84 h 104"/>
              <a:gd name="T8" fmla="*/ 53 w 90"/>
              <a:gd name="T9" fmla="*/ 92 h 104"/>
              <a:gd name="T10" fmla="*/ 27 w 90"/>
              <a:gd name="T11" fmla="*/ 99 h 104"/>
              <a:gd name="T12" fmla="*/ 3 w 90"/>
              <a:gd name="T13" fmla="*/ 93 h 104"/>
              <a:gd name="T14" fmla="*/ 16 w 90"/>
              <a:gd name="T15" fmla="*/ 71 h 104"/>
              <a:gd name="T16" fmla="*/ 34 w 90"/>
              <a:gd name="T17" fmla="*/ 81 h 104"/>
              <a:gd name="T18" fmla="*/ 20 w 90"/>
              <a:gd name="T19" fmla="*/ 90 h 104"/>
              <a:gd name="T20" fmla="*/ 3 w 90"/>
              <a:gd name="T21" fmla="*/ 93 h 104"/>
              <a:gd name="T22" fmla="*/ 57 w 90"/>
              <a:gd name="T23" fmla="*/ 89 h 104"/>
              <a:gd name="T24" fmla="*/ 42 w 90"/>
              <a:gd name="T25" fmla="*/ 80 h 104"/>
              <a:gd name="T26" fmla="*/ 54 w 90"/>
              <a:gd name="T27" fmla="*/ 65 h 104"/>
              <a:gd name="T28" fmla="*/ 71 w 90"/>
              <a:gd name="T29" fmla="*/ 75 h 104"/>
              <a:gd name="T30" fmla="*/ 57 w 90"/>
              <a:gd name="T31" fmla="*/ 89 h 104"/>
              <a:gd name="T32" fmla="*/ 38 w 90"/>
              <a:gd name="T33" fmla="*/ 78 h 104"/>
              <a:gd name="T34" fmla="*/ 19 w 90"/>
              <a:gd name="T35" fmla="*/ 67 h 104"/>
              <a:gd name="T36" fmla="*/ 28 w 90"/>
              <a:gd name="T37" fmla="*/ 50 h 104"/>
              <a:gd name="T38" fmla="*/ 50 w 90"/>
              <a:gd name="T39" fmla="*/ 63 h 104"/>
              <a:gd name="T40" fmla="*/ 38 w 90"/>
              <a:gd name="T41" fmla="*/ 78 h 104"/>
              <a:gd name="T42" fmla="*/ 73 w 90"/>
              <a:gd name="T43" fmla="*/ 71 h 104"/>
              <a:gd name="T44" fmla="*/ 56 w 90"/>
              <a:gd name="T45" fmla="*/ 61 h 104"/>
              <a:gd name="T46" fmla="*/ 63 w 90"/>
              <a:gd name="T47" fmla="*/ 42 h 104"/>
              <a:gd name="T48" fmla="*/ 78 w 90"/>
              <a:gd name="T49" fmla="*/ 51 h 104"/>
              <a:gd name="T50" fmla="*/ 73 w 90"/>
              <a:gd name="T51" fmla="*/ 71 h 104"/>
              <a:gd name="T52" fmla="*/ 52 w 90"/>
              <a:gd name="T53" fmla="*/ 59 h 104"/>
              <a:gd name="T54" fmla="*/ 31 w 90"/>
              <a:gd name="T55" fmla="*/ 46 h 104"/>
              <a:gd name="T56" fmla="*/ 40 w 90"/>
              <a:gd name="T57" fmla="*/ 29 h 104"/>
              <a:gd name="T58" fmla="*/ 59 w 90"/>
              <a:gd name="T59" fmla="*/ 40 h 104"/>
              <a:gd name="T60" fmla="*/ 52 w 90"/>
              <a:gd name="T61" fmla="*/ 59 h 104"/>
              <a:gd name="T62" fmla="*/ 78 w 90"/>
              <a:gd name="T63" fmla="*/ 46 h 104"/>
              <a:gd name="T64" fmla="*/ 64 w 90"/>
              <a:gd name="T65" fmla="*/ 38 h 104"/>
              <a:gd name="T66" fmla="*/ 64 w 90"/>
              <a:gd name="T67" fmla="*/ 22 h 104"/>
              <a:gd name="T68" fmla="*/ 62 w 90"/>
              <a:gd name="T69" fmla="*/ 11 h 104"/>
              <a:gd name="T70" fmla="*/ 78 w 90"/>
              <a:gd name="T71" fmla="*/ 46 h 104"/>
              <a:gd name="T72" fmla="*/ 59 w 90"/>
              <a:gd name="T73" fmla="*/ 35 h 104"/>
              <a:gd name="T74" fmla="*/ 43 w 90"/>
              <a:gd name="T75" fmla="*/ 25 h 104"/>
              <a:gd name="T76" fmla="*/ 54 w 90"/>
              <a:gd name="T77" fmla="*/ 5 h 104"/>
              <a:gd name="T78" fmla="*/ 56 w 90"/>
              <a:gd name="T79" fmla="*/ 6 h 104"/>
              <a:gd name="T80" fmla="*/ 59 w 90"/>
              <a:gd name="T81" fmla="*/ 35 h 104"/>
              <a:gd name="T82" fmla="*/ 55 w 90"/>
              <a:gd name="T83" fmla="*/ 0 h 104"/>
              <a:gd name="T84" fmla="*/ 0 w 90"/>
              <a:gd name="T85" fmla="*/ 97 h 104"/>
              <a:gd name="T86" fmla="*/ 0 w 90"/>
              <a:gd name="T87" fmla="*/ 97 h 104"/>
              <a:gd name="T88" fmla="*/ 27 w 90"/>
              <a:gd name="T89" fmla="*/ 104 h 104"/>
              <a:gd name="T90" fmla="*/ 75 w 90"/>
              <a:gd name="T91" fmla="*/ 76 h 104"/>
              <a:gd name="T92" fmla="*/ 55 w 90"/>
              <a:gd name="T93" fmla="*/ 0 h 104"/>
              <a:gd name="T94" fmla="*/ 55 w 90"/>
              <a:gd name="T9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104">
                <a:moveTo>
                  <a:pt x="27" y="99"/>
                </a:moveTo>
                <a:cubicBezTo>
                  <a:pt x="22" y="99"/>
                  <a:pt x="17" y="99"/>
                  <a:pt x="12" y="97"/>
                </a:cubicBezTo>
                <a:cubicBezTo>
                  <a:pt x="15" y="96"/>
                  <a:pt x="18" y="95"/>
                  <a:pt x="21" y="94"/>
                </a:cubicBezTo>
                <a:cubicBezTo>
                  <a:pt x="27" y="92"/>
                  <a:pt x="33" y="88"/>
                  <a:pt x="38" y="84"/>
                </a:cubicBezTo>
                <a:cubicBezTo>
                  <a:pt x="53" y="92"/>
                  <a:pt x="53" y="92"/>
                  <a:pt x="53" y="92"/>
                </a:cubicBezTo>
                <a:cubicBezTo>
                  <a:pt x="45" y="97"/>
                  <a:pt x="36" y="99"/>
                  <a:pt x="27" y="99"/>
                </a:cubicBezTo>
                <a:moveTo>
                  <a:pt x="3" y="93"/>
                </a:moveTo>
                <a:cubicBezTo>
                  <a:pt x="16" y="71"/>
                  <a:pt x="16" y="71"/>
                  <a:pt x="16" y="71"/>
                </a:cubicBezTo>
                <a:cubicBezTo>
                  <a:pt x="34" y="81"/>
                  <a:pt x="34" y="81"/>
                  <a:pt x="34" y="81"/>
                </a:cubicBezTo>
                <a:cubicBezTo>
                  <a:pt x="30" y="85"/>
                  <a:pt x="25" y="88"/>
                  <a:pt x="20" y="90"/>
                </a:cubicBezTo>
                <a:cubicBezTo>
                  <a:pt x="12" y="93"/>
                  <a:pt x="5" y="93"/>
                  <a:pt x="3" y="93"/>
                </a:cubicBezTo>
                <a:moveTo>
                  <a:pt x="57" y="89"/>
                </a:moveTo>
                <a:cubicBezTo>
                  <a:pt x="42" y="80"/>
                  <a:pt x="42" y="80"/>
                  <a:pt x="42" y="80"/>
                </a:cubicBezTo>
                <a:cubicBezTo>
                  <a:pt x="46" y="76"/>
                  <a:pt x="50" y="71"/>
                  <a:pt x="54" y="65"/>
                </a:cubicBezTo>
                <a:cubicBezTo>
                  <a:pt x="71" y="75"/>
                  <a:pt x="71" y="75"/>
                  <a:pt x="71" y="75"/>
                </a:cubicBezTo>
                <a:cubicBezTo>
                  <a:pt x="67" y="80"/>
                  <a:pt x="63" y="85"/>
                  <a:pt x="57" y="89"/>
                </a:cubicBezTo>
                <a:moveTo>
                  <a:pt x="38" y="78"/>
                </a:moveTo>
                <a:cubicBezTo>
                  <a:pt x="19" y="67"/>
                  <a:pt x="19" y="67"/>
                  <a:pt x="19" y="67"/>
                </a:cubicBezTo>
                <a:cubicBezTo>
                  <a:pt x="28" y="50"/>
                  <a:pt x="28" y="50"/>
                  <a:pt x="28" y="50"/>
                </a:cubicBezTo>
                <a:cubicBezTo>
                  <a:pt x="50" y="63"/>
                  <a:pt x="50" y="63"/>
                  <a:pt x="50" y="63"/>
                </a:cubicBezTo>
                <a:cubicBezTo>
                  <a:pt x="47" y="69"/>
                  <a:pt x="42" y="74"/>
                  <a:pt x="38" y="78"/>
                </a:cubicBezTo>
                <a:moveTo>
                  <a:pt x="73" y="71"/>
                </a:moveTo>
                <a:cubicBezTo>
                  <a:pt x="56" y="61"/>
                  <a:pt x="56" y="61"/>
                  <a:pt x="56" y="61"/>
                </a:cubicBezTo>
                <a:cubicBezTo>
                  <a:pt x="59" y="55"/>
                  <a:pt x="62" y="49"/>
                  <a:pt x="63" y="42"/>
                </a:cubicBezTo>
                <a:cubicBezTo>
                  <a:pt x="78" y="51"/>
                  <a:pt x="78" y="51"/>
                  <a:pt x="78" y="51"/>
                </a:cubicBezTo>
                <a:cubicBezTo>
                  <a:pt x="78" y="58"/>
                  <a:pt x="76" y="65"/>
                  <a:pt x="73" y="71"/>
                </a:cubicBezTo>
                <a:moveTo>
                  <a:pt x="52" y="59"/>
                </a:moveTo>
                <a:cubicBezTo>
                  <a:pt x="31" y="46"/>
                  <a:pt x="31" y="46"/>
                  <a:pt x="31" y="46"/>
                </a:cubicBezTo>
                <a:cubicBezTo>
                  <a:pt x="40" y="29"/>
                  <a:pt x="40" y="29"/>
                  <a:pt x="40" y="29"/>
                </a:cubicBezTo>
                <a:cubicBezTo>
                  <a:pt x="59" y="40"/>
                  <a:pt x="59" y="40"/>
                  <a:pt x="59" y="40"/>
                </a:cubicBezTo>
                <a:cubicBezTo>
                  <a:pt x="58" y="47"/>
                  <a:pt x="55" y="53"/>
                  <a:pt x="52" y="59"/>
                </a:cubicBezTo>
                <a:moveTo>
                  <a:pt x="78" y="46"/>
                </a:moveTo>
                <a:cubicBezTo>
                  <a:pt x="64" y="38"/>
                  <a:pt x="64" y="38"/>
                  <a:pt x="64" y="38"/>
                </a:cubicBezTo>
                <a:cubicBezTo>
                  <a:pt x="64" y="33"/>
                  <a:pt x="64" y="27"/>
                  <a:pt x="64" y="22"/>
                </a:cubicBezTo>
                <a:cubicBezTo>
                  <a:pt x="64" y="18"/>
                  <a:pt x="63" y="15"/>
                  <a:pt x="62" y="11"/>
                </a:cubicBezTo>
                <a:cubicBezTo>
                  <a:pt x="72" y="20"/>
                  <a:pt x="77" y="33"/>
                  <a:pt x="78" y="46"/>
                </a:cubicBezTo>
                <a:moveTo>
                  <a:pt x="59" y="35"/>
                </a:moveTo>
                <a:cubicBezTo>
                  <a:pt x="43" y="25"/>
                  <a:pt x="43" y="25"/>
                  <a:pt x="43" y="25"/>
                </a:cubicBezTo>
                <a:cubicBezTo>
                  <a:pt x="54" y="5"/>
                  <a:pt x="54" y="5"/>
                  <a:pt x="54" y="5"/>
                </a:cubicBezTo>
                <a:cubicBezTo>
                  <a:pt x="55" y="5"/>
                  <a:pt x="56" y="6"/>
                  <a:pt x="56" y="6"/>
                </a:cubicBezTo>
                <a:cubicBezTo>
                  <a:pt x="57" y="9"/>
                  <a:pt x="61" y="21"/>
                  <a:pt x="59" y="35"/>
                </a:cubicBezTo>
                <a:moveTo>
                  <a:pt x="55" y="0"/>
                </a:moveTo>
                <a:cubicBezTo>
                  <a:pt x="0" y="97"/>
                  <a:pt x="0" y="97"/>
                  <a:pt x="0" y="97"/>
                </a:cubicBezTo>
                <a:cubicBezTo>
                  <a:pt x="0" y="97"/>
                  <a:pt x="0" y="97"/>
                  <a:pt x="0" y="97"/>
                </a:cubicBezTo>
                <a:cubicBezTo>
                  <a:pt x="8" y="101"/>
                  <a:pt x="18" y="104"/>
                  <a:pt x="27" y="104"/>
                </a:cubicBezTo>
                <a:cubicBezTo>
                  <a:pt x="46" y="104"/>
                  <a:pt x="65" y="94"/>
                  <a:pt x="75" y="76"/>
                </a:cubicBezTo>
                <a:cubicBezTo>
                  <a:pt x="90" y="50"/>
                  <a:pt x="81" y="16"/>
                  <a:pt x="55" y="0"/>
                </a:cubicBezTo>
                <a:cubicBezTo>
                  <a:pt x="55" y="0"/>
                  <a:pt x="55" y="0"/>
                  <a:pt x="55"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2" name="ïş1ïḍè">
            <a:extLst>
              <a:ext uri="{FF2B5EF4-FFF2-40B4-BE49-F238E27FC236}">
                <a16:creationId xmlns:a16="http://schemas.microsoft.com/office/drawing/2014/main" id="{4F16376C-EFF9-4113-BE7B-9C2BE45D9F62}"/>
              </a:ext>
            </a:extLst>
          </p:cNvPr>
          <p:cNvSpPr/>
          <p:nvPr/>
        </p:nvSpPr>
        <p:spPr bwMode="auto">
          <a:xfrm>
            <a:off x="8388811" y="2817614"/>
            <a:ext cx="199070" cy="285221"/>
          </a:xfrm>
          <a:custGeom>
            <a:avLst/>
            <a:gdLst>
              <a:gd name="T0" fmla="*/ 181 w 181"/>
              <a:gd name="T1" fmla="*/ 12 h 269"/>
              <a:gd name="T2" fmla="*/ 181 w 181"/>
              <a:gd name="T3" fmla="*/ 257 h 269"/>
              <a:gd name="T4" fmla="*/ 170 w 181"/>
              <a:gd name="T5" fmla="*/ 269 h 269"/>
              <a:gd name="T6" fmla="*/ 12 w 181"/>
              <a:gd name="T7" fmla="*/ 269 h 269"/>
              <a:gd name="T8" fmla="*/ 0 w 181"/>
              <a:gd name="T9" fmla="*/ 257 h 269"/>
              <a:gd name="T10" fmla="*/ 0 w 181"/>
              <a:gd name="T11" fmla="*/ 12 h 269"/>
              <a:gd name="T12" fmla="*/ 12 w 181"/>
              <a:gd name="T13" fmla="*/ 0 h 269"/>
              <a:gd name="T14" fmla="*/ 170 w 181"/>
              <a:gd name="T15" fmla="*/ 0 h 269"/>
              <a:gd name="T16" fmla="*/ 181 w 181"/>
              <a:gd name="T17" fmla="*/ 1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9">
                <a:moveTo>
                  <a:pt x="181" y="12"/>
                </a:moveTo>
                <a:cubicBezTo>
                  <a:pt x="181" y="257"/>
                  <a:pt x="181" y="257"/>
                  <a:pt x="181" y="257"/>
                </a:cubicBezTo>
                <a:cubicBezTo>
                  <a:pt x="181" y="264"/>
                  <a:pt x="176" y="269"/>
                  <a:pt x="170" y="269"/>
                </a:cubicBezTo>
                <a:cubicBezTo>
                  <a:pt x="12" y="269"/>
                  <a:pt x="12" y="269"/>
                  <a:pt x="12" y="269"/>
                </a:cubicBezTo>
                <a:cubicBezTo>
                  <a:pt x="6" y="269"/>
                  <a:pt x="0" y="264"/>
                  <a:pt x="0" y="257"/>
                </a:cubicBezTo>
                <a:cubicBezTo>
                  <a:pt x="0" y="12"/>
                  <a:pt x="0" y="12"/>
                  <a:pt x="0" y="12"/>
                </a:cubicBezTo>
                <a:cubicBezTo>
                  <a:pt x="0" y="6"/>
                  <a:pt x="6" y="0"/>
                  <a:pt x="12" y="0"/>
                </a:cubicBezTo>
                <a:cubicBezTo>
                  <a:pt x="170" y="0"/>
                  <a:pt x="170" y="0"/>
                  <a:pt x="170" y="0"/>
                </a:cubicBezTo>
                <a:cubicBezTo>
                  <a:pt x="176" y="0"/>
                  <a:pt x="181" y="6"/>
                  <a:pt x="181" y="12"/>
                </a:cubicBezTo>
              </a:path>
            </a:pathLst>
          </a:custGeom>
          <a:solidFill>
            <a:srgbClr val="A993C9"/>
          </a:solidFill>
          <a:ln>
            <a:noFill/>
          </a:ln>
        </p:spPr>
        <p:txBody>
          <a:bodyPr anchor="ctr"/>
          <a:lstStyle/>
          <a:p>
            <a:pPr algn="ctr"/>
            <a:endParaRPr dirty="0">
              <a:solidFill>
                <a:schemeClr val="tx1">
                  <a:lumMod val="65000"/>
                  <a:lumOff val="35000"/>
                </a:schemeClr>
              </a:solidFill>
              <a:latin typeface="+mn-ea"/>
            </a:endParaRPr>
          </a:p>
        </p:txBody>
      </p:sp>
      <p:sp>
        <p:nvSpPr>
          <p:cNvPr id="133" name="išlîdê">
            <a:extLst>
              <a:ext uri="{FF2B5EF4-FFF2-40B4-BE49-F238E27FC236}">
                <a16:creationId xmlns:a16="http://schemas.microsoft.com/office/drawing/2014/main" id="{F16AA43D-CC69-41DB-8BFB-E56B635BC044}"/>
              </a:ext>
            </a:extLst>
          </p:cNvPr>
          <p:cNvSpPr/>
          <p:nvPr/>
        </p:nvSpPr>
        <p:spPr bwMode="auto">
          <a:xfrm>
            <a:off x="8388811" y="280180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4" name="íṥľïḓe">
            <a:extLst>
              <a:ext uri="{FF2B5EF4-FFF2-40B4-BE49-F238E27FC236}">
                <a16:creationId xmlns:a16="http://schemas.microsoft.com/office/drawing/2014/main" id="{5D9FEA57-321F-46D8-9D39-2D9E41D95ED1}"/>
              </a:ext>
            </a:extLst>
          </p:cNvPr>
          <p:cNvSpPr/>
          <p:nvPr/>
        </p:nvSpPr>
        <p:spPr bwMode="auto">
          <a:xfrm>
            <a:off x="8388811" y="280180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5" name="išlîdé">
            <a:extLst>
              <a:ext uri="{FF2B5EF4-FFF2-40B4-BE49-F238E27FC236}">
                <a16:creationId xmlns:a16="http://schemas.microsoft.com/office/drawing/2014/main" id="{4D781631-9E7B-4CFC-979B-ABB9B464F477}"/>
              </a:ext>
            </a:extLst>
          </p:cNvPr>
          <p:cNvSpPr/>
          <p:nvPr/>
        </p:nvSpPr>
        <p:spPr bwMode="auto">
          <a:xfrm>
            <a:off x="8388811" y="2817614"/>
            <a:ext cx="30869" cy="285221"/>
          </a:xfrm>
          <a:custGeom>
            <a:avLst/>
            <a:gdLst>
              <a:gd name="T0" fmla="*/ 28 w 28"/>
              <a:gd name="T1" fmla="*/ 0 h 269"/>
              <a:gd name="T2" fmla="*/ 28 w 28"/>
              <a:gd name="T3" fmla="*/ 269 h 269"/>
              <a:gd name="T4" fmla="*/ 5 w 28"/>
              <a:gd name="T5" fmla="*/ 269 h 269"/>
              <a:gd name="T6" fmla="*/ 0 w 28"/>
              <a:gd name="T7" fmla="*/ 257 h 269"/>
              <a:gd name="T8" fmla="*/ 0 w 28"/>
              <a:gd name="T9" fmla="*/ 12 h 269"/>
              <a:gd name="T10" fmla="*/ 5 w 28"/>
              <a:gd name="T11" fmla="*/ 0 h 269"/>
              <a:gd name="T12" fmla="*/ 28 w 28"/>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8" h="269">
                <a:moveTo>
                  <a:pt x="28" y="0"/>
                </a:moveTo>
                <a:cubicBezTo>
                  <a:pt x="28" y="269"/>
                  <a:pt x="28" y="269"/>
                  <a:pt x="28" y="269"/>
                </a:cubicBezTo>
                <a:cubicBezTo>
                  <a:pt x="5" y="269"/>
                  <a:pt x="5" y="269"/>
                  <a:pt x="5" y="269"/>
                </a:cubicBezTo>
                <a:cubicBezTo>
                  <a:pt x="3" y="269"/>
                  <a:pt x="0" y="264"/>
                  <a:pt x="0" y="257"/>
                </a:cubicBezTo>
                <a:cubicBezTo>
                  <a:pt x="0" y="12"/>
                  <a:pt x="0" y="12"/>
                  <a:pt x="0" y="12"/>
                </a:cubicBezTo>
                <a:cubicBezTo>
                  <a:pt x="0" y="6"/>
                  <a:pt x="3" y="0"/>
                  <a:pt x="5" y="0"/>
                </a:cubicBezTo>
                <a:lnTo>
                  <a:pt x="28" y="0"/>
                </a:lnTo>
                <a:close/>
              </a:path>
            </a:pathLst>
          </a:custGeom>
          <a:solidFill>
            <a:srgbClr val="A993C9"/>
          </a:solidFill>
          <a:ln>
            <a:noFill/>
          </a:ln>
        </p:spPr>
        <p:txBody>
          <a:bodyPr anchor="ctr"/>
          <a:lstStyle/>
          <a:p>
            <a:pPr algn="ctr"/>
            <a:endParaRPr dirty="0">
              <a:solidFill>
                <a:schemeClr val="tx1">
                  <a:lumMod val="65000"/>
                  <a:lumOff val="35000"/>
                </a:schemeClr>
              </a:solidFill>
              <a:latin typeface="+mn-ea"/>
            </a:endParaRPr>
          </a:p>
        </p:txBody>
      </p:sp>
      <p:sp>
        <p:nvSpPr>
          <p:cNvPr id="136" name="iṧḷiḑe">
            <a:extLst>
              <a:ext uri="{FF2B5EF4-FFF2-40B4-BE49-F238E27FC236}">
                <a16:creationId xmlns:a16="http://schemas.microsoft.com/office/drawing/2014/main" id="{DAE3B5FC-604B-4D93-99A2-2311EA742654}"/>
              </a:ext>
            </a:extLst>
          </p:cNvPr>
          <p:cNvSpPr/>
          <p:nvPr/>
        </p:nvSpPr>
        <p:spPr bwMode="auto">
          <a:xfrm>
            <a:off x="8440469" y="2848629"/>
            <a:ext cx="13230" cy="28583"/>
          </a:xfrm>
          <a:custGeom>
            <a:avLst/>
            <a:gdLst>
              <a:gd name="T0" fmla="*/ 6 w 12"/>
              <a:gd name="T1" fmla="*/ 0 h 27"/>
              <a:gd name="T2" fmla="*/ 0 w 12"/>
              <a:gd name="T3" fmla="*/ 0 h 27"/>
              <a:gd name="T4" fmla="*/ 0 w 12"/>
              <a:gd name="T5" fmla="*/ 27 h 27"/>
              <a:gd name="T6" fmla="*/ 4 w 12"/>
              <a:gd name="T7" fmla="*/ 27 h 27"/>
              <a:gd name="T8" fmla="*/ 4 w 12"/>
              <a:gd name="T9" fmla="*/ 17 h 27"/>
              <a:gd name="T10" fmla="*/ 6 w 12"/>
              <a:gd name="T11" fmla="*/ 17 h 27"/>
              <a:gd name="T12" fmla="*/ 12 w 12"/>
              <a:gd name="T13" fmla="*/ 10 h 27"/>
              <a:gd name="T14" fmla="*/ 12 w 12"/>
              <a:gd name="T15" fmla="*/ 7 h 27"/>
              <a:gd name="T16" fmla="*/ 6 w 12"/>
              <a:gd name="T17" fmla="*/ 0 h 27"/>
              <a:gd name="T18" fmla="*/ 8 w 12"/>
              <a:gd name="T19" fmla="*/ 10 h 27"/>
              <a:gd name="T20" fmla="*/ 6 w 12"/>
              <a:gd name="T21" fmla="*/ 13 h 27"/>
              <a:gd name="T22" fmla="*/ 4 w 12"/>
              <a:gd name="T23" fmla="*/ 13 h 27"/>
              <a:gd name="T24" fmla="*/ 4 w 12"/>
              <a:gd name="T25" fmla="*/ 4 h 27"/>
              <a:gd name="T26" fmla="*/ 6 w 12"/>
              <a:gd name="T27" fmla="*/ 4 h 27"/>
              <a:gd name="T28" fmla="*/ 8 w 12"/>
              <a:gd name="T29" fmla="*/ 7 h 27"/>
              <a:gd name="T30" fmla="*/ 8 w 12"/>
              <a:gd name="T3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7">
                <a:moveTo>
                  <a:pt x="6" y="0"/>
                </a:moveTo>
                <a:cubicBezTo>
                  <a:pt x="0" y="0"/>
                  <a:pt x="0" y="0"/>
                  <a:pt x="0" y="0"/>
                </a:cubicBezTo>
                <a:cubicBezTo>
                  <a:pt x="0" y="27"/>
                  <a:pt x="0" y="27"/>
                  <a:pt x="0" y="27"/>
                </a:cubicBezTo>
                <a:cubicBezTo>
                  <a:pt x="4" y="27"/>
                  <a:pt x="4" y="27"/>
                  <a:pt x="4" y="27"/>
                </a:cubicBezTo>
                <a:cubicBezTo>
                  <a:pt x="4" y="17"/>
                  <a:pt x="4" y="17"/>
                  <a:pt x="4" y="17"/>
                </a:cubicBezTo>
                <a:cubicBezTo>
                  <a:pt x="6" y="17"/>
                  <a:pt x="6" y="17"/>
                  <a:pt x="6" y="17"/>
                </a:cubicBezTo>
                <a:cubicBezTo>
                  <a:pt x="10" y="17"/>
                  <a:pt x="12" y="14"/>
                  <a:pt x="12" y="10"/>
                </a:cubicBezTo>
                <a:cubicBezTo>
                  <a:pt x="12" y="7"/>
                  <a:pt x="12" y="7"/>
                  <a:pt x="12" y="7"/>
                </a:cubicBezTo>
                <a:cubicBezTo>
                  <a:pt x="12" y="3"/>
                  <a:pt x="10" y="0"/>
                  <a:pt x="6" y="0"/>
                </a:cubicBezTo>
                <a:close/>
                <a:moveTo>
                  <a:pt x="8" y="10"/>
                </a:moveTo>
                <a:cubicBezTo>
                  <a:pt x="8" y="12"/>
                  <a:pt x="7" y="13"/>
                  <a:pt x="6" y="13"/>
                </a:cubicBezTo>
                <a:cubicBezTo>
                  <a:pt x="4" y="13"/>
                  <a:pt x="4" y="13"/>
                  <a:pt x="4" y="13"/>
                </a:cubicBezTo>
                <a:cubicBezTo>
                  <a:pt x="4" y="4"/>
                  <a:pt x="4" y="4"/>
                  <a:pt x="4" y="4"/>
                </a:cubicBezTo>
                <a:cubicBezTo>
                  <a:pt x="6" y="4"/>
                  <a:pt x="6" y="4"/>
                  <a:pt x="6" y="4"/>
                </a:cubicBezTo>
                <a:cubicBezTo>
                  <a:pt x="7" y="4"/>
                  <a:pt x="8" y="5"/>
                  <a:pt x="8" y="7"/>
                </a:cubicBezTo>
                <a:lnTo>
                  <a:pt x="8" y="10"/>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7" name="iṩḷiďe">
            <a:extLst>
              <a:ext uri="{FF2B5EF4-FFF2-40B4-BE49-F238E27FC236}">
                <a16:creationId xmlns:a16="http://schemas.microsoft.com/office/drawing/2014/main" id="{03FDD0B6-07A6-4766-88B7-62887CCDE5E0}"/>
              </a:ext>
            </a:extLst>
          </p:cNvPr>
          <p:cNvSpPr/>
          <p:nvPr/>
        </p:nvSpPr>
        <p:spPr bwMode="auto">
          <a:xfrm>
            <a:off x="8453698" y="2848629"/>
            <a:ext cx="16379" cy="28583"/>
          </a:xfrm>
          <a:custGeom>
            <a:avLst/>
            <a:gdLst>
              <a:gd name="T0" fmla="*/ 19 w 26"/>
              <a:gd name="T1" fmla="*/ 0 h 47"/>
              <a:gd name="T2" fmla="*/ 9 w 26"/>
              <a:gd name="T3" fmla="*/ 0 h 47"/>
              <a:gd name="T4" fmla="*/ 0 w 26"/>
              <a:gd name="T5" fmla="*/ 47 h 47"/>
              <a:gd name="T6" fmla="*/ 7 w 26"/>
              <a:gd name="T7" fmla="*/ 47 h 47"/>
              <a:gd name="T8" fmla="*/ 9 w 26"/>
              <a:gd name="T9" fmla="*/ 38 h 47"/>
              <a:gd name="T10" fmla="*/ 17 w 26"/>
              <a:gd name="T11" fmla="*/ 38 h 47"/>
              <a:gd name="T12" fmla="*/ 19 w 26"/>
              <a:gd name="T13" fmla="*/ 47 h 47"/>
              <a:gd name="T14" fmla="*/ 26 w 26"/>
              <a:gd name="T15" fmla="*/ 47 h 47"/>
              <a:gd name="T16" fmla="*/ 19 w 26"/>
              <a:gd name="T17" fmla="*/ 0 h 47"/>
              <a:gd name="T18" fmla="*/ 9 w 26"/>
              <a:gd name="T19" fmla="*/ 31 h 47"/>
              <a:gd name="T20" fmla="*/ 12 w 26"/>
              <a:gd name="T21" fmla="*/ 9 h 47"/>
              <a:gd name="T22" fmla="*/ 16 w 26"/>
              <a:gd name="T23" fmla="*/ 31 h 47"/>
              <a:gd name="T24" fmla="*/ 9 w 26"/>
              <a:gd name="T25"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7">
                <a:moveTo>
                  <a:pt x="19" y="0"/>
                </a:moveTo>
                <a:lnTo>
                  <a:pt x="9" y="0"/>
                </a:lnTo>
                <a:lnTo>
                  <a:pt x="0" y="47"/>
                </a:lnTo>
                <a:lnTo>
                  <a:pt x="7" y="47"/>
                </a:lnTo>
                <a:lnTo>
                  <a:pt x="9" y="38"/>
                </a:lnTo>
                <a:lnTo>
                  <a:pt x="17" y="38"/>
                </a:lnTo>
                <a:lnTo>
                  <a:pt x="19" y="47"/>
                </a:lnTo>
                <a:lnTo>
                  <a:pt x="26" y="47"/>
                </a:lnTo>
                <a:lnTo>
                  <a:pt x="19" y="0"/>
                </a:lnTo>
                <a:close/>
                <a:moveTo>
                  <a:pt x="9" y="31"/>
                </a:moveTo>
                <a:lnTo>
                  <a:pt x="12" y="9"/>
                </a:lnTo>
                <a:lnTo>
                  <a:pt x="16" y="31"/>
                </a:lnTo>
                <a:lnTo>
                  <a:pt x="9" y="31"/>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8" name="ïSļïḍè">
            <a:extLst>
              <a:ext uri="{FF2B5EF4-FFF2-40B4-BE49-F238E27FC236}">
                <a16:creationId xmlns:a16="http://schemas.microsoft.com/office/drawing/2014/main" id="{A7205F42-C55C-4A54-9865-770B548ECD2A}"/>
              </a:ext>
            </a:extLst>
          </p:cNvPr>
          <p:cNvSpPr/>
          <p:nvPr/>
        </p:nvSpPr>
        <p:spPr bwMode="auto">
          <a:xfrm>
            <a:off x="8471337" y="2848629"/>
            <a:ext cx="13230" cy="28583"/>
          </a:xfrm>
          <a:custGeom>
            <a:avLst/>
            <a:gdLst>
              <a:gd name="T0" fmla="*/ 4 w 12"/>
              <a:gd name="T1" fmla="*/ 6 h 27"/>
              <a:gd name="T2" fmla="*/ 6 w 12"/>
              <a:gd name="T3" fmla="*/ 4 h 27"/>
              <a:gd name="T4" fmla="*/ 9 w 12"/>
              <a:gd name="T5" fmla="*/ 6 h 27"/>
              <a:gd name="T6" fmla="*/ 9 w 12"/>
              <a:gd name="T7" fmla="*/ 7 h 27"/>
              <a:gd name="T8" fmla="*/ 12 w 12"/>
              <a:gd name="T9" fmla="*/ 7 h 27"/>
              <a:gd name="T10" fmla="*/ 12 w 12"/>
              <a:gd name="T11" fmla="*/ 7 h 27"/>
              <a:gd name="T12" fmla="*/ 6 w 12"/>
              <a:gd name="T13" fmla="*/ 0 h 27"/>
              <a:gd name="T14" fmla="*/ 0 w 12"/>
              <a:gd name="T15" fmla="*/ 7 h 27"/>
              <a:gd name="T16" fmla="*/ 8 w 12"/>
              <a:gd name="T17" fmla="*/ 21 h 27"/>
              <a:gd name="T18" fmla="*/ 6 w 12"/>
              <a:gd name="T19" fmla="*/ 23 h 27"/>
              <a:gd name="T20" fmla="*/ 4 w 12"/>
              <a:gd name="T21" fmla="*/ 21 h 27"/>
              <a:gd name="T22" fmla="*/ 4 w 12"/>
              <a:gd name="T23" fmla="*/ 19 h 27"/>
              <a:gd name="T24" fmla="*/ 0 w 12"/>
              <a:gd name="T25" fmla="*/ 19 h 27"/>
              <a:gd name="T26" fmla="*/ 0 w 12"/>
              <a:gd name="T27" fmla="*/ 20 h 27"/>
              <a:gd name="T28" fmla="*/ 6 w 12"/>
              <a:gd name="T29" fmla="*/ 27 h 27"/>
              <a:gd name="T30" fmla="*/ 12 w 12"/>
              <a:gd name="T31" fmla="*/ 20 h 27"/>
              <a:gd name="T32" fmla="*/ 4 w 12"/>
              <a:gd name="T33"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27">
                <a:moveTo>
                  <a:pt x="4" y="6"/>
                </a:moveTo>
                <a:cubicBezTo>
                  <a:pt x="4" y="4"/>
                  <a:pt x="5" y="4"/>
                  <a:pt x="6" y="4"/>
                </a:cubicBezTo>
                <a:cubicBezTo>
                  <a:pt x="8" y="4"/>
                  <a:pt x="9" y="4"/>
                  <a:pt x="9" y="6"/>
                </a:cubicBezTo>
                <a:cubicBezTo>
                  <a:pt x="9" y="7"/>
                  <a:pt x="9" y="7"/>
                  <a:pt x="9" y="7"/>
                </a:cubicBezTo>
                <a:cubicBezTo>
                  <a:pt x="12" y="7"/>
                  <a:pt x="12" y="7"/>
                  <a:pt x="12" y="7"/>
                </a:cubicBezTo>
                <a:cubicBezTo>
                  <a:pt x="12" y="7"/>
                  <a:pt x="12" y="7"/>
                  <a:pt x="12" y="7"/>
                </a:cubicBezTo>
                <a:cubicBezTo>
                  <a:pt x="12" y="2"/>
                  <a:pt x="10" y="0"/>
                  <a:pt x="6" y="0"/>
                </a:cubicBezTo>
                <a:cubicBezTo>
                  <a:pt x="2" y="0"/>
                  <a:pt x="0" y="2"/>
                  <a:pt x="0" y="7"/>
                </a:cubicBezTo>
                <a:cubicBezTo>
                  <a:pt x="0" y="14"/>
                  <a:pt x="8" y="15"/>
                  <a:pt x="8" y="21"/>
                </a:cubicBezTo>
                <a:cubicBezTo>
                  <a:pt x="8" y="22"/>
                  <a:pt x="7" y="23"/>
                  <a:pt x="6" y="23"/>
                </a:cubicBezTo>
                <a:cubicBezTo>
                  <a:pt x="5" y="23"/>
                  <a:pt x="4" y="22"/>
                  <a:pt x="4" y="21"/>
                </a:cubicBezTo>
                <a:cubicBezTo>
                  <a:pt x="4" y="19"/>
                  <a:pt x="4" y="19"/>
                  <a:pt x="4" y="19"/>
                </a:cubicBezTo>
                <a:cubicBezTo>
                  <a:pt x="0" y="19"/>
                  <a:pt x="0" y="19"/>
                  <a:pt x="0" y="19"/>
                </a:cubicBezTo>
                <a:cubicBezTo>
                  <a:pt x="0" y="20"/>
                  <a:pt x="0" y="20"/>
                  <a:pt x="0" y="20"/>
                </a:cubicBezTo>
                <a:cubicBezTo>
                  <a:pt x="0" y="25"/>
                  <a:pt x="2" y="27"/>
                  <a:pt x="6" y="27"/>
                </a:cubicBezTo>
                <a:cubicBezTo>
                  <a:pt x="10" y="27"/>
                  <a:pt x="12" y="25"/>
                  <a:pt x="12" y="20"/>
                </a:cubicBezTo>
                <a:cubicBezTo>
                  <a:pt x="12" y="13"/>
                  <a:pt x="4" y="12"/>
                  <a:pt x="4" y="6"/>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39" name="ïṩļiḍé">
            <a:extLst>
              <a:ext uri="{FF2B5EF4-FFF2-40B4-BE49-F238E27FC236}">
                <a16:creationId xmlns:a16="http://schemas.microsoft.com/office/drawing/2014/main" id="{A4B08619-6DEA-41A4-BF30-12D69D993681}"/>
              </a:ext>
            </a:extLst>
          </p:cNvPr>
          <p:cNvSpPr/>
          <p:nvPr/>
        </p:nvSpPr>
        <p:spPr bwMode="auto">
          <a:xfrm>
            <a:off x="8486456" y="2848629"/>
            <a:ext cx="14489" cy="28583"/>
          </a:xfrm>
          <a:custGeom>
            <a:avLst/>
            <a:gdLst>
              <a:gd name="T0" fmla="*/ 4 w 13"/>
              <a:gd name="T1" fmla="*/ 6 h 27"/>
              <a:gd name="T2" fmla="*/ 7 w 13"/>
              <a:gd name="T3" fmla="*/ 4 h 27"/>
              <a:gd name="T4" fmla="*/ 9 w 13"/>
              <a:gd name="T5" fmla="*/ 6 h 27"/>
              <a:gd name="T6" fmla="*/ 9 w 13"/>
              <a:gd name="T7" fmla="*/ 7 h 27"/>
              <a:gd name="T8" fmla="*/ 12 w 13"/>
              <a:gd name="T9" fmla="*/ 7 h 27"/>
              <a:gd name="T10" fmla="*/ 12 w 13"/>
              <a:gd name="T11" fmla="*/ 7 h 27"/>
              <a:gd name="T12" fmla="*/ 6 w 13"/>
              <a:gd name="T13" fmla="*/ 0 h 27"/>
              <a:gd name="T14" fmla="*/ 0 w 13"/>
              <a:gd name="T15" fmla="*/ 7 h 27"/>
              <a:gd name="T16" fmla="*/ 8 w 13"/>
              <a:gd name="T17" fmla="*/ 21 h 27"/>
              <a:gd name="T18" fmla="*/ 6 w 13"/>
              <a:gd name="T19" fmla="*/ 23 h 27"/>
              <a:gd name="T20" fmla="*/ 4 w 13"/>
              <a:gd name="T21" fmla="*/ 21 h 27"/>
              <a:gd name="T22" fmla="*/ 4 w 13"/>
              <a:gd name="T23" fmla="*/ 19 h 27"/>
              <a:gd name="T24" fmla="*/ 0 w 13"/>
              <a:gd name="T25" fmla="*/ 19 h 27"/>
              <a:gd name="T26" fmla="*/ 0 w 13"/>
              <a:gd name="T27" fmla="*/ 20 h 27"/>
              <a:gd name="T28" fmla="*/ 6 w 13"/>
              <a:gd name="T29" fmla="*/ 27 h 27"/>
              <a:gd name="T30" fmla="*/ 13 w 13"/>
              <a:gd name="T31" fmla="*/ 20 h 27"/>
              <a:gd name="T32" fmla="*/ 4 w 13"/>
              <a:gd name="T33"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7">
                <a:moveTo>
                  <a:pt x="4" y="6"/>
                </a:moveTo>
                <a:cubicBezTo>
                  <a:pt x="4" y="4"/>
                  <a:pt x="5" y="4"/>
                  <a:pt x="7" y="4"/>
                </a:cubicBezTo>
                <a:cubicBezTo>
                  <a:pt x="8" y="4"/>
                  <a:pt x="9" y="4"/>
                  <a:pt x="9" y="6"/>
                </a:cubicBezTo>
                <a:cubicBezTo>
                  <a:pt x="9" y="7"/>
                  <a:pt x="9" y="7"/>
                  <a:pt x="9" y="7"/>
                </a:cubicBezTo>
                <a:cubicBezTo>
                  <a:pt x="12" y="7"/>
                  <a:pt x="12" y="7"/>
                  <a:pt x="12" y="7"/>
                </a:cubicBezTo>
                <a:cubicBezTo>
                  <a:pt x="12" y="7"/>
                  <a:pt x="12" y="7"/>
                  <a:pt x="12" y="7"/>
                </a:cubicBezTo>
                <a:cubicBezTo>
                  <a:pt x="12" y="2"/>
                  <a:pt x="10" y="0"/>
                  <a:pt x="6" y="0"/>
                </a:cubicBezTo>
                <a:cubicBezTo>
                  <a:pt x="2" y="0"/>
                  <a:pt x="0" y="2"/>
                  <a:pt x="0" y="7"/>
                </a:cubicBezTo>
                <a:cubicBezTo>
                  <a:pt x="0" y="14"/>
                  <a:pt x="8" y="15"/>
                  <a:pt x="8" y="21"/>
                </a:cubicBezTo>
                <a:cubicBezTo>
                  <a:pt x="8" y="22"/>
                  <a:pt x="8" y="23"/>
                  <a:pt x="6" y="23"/>
                </a:cubicBezTo>
                <a:cubicBezTo>
                  <a:pt x="5" y="23"/>
                  <a:pt x="4" y="22"/>
                  <a:pt x="4" y="21"/>
                </a:cubicBezTo>
                <a:cubicBezTo>
                  <a:pt x="4" y="19"/>
                  <a:pt x="4" y="19"/>
                  <a:pt x="4" y="19"/>
                </a:cubicBezTo>
                <a:cubicBezTo>
                  <a:pt x="0" y="19"/>
                  <a:pt x="0" y="19"/>
                  <a:pt x="0" y="19"/>
                </a:cubicBezTo>
                <a:cubicBezTo>
                  <a:pt x="0" y="20"/>
                  <a:pt x="0" y="20"/>
                  <a:pt x="0" y="20"/>
                </a:cubicBezTo>
                <a:cubicBezTo>
                  <a:pt x="0" y="25"/>
                  <a:pt x="2" y="27"/>
                  <a:pt x="6" y="27"/>
                </a:cubicBezTo>
                <a:cubicBezTo>
                  <a:pt x="10" y="27"/>
                  <a:pt x="13" y="25"/>
                  <a:pt x="13" y="20"/>
                </a:cubicBezTo>
                <a:cubicBezTo>
                  <a:pt x="13" y="13"/>
                  <a:pt x="4" y="12"/>
                  <a:pt x="4" y="6"/>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0" name="íşľíďe">
            <a:extLst>
              <a:ext uri="{FF2B5EF4-FFF2-40B4-BE49-F238E27FC236}">
                <a16:creationId xmlns:a16="http://schemas.microsoft.com/office/drawing/2014/main" id="{9EE369B6-8C27-4619-B172-36795B069D12}"/>
              </a:ext>
            </a:extLst>
          </p:cNvPr>
          <p:cNvSpPr/>
          <p:nvPr/>
        </p:nvSpPr>
        <p:spPr bwMode="auto">
          <a:xfrm>
            <a:off x="8502835" y="2848629"/>
            <a:ext cx="13230" cy="28583"/>
          </a:xfrm>
          <a:custGeom>
            <a:avLst/>
            <a:gdLst>
              <a:gd name="T0" fmla="*/ 6 w 12"/>
              <a:gd name="T1" fmla="*/ 0 h 27"/>
              <a:gd name="T2" fmla="*/ 0 w 12"/>
              <a:gd name="T3" fmla="*/ 0 h 27"/>
              <a:gd name="T4" fmla="*/ 0 w 12"/>
              <a:gd name="T5" fmla="*/ 27 h 27"/>
              <a:gd name="T6" fmla="*/ 4 w 12"/>
              <a:gd name="T7" fmla="*/ 27 h 27"/>
              <a:gd name="T8" fmla="*/ 4 w 12"/>
              <a:gd name="T9" fmla="*/ 17 h 27"/>
              <a:gd name="T10" fmla="*/ 6 w 12"/>
              <a:gd name="T11" fmla="*/ 17 h 27"/>
              <a:gd name="T12" fmla="*/ 12 w 12"/>
              <a:gd name="T13" fmla="*/ 10 h 27"/>
              <a:gd name="T14" fmla="*/ 12 w 12"/>
              <a:gd name="T15" fmla="*/ 7 h 27"/>
              <a:gd name="T16" fmla="*/ 6 w 12"/>
              <a:gd name="T17" fmla="*/ 0 h 27"/>
              <a:gd name="T18" fmla="*/ 8 w 12"/>
              <a:gd name="T19" fmla="*/ 10 h 27"/>
              <a:gd name="T20" fmla="*/ 6 w 12"/>
              <a:gd name="T21" fmla="*/ 13 h 27"/>
              <a:gd name="T22" fmla="*/ 4 w 12"/>
              <a:gd name="T23" fmla="*/ 13 h 27"/>
              <a:gd name="T24" fmla="*/ 4 w 12"/>
              <a:gd name="T25" fmla="*/ 4 h 27"/>
              <a:gd name="T26" fmla="*/ 6 w 12"/>
              <a:gd name="T27" fmla="*/ 4 h 27"/>
              <a:gd name="T28" fmla="*/ 8 w 12"/>
              <a:gd name="T29" fmla="*/ 7 h 27"/>
              <a:gd name="T30" fmla="*/ 8 w 12"/>
              <a:gd name="T3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7">
                <a:moveTo>
                  <a:pt x="6" y="0"/>
                </a:moveTo>
                <a:cubicBezTo>
                  <a:pt x="0" y="0"/>
                  <a:pt x="0" y="0"/>
                  <a:pt x="0" y="0"/>
                </a:cubicBezTo>
                <a:cubicBezTo>
                  <a:pt x="0" y="27"/>
                  <a:pt x="0" y="27"/>
                  <a:pt x="0" y="27"/>
                </a:cubicBezTo>
                <a:cubicBezTo>
                  <a:pt x="4" y="27"/>
                  <a:pt x="4" y="27"/>
                  <a:pt x="4" y="27"/>
                </a:cubicBezTo>
                <a:cubicBezTo>
                  <a:pt x="4" y="17"/>
                  <a:pt x="4" y="17"/>
                  <a:pt x="4" y="17"/>
                </a:cubicBezTo>
                <a:cubicBezTo>
                  <a:pt x="6" y="17"/>
                  <a:pt x="6" y="17"/>
                  <a:pt x="6" y="17"/>
                </a:cubicBezTo>
                <a:cubicBezTo>
                  <a:pt x="10" y="17"/>
                  <a:pt x="12" y="14"/>
                  <a:pt x="12" y="10"/>
                </a:cubicBezTo>
                <a:cubicBezTo>
                  <a:pt x="12" y="7"/>
                  <a:pt x="12" y="7"/>
                  <a:pt x="12" y="7"/>
                </a:cubicBezTo>
                <a:cubicBezTo>
                  <a:pt x="12" y="3"/>
                  <a:pt x="10" y="0"/>
                  <a:pt x="6" y="0"/>
                </a:cubicBezTo>
                <a:moveTo>
                  <a:pt x="8" y="10"/>
                </a:moveTo>
                <a:cubicBezTo>
                  <a:pt x="8" y="12"/>
                  <a:pt x="7" y="13"/>
                  <a:pt x="6" y="13"/>
                </a:cubicBezTo>
                <a:cubicBezTo>
                  <a:pt x="4" y="13"/>
                  <a:pt x="4" y="13"/>
                  <a:pt x="4" y="13"/>
                </a:cubicBezTo>
                <a:cubicBezTo>
                  <a:pt x="4" y="4"/>
                  <a:pt x="4" y="4"/>
                  <a:pt x="4" y="4"/>
                </a:cubicBezTo>
                <a:cubicBezTo>
                  <a:pt x="6" y="4"/>
                  <a:pt x="6" y="4"/>
                  <a:pt x="6" y="4"/>
                </a:cubicBezTo>
                <a:cubicBezTo>
                  <a:pt x="7" y="4"/>
                  <a:pt x="8" y="5"/>
                  <a:pt x="8" y="7"/>
                </a:cubicBezTo>
                <a:cubicBezTo>
                  <a:pt x="8" y="10"/>
                  <a:pt x="8" y="10"/>
                  <a:pt x="8" y="1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1" name="íśḻíḓé">
            <a:extLst>
              <a:ext uri="{FF2B5EF4-FFF2-40B4-BE49-F238E27FC236}">
                <a16:creationId xmlns:a16="http://schemas.microsoft.com/office/drawing/2014/main" id="{29523E9B-2E48-476C-A76C-2291C31B1A81}"/>
              </a:ext>
            </a:extLst>
          </p:cNvPr>
          <p:cNvSpPr/>
          <p:nvPr/>
        </p:nvSpPr>
        <p:spPr bwMode="auto">
          <a:xfrm>
            <a:off x="8518585" y="2848629"/>
            <a:ext cx="13230" cy="28583"/>
          </a:xfrm>
          <a:custGeom>
            <a:avLst/>
            <a:gdLst>
              <a:gd name="T0" fmla="*/ 6 w 12"/>
              <a:gd name="T1" fmla="*/ 0 h 27"/>
              <a:gd name="T2" fmla="*/ 0 w 12"/>
              <a:gd name="T3" fmla="*/ 7 h 27"/>
              <a:gd name="T4" fmla="*/ 0 w 12"/>
              <a:gd name="T5" fmla="*/ 20 h 27"/>
              <a:gd name="T6" fmla="*/ 6 w 12"/>
              <a:gd name="T7" fmla="*/ 27 h 27"/>
              <a:gd name="T8" fmla="*/ 12 w 12"/>
              <a:gd name="T9" fmla="*/ 20 h 27"/>
              <a:gd name="T10" fmla="*/ 12 w 12"/>
              <a:gd name="T11" fmla="*/ 7 h 27"/>
              <a:gd name="T12" fmla="*/ 6 w 12"/>
              <a:gd name="T13" fmla="*/ 0 h 27"/>
              <a:gd name="T14" fmla="*/ 8 w 12"/>
              <a:gd name="T15" fmla="*/ 21 h 27"/>
              <a:gd name="T16" fmla="*/ 6 w 12"/>
              <a:gd name="T17" fmla="*/ 23 h 27"/>
              <a:gd name="T18" fmla="*/ 4 w 12"/>
              <a:gd name="T19" fmla="*/ 21 h 27"/>
              <a:gd name="T20" fmla="*/ 4 w 12"/>
              <a:gd name="T21" fmla="*/ 6 h 27"/>
              <a:gd name="T22" fmla="*/ 6 w 12"/>
              <a:gd name="T23" fmla="*/ 4 h 27"/>
              <a:gd name="T24" fmla="*/ 8 w 12"/>
              <a:gd name="T25" fmla="*/ 6 h 27"/>
              <a:gd name="T26" fmla="*/ 8 w 12"/>
              <a:gd name="T2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7">
                <a:moveTo>
                  <a:pt x="6" y="0"/>
                </a:moveTo>
                <a:cubicBezTo>
                  <a:pt x="2" y="0"/>
                  <a:pt x="0" y="2"/>
                  <a:pt x="0" y="7"/>
                </a:cubicBezTo>
                <a:cubicBezTo>
                  <a:pt x="0" y="20"/>
                  <a:pt x="0" y="20"/>
                  <a:pt x="0" y="20"/>
                </a:cubicBezTo>
                <a:cubicBezTo>
                  <a:pt x="0" y="25"/>
                  <a:pt x="2" y="27"/>
                  <a:pt x="6" y="27"/>
                </a:cubicBezTo>
                <a:cubicBezTo>
                  <a:pt x="10" y="27"/>
                  <a:pt x="12" y="25"/>
                  <a:pt x="12" y="20"/>
                </a:cubicBezTo>
                <a:cubicBezTo>
                  <a:pt x="12" y="7"/>
                  <a:pt x="12" y="7"/>
                  <a:pt x="12" y="7"/>
                </a:cubicBezTo>
                <a:cubicBezTo>
                  <a:pt x="12" y="2"/>
                  <a:pt x="10" y="0"/>
                  <a:pt x="6" y="0"/>
                </a:cubicBezTo>
                <a:moveTo>
                  <a:pt x="8" y="21"/>
                </a:moveTo>
                <a:cubicBezTo>
                  <a:pt x="8" y="22"/>
                  <a:pt x="7" y="23"/>
                  <a:pt x="6" y="23"/>
                </a:cubicBezTo>
                <a:cubicBezTo>
                  <a:pt x="5" y="23"/>
                  <a:pt x="4" y="22"/>
                  <a:pt x="4" y="21"/>
                </a:cubicBezTo>
                <a:cubicBezTo>
                  <a:pt x="4" y="6"/>
                  <a:pt x="4" y="6"/>
                  <a:pt x="4" y="6"/>
                </a:cubicBezTo>
                <a:cubicBezTo>
                  <a:pt x="4" y="4"/>
                  <a:pt x="5" y="4"/>
                  <a:pt x="6" y="4"/>
                </a:cubicBezTo>
                <a:cubicBezTo>
                  <a:pt x="7" y="4"/>
                  <a:pt x="8" y="4"/>
                  <a:pt x="8" y="6"/>
                </a:cubicBezTo>
                <a:cubicBezTo>
                  <a:pt x="8" y="21"/>
                  <a:pt x="8" y="21"/>
                  <a:pt x="8" y="21"/>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2" name="íšľiḍé">
            <a:extLst>
              <a:ext uri="{FF2B5EF4-FFF2-40B4-BE49-F238E27FC236}">
                <a16:creationId xmlns:a16="http://schemas.microsoft.com/office/drawing/2014/main" id="{EA376D2D-2F59-4C3D-A0ED-0B8637AFCB0D}"/>
              </a:ext>
            </a:extLst>
          </p:cNvPr>
          <p:cNvSpPr/>
          <p:nvPr/>
        </p:nvSpPr>
        <p:spPr bwMode="auto">
          <a:xfrm>
            <a:off x="8534964" y="2848629"/>
            <a:ext cx="14489" cy="28583"/>
          </a:xfrm>
          <a:custGeom>
            <a:avLst/>
            <a:gdLst>
              <a:gd name="T0" fmla="*/ 12 w 13"/>
              <a:gd name="T1" fmla="*/ 23 h 27"/>
              <a:gd name="T2" fmla="*/ 12 w 13"/>
              <a:gd name="T3" fmla="*/ 19 h 27"/>
              <a:gd name="T4" fmla="*/ 10 w 13"/>
              <a:gd name="T5" fmla="*/ 14 h 27"/>
              <a:gd name="T6" fmla="*/ 12 w 13"/>
              <a:gd name="T7" fmla="*/ 8 h 27"/>
              <a:gd name="T8" fmla="*/ 12 w 13"/>
              <a:gd name="T9" fmla="*/ 6 h 27"/>
              <a:gd name="T10" fmla="*/ 6 w 13"/>
              <a:gd name="T11" fmla="*/ 0 h 27"/>
              <a:gd name="T12" fmla="*/ 0 w 13"/>
              <a:gd name="T13" fmla="*/ 0 h 27"/>
              <a:gd name="T14" fmla="*/ 0 w 13"/>
              <a:gd name="T15" fmla="*/ 27 h 27"/>
              <a:gd name="T16" fmla="*/ 4 w 13"/>
              <a:gd name="T17" fmla="*/ 27 h 27"/>
              <a:gd name="T18" fmla="*/ 4 w 13"/>
              <a:gd name="T19" fmla="*/ 16 h 27"/>
              <a:gd name="T20" fmla="*/ 6 w 13"/>
              <a:gd name="T21" fmla="*/ 16 h 27"/>
              <a:gd name="T22" fmla="*/ 8 w 13"/>
              <a:gd name="T23" fmla="*/ 19 h 27"/>
              <a:gd name="T24" fmla="*/ 8 w 13"/>
              <a:gd name="T25" fmla="*/ 23 h 27"/>
              <a:gd name="T26" fmla="*/ 9 w 13"/>
              <a:gd name="T27" fmla="*/ 27 h 27"/>
              <a:gd name="T28" fmla="*/ 13 w 13"/>
              <a:gd name="T29" fmla="*/ 27 h 27"/>
              <a:gd name="T30" fmla="*/ 12 w 13"/>
              <a:gd name="T31" fmla="*/ 23 h 27"/>
              <a:gd name="T32" fmla="*/ 8 w 13"/>
              <a:gd name="T33" fmla="*/ 9 h 27"/>
              <a:gd name="T34" fmla="*/ 6 w 13"/>
              <a:gd name="T35" fmla="*/ 12 h 27"/>
              <a:gd name="T36" fmla="*/ 4 w 13"/>
              <a:gd name="T37" fmla="*/ 12 h 27"/>
              <a:gd name="T38" fmla="*/ 4 w 13"/>
              <a:gd name="T39" fmla="*/ 4 h 27"/>
              <a:gd name="T40" fmla="*/ 6 w 13"/>
              <a:gd name="T41" fmla="*/ 4 h 27"/>
              <a:gd name="T42" fmla="*/ 8 w 13"/>
              <a:gd name="T43" fmla="*/ 7 h 27"/>
              <a:gd name="T44" fmla="*/ 8 w 13"/>
              <a:gd name="T4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27">
                <a:moveTo>
                  <a:pt x="12" y="23"/>
                </a:moveTo>
                <a:cubicBezTo>
                  <a:pt x="12" y="19"/>
                  <a:pt x="12" y="19"/>
                  <a:pt x="12" y="19"/>
                </a:cubicBezTo>
                <a:cubicBezTo>
                  <a:pt x="12" y="17"/>
                  <a:pt x="12" y="15"/>
                  <a:pt x="10" y="14"/>
                </a:cubicBezTo>
                <a:cubicBezTo>
                  <a:pt x="11" y="13"/>
                  <a:pt x="12" y="11"/>
                  <a:pt x="12" y="8"/>
                </a:cubicBezTo>
                <a:cubicBezTo>
                  <a:pt x="12" y="6"/>
                  <a:pt x="12" y="6"/>
                  <a:pt x="12" y="6"/>
                </a:cubicBezTo>
                <a:cubicBezTo>
                  <a:pt x="12" y="2"/>
                  <a:pt x="11" y="0"/>
                  <a:pt x="6" y="0"/>
                </a:cubicBezTo>
                <a:cubicBezTo>
                  <a:pt x="0" y="0"/>
                  <a:pt x="0" y="0"/>
                  <a:pt x="0" y="0"/>
                </a:cubicBezTo>
                <a:cubicBezTo>
                  <a:pt x="0" y="27"/>
                  <a:pt x="0" y="27"/>
                  <a:pt x="0" y="27"/>
                </a:cubicBezTo>
                <a:cubicBezTo>
                  <a:pt x="4" y="27"/>
                  <a:pt x="4" y="27"/>
                  <a:pt x="4" y="27"/>
                </a:cubicBezTo>
                <a:cubicBezTo>
                  <a:pt x="4" y="16"/>
                  <a:pt x="4" y="16"/>
                  <a:pt x="4" y="16"/>
                </a:cubicBezTo>
                <a:cubicBezTo>
                  <a:pt x="6" y="16"/>
                  <a:pt x="6" y="16"/>
                  <a:pt x="6" y="16"/>
                </a:cubicBezTo>
                <a:cubicBezTo>
                  <a:pt x="7" y="16"/>
                  <a:pt x="8" y="17"/>
                  <a:pt x="8" y="19"/>
                </a:cubicBezTo>
                <a:cubicBezTo>
                  <a:pt x="8" y="23"/>
                  <a:pt x="8" y="23"/>
                  <a:pt x="8" y="23"/>
                </a:cubicBezTo>
                <a:cubicBezTo>
                  <a:pt x="8" y="26"/>
                  <a:pt x="8" y="26"/>
                  <a:pt x="9" y="27"/>
                </a:cubicBezTo>
                <a:cubicBezTo>
                  <a:pt x="13" y="27"/>
                  <a:pt x="13" y="27"/>
                  <a:pt x="13" y="27"/>
                </a:cubicBezTo>
                <a:cubicBezTo>
                  <a:pt x="12" y="26"/>
                  <a:pt x="12" y="25"/>
                  <a:pt x="12" y="23"/>
                </a:cubicBezTo>
                <a:moveTo>
                  <a:pt x="8" y="9"/>
                </a:moveTo>
                <a:cubicBezTo>
                  <a:pt x="8" y="11"/>
                  <a:pt x="7" y="12"/>
                  <a:pt x="6" y="12"/>
                </a:cubicBezTo>
                <a:cubicBezTo>
                  <a:pt x="4" y="12"/>
                  <a:pt x="4" y="12"/>
                  <a:pt x="4" y="12"/>
                </a:cubicBezTo>
                <a:cubicBezTo>
                  <a:pt x="4" y="4"/>
                  <a:pt x="4" y="4"/>
                  <a:pt x="4" y="4"/>
                </a:cubicBezTo>
                <a:cubicBezTo>
                  <a:pt x="6" y="4"/>
                  <a:pt x="6" y="4"/>
                  <a:pt x="6" y="4"/>
                </a:cubicBezTo>
                <a:cubicBezTo>
                  <a:pt x="8" y="4"/>
                  <a:pt x="8" y="5"/>
                  <a:pt x="8" y="7"/>
                </a:cubicBezTo>
                <a:cubicBezTo>
                  <a:pt x="8" y="9"/>
                  <a:pt x="8" y="9"/>
                  <a:pt x="8" y="9"/>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3" name="iṡḷíḋé">
            <a:extLst>
              <a:ext uri="{FF2B5EF4-FFF2-40B4-BE49-F238E27FC236}">
                <a16:creationId xmlns:a16="http://schemas.microsoft.com/office/drawing/2014/main" id="{0840670F-EA11-4728-9869-CB4CE79EA218}"/>
              </a:ext>
            </a:extLst>
          </p:cNvPr>
          <p:cNvSpPr/>
          <p:nvPr/>
        </p:nvSpPr>
        <p:spPr bwMode="auto">
          <a:xfrm>
            <a:off x="8550083" y="2848629"/>
            <a:ext cx="14489" cy="28583"/>
          </a:xfrm>
          <a:custGeom>
            <a:avLst/>
            <a:gdLst>
              <a:gd name="T0" fmla="*/ 0 w 23"/>
              <a:gd name="T1" fmla="*/ 0 h 47"/>
              <a:gd name="T2" fmla="*/ 0 w 23"/>
              <a:gd name="T3" fmla="*/ 7 h 47"/>
              <a:gd name="T4" fmla="*/ 7 w 23"/>
              <a:gd name="T5" fmla="*/ 7 h 47"/>
              <a:gd name="T6" fmla="*/ 7 w 23"/>
              <a:gd name="T7" fmla="*/ 47 h 47"/>
              <a:gd name="T8" fmla="*/ 14 w 23"/>
              <a:gd name="T9" fmla="*/ 47 h 47"/>
              <a:gd name="T10" fmla="*/ 14 w 23"/>
              <a:gd name="T11" fmla="*/ 7 h 47"/>
              <a:gd name="T12" fmla="*/ 23 w 23"/>
              <a:gd name="T13" fmla="*/ 7 h 47"/>
              <a:gd name="T14" fmla="*/ 23 w 23"/>
              <a:gd name="T15" fmla="*/ 0 h 47"/>
              <a:gd name="T16" fmla="*/ 0 w 2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0" y="0"/>
                </a:moveTo>
                <a:lnTo>
                  <a:pt x="0" y="7"/>
                </a:lnTo>
                <a:lnTo>
                  <a:pt x="7" y="7"/>
                </a:lnTo>
                <a:lnTo>
                  <a:pt x="7" y="47"/>
                </a:lnTo>
                <a:lnTo>
                  <a:pt x="14" y="47"/>
                </a:lnTo>
                <a:lnTo>
                  <a:pt x="14" y="7"/>
                </a:lnTo>
                <a:lnTo>
                  <a:pt x="23" y="7"/>
                </a:lnTo>
                <a:lnTo>
                  <a:pt x="23" y="0"/>
                </a:lnTo>
                <a:lnTo>
                  <a:pt x="0" y="0"/>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4" name="î$ļïḓé">
            <a:extLst>
              <a:ext uri="{FF2B5EF4-FFF2-40B4-BE49-F238E27FC236}">
                <a16:creationId xmlns:a16="http://schemas.microsoft.com/office/drawing/2014/main" id="{11875217-50F5-43DF-8436-7E41CF9962BB}"/>
              </a:ext>
            </a:extLst>
          </p:cNvPr>
          <p:cNvSpPr/>
          <p:nvPr/>
        </p:nvSpPr>
        <p:spPr bwMode="auto">
          <a:xfrm>
            <a:off x="8550083" y="2848629"/>
            <a:ext cx="14489" cy="28583"/>
          </a:xfrm>
          <a:custGeom>
            <a:avLst/>
            <a:gdLst>
              <a:gd name="T0" fmla="*/ 0 w 23"/>
              <a:gd name="T1" fmla="*/ 0 h 47"/>
              <a:gd name="T2" fmla="*/ 0 w 23"/>
              <a:gd name="T3" fmla="*/ 7 h 47"/>
              <a:gd name="T4" fmla="*/ 7 w 23"/>
              <a:gd name="T5" fmla="*/ 7 h 47"/>
              <a:gd name="T6" fmla="*/ 7 w 23"/>
              <a:gd name="T7" fmla="*/ 47 h 47"/>
              <a:gd name="T8" fmla="*/ 14 w 23"/>
              <a:gd name="T9" fmla="*/ 47 h 47"/>
              <a:gd name="T10" fmla="*/ 14 w 23"/>
              <a:gd name="T11" fmla="*/ 7 h 47"/>
              <a:gd name="T12" fmla="*/ 23 w 23"/>
              <a:gd name="T13" fmla="*/ 7 h 47"/>
              <a:gd name="T14" fmla="*/ 23 w 23"/>
              <a:gd name="T15" fmla="*/ 0 h 47"/>
              <a:gd name="T16" fmla="*/ 0 w 2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0" y="0"/>
                </a:moveTo>
                <a:lnTo>
                  <a:pt x="0" y="7"/>
                </a:lnTo>
                <a:lnTo>
                  <a:pt x="7" y="7"/>
                </a:lnTo>
                <a:lnTo>
                  <a:pt x="7" y="47"/>
                </a:lnTo>
                <a:lnTo>
                  <a:pt x="14" y="47"/>
                </a:lnTo>
                <a:lnTo>
                  <a:pt x="14" y="7"/>
                </a:lnTo>
                <a:lnTo>
                  <a:pt x="23" y="7"/>
                </a:lnTo>
                <a:lnTo>
                  <a:pt x="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5" name="ïSľiḓé">
            <a:extLst>
              <a:ext uri="{FF2B5EF4-FFF2-40B4-BE49-F238E27FC236}">
                <a16:creationId xmlns:a16="http://schemas.microsoft.com/office/drawing/2014/main" id="{1D2DAC68-1ED4-4593-BCD6-C5F1964AE5DA}"/>
              </a:ext>
            </a:extLst>
          </p:cNvPr>
          <p:cNvSpPr/>
          <p:nvPr/>
        </p:nvSpPr>
        <p:spPr bwMode="auto">
          <a:xfrm>
            <a:off x="8438578" y="2922823"/>
            <a:ext cx="122844" cy="118589"/>
          </a:xfrm>
          <a:custGeom>
            <a:avLst/>
            <a:gdLst>
              <a:gd name="T0" fmla="*/ 56 w 112"/>
              <a:gd name="T1" fmla="*/ 0 h 112"/>
              <a:gd name="T2" fmla="*/ 56 w 112"/>
              <a:gd name="T3" fmla="*/ 112 h 112"/>
              <a:gd name="T4" fmla="*/ 112 w 112"/>
              <a:gd name="T5" fmla="*/ 56 h 112"/>
              <a:gd name="T6" fmla="*/ 45 w 112"/>
              <a:gd name="T7" fmla="*/ 6 h 112"/>
              <a:gd name="T8" fmla="*/ 30 w 112"/>
              <a:gd name="T9" fmla="*/ 29 h 112"/>
              <a:gd name="T10" fmla="*/ 45 w 112"/>
              <a:gd name="T11" fmla="*/ 6 h 112"/>
              <a:gd name="T12" fmla="*/ 28 w 112"/>
              <a:gd name="T13" fmla="*/ 33 h 112"/>
              <a:gd name="T14" fmla="*/ 5 w 112"/>
              <a:gd name="T15" fmla="*/ 53 h 112"/>
              <a:gd name="T16" fmla="*/ 5 w 112"/>
              <a:gd name="T17" fmla="*/ 57 h 112"/>
              <a:gd name="T18" fmla="*/ 27 w 112"/>
              <a:gd name="T19" fmla="*/ 77 h 112"/>
              <a:gd name="T20" fmla="*/ 5 w 112"/>
              <a:gd name="T21" fmla="*/ 57 h 112"/>
              <a:gd name="T22" fmla="*/ 29 w 112"/>
              <a:gd name="T23" fmla="*/ 81 h 112"/>
              <a:gd name="T24" fmla="*/ 45 w 112"/>
              <a:gd name="T25" fmla="*/ 106 h 112"/>
              <a:gd name="T26" fmla="*/ 54 w 112"/>
              <a:gd name="T27" fmla="*/ 107 h 112"/>
              <a:gd name="T28" fmla="*/ 54 w 112"/>
              <a:gd name="T29" fmla="*/ 81 h 112"/>
              <a:gd name="T30" fmla="*/ 54 w 112"/>
              <a:gd name="T31" fmla="*/ 77 h 112"/>
              <a:gd name="T32" fmla="*/ 29 w 112"/>
              <a:gd name="T33" fmla="*/ 57 h 112"/>
              <a:gd name="T34" fmla="*/ 54 w 112"/>
              <a:gd name="T35" fmla="*/ 77 h 112"/>
              <a:gd name="T36" fmla="*/ 29 w 112"/>
              <a:gd name="T37" fmla="*/ 53 h 112"/>
              <a:gd name="T38" fmla="*/ 54 w 112"/>
              <a:gd name="T39" fmla="*/ 33 h 112"/>
              <a:gd name="T40" fmla="*/ 54 w 112"/>
              <a:gd name="T41" fmla="*/ 29 h 112"/>
              <a:gd name="T42" fmla="*/ 41 w 112"/>
              <a:gd name="T43" fmla="*/ 18 h 112"/>
              <a:gd name="T44" fmla="*/ 54 w 112"/>
              <a:gd name="T45" fmla="*/ 5 h 112"/>
              <a:gd name="T46" fmla="*/ 107 w 112"/>
              <a:gd name="T47" fmla="*/ 53 h 112"/>
              <a:gd name="T48" fmla="*/ 84 w 112"/>
              <a:gd name="T49" fmla="*/ 33 h 112"/>
              <a:gd name="T50" fmla="*/ 107 w 112"/>
              <a:gd name="T51" fmla="*/ 53 h 112"/>
              <a:gd name="T52" fmla="*/ 83 w 112"/>
              <a:gd name="T53" fmla="*/ 29 h 112"/>
              <a:gd name="T54" fmla="*/ 68 w 112"/>
              <a:gd name="T55" fmla="*/ 6 h 112"/>
              <a:gd name="T56" fmla="*/ 58 w 112"/>
              <a:gd name="T57" fmla="*/ 5 h 112"/>
              <a:gd name="T58" fmla="*/ 78 w 112"/>
              <a:gd name="T59" fmla="*/ 29 h 112"/>
              <a:gd name="T60" fmla="*/ 58 w 112"/>
              <a:gd name="T61" fmla="*/ 5 h 112"/>
              <a:gd name="T62" fmla="*/ 79 w 112"/>
              <a:gd name="T63" fmla="*/ 33 h 112"/>
              <a:gd name="T64" fmla="*/ 58 w 112"/>
              <a:gd name="T65" fmla="*/ 53 h 112"/>
              <a:gd name="T66" fmla="*/ 58 w 112"/>
              <a:gd name="T67" fmla="*/ 57 h 112"/>
              <a:gd name="T68" fmla="*/ 80 w 112"/>
              <a:gd name="T69" fmla="*/ 77 h 112"/>
              <a:gd name="T70" fmla="*/ 58 w 112"/>
              <a:gd name="T71" fmla="*/ 57 h 112"/>
              <a:gd name="T72" fmla="*/ 58 w 112"/>
              <a:gd name="T73" fmla="*/ 81 h 112"/>
              <a:gd name="T74" fmla="*/ 71 w 112"/>
              <a:gd name="T75" fmla="*/ 96 h 112"/>
              <a:gd name="T76" fmla="*/ 67 w 112"/>
              <a:gd name="T77" fmla="*/ 106 h 112"/>
              <a:gd name="T78" fmla="*/ 84 w 112"/>
              <a:gd name="T79" fmla="*/ 81 h 112"/>
              <a:gd name="T80" fmla="*/ 67 w 112"/>
              <a:gd name="T81" fmla="*/ 106 h 112"/>
              <a:gd name="T82" fmla="*/ 88 w 112"/>
              <a:gd name="T83" fmla="*/ 57 h 112"/>
              <a:gd name="T84" fmla="*/ 103 w 112"/>
              <a:gd name="T85" fmla="*/ 7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12">
                <a:moveTo>
                  <a:pt x="57" y="0"/>
                </a:moveTo>
                <a:cubicBezTo>
                  <a:pt x="56" y="0"/>
                  <a:pt x="56" y="0"/>
                  <a:pt x="56" y="0"/>
                </a:cubicBezTo>
                <a:cubicBezTo>
                  <a:pt x="25" y="0"/>
                  <a:pt x="0" y="25"/>
                  <a:pt x="0" y="56"/>
                </a:cubicBezTo>
                <a:cubicBezTo>
                  <a:pt x="0" y="87"/>
                  <a:pt x="25" y="112"/>
                  <a:pt x="56" y="112"/>
                </a:cubicBezTo>
                <a:cubicBezTo>
                  <a:pt x="57" y="112"/>
                  <a:pt x="57" y="112"/>
                  <a:pt x="57" y="112"/>
                </a:cubicBezTo>
                <a:cubicBezTo>
                  <a:pt x="87" y="111"/>
                  <a:pt x="112" y="87"/>
                  <a:pt x="112" y="56"/>
                </a:cubicBezTo>
                <a:cubicBezTo>
                  <a:pt x="112" y="26"/>
                  <a:pt x="87" y="1"/>
                  <a:pt x="57" y="0"/>
                </a:cubicBezTo>
                <a:moveTo>
                  <a:pt x="45" y="6"/>
                </a:moveTo>
                <a:cubicBezTo>
                  <a:pt x="42" y="9"/>
                  <a:pt x="40" y="12"/>
                  <a:pt x="37" y="15"/>
                </a:cubicBezTo>
                <a:cubicBezTo>
                  <a:pt x="34" y="19"/>
                  <a:pt x="32" y="24"/>
                  <a:pt x="30" y="29"/>
                </a:cubicBezTo>
                <a:cubicBezTo>
                  <a:pt x="13" y="29"/>
                  <a:pt x="13" y="29"/>
                  <a:pt x="13" y="29"/>
                </a:cubicBezTo>
                <a:cubicBezTo>
                  <a:pt x="20" y="17"/>
                  <a:pt x="31" y="9"/>
                  <a:pt x="45" y="6"/>
                </a:cubicBezTo>
                <a:moveTo>
                  <a:pt x="10" y="33"/>
                </a:moveTo>
                <a:cubicBezTo>
                  <a:pt x="28" y="33"/>
                  <a:pt x="28" y="33"/>
                  <a:pt x="28" y="33"/>
                </a:cubicBezTo>
                <a:cubicBezTo>
                  <a:pt x="26" y="39"/>
                  <a:pt x="25" y="46"/>
                  <a:pt x="25" y="53"/>
                </a:cubicBezTo>
                <a:cubicBezTo>
                  <a:pt x="5" y="53"/>
                  <a:pt x="5" y="53"/>
                  <a:pt x="5" y="53"/>
                </a:cubicBezTo>
                <a:cubicBezTo>
                  <a:pt x="5" y="46"/>
                  <a:pt x="7" y="39"/>
                  <a:pt x="10" y="33"/>
                </a:cubicBezTo>
                <a:moveTo>
                  <a:pt x="5" y="57"/>
                </a:moveTo>
                <a:cubicBezTo>
                  <a:pt x="25" y="57"/>
                  <a:pt x="25" y="57"/>
                  <a:pt x="25" y="57"/>
                </a:cubicBezTo>
                <a:cubicBezTo>
                  <a:pt x="25" y="64"/>
                  <a:pt x="26" y="71"/>
                  <a:pt x="27" y="77"/>
                </a:cubicBezTo>
                <a:cubicBezTo>
                  <a:pt x="9" y="77"/>
                  <a:pt x="9" y="77"/>
                  <a:pt x="9" y="77"/>
                </a:cubicBezTo>
                <a:cubicBezTo>
                  <a:pt x="6" y="70"/>
                  <a:pt x="5" y="64"/>
                  <a:pt x="5" y="57"/>
                </a:cubicBezTo>
                <a:moveTo>
                  <a:pt x="11" y="81"/>
                </a:moveTo>
                <a:cubicBezTo>
                  <a:pt x="29" y="81"/>
                  <a:pt x="29" y="81"/>
                  <a:pt x="29" y="81"/>
                </a:cubicBezTo>
                <a:cubicBezTo>
                  <a:pt x="31" y="88"/>
                  <a:pt x="34" y="94"/>
                  <a:pt x="38" y="99"/>
                </a:cubicBezTo>
                <a:cubicBezTo>
                  <a:pt x="41" y="102"/>
                  <a:pt x="43" y="104"/>
                  <a:pt x="45" y="106"/>
                </a:cubicBezTo>
                <a:cubicBezTo>
                  <a:pt x="31" y="103"/>
                  <a:pt x="18" y="94"/>
                  <a:pt x="11" y="81"/>
                </a:cubicBezTo>
                <a:moveTo>
                  <a:pt x="54" y="107"/>
                </a:moveTo>
                <a:cubicBezTo>
                  <a:pt x="50" y="105"/>
                  <a:pt x="40" y="97"/>
                  <a:pt x="34" y="81"/>
                </a:cubicBezTo>
                <a:cubicBezTo>
                  <a:pt x="54" y="81"/>
                  <a:pt x="54" y="81"/>
                  <a:pt x="54" y="81"/>
                </a:cubicBezTo>
                <a:cubicBezTo>
                  <a:pt x="54" y="107"/>
                  <a:pt x="54" y="107"/>
                  <a:pt x="54" y="107"/>
                </a:cubicBezTo>
                <a:moveTo>
                  <a:pt x="54" y="77"/>
                </a:moveTo>
                <a:cubicBezTo>
                  <a:pt x="32" y="77"/>
                  <a:pt x="32" y="77"/>
                  <a:pt x="32" y="77"/>
                </a:cubicBezTo>
                <a:cubicBezTo>
                  <a:pt x="30" y="71"/>
                  <a:pt x="29" y="64"/>
                  <a:pt x="29" y="57"/>
                </a:cubicBezTo>
                <a:cubicBezTo>
                  <a:pt x="54" y="57"/>
                  <a:pt x="54" y="57"/>
                  <a:pt x="54" y="57"/>
                </a:cubicBezTo>
                <a:cubicBezTo>
                  <a:pt x="54" y="77"/>
                  <a:pt x="54" y="77"/>
                  <a:pt x="54" y="77"/>
                </a:cubicBezTo>
                <a:moveTo>
                  <a:pt x="54" y="53"/>
                </a:moveTo>
                <a:cubicBezTo>
                  <a:pt x="29" y="53"/>
                  <a:pt x="29" y="53"/>
                  <a:pt x="29" y="53"/>
                </a:cubicBezTo>
                <a:cubicBezTo>
                  <a:pt x="29" y="46"/>
                  <a:pt x="31" y="39"/>
                  <a:pt x="33" y="33"/>
                </a:cubicBezTo>
                <a:cubicBezTo>
                  <a:pt x="54" y="33"/>
                  <a:pt x="54" y="33"/>
                  <a:pt x="54" y="33"/>
                </a:cubicBezTo>
                <a:cubicBezTo>
                  <a:pt x="54" y="53"/>
                  <a:pt x="54" y="53"/>
                  <a:pt x="54" y="53"/>
                </a:cubicBezTo>
                <a:moveTo>
                  <a:pt x="54" y="29"/>
                </a:moveTo>
                <a:cubicBezTo>
                  <a:pt x="35" y="29"/>
                  <a:pt x="35" y="29"/>
                  <a:pt x="35" y="29"/>
                </a:cubicBezTo>
                <a:cubicBezTo>
                  <a:pt x="36" y="25"/>
                  <a:pt x="39" y="21"/>
                  <a:pt x="41" y="18"/>
                </a:cubicBezTo>
                <a:cubicBezTo>
                  <a:pt x="46" y="11"/>
                  <a:pt x="50" y="7"/>
                  <a:pt x="52" y="5"/>
                </a:cubicBezTo>
                <a:cubicBezTo>
                  <a:pt x="53" y="5"/>
                  <a:pt x="53" y="5"/>
                  <a:pt x="54" y="5"/>
                </a:cubicBezTo>
                <a:cubicBezTo>
                  <a:pt x="54" y="29"/>
                  <a:pt x="54" y="29"/>
                  <a:pt x="54" y="29"/>
                </a:cubicBezTo>
                <a:moveTo>
                  <a:pt x="107" y="53"/>
                </a:moveTo>
                <a:cubicBezTo>
                  <a:pt x="88" y="53"/>
                  <a:pt x="88" y="53"/>
                  <a:pt x="88" y="53"/>
                </a:cubicBezTo>
                <a:cubicBezTo>
                  <a:pt x="88" y="46"/>
                  <a:pt x="86" y="39"/>
                  <a:pt x="84" y="33"/>
                </a:cubicBezTo>
                <a:cubicBezTo>
                  <a:pt x="102" y="33"/>
                  <a:pt x="102" y="33"/>
                  <a:pt x="102" y="33"/>
                </a:cubicBezTo>
                <a:cubicBezTo>
                  <a:pt x="105" y="39"/>
                  <a:pt x="107" y="46"/>
                  <a:pt x="107" y="53"/>
                </a:cubicBezTo>
                <a:moveTo>
                  <a:pt x="99" y="29"/>
                </a:moveTo>
                <a:cubicBezTo>
                  <a:pt x="83" y="29"/>
                  <a:pt x="83" y="29"/>
                  <a:pt x="83" y="29"/>
                </a:cubicBezTo>
                <a:cubicBezTo>
                  <a:pt x="81" y="24"/>
                  <a:pt x="78" y="19"/>
                  <a:pt x="75" y="15"/>
                </a:cubicBezTo>
                <a:cubicBezTo>
                  <a:pt x="73" y="12"/>
                  <a:pt x="70" y="9"/>
                  <a:pt x="68" y="6"/>
                </a:cubicBezTo>
                <a:cubicBezTo>
                  <a:pt x="81" y="9"/>
                  <a:pt x="92" y="17"/>
                  <a:pt x="99" y="29"/>
                </a:cubicBezTo>
                <a:moveTo>
                  <a:pt x="58" y="5"/>
                </a:moveTo>
                <a:cubicBezTo>
                  <a:pt x="59" y="5"/>
                  <a:pt x="59" y="5"/>
                  <a:pt x="60" y="5"/>
                </a:cubicBezTo>
                <a:cubicBezTo>
                  <a:pt x="63" y="7"/>
                  <a:pt x="72" y="15"/>
                  <a:pt x="78" y="29"/>
                </a:cubicBezTo>
                <a:cubicBezTo>
                  <a:pt x="58" y="29"/>
                  <a:pt x="58" y="29"/>
                  <a:pt x="58" y="29"/>
                </a:cubicBezTo>
                <a:cubicBezTo>
                  <a:pt x="58" y="5"/>
                  <a:pt x="58" y="5"/>
                  <a:pt x="58" y="5"/>
                </a:cubicBezTo>
                <a:moveTo>
                  <a:pt x="58" y="33"/>
                </a:moveTo>
                <a:cubicBezTo>
                  <a:pt x="79" y="33"/>
                  <a:pt x="79" y="33"/>
                  <a:pt x="79" y="33"/>
                </a:cubicBezTo>
                <a:cubicBezTo>
                  <a:pt x="82" y="39"/>
                  <a:pt x="83" y="46"/>
                  <a:pt x="83" y="53"/>
                </a:cubicBezTo>
                <a:cubicBezTo>
                  <a:pt x="58" y="53"/>
                  <a:pt x="58" y="53"/>
                  <a:pt x="58" y="53"/>
                </a:cubicBezTo>
                <a:cubicBezTo>
                  <a:pt x="58" y="33"/>
                  <a:pt x="58" y="33"/>
                  <a:pt x="58" y="33"/>
                </a:cubicBezTo>
                <a:moveTo>
                  <a:pt x="58" y="57"/>
                </a:moveTo>
                <a:cubicBezTo>
                  <a:pt x="83" y="57"/>
                  <a:pt x="83" y="57"/>
                  <a:pt x="83" y="57"/>
                </a:cubicBezTo>
                <a:cubicBezTo>
                  <a:pt x="83" y="64"/>
                  <a:pt x="82" y="71"/>
                  <a:pt x="80" y="77"/>
                </a:cubicBezTo>
                <a:cubicBezTo>
                  <a:pt x="58" y="77"/>
                  <a:pt x="58" y="77"/>
                  <a:pt x="58" y="77"/>
                </a:cubicBezTo>
                <a:cubicBezTo>
                  <a:pt x="58" y="57"/>
                  <a:pt x="58" y="57"/>
                  <a:pt x="58" y="57"/>
                </a:cubicBezTo>
                <a:moveTo>
                  <a:pt x="58" y="107"/>
                </a:moveTo>
                <a:cubicBezTo>
                  <a:pt x="58" y="81"/>
                  <a:pt x="58" y="81"/>
                  <a:pt x="58" y="81"/>
                </a:cubicBezTo>
                <a:cubicBezTo>
                  <a:pt x="79" y="81"/>
                  <a:pt x="79" y="81"/>
                  <a:pt x="79" y="81"/>
                </a:cubicBezTo>
                <a:cubicBezTo>
                  <a:pt x="77" y="87"/>
                  <a:pt x="74" y="92"/>
                  <a:pt x="71" y="96"/>
                </a:cubicBezTo>
                <a:cubicBezTo>
                  <a:pt x="65" y="103"/>
                  <a:pt x="60" y="106"/>
                  <a:pt x="58" y="107"/>
                </a:cubicBezTo>
                <a:moveTo>
                  <a:pt x="67" y="106"/>
                </a:moveTo>
                <a:cubicBezTo>
                  <a:pt x="70" y="104"/>
                  <a:pt x="72" y="101"/>
                  <a:pt x="74" y="99"/>
                </a:cubicBezTo>
                <a:cubicBezTo>
                  <a:pt x="78" y="94"/>
                  <a:pt x="81" y="88"/>
                  <a:pt x="84" y="81"/>
                </a:cubicBezTo>
                <a:cubicBezTo>
                  <a:pt x="101" y="81"/>
                  <a:pt x="101" y="81"/>
                  <a:pt x="101" y="81"/>
                </a:cubicBezTo>
                <a:cubicBezTo>
                  <a:pt x="93" y="94"/>
                  <a:pt x="81" y="103"/>
                  <a:pt x="67" y="106"/>
                </a:cubicBezTo>
                <a:moveTo>
                  <a:pt x="85" y="77"/>
                </a:moveTo>
                <a:cubicBezTo>
                  <a:pt x="87" y="71"/>
                  <a:pt x="88" y="64"/>
                  <a:pt x="88" y="57"/>
                </a:cubicBezTo>
                <a:cubicBezTo>
                  <a:pt x="107" y="57"/>
                  <a:pt x="107" y="57"/>
                  <a:pt x="107" y="57"/>
                </a:cubicBezTo>
                <a:cubicBezTo>
                  <a:pt x="107" y="64"/>
                  <a:pt x="106" y="70"/>
                  <a:pt x="103" y="77"/>
                </a:cubicBezTo>
                <a:cubicBezTo>
                  <a:pt x="85" y="77"/>
                  <a:pt x="85" y="77"/>
                  <a:pt x="85" y="77"/>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6" name="îṧļîḑé">
            <a:extLst>
              <a:ext uri="{FF2B5EF4-FFF2-40B4-BE49-F238E27FC236}">
                <a16:creationId xmlns:a16="http://schemas.microsoft.com/office/drawing/2014/main" id="{1FAC3D12-5F39-4EE4-BCDA-93011E033741}"/>
              </a:ext>
            </a:extLst>
          </p:cNvPr>
          <p:cNvSpPr/>
          <p:nvPr/>
        </p:nvSpPr>
        <p:spPr bwMode="auto">
          <a:xfrm>
            <a:off x="8500946" y="2817614"/>
            <a:ext cx="86936" cy="285221"/>
          </a:xfrm>
          <a:custGeom>
            <a:avLst/>
            <a:gdLst>
              <a:gd name="T0" fmla="*/ 1 w 79"/>
              <a:gd name="T1" fmla="*/ 180 h 269"/>
              <a:gd name="T2" fmla="*/ 14 w 79"/>
              <a:gd name="T3" fmla="*/ 195 h 269"/>
              <a:gd name="T4" fmla="*/ 44 w 79"/>
              <a:gd name="T5" fmla="*/ 180 h 269"/>
              <a:gd name="T6" fmla="*/ 17 w 79"/>
              <a:gd name="T7" fmla="*/ 198 h 269"/>
              <a:gd name="T8" fmla="*/ 44 w 79"/>
              <a:gd name="T9" fmla="*/ 180 h 269"/>
              <a:gd name="T10" fmla="*/ 1 w 79"/>
              <a:gd name="T11" fmla="*/ 156 h 269"/>
              <a:gd name="T12" fmla="*/ 23 w 79"/>
              <a:gd name="T13" fmla="*/ 176 h 269"/>
              <a:gd name="T14" fmla="*/ 50 w 79"/>
              <a:gd name="T15" fmla="*/ 156 h 269"/>
              <a:gd name="T16" fmla="*/ 28 w 79"/>
              <a:gd name="T17" fmla="*/ 176 h 269"/>
              <a:gd name="T18" fmla="*/ 50 w 79"/>
              <a:gd name="T19" fmla="*/ 156 h 269"/>
              <a:gd name="T20" fmla="*/ 1 w 79"/>
              <a:gd name="T21" fmla="*/ 132 h 269"/>
              <a:gd name="T22" fmla="*/ 26 w 79"/>
              <a:gd name="T23" fmla="*/ 152 h 269"/>
              <a:gd name="T24" fmla="*/ 45 w 79"/>
              <a:gd name="T25" fmla="*/ 132 h 269"/>
              <a:gd name="T26" fmla="*/ 31 w 79"/>
              <a:gd name="T27" fmla="*/ 152 h 269"/>
              <a:gd name="T28" fmla="*/ 45 w 79"/>
              <a:gd name="T29" fmla="*/ 132 h 269"/>
              <a:gd name="T30" fmla="*/ 18 w 79"/>
              <a:gd name="T31" fmla="*/ 114 h 269"/>
              <a:gd name="T32" fmla="*/ 42 w 79"/>
              <a:gd name="T33" fmla="*/ 128 h 269"/>
              <a:gd name="T34" fmla="*/ 1 w 79"/>
              <a:gd name="T35" fmla="*/ 104 h 269"/>
              <a:gd name="T36" fmla="*/ 21 w 79"/>
              <a:gd name="T37" fmla="*/ 128 h 269"/>
              <a:gd name="T38" fmla="*/ 1 w 79"/>
              <a:gd name="T39" fmla="*/ 104 h 269"/>
              <a:gd name="T40" fmla="*/ 6 w 79"/>
              <a:gd name="T41" fmla="*/ 33 h 269"/>
              <a:gd name="T42" fmla="*/ 8 w 79"/>
              <a:gd name="T43" fmla="*/ 42 h 269"/>
              <a:gd name="T44" fmla="*/ 10 w 79"/>
              <a:gd name="T45" fmla="*/ 36 h 269"/>
              <a:gd name="T46" fmla="*/ 37 w 79"/>
              <a:gd name="T47" fmla="*/ 33 h 269"/>
              <a:gd name="T48" fmla="*/ 35 w 79"/>
              <a:gd name="T49" fmla="*/ 41 h 269"/>
              <a:gd name="T50" fmla="*/ 39 w 79"/>
              <a:gd name="T51" fmla="*/ 38 h 269"/>
              <a:gd name="T52" fmla="*/ 37 w 79"/>
              <a:gd name="T53" fmla="*/ 33 h 269"/>
              <a:gd name="T54" fmla="*/ 20 w 79"/>
              <a:gd name="T55" fmla="*/ 35 h 269"/>
              <a:gd name="T56" fmla="*/ 22 w 79"/>
              <a:gd name="T57" fmla="*/ 52 h 269"/>
              <a:gd name="T58" fmla="*/ 24 w 79"/>
              <a:gd name="T59" fmla="*/ 35 h 269"/>
              <a:gd name="T60" fmla="*/ 2 w 79"/>
              <a:gd name="T61" fmla="*/ 56 h 269"/>
              <a:gd name="T62" fmla="*/ 8 w 79"/>
              <a:gd name="T63" fmla="*/ 29 h 269"/>
              <a:gd name="T64" fmla="*/ 14 w 79"/>
              <a:gd name="T65" fmla="*/ 39 h 269"/>
              <a:gd name="T66" fmla="*/ 6 w 79"/>
              <a:gd name="T67" fmla="*/ 46 h 269"/>
              <a:gd name="T68" fmla="*/ 2 w 79"/>
              <a:gd name="T69" fmla="*/ 56 h 269"/>
              <a:gd name="T70" fmla="*/ 31 w 79"/>
              <a:gd name="T71" fmla="*/ 29 h 269"/>
              <a:gd name="T72" fmla="*/ 43 w 79"/>
              <a:gd name="T73" fmla="*/ 35 h 269"/>
              <a:gd name="T74" fmla="*/ 41 w 79"/>
              <a:gd name="T75" fmla="*/ 43 h 269"/>
              <a:gd name="T76" fmla="*/ 43 w 79"/>
              <a:gd name="T77" fmla="*/ 52 h 269"/>
              <a:gd name="T78" fmla="*/ 40 w 79"/>
              <a:gd name="T79" fmla="*/ 56 h 269"/>
              <a:gd name="T80" fmla="*/ 39 w 79"/>
              <a:gd name="T81" fmla="*/ 48 h 269"/>
              <a:gd name="T82" fmla="*/ 35 w 79"/>
              <a:gd name="T83" fmla="*/ 45 h 269"/>
              <a:gd name="T84" fmla="*/ 31 w 79"/>
              <a:gd name="T85" fmla="*/ 56 h 269"/>
              <a:gd name="T86" fmla="*/ 45 w 79"/>
              <a:gd name="T87" fmla="*/ 29 h 269"/>
              <a:gd name="T88" fmla="*/ 58 w 79"/>
              <a:gd name="T89" fmla="*/ 33 h 269"/>
              <a:gd name="T90" fmla="*/ 53 w 79"/>
              <a:gd name="T91" fmla="*/ 56 h 269"/>
              <a:gd name="T92" fmla="*/ 49 w 79"/>
              <a:gd name="T93" fmla="*/ 33 h 269"/>
              <a:gd name="T94" fmla="*/ 22 w 79"/>
              <a:gd name="T95" fmla="*/ 56 h 269"/>
              <a:gd name="T96" fmla="*/ 16 w 79"/>
              <a:gd name="T97" fmla="*/ 36 h 269"/>
              <a:gd name="T98" fmla="*/ 28 w 79"/>
              <a:gd name="T99" fmla="*/ 36 h 269"/>
              <a:gd name="T100" fmla="*/ 22 w 79"/>
              <a:gd name="T101" fmla="*/ 56 h 269"/>
              <a:gd name="T102" fmla="*/ 0 w 79"/>
              <a:gd name="T103" fmla="*/ 0 h 269"/>
              <a:gd name="T104" fmla="*/ 55 w 79"/>
              <a:gd name="T105" fmla="*/ 155 h 269"/>
              <a:gd name="T106" fmla="*/ 0 w 79"/>
              <a:gd name="T107" fmla="*/ 269 h 269"/>
              <a:gd name="T108" fmla="*/ 79 w 79"/>
              <a:gd name="T109" fmla="*/ 257 h 269"/>
              <a:gd name="T110" fmla="*/ 79 w 79"/>
              <a:gd name="T111" fmla="*/ 224 h 269"/>
              <a:gd name="T112" fmla="*/ 79 w 79"/>
              <a:gd name="T113" fmla="*/ 114 h 269"/>
              <a:gd name="T114" fmla="*/ 79 w 79"/>
              <a:gd name="T115" fmla="*/ 23 h 269"/>
              <a:gd name="T116" fmla="*/ 68 w 79"/>
              <a:gd name="T1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269">
                <a:moveTo>
                  <a:pt x="22" y="180"/>
                </a:moveTo>
                <a:cubicBezTo>
                  <a:pt x="1" y="180"/>
                  <a:pt x="1" y="180"/>
                  <a:pt x="1" y="180"/>
                </a:cubicBezTo>
                <a:cubicBezTo>
                  <a:pt x="1" y="206"/>
                  <a:pt x="1" y="206"/>
                  <a:pt x="1" y="206"/>
                </a:cubicBezTo>
                <a:cubicBezTo>
                  <a:pt x="3" y="205"/>
                  <a:pt x="8" y="202"/>
                  <a:pt x="14" y="195"/>
                </a:cubicBezTo>
                <a:cubicBezTo>
                  <a:pt x="17" y="191"/>
                  <a:pt x="20" y="186"/>
                  <a:pt x="22" y="180"/>
                </a:cubicBezTo>
                <a:moveTo>
                  <a:pt x="44" y="180"/>
                </a:moveTo>
                <a:cubicBezTo>
                  <a:pt x="27" y="180"/>
                  <a:pt x="27" y="180"/>
                  <a:pt x="27" y="180"/>
                </a:cubicBezTo>
                <a:cubicBezTo>
                  <a:pt x="24" y="187"/>
                  <a:pt x="21" y="193"/>
                  <a:pt x="17" y="198"/>
                </a:cubicBezTo>
                <a:cubicBezTo>
                  <a:pt x="15" y="200"/>
                  <a:pt x="13" y="203"/>
                  <a:pt x="10" y="205"/>
                </a:cubicBezTo>
                <a:cubicBezTo>
                  <a:pt x="24" y="202"/>
                  <a:pt x="36" y="193"/>
                  <a:pt x="44" y="180"/>
                </a:cubicBezTo>
                <a:moveTo>
                  <a:pt x="26" y="156"/>
                </a:moveTo>
                <a:cubicBezTo>
                  <a:pt x="1" y="156"/>
                  <a:pt x="1" y="156"/>
                  <a:pt x="1" y="156"/>
                </a:cubicBezTo>
                <a:cubicBezTo>
                  <a:pt x="1" y="176"/>
                  <a:pt x="1" y="176"/>
                  <a:pt x="1" y="176"/>
                </a:cubicBezTo>
                <a:cubicBezTo>
                  <a:pt x="23" y="176"/>
                  <a:pt x="23" y="176"/>
                  <a:pt x="23" y="176"/>
                </a:cubicBezTo>
                <a:cubicBezTo>
                  <a:pt x="25" y="170"/>
                  <a:pt x="26" y="163"/>
                  <a:pt x="26" y="156"/>
                </a:cubicBezTo>
                <a:moveTo>
                  <a:pt x="50" y="156"/>
                </a:moveTo>
                <a:cubicBezTo>
                  <a:pt x="31" y="156"/>
                  <a:pt x="31" y="156"/>
                  <a:pt x="31" y="156"/>
                </a:cubicBezTo>
                <a:cubicBezTo>
                  <a:pt x="31" y="163"/>
                  <a:pt x="30" y="170"/>
                  <a:pt x="28" y="176"/>
                </a:cubicBezTo>
                <a:cubicBezTo>
                  <a:pt x="46" y="176"/>
                  <a:pt x="46" y="176"/>
                  <a:pt x="46" y="176"/>
                </a:cubicBezTo>
                <a:cubicBezTo>
                  <a:pt x="49" y="169"/>
                  <a:pt x="50" y="163"/>
                  <a:pt x="50" y="156"/>
                </a:cubicBezTo>
                <a:moveTo>
                  <a:pt x="22" y="132"/>
                </a:moveTo>
                <a:cubicBezTo>
                  <a:pt x="1" y="132"/>
                  <a:pt x="1" y="132"/>
                  <a:pt x="1" y="132"/>
                </a:cubicBezTo>
                <a:cubicBezTo>
                  <a:pt x="1" y="152"/>
                  <a:pt x="1" y="152"/>
                  <a:pt x="1" y="152"/>
                </a:cubicBezTo>
                <a:cubicBezTo>
                  <a:pt x="26" y="152"/>
                  <a:pt x="26" y="152"/>
                  <a:pt x="26" y="152"/>
                </a:cubicBezTo>
                <a:cubicBezTo>
                  <a:pt x="26" y="145"/>
                  <a:pt x="25" y="138"/>
                  <a:pt x="22" y="132"/>
                </a:cubicBezTo>
                <a:moveTo>
                  <a:pt x="45" y="132"/>
                </a:moveTo>
                <a:cubicBezTo>
                  <a:pt x="27" y="132"/>
                  <a:pt x="27" y="132"/>
                  <a:pt x="27" y="132"/>
                </a:cubicBezTo>
                <a:cubicBezTo>
                  <a:pt x="29" y="138"/>
                  <a:pt x="31" y="145"/>
                  <a:pt x="31" y="152"/>
                </a:cubicBezTo>
                <a:cubicBezTo>
                  <a:pt x="50" y="152"/>
                  <a:pt x="50" y="152"/>
                  <a:pt x="50" y="152"/>
                </a:cubicBezTo>
                <a:cubicBezTo>
                  <a:pt x="50" y="145"/>
                  <a:pt x="48" y="138"/>
                  <a:pt x="45" y="132"/>
                </a:cubicBezTo>
                <a:moveTo>
                  <a:pt x="11" y="105"/>
                </a:moveTo>
                <a:cubicBezTo>
                  <a:pt x="13" y="108"/>
                  <a:pt x="16" y="111"/>
                  <a:pt x="18" y="114"/>
                </a:cubicBezTo>
                <a:cubicBezTo>
                  <a:pt x="21" y="118"/>
                  <a:pt x="24" y="123"/>
                  <a:pt x="26" y="128"/>
                </a:cubicBezTo>
                <a:cubicBezTo>
                  <a:pt x="42" y="128"/>
                  <a:pt x="42" y="128"/>
                  <a:pt x="42" y="128"/>
                </a:cubicBezTo>
                <a:cubicBezTo>
                  <a:pt x="35" y="116"/>
                  <a:pt x="24" y="108"/>
                  <a:pt x="11" y="105"/>
                </a:cubicBezTo>
                <a:moveTo>
                  <a:pt x="1" y="104"/>
                </a:moveTo>
                <a:cubicBezTo>
                  <a:pt x="1" y="128"/>
                  <a:pt x="1" y="128"/>
                  <a:pt x="1" y="128"/>
                </a:cubicBezTo>
                <a:cubicBezTo>
                  <a:pt x="21" y="128"/>
                  <a:pt x="21" y="128"/>
                  <a:pt x="21" y="128"/>
                </a:cubicBezTo>
                <a:cubicBezTo>
                  <a:pt x="15" y="114"/>
                  <a:pt x="6" y="106"/>
                  <a:pt x="3" y="104"/>
                </a:cubicBezTo>
                <a:cubicBezTo>
                  <a:pt x="2" y="104"/>
                  <a:pt x="2" y="104"/>
                  <a:pt x="1" y="104"/>
                </a:cubicBezTo>
                <a:moveTo>
                  <a:pt x="8" y="33"/>
                </a:moveTo>
                <a:cubicBezTo>
                  <a:pt x="6" y="33"/>
                  <a:pt x="6" y="33"/>
                  <a:pt x="6" y="33"/>
                </a:cubicBezTo>
                <a:cubicBezTo>
                  <a:pt x="6" y="42"/>
                  <a:pt x="6" y="42"/>
                  <a:pt x="6" y="42"/>
                </a:cubicBezTo>
                <a:cubicBezTo>
                  <a:pt x="8" y="42"/>
                  <a:pt x="8" y="42"/>
                  <a:pt x="8" y="42"/>
                </a:cubicBezTo>
                <a:cubicBezTo>
                  <a:pt x="9" y="42"/>
                  <a:pt x="10" y="41"/>
                  <a:pt x="10" y="39"/>
                </a:cubicBezTo>
                <a:cubicBezTo>
                  <a:pt x="10" y="36"/>
                  <a:pt x="10" y="36"/>
                  <a:pt x="10" y="36"/>
                </a:cubicBezTo>
                <a:cubicBezTo>
                  <a:pt x="10" y="34"/>
                  <a:pt x="9" y="33"/>
                  <a:pt x="8" y="33"/>
                </a:cubicBezTo>
                <a:moveTo>
                  <a:pt x="37" y="33"/>
                </a:moveTo>
                <a:cubicBezTo>
                  <a:pt x="35" y="33"/>
                  <a:pt x="35" y="33"/>
                  <a:pt x="35" y="33"/>
                </a:cubicBezTo>
                <a:cubicBezTo>
                  <a:pt x="35" y="41"/>
                  <a:pt x="35" y="41"/>
                  <a:pt x="35" y="41"/>
                </a:cubicBezTo>
                <a:cubicBezTo>
                  <a:pt x="37" y="41"/>
                  <a:pt x="37" y="41"/>
                  <a:pt x="37" y="41"/>
                </a:cubicBezTo>
                <a:cubicBezTo>
                  <a:pt x="38" y="41"/>
                  <a:pt x="39" y="40"/>
                  <a:pt x="39" y="38"/>
                </a:cubicBezTo>
                <a:cubicBezTo>
                  <a:pt x="39" y="36"/>
                  <a:pt x="39" y="36"/>
                  <a:pt x="39" y="36"/>
                </a:cubicBezTo>
                <a:cubicBezTo>
                  <a:pt x="39" y="34"/>
                  <a:pt x="39" y="33"/>
                  <a:pt x="37" y="33"/>
                </a:cubicBezTo>
                <a:moveTo>
                  <a:pt x="22" y="33"/>
                </a:moveTo>
                <a:cubicBezTo>
                  <a:pt x="21" y="33"/>
                  <a:pt x="20" y="33"/>
                  <a:pt x="20" y="35"/>
                </a:cubicBezTo>
                <a:cubicBezTo>
                  <a:pt x="20" y="50"/>
                  <a:pt x="20" y="50"/>
                  <a:pt x="20" y="50"/>
                </a:cubicBezTo>
                <a:cubicBezTo>
                  <a:pt x="20" y="51"/>
                  <a:pt x="21" y="52"/>
                  <a:pt x="22" y="52"/>
                </a:cubicBezTo>
                <a:cubicBezTo>
                  <a:pt x="23" y="52"/>
                  <a:pt x="24" y="51"/>
                  <a:pt x="24" y="50"/>
                </a:cubicBezTo>
                <a:cubicBezTo>
                  <a:pt x="24" y="35"/>
                  <a:pt x="24" y="35"/>
                  <a:pt x="24" y="35"/>
                </a:cubicBezTo>
                <a:cubicBezTo>
                  <a:pt x="24" y="33"/>
                  <a:pt x="23" y="33"/>
                  <a:pt x="22" y="33"/>
                </a:cubicBezTo>
                <a:moveTo>
                  <a:pt x="2" y="56"/>
                </a:moveTo>
                <a:cubicBezTo>
                  <a:pt x="2" y="29"/>
                  <a:pt x="2" y="29"/>
                  <a:pt x="2" y="29"/>
                </a:cubicBezTo>
                <a:cubicBezTo>
                  <a:pt x="8" y="29"/>
                  <a:pt x="8" y="29"/>
                  <a:pt x="8" y="29"/>
                </a:cubicBezTo>
                <a:cubicBezTo>
                  <a:pt x="12" y="29"/>
                  <a:pt x="14" y="32"/>
                  <a:pt x="14" y="36"/>
                </a:cubicBezTo>
                <a:cubicBezTo>
                  <a:pt x="14" y="39"/>
                  <a:pt x="14" y="39"/>
                  <a:pt x="14" y="39"/>
                </a:cubicBezTo>
                <a:cubicBezTo>
                  <a:pt x="14" y="43"/>
                  <a:pt x="12" y="46"/>
                  <a:pt x="8" y="46"/>
                </a:cubicBezTo>
                <a:cubicBezTo>
                  <a:pt x="6" y="46"/>
                  <a:pt x="6" y="46"/>
                  <a:pt x="6" y="46"/>
                </a:cubicBezTo>
                <a:cubicBezTo>
                  <a:pt x="6" y="56"/>
                  <a:pt x="6" y="56"/>
                  <a:pt x="6" y="56"/>
                </a:cubicBezTo>
                <a:cubicBezTo>
                  <a:pt x="2" y="56"/>
                  <a:pt x="2" y="56"/>
                  <a:pt x="2" y="56"/>
                </a:cubicBezTo>
                <a:moveTo>
                  <a:pt x="31" y="56"/>
                </a:moveTo>
                <a:cubicBezTo>
                  <a:pt x="31" y="29"/>
                  <a:pt x="31" y="29"/>
                  <a:pt x="31" y="29"/>
                </a:cubicBezTo>
                <a:cubicBezTo>
                  <a:pt x="37" y="29"/>
                  <a:pt x="37" y="29"/>
                  <a:pt x="37" y="29"/>
                </a:cubicBezTo>
                <a:cubicBezTo>
                  <a:pt x="42" y="29"/>
                  <a:pt x="43" y="31"/>
                  <a:pt x="43" y="35"/>
                </a:cubicBezTo>
                <a:cubicBezTo>
                  <a:pt x="43" y="37"/>
                  <a:pt x="43" y="37"/>
                  <a:pt x="43" y="37"/>
                </a:cubicBezTo>
                <a:cubicBezTo>
                  <a:pt x="43" y="40"/>
                  <a:pt x="42" y="42"/>
                  <a:pt x="41" y="43"/>
                </a:cubicBezTo>
                <a:cubicBezTo>
                  <a:pt x="43" y="44"/>
                  <a:pt x="43" y="46"/>
                  <a:pt x="43" y="48"/>
                </a:cubicBezTo>
                <a:cubicBezTo>
                  <a:pt x="43" y="52"/>
                  <a:pt x="43" y="52"/>
                  <a:pt x="43" y="52"/>
                </a:cubicBezTo>
                <a:cubicBezTo>
                  <a:pt x="43" y="54"/>
                  <a:pt x="43" y="55"/>
                  <a:pt x="44" y="56"/>
                </a:cubicBezTo>
                <a:cubicBezTo>
                  <a:pt x="40" y="56"/>
                  <a:pt x="40" y="56"/>
                  <a:pt x="40" y="56"/>
                </a:cubicBezTo>
                <a:cubicBezTo>
                  <a:pt x="39" y="55"/>
                  <a:pt x="39" y="55"/>
                  <a:pt x="39" y="52"/>
                </a:cubicBezTo>
                <a:cubicBezTo>
                  <a:pt x="39" y="48"/>
                  <a:pt x="39" y="48"/>
                  <a:pt x="39" y="48"/>
                </a:cubicBezTo>
                <a:cubicBezTo>
                  <a:pt x="39" y="46"/>
                  <a:pt x="38" y="45"/>
                  <a:pt x="37" y="45"/>
                </a:cubicBezTo>
                <a:cubicBezTo>
                  <a:pt x="35" y="45"/>
                  <a:pt x="35" y="45"/>
                  <a:pt x="35" y="45"/>
                </a:cubicBezTo>
                <a:cubicBezTo>
                  <a:pt x="35" y="56"/>
                  <a:pt x="35" y="56"/>
                  <a:pt x="35" y="56"/>
                </a:cubicBezTo>
                <a:cubicBezTo>
                  <a:pt x="31" y="56"/>
                  <a:pt x="31" y="56"/>
                  <a:pt x="31" y="56"/>
                </a:cubicBezTo>
                <a:moveTo>
                  <a:pt x="45" y="33"/>
                </a:moveTo>
                <a:cubicBezTo>
                  <a:pt x="45" y="29"/>
                  <a:pt x="45" y="29"/>
                  <a:pt x="45" y="29"/>
                </a:cubicBezTo>
                <a:cubicBezTo>
                  <a:pt x="58" y="29"/>
                  <a:pt x="58" y="29"/>
                  <a:pt x="58" y="29"/>
                </a:cubicBezTo>
                <a:cubicBezTo>
                  <a:pt x="58" y="33"/>
                  <a:pt x="58" y="33"/>
                  <a:pt x="58" y="33"/>
                </a:cubicBezTo>
                <a:cubicBezTo>
                  <a:pt x="53" y="33"/>
                  <a:pt x="53" y="33"/>
                  <a:pt x="53" y="33"/>
                </a:cubicBezTo>
                <a:cubicBezTo>
                  <a:pt x="53" y="56"/>
                  <a:pt x="53" y="56"/>
                  <a:pt x="53" y="56"/>
                </a:cubicBezTo>
                <a:cubicBezTo>
                  <a:pt x="49" y="56"/>
                  <a:pt x="49" y="56"/>
                  <a:pt x="49" y="56"/>
                </a:cubicBezTo>
                <a:cubicBezTo>
                  <a:pt x="49" y="33"/>
                  <a:pt x="49" y="33"/>
                  <a:pt x="49" y="33"/>
                </a:cubicBezTo>
                <a:cubicBezTo>
                  <a:pt x="45" y="33"/>
                  <a:pt x="45" y="33"/>
                  <a:pt x="45" y="33"/>
                </a:cubicBezTo>
                <a:moveTo>
                  <a:pt x="22" y="56"/>
                </a:moveTo>
                <a:cubicBezTo>
                  <a:pt x="18" y="56"/>
                  <a:pt x="16" y="54"/>
                  <a:pt x="16" y="49"/>
                </a:cubicBezTo>
                <a:cubicBezTo>
                  <a:pt x="16" y="36"/>
                  <a:pt x="16" y="36"/>
                  <a:pt x="16" y="36"/>
                </a:cubicBezTo>
                <a:cubicBezTo>
                  <a:pt x="16" y="31"/>
                  <a:pt x="18" y="29"/>
                  <a:pt x="22" y="29"/>
                </a:cubicBezTo>
                <a:cubicBezTo>
                  <a:pt x="26" y="29"/>
                  <a:pt x="28" y="31"/>
                  <a:pt x="28" y="36"/>
                </a:cubicBezTo>
                <a:cubicBezTo>
                  <a:pt x="28" y="49"/>
                  <a:pt x="28" y="49"/>
                  <a:pt x="28" y="49"/>
                </a:cubicBezTo>
                <a:cubicBezTo>
                  <a:pt x="28" y="54"/>
                  <a:pt x="26" y="56"/>
                  <a:pt x="22" y="56"/>
                </a:cubicBezTo>
                <a:moveTo>
                  <a:pt x="68" y="0"/>
                </a:moveTo>
                <a:cubicBezTo>
                  <a:pt x="0" y="0"/>
                  <a:pt x="0" y="0"/>
                  <a:pt x="0" y="0"/>
                </a:cubicBezTo>
                <a:cubicBezTo>
                  <a:pt x="0" y="99"/>
                  <a:pt x="0" y="99"/>
                  <a:pt x="0" y="99"/>
                </a:cubicBezTo>
                <a:cubicBezTo>
                  <a:pt x="30" y="100"/>
                  <a:pt x="55" y="125"/>
                  <a:pt x="55" y="155"/>
                </a:cubicBezTo>
                <a:cubicBezTo>
                  <a:pt x="55" y="186"/>
                  <a:pt x="30" y="210"/>
                  <a:pt x="0" y="211"/>
                </a:cubicBezTo>
                <a:cubicBezTo>
                  <a:pt x="0" y="269"/>
                  <a:pt x="0" y="269"/>
                  <a:pt x="0" y="269"/>
                </a:cubicBezTo>
                <a:cubicBezTo>
                  <a:pt x="68" y="269"/>
                  <a:pt x="68" y="269"/>
                  <a:pt x="68" y="269"/>
                </a:cubicBezTo>
                <a:cubicBezTo>
                  <a:pt x="74" y="269"/>
                  <a:pt x="79" y="264"/>
                  <a:pt x="79" y="257"/>
                </a:cubicBezTo>
                <a:cubicBezTo>
                  <a:pt x="79" y="233"/>
                  <a:pt x="79" y="233"/>
                  <a:pt x="79" y="233"/>
                </a:cubicBezTo>
                <a:cubicBezTo>
                  <a:pt x="79" y="224"/>
                  <a:pt x="79" y="224"/>
                  <a:pt x="79" y="224"/>
                </a:cubicBezTo>
                <a:cubicBezTo>
                  <a:pt x="79" y="150"/>
                  <a:pt x="79" y="150"/>
                  <a:pt x="79" y="150"/>
                </a:cubicBezTo>
                <a:cubicBezTo>
                  <a:pt x="79" y="114"/>
                  <a:pt x="79" y="114"/>
                  <a:pt x="79" y="114"/>
                </a:cubicBezTo>
                <a:cubicBezTo>
                  <a:pt x="79" y="78"/>
                  <a:pt x="79" y="78"/>
                  <a:pt x="79" y="78"/>
                </a:cubicBezTo>
                <a:cubicBezTo>
                  <a:pt x="79" y="23"/>
                  <a:pt x="79" y="23"/>
                  <a:pt x="79" y="23"/>
                </a:cubicBezTo>
                <a:cubicBezTo>
                  <a:pt x="79" y="12"/>
                  <a:pt x="79" y="12"/>
                  <a:pt x="79" y="12"/>
                </a:cubicBezTo>
                <a:cubicBezTo>
                  <a:pt x="79" y="6"/>
                  <a:pt x="74" y="0"/>
                  <a:pt x="68" y="0"/>
                </a:cubicBezTo>
              </a:path>
            </a:pathLst>
          </a:custGeom>
          <a:solidFill>
            <a:srgbClr val="A993C9"/>
          </a:solidFill>
          <a:ln>
            <a:noFill/>
          </a:ln>
        </p:spPr>
        <p:txBody>
          <a:bodyPr anchor="ctr"/>
          <a:lstStyle/>
          <a:p>
            <a:pPr algn="ctr"/>
            <a:endParaRPr dirty="0">
              <a:solidFill>
                <a:schemeClr val="tx1">
                  <a:lumMod val="65000"/>
                  <a:lumOff val="35000"/>
                </a:schemeClr>
              </a:solidFill>
              <a:latin typeface="+mn-ea"/>
            </a:endParaRPr>
          </a:p>
        </p:txBody>
      </p:sp>
      <p:sp>
        <p:nvSpPr>
          <p:cNvPr id="147" name="iśľiḍè">
            <a:extLst>
              <a:ext uri="{FF2B5EF4-FFF2-40B4-BE49-F238E27FC236}">
                <a16:creationId xmlns:a16="http://schemas.microsoft.com/office/drawing/2014/main" id="{DFA04075-3DDE-4B15-BC24-A801578631CA}"/>
              </a:ext>
            </a:extLst>
          </p:cNvPr>
          <p:cNvSpPr/>
          <p:nvPr/>
        </p:nvSpPr>
        <p:spPr bwMode="auto">
          <a:xfrm>
            <a:off x="8502835" y="2848629"/>
            <a:ext cx="13230" cy="28583"/>
          </a:xfrm>
          <a:custGeom>
            <a:avLst/>
            <a:gdLst>
              <a:gd name="T0" fmla="*/ 4 w 12"/>
              <a:gd name="T1" fmla="*/ 13 h 27"/>
              <a:gd name="T2" fmla="*/ 4 w 12"/>
              <a:gd name="T3" fmla="*/ 4 h 27"/>
              <a:gd name="T4" fmla="*/ 6 w 12"/>
              <a:gd name="T5" fmla="*/ 4 h 27"/>
              <a:gd name="T6" fmla="*/ 8 w 12"/>
              <a:gd name="T7" fmla="*/ 7 h 27"/>
              <a:gd name="T8" fmla="*/ 8 w 12"/>
              <a:gd name="T9" fmla="*/ 10 h 27"/>
              <a:gd name="T10" fmla="*/ 6 w 12"/>
              <a:gd name="T11" fmla="*/ 13 h 27"/>
              <a:gd name="T12" fmla="*/ 4 w 12"/>
              <a:gd name="T13" fmla="*/ 13 h 27"/>
              <a:gd name="T14" fmla="*/ 6 w 12"/>
              <a:gd name="T15" fmla="*/ 0 h 27"/>
              <a:gd name="T16" fmla="*/ 0 w 12"/>
              <a:gd name="T17" fmla="*/ 0 h 27"/>
              <a:gd name="T18" fmla="*/ 0 w 12"/>
              <a:gd name="T19" fmla="*/ 27 h 27"/>
              <a:gd name="T20" fmla="*/ 4 w 12"/>
              <a:gd name="T21" fmla="*/ 27 h 27"/>
              <a:gd name="T22" fmla="*/ 4 w 12"/>
              <a:gd name="T23" fmla="*/ 17 h 27"/>
              <a:gd name="T24" fmla="*/ 6 w 12"/>
              <a:gd name="T25" fmla="*/ 17 h 27"/>
              <a:gd name="T26" fmla="*/ 12 w 12"/>
              <a:gd name="T27" fmla="*/ 10 h 27"/>
              <a:gd name="T28" fmla="*/ 12 w 12"/>
              <a:gd name="T29" fmla="*/ 7 h 27"/>
              <a:gd name="T30" fmla="*/ 6 w 12"/>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7">
                <a:moveTo>
                  <a:pt x="4" y="13"/>
                </a:moveTo>
                <a:cubicBezTo>
                  <a:pt x="4" y="4"/>
                  <a:pt x="4" y="4"/>
                  <a:pt x="4" y="4"/>
                </a:cubicBezTo>
                <a:cubicBezTo>
                  <a:pt x="6" y="4"/>
                  <a:pt x="6" y="4"/>
                  <a:pt x="6" y="4"/>
                </a:cubicBezTo>
                <a:cubicBezTo>
                  <a:pt x="7" y="4"/>
                  <a:pt x="8" y="5"/>
                  <a:pt x="8" y="7"/>
                </a:cubicBezTo>
                <a:cubicBezTo>
                  <a:pt x="8" y="10"/>
                  <a:pt x="8" y="10"/>
                  <a:pt x="8" y="10"/>
                </a:cubicBezTo>
                <a:cubicBezTo>
                  <a:pt x="8" y="12"/>
                  <a:pt x="7" y="13"/>
                  <a:pt x="6" y="13"/>
                </a:cubicBezTo>
                <a:cubicBezTo>
                  <a:pt x="4" y="13"/>
                  <a:pt x="4" y="13"/>
                  <a:pt x="4" y="13"/>
                </a:cubicBezTo>
                <a:moveTo>
                  <a:pt x="6" y="0"/>
                </a:moveTo>
                <a:cubicBezTo>
                  <a:pt x="0" y="0"/>
                  <a:pt x="0" y="0"/>
                  <a:pt x="0" y="0"/>
                </a:cubicBezTo>
                <a:cubicBezTo>
                  <a:pt x="0" y="27"/>
                  <a:pt x="0" y="27"/>
                  <a:pt x="0" y="27"/>
                </a:cubicBezTo>
                <a:cubicBezTo>
                  <a:pt x="4" y="27"/>
                  <a:pt x="4" y="27"/>
                  <a:pt x="4" y="27"/>
                </a:cubicBezTo>
                <a:cubicBezTo>
                  <a:pt x="4" y="17"/>
                  <a:pt x="4" y="17"/>
                  <a:pt x="4" y="17"/>
                </a:cubicBezTo>
                <a:cubicBezTo>
                  <a:pt x="6" y="17"/>
                  <a:pt x="6" y="17"/>
                  <a:pt x="6" y="17"/>
                </a:cubicBezTo>
                <a:cubicBezTo>
                  <a:pt x="10" y="17"/>
                  <a:pt x="12" y="14"/>
                  <a:pt x="12" y="10"/>
                </a:cubicBezTo>
                <a:cubicBezTo>
                  <a:pt x="12" y="7"/>
                  <a:pt x="12" y="7"/>
                  <a:pt x="12" y="7"/>
                </a:cubicBezTo>
                <a:cubicBezTo>
                  <a:pt x="12" y="3"/>
                  <a:pt x="10" y="0"/>
                  <a:pt x="6"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8" name="ïŝ1ïďê">
            <a:extLst>
              <a:ext uri="{FF2B5EF4-FFF2-40B4-BE49-F238E27FC236}">
                <a16:creationId xmlns:a16="http://schemas.microsoft.com/office/drawing/2014/main" id="{9D5EE3B4-FA6B-49FB-9434-8438515FD2BC}"/>
              </a:ext>
            </a:extLst>
          </p:cNvPr>
          <p:cNvSpPr/>
          <p:nvPr/>
        </p:nvSpPr>
        <p:spPr bwMode="auto">
          <a:xfrm>
            <a:off x="8518585" y="2848629"/>
            <a:ext cx="13230" cy="28583"/>
          </a:xfrm>
          <a:custGeom>
            <a:avLst/>
            <a:gdLst>
              <a:gd name="T0" fmla="*/ 6 w 12"/>
              <a:gd name="T1" fmla="*/ 23 h 27"/>
              <a:gd name="T2" fmla="*/ 4 w 12"/>
              <a:gd name="T3" fmla="*/ 21 h 27"/>
              <a:gd name="T4" fmla="*/ 4 w 12"/>
              <a:gd name="T5" fmla="*/ 6 h 27"/>
              <a:gd name="T6" fmla="*/ 6 w 12"/>
              <a:gd name="T7" fmla="*/ 4 h 27"/>
              <a:gd name="T8" fmla="*/ 8 w 12"/>
              <a:gd name="T9" fmla="*/ 6 h 27"/>
              <a:gd name="T10" fmla="*/ 8 w 12"/>
              <a:gd name="T11" fmla="*/ 21 h 27"/>
              <a:gd name="T12" fmla="*/ 6 w 12"/>
              <a:gd name="T13" fmla="*/ 23 h 27"/>
              <a:gd name="T14" fmla="*/ 6 w 12"/>
              <a:gd name="T15" fmla="*/ 0 h 27"/>
              <a:gd name="T16" fmla="*/ 0 w 12"/>
              <a:gd name="T17" fmla="*/ 7 h 27"/>
              <a:gd name="T18" fmla="*/ 0 w 12"/>
              <a:gd name="T19" fmla="*/ 20 h 27"/>
              <a:gd name="T20" fmla="*/ 6 w 12"/>
              <a:gd name="T21" fmla="*/ 27 h 27"/>
              <a:gd name="T22" fmla="*/ 12 w 12"/>
              <a:gd name="T23" fmla="*/ 20 h 27"/>
              <a:gd name="T24" fmla="*/ 12 w 12"/>
              <a:gd name="T25" fmla="*/ 7 h 27"/>
              <a:gd name="T26" fmla="*/ 6 w 1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7">
                <a:moveTo>
                  <a:pt x="6" y="23"/>
                </a:moveTo>
                <a:cubicBezTo>
                  <a:pt x="5" y="23"/>
                  <a:pt x="4" y="22"/>
                  <a:pt x="4" y="21"/>
                </a:cubicBezTo>
                <a:cubicBezTo>
                  <a:pt x="4" y="6"/>
                  <a:pt x="4" y="6"/>
                  <a:pt x="4" y="6"/>
                </a:cubicBezTo>
                <a:cubicBezTo>
                  <a:pt x="4" y="4"/>
                  <a:pt x="5" y="4"/>
                  <a:pt x="6" y="4"/>
                </a:cubicBezTo>
                <a:cubicBezTo>
                  <a:pt x="7" y="4"/>
                  <a:pt x="8" y="4"/>
                  <a:pt x="8" y="6"/>
                </a:cubicBezTo>
                <a:cubicBezTo>
                  <a:pt x="8" y="21"/>
                  <a:pt x="8" y="21"/>
                  <a:pt x="8" y="21"/>
                </a:cubicBezTo>
                <a:cubicBezTo>
                  <a:pt x="8" y="22"/>
                  <a:pt x="7" y="23"/>
                  <a:pt x="6" y="23"/>
                </a:cubicBezTo>
                <a:moveTo>
                  <a:pt x="6" y="0"/>
                </a:moveTo>
                <a:cubicBezTo>
                  <a:pt x="2" y="0"/>
                  <a:pt x="0" y="2"/>
                  <a:pt x="0" y="7"/>
                </a:cubicBezTo>
                <a:cubicBezTo>
                  <a:pt x="0" y="20"/>
                  <a:pt x="0" y="20"/>
                  <a:pt x="0" y="20"/>
                </a:cubicBezTo>
                <a:cubicBezTo>
                  <a:pt x="0" y="25"/>
                  <a:pt x="2" y="27"/>
                  <a:pt x="6" y="27"/>
                </a:cubicBezTo>
                <a:cubicBezTo>
                  <a:pt x="10" y="27"/>
                  <a:pt x="12" y="25"/>
                  <a:pt x="12" y="20"/>
                </a:cubicBezTo>
                <a:cubicBezTo>
                  <a:pt x="12" y="7"/>
                  <a:pt x="12" y="7"/>
                  <a:pt x="12" y="7"/>
                </a:cubicBezTo>
                <a:cubicBezTo>
                  <a:pt x="12" y="2"/>
                  <a:pt x="10" y="0"/>
                  <a:pt x="6"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49" name="isḷïďé">
            <a:extLst>
              <a:ext uri="{FF2B5EF4-FFF2-40B4-BE49-F238E27FC236}">
                <a16:creationId xmlns:a16="http://schemas.microsoft.com/office/drawing/2014/main" id="{3CE3F087-A030-4338-A76B-4D7310A888A4}"/>
              </a:ext>
            </a:extLst>
          </p:cNvPr>
          <p:cNvSpPr/>
          <p:nvPr/>
        </p:nvSpPr>
        <p:spPr bwMode="auto">
          <a:xfrm>
            <a:off x="8534964" y="2848629"/>
            <a:ext cx="14489" cy="28583"/>
          </a:xfrm>
          <a:custGeom>
            <a:avLst/>
            <a:gdLst>
              <a:gd name="T0" fmla="*/ 4 w 13"/>
              <a:gd name="T1" fmla="*/ 12 h 27"/>
              <a:gd name="T2" fmla="*/ 4 w 13"/>
              <a:gd name="T3" fmla="*/ 4 h 27"/>
              <a:gd name="T4" fmla="*/ 6 w 13"/>
              <a:gd name="T5" fmla="*/ 4 h 27"/>
              <a:gd name="T6" fmla="*/ 8 w 13"/>
              <a:gd name="T7" fmla="*/ 7 h 27"/>
              <a:gd name="T8" fmla="*/ 8 w 13"/>
              <a:gd name="T9" fmla="*/ 9 h 27"/>
              <a:gd name="T10" fmla="*/ 6 w 13"/>
              <a:gd name="T11" fmla="*/ 12 h 27"/>
              <a:gd name="T12" fmla="*/ 4 w 13"/>
              <a:gd name="T13" fmla="*/ 12 h 27"/>
              <a:gd name="T14" fmla="*/ 6 w 13"/>
              <a:gd name="T15" fmla="*/ 0 h 27"/>
              <a:gd name="T16" fmla="*/ 0 w 13"/>
              <a:gd name="T17" fmla="*/ 0 h 27"/>
              <a:gd name="T18" fmla="*/ 0 w 13"/>
              <a:gd name="T19" fmla="*/ 27 h 27"/>
              <a:gd name="T20" fmla="*/ 4 w 13"/>
              <a:gd name="T21" fmla="*/ 27 h 27"/>
              <a:gd name="T22" fmla="*/ 4 w 13"/>
              <a:gd name="T23" fmla="*/ 16 h 27"/>
              <a:gd name="T24" fmla="*/ 6 w 13"/>
              <a:gd name="T25" fmla="*/ 16 h 27"/>
              <a:gd name="T26" fmla="*/ 8 w 13"/>
              <a:gd name="T27" fmla="*/ 19 h 27"/>
              <a:gd name="T28" fmla="*/ 8 w 13"/>
              <a:gd name="T29" fmla="*/ 23 h 27"/>
              <a:gd name="T30" fmla="*/ 9 w 13"/>
              <a:gd name="T31" fmla="*/ 27 h 27"/>
              <a:gd name="T32" fmla="*/ 13 w 13"/>
              <a:gd name="T33" fmla="*/ 27 h 27"/>
              <a:gd name="T34" fmla="*/ 12 w 13"/>
              <a:gd name="T35" fmla="*/ 23 h 27"/>
              <a:gd name="T36" fmla="*/ 12 w 13"/>
              <a:gd name="T37" fmla="*/ 19 h 27"/>
              <a:gd name="T38" fmla="*/ 10 w 13"/>
              <a:gd name="T39" fmla="*/ 14 h 27"/>
              <a:gd name="T40" fmla="*/ 12 w 13"/>
              <a:gd name="T41" fmla="*/ 8 h 27"/>
              <a:gd name="T42" fmla="*/ 12 w 13"/>
              <a:gd name="T43" fmla="*/ 6 h 27"/>
              <a:gd name="T44" fmla="*/ 6 w 13"/>
              <a:gd name="T4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27">
                <a:moveTo>
                  <a:pt x="4" y="12"/>
                </a:moveTo>
                <a:cubicBezTo>
                  <a:pt x="4" y="4"/>
                  <a:pt x="4" y="4"/>
                  <a:pt x="4" y="4"/>
                </a:cubicBezTo>
                <a:cubicBezTo>
                  <a:pt x="6" y="4"/>
                  <a:pt x="6" y="4"/>
                  <a:pt x="6" y="4"/>
                </a:cubicBezTo>
                <a:cubicBezTo>
                  <a:pt x="8" y="4"/>
                  <a:pt x="8" y="5"/>
                  <a:pt x="8" y="7"/>
                </a:cubicBezTo>
                <a:cubicBezTo>
                  <a:pt x="8" y="9"/>
                  <a:pt x="8" y="9"/>
                  <a:pt x="8" y="9"/>
                </a:cubicBezTo>
                <a:cubicBezTo>
                  <a:pt x="8" y="11"/>
                  <a:pt x="7" y="12"/>
                  <a:pt x="6" y="12"/>
                </a:cubicBezTo>
                <a:cubicBezTo>
                  <a:pt x="4" y="12"/>
                  <a:pt x="4" y="12"/>
                  <a:pt x="4" y="12"/>
                </a:cubicBezTo>
                <a:moveTo>
                  <a:pt x="6" y="0"/>
                </a:moveTo>
                <a:cubicBezTo>
                  <a:pt x="0" y="0"/>
                  <a:pt x="0" y="0"/>
                  <a:pt x="0" y="0"/>
                </a:cubicBezTo>
                <a:cubicBezTo>
                  <a:pt x="0" y="27"/>
                  <a:pt x="0" y="27"/>
                  <a:pt x="0" y="27"/>
                </a:cubicBezTo>
                <a:cubicBezTo>
                  <a:pt x="4" y="27"/>
                  <a:pt x="4" y="27"/>
                  <a:pt x="4" y="27"/>
                </a:cubicBezTo>
                <a:cubicBezTo>
                  <a:pt x="4" y="16"/>
                  <a:pt x="4" y="16"/>
                  <a:pt x="4" y="16"/>
                </a:cubicBezTo>
                <a:cubicBezTo>
                  <a:pt x="6" y="16"/>
                  <a:pt x="6" y="16"/>
                  <a:pt x="6" y="16"/>
                </a:cubicBezTo>
                <a:cubicBezTo>
                  <a:pt x="7" y="16"/>
                  <a:pt x="8" y="17"/>
                  <a:pt x="8" y="19"/>
                </a:cubicBezTo>
                <a:cubicBezTo>
                  <a:pt x="8" y="23"/>
                  <a:pt x="8" y="23"/>
                  <a:pt x="8" y="23"/>
                </a:cubicBezTo>
                <a:cubicBezTo>
                  <a:pt x="8" y="26"/>
                  <a:pt x="8" y="26"/>
                  <a:pt x="9" y="27"/>
                </a:cubicBezTo>
                <a:cubicBezTo>
                  <a:pt x="13" y="27"/>
                  <a:pt x="13" y="27"/>
                  <a:pt x="13" y="27"/>
                </a:cubicBezTo>
                <a:cubicBezTo>
                  <a:pt x="12" y="26"/>
                  <a:pt x="12" y="25"/>
                  <a:pt x="12" y="23"/>
                </a:cubicBezTo>
                <a:cubicBezTo>
                  <a:pt x="12" y="19"/>
                  <a:pt x="12" y="19"/>
                  <a:pt x="12" y="19"/>
                </a:cubicBezTo>
                <a:cubicBezTo>
                  <a:pt x="12" y="17"/>
                  <a:pt x="12" y="15"/>
                  <a:pt x="10" y="14"/>
                </a:cubicBezTo>
                <a:cubicBezTo>
                  <a:pt x="11" y="13"/>
                  <a:pt x="12" y="11"/>
                  <a:pt x="12" y="8"/>
                </a:cubicBezTo>
                <a:cubicBezTo>
                  <a:pt x="12" y="6"/>
                  <a:pt x="12" y="6"/>
                  <a:pt x="12" y="6"/>
                </a:cubicBezTo>
                <a:cubicBezTo>
                  <a:pt x="12" y="2"/>
                  <a:pt x="11" y="0"/>
                  <a:pt x="6"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0" name="îṩļíḑé">
            <a:extLst>
              <a:ext uri="{FF2B5EF4-FFF2-40B4-BE49-F238E27FC236}">
                <a16:creationId xmlns:a16="http://schemas.microsoft.com/office/drawing/2014/main" id="{7F08B982-ED1B-4EFC-9330-003468F19303}"/>
              </a:ext>
            </a:extLst>
          </p:cNvPr>
          <p:cNvSpPr/>
          <p:nvPr/>
        </p:nvSpPr>
        <p:spPr bwMode="auto">
          <a:xfrm>
            <a:off x="8550083" y="2848629"/>
            <a:ext cx="14489" cy="28583"/>
          </a:xfrm>
          <a:custGeom>
            <a:avLst/>
            <a:gdLst>
              <a:gd name="T0" fmla="*/ 23 w 23"/>
              <a:gd name="T1" fmla="*/ 0 h 47"/>
              <a:gd name="T2" fmla="*/ 0 w 23"/>
              <a:gd name="T3" fmla="*/ 0 h 47"/>
              <a:gd name="T4" fmla="*/ 0 w 23"/>
              <a:gd name="T5" fmla="*/ 7 h 47"/>
              <a:gd name="T6" fmla="*/ 7 w 23"/>
              <a:gd name="T7" fmla="*/ 7 h 47"/>
              <a:gd name="T8" fmla="*/ 7 w 23"/>
              <a:gd name="T9" fmla="*/ 47 h 47"/>
              <a:gd name="T10" fmla="*/ 14 w 23"/>
              <a:gd name="T11" fmla="*/ 47 h 47"/>
              <a:gd name="T12" fmla="*/ 14 w 23"/>
              <a:gd name="T13" fmla="*/ 7 h 47"/>
              <a:gd name="T14" fmla="*/ 23 w 23"/>
              <a:gd name="T15" fmla="*/ 7 h 47"/>
              <a:gd name="T16" fmla="*/ 23 w 2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23" y="0"/>
                </a:moveTo>
                <a:lnTo>
                  <a:pt x="0" y="0"/>
                </a:lnTo>
                <a:lnTo>
                  <a:pt x="0" y="7"/>
                </a:lnTo>
                <a:lnTo>
                  <a:pt x="7" y="7"/>
                </a:lnTo>
                <a:lnTo>
                  <a:pt x="7" y="47"/>
                </a:lnTo>
                <a:lnTo>
                  <a:pt x="14" y="47"/>
                </a:lnTo>
                <a:lnTo>
                  <a:pt x="14" y="7"/>
                </a:lnTo>
                <a:lnTo>
                  <a:pt x="23" y="7"/>
                </a:lnTo>
                <a:lnTo>
                  <a:pt x="23" y="0"/>
                </a:lnTo>
                <a:close/>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1" name="iś1ïḑé">
            <a:extLst>
              <a:ext uri="{FF2B5EF4-FFF2-40B4-BE49-F238E27FC236}">
                <a16:creationId xmlns:a16="http://schemas.microsoft.com/office/drawing/2014/main" id="{FC4C689D-21FC-4461-B845-C0DE677890A7}"/>
              </a:ext>
            </a:extLst>
          </p:cNvPr>
          <p:cNvSpPr/>
          <p:nvPr/>
        </p:nvSpPr>
        <p:spPr bwMode="auto">
          <a:xfrm>
            <a:off x="8550083" y="2848629"/>
            <a:ext cx="14489" cy="28583"/>
          </a:xfrm>
          <a:custGeom>
            <a:avLst/>
            <a:gdLst>
              <a:gd name="T0" fmla="*/ 23 w 23"/>
              <a:gd name="T1" fmla="*/ 0 h 47"/>
              <a:gd name="T2" fmla="*/ 0 w 23"/>
              <a:gd name="T3" fmla="*/ 0 h 47"/>
              <a:gd name="T4" fmla="*/ 0 w 23"/>
              <a:gd name="T5" fmla="*/ 7 h 47"/>
              <a:gd name="T6" fmla="*/ 7 w 23"/>
              <a:gd name="T7" fmla="*/ 7 h 47"/>
              <a:gd name="T8" fmla="*/ 7 w 23"/>
              <a:gd name="T9" fmla="*/ 47 h 47"/>
              <a:gd name="T10" fmla="*/ 14 w 23"/>
              <a:gd name="T11" fmla="*/ 47 h 47"/>
              <a:gd name="T12" fmla="*/ 14 w 23"/>
              <a:gd name="T13" fmla="*/ 7 h 47"/>
              <a:gd name="T14" fmla="*/ 23 w 23"/>
              <a:gd name="T15" fmla="*/ 7 h 47"/>
              <a:gd name="T16" fmla="*/ 23 w 2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23" y="0"/>
                </a:moveTo>
                <a:lnTo>
                  <a:pt x="0" y="0"/>
                </a:lnTo>
                <a:lnTo>
                  <a:pt x="0" y="7"/>
                </a:lnTo>
                <a:lnTo>
                  <a:pt x="7" y="7"/>
                </a:lnTo>
                <a:lnTo>
                  <a:pt x="7" y="47"/>
                </a:lnTo>
                <a:lnTo>
                  <a:pt x="14" y="47"/>
                </a:lnTo>
                <a:lnTo>
                  <a:pt x="14" y="7"/>
                </a:lnTo>
                <a:lnTo>
                  <a:pt x="23" y="7"/>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2" name="iṣḷiḋê">
            <a:extLst>
              <a:ext uri="{FF2B5EF4-FFF2-40B4-BE49-F238E27FC236}">
                <a16:creationId xmlns:a16="http://schemas.microsoft.com/office/drawing/2014/main" id="{F7E95048-7976-4DCF-A0F7-B64A5094AB39}"/>
              </a:ext>
            </a:extLst>
          </p:cNvPr>
          <p:cNvSpPr/>
          <p:nvPr/>
        </p:nvSpPr>
        <p:spPr bwMode="auto">
          <a:xfrm>
            <a:off x="8500946" y="2922823"/>
            <a:ext cx="60477" cy="118589"/>
          </a:xfrm>
          <a:custGeom>
            <a:avLst/>
            <a:gdLst>
              <a:gd name="T0" fmla="*/ 1 w 55"/>
              <a:gd name="T1" fmla="*/ 107 h 112"/>
              <a:gd name="T2" fmla="*/ 1 w 55"/>
              <a:gd name="T3" fmla="*/ 81 h 112"/>
              <a:gd name="T4" fmla="*/ 22 w 55"/>
              <a:gd name="T5" fmla="*/ 81 h 112"/>
              <a:gd name="T6" fmla="*/ 14 w 55"/>
              <a:gd name="T7" fmla="*/ 96 h 112"/>
              <a:gd name="T8" fmla="*/ 1 w 55"/>
              <a:gd name="T9" fmla="*/ 107 h 112"/>
              <a:gd name="T10" fmla="*/ 10 w 55"/>
              <a:gd name="T11" fmla="*/ 106 h 112"/>
              <a:gd name="T12" fmla="*/ 17 w 55"/>
              <a:gd name="T13" fmla="*/ 99 h 112"/>
              <a:gd name="T14" fmla="*/ 27 w 55"/>
              <a:gd name="T15" fmla="*/ 81 h 112"/>
              <a:gd name="T16" fmla="*/ 44 w 55"/>
              <a:gd name="T17" fmla="*/ 81 h 112"/>
              <a:gd name="T18" fmla="*/ 10 w 55"/>
              <a:gd name="T19" fmla="*/ 106 h 112"/>
              <a:gd name="T20" fmla="*/ 1 w 55"/>
              <a:gd name="T21" fmla="*/ 77 h 112"/>
              <a:gd name="T22" fmla="*/ 1 w 55"/>
              <a:gd name="T23" fmla="*/ 57 h 112"/>
              <a:gd name="T24" fmla="*/ 26 w 55"/>
              <a:gd name="T25" fmla="*/ 57 h 112"/>
              <a:gd name="T26" fmla="*/ 23 w 55"/>
              <a:gd name="T27" fmla="*/ 77 h 112"/>
              <a:gd name="T28" fmla="*/ 1 w 55"/>
              <a:gd name="T29" fmla="*/ 77 h 112"/>
              <a:gd name="T30" fmla="*/ 28 w 55"/>
              <a:gd name="T31" fmla="*/ 77 h 112"/>
              <a:gd name="T32" fmla="*/ 31 w 55"/>
              <a:gd name="T33" fmla="*/ 57 h 112"/>
              <a:gd name="T34" fmla="*/ 50 w 55"/>
              <a:gd name="T35" fmla="*/ 57 h 112"/>
              <a:gd name="T36" fmla="*/ 46 w 55"/>
              <a:gd name="T37" fmla="*/ 77 h 112"/>
              <a:gd name="T38" fmla="*/ 28 w 55"/>
              <a:gd name="T39" fmla="*/ 77 h 112"/>
              <a:gd name="T40" fmla="*/ 1 w 55"/>
              <a:gd name="T41" fmla="*/ 53 h 112"/>
              <a:gd name="T42" fmla="*/ 1 w 55"/>
              <a:gd name="T43" fmla="*/ 33 h 112"/>
              <a:gd name="T44" fmla="*/ 22 w 55"/>
              <a:gd name="T45" fmla="*/ 33 h 112"/>
              <a:gd name="T46" fmla="*/ 26 w 55"/>
              <a:gd name="T47" fmla="*/ 53 h 112"/>
              <a:gd name="T48" fmla="*/ 1 w 55"/>
              <a:gd name="T49" fmla="*/ 53 h 112"/>
              <a:gd name="T50" fmla="*/ 31 w 55"/>
              <a:gd name="T51" fmla="*/ 53 h 112"/>
              <a:gd name="T52" fmla="*/ 27 w 55"/>
              <a:gd name="T53" fmla="*/ 33 h 112"/>
              <a:gd name="T54" fmla="*/ 45 w 55"/>
              <a:gd name="T55" fmla="*/ 33 h 112"/>
              <a:gd name="T56" fmla="*/ 50 w 55"/>
              <a:gd name="T57" fmla="*/ 53 h 112"/>
              <a:gd name="T58" fmla="*/ 31 w 55"/>
              <a:gd name="T59" fmla="*/ 53 h 112"/>
              <a:gd name="T60" fmla="*/ 26 w 55"/>
              <a:gd name="T61" fmla="*/ 29 h 112"/>
              <a:gd name="T62" fmla="*/ 18 w 55"/>
              <a:gd name="T63" fmla="*/ 15 h 112"/>
              <a:gd name="T64" fmla="*/ 11 w 55"/>
              <a:gd name="T65" fmla="*/ 6 h 112"/>
              <a:gd name="T66" fmla="*/ 42 w 55"/>
              <a:gd name="T67" fmla="*/ 29 h 112"/>
              <a:gd name="T68" fmla="*/ 26 w 55"/>
              <a:gd name="T69" fmla="*/ 29 h 112"/>
              <a:gd name="T70" fmla="*/ 1 w 55"/>
              <a:gd name="T71" fmla="*/ 29 h 112"/>
              <a:gd name="T72" fmla="*/ 1 w 55"/>
              <a:gd name="T73" fmla="*/ 5 h 112"/>
              <a:gd name="T74" fmla="*/ 3 w 55"/>
              <a:gd name="T75" fmla="*/ 5 h 112"/>
              <a:gd name="T76" fmla="*/ 21 w 55"/>
              <a:gd name="T77" fmla="*/ 29 h 112"/>
              <a:gd name="T78" fmla="*/ 1 w 55"/>
              <a:gd name="T79" fmla="*/ 29 h 112"/>
              <a:gd name="T80" fmla="*/ 0 w 55"/>
              <a:gd name="T81" fmla="*/ 0 h 112"/>
              <a:gd name="T82" fmla="*/ 0 w 55"/>
              <a:gd name="T83" fmla="*/ 112 h 112"/>
              <a:gd name="T84" fmla="*/ 55 w 55"/>
              <a:gd name="T85" fmla="*/ 56 h 112"/>
              <a:gd name="T86" fmla="*/ 0 w 55"/>
              <a:gd name="T8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 h="112">
                <a:moveTo>
                  <a:pt x="1" y="107"/>
                </a:moveTo>
                <a:cubicBezTo>
                  <a:pt x="1" y="81"/>
                  <a:pt x="1" y="81"/>
                  <a:pt x="1" y="81"/>
                </a:cubicBezTo>
                <a:cubicBezTo>
                  <a:pt x="22" y="81"/>
                  <a:pt x="22" y="81"/>
                  <a:pt x="22" y="81"/>
                </a:cubicBezTo>
                <a:cubicBezTo>
                  <a:pt x="20" y="87"/>
                  <a:pt x="17" y="92"/>
                  <a:pt x="14" y="96"/>
                </a:cubicBezTo>
                <a:cubicBezTo>
                  <a:pt x="8" y="103"/>
                  <a:pt x="3" y="106"/>
                  <a:pt x="1" y="107"/>
                </a:cubicBezTo>
                <a:moveTo>
                  <a:pt x="10" y="106"/>
                </a:moveTo>
                <a:cubicBezTo>
                  <a:pt x="13" y="104"/>
                  <a:pt x="15" y="101"/>
                  <a:pt x="17" y="99"/>
                </a:cubicBezTo>
                <a:cubicBezTo>
                  <a:pt x="21" y="94"/>
                  <a:pt x="24" y="88"/>
                  <a:pt x="27" y="81"/>
                </a:cubicBezTo>
                <a:cubicBezTo>
                  <a:pt x="44" y="81"/>
                  <a:pt x="44" y="81"/>
                  <a:pt x="44" y="81"/>
                </a:cubicBezTo>
                <a:cubicBezTo>
                  <a:pt x="36" y="94"/>
                  <a:pt x="24" y="103"/>
                  <a:pt x="10" y="106"/>
                </a:cubicBezTo>
                <a:moveTo>
                  <a:pt x="1" y="77"/>
                </a:moveTo>
                <a:cubicBezTo>
                  <a:pt x="1" y="57"/>
                  <a:pt x="1" y="57"/>
                  <a:pt x="1" y="57"/>
                </a:cubicBezTo>
                <a:cubicBezTo>
                  <a:pt x="26" y="57"/>
                  <a:pt x="26" y="57"/>
                  <a:pt x="26" y="57"/>
                </a:cubicBezTo>
                <a:cubicBezTo>
                  <a:pt x="26" y="64"/>
                  <a:pt x="25" y="71"/>
                  <a:pt x="23" y="77"/>
                </a:cubicBezTo>
                <a:cubicBezTo>
                  <a:pt x="1" y="77"/>
                  <a:pt x="1" y="77"/>
                  <a:pt x="1" y="77"/>
                </a:cubicBezTo>
                <a:moveTo>
                  <a:pt x="28" y="77"/>
                </a:moveTo>
                <a:cubicBezTo>
                  <a:pt x="30" y="71"/>
                  <a:pt x="31" y="64"/>
                  <a:pt x="31" y="57"/>
                </a:cubicBezTo>
                <a:cubicBezTo>
                  <a:pt x="50" y="57"/>
                  <a:pt x="50" y="57"/>
                  <a:pt x="50" y="57"/>
                </a:cubicBezTo>
                <a:cubicBezTo>
                  <a:pt x="50" y="64"/>
                  <a:pt x="49" y="70"/>
                  <a:pt x="46" y="77"/>
                </a:cubicBezTo>
                <a:cubicBezTo>
                  <a:pt x="28" y="77"/>
                  <a:pt x="28" y="77"/>
                  <a:pt x="28" y="77"/>
                </a:cubicBezTo>
                <a:moveTo>
                  <a:pt x="1" y="53"/>
                </a:moveTo>
                <a:cubicBezTo>
                  <a:pt x="1" y="33"/>
                  <a:pt x="1" y="33"/>
                  <a:pt x="1" y="33"/>
                </a:cubicBezTo>
                <a:cubicBezTo>
                  <a:pt x="22" y="33"/>
                  <a:pt x="22" y="33"/>
                  <a:pt x="22" y="33"/>
                </a:cubicBezTo>
                <a:cubicBezTo>
                  <a:pt x="25" y="39"/>
                  <a:pt x="26" y="46"/>
                  <a:pt x="26" y="53"/>
                </a:cubicBezTo>
                <a:cubicBezTo>
                  <a:pt x="1" y="53"/>
                  <a:pt x="1" y="53"/>
                  <a:pt x="1" y="53"/>
                </a:cubicBezTo>
                <a:moveTo>
                  <a:pt x="31" y="53"/>
                </a:moveTo>
                <a:cubicBezTo>
                  <a:pt x="31" y="46"/>
                  <a:pt x="29" y="39"/>
                  <a:pt x="27" y="33"/>
                </a:cubicBezTo>
                <a:cubicBezTo>
                  <a:pt x="45" y="33"/>
                  <a:pt x="45" y="33"/>
                  <a:pt x="45" y="33"/>
                </a:cubicBezTo>
                <a:cubicBezTo>
                  <a:pt x="48" y="39"/>
                  <a:pt x="50" y="46"/>
                  <a:pt x="50" y="53"/>
                </a:cubicBezTo>
                <a:cubicBezTo>
                  <a:pt x="31" y="53"/>
                  <a:pt x="31" y="53"/>
                  <a:pt x="31" y="53"/>
                </a:cubicBezTo>
                <a:moveTo>
                  <a:pt x="26" y="29"/>
                </a:moveTo>
                <a:cubicBezTo>
                  <a:pt x="24" y="24"/>
                  <a:pt x="21" y="19"/>
                  <a:pt x="18" y="15"/>
                </a:cubicBezTo>
                <a:cubicBezTo>
                  <a:pt x="16" y="12"/>
                  <a:pt x="13" y="9"/>
                  <a:pt x="11" y="6"/>
                </a:cubicBezTo>
                <a:cubicBezTo>
                  <a:pt x="24" y="9"/>
                  <a:pt x="35" y="17"/>
                  <a:pt x="42" y="29"/>
                </a:cubicBezTo>
                <a:cubicBezTo>
                  <a:pt x="26" y="29"/>
                  <a:pt x="26" y="29"/>
                  <a:pt x="26" y="29"/>
                </a:cubicBezTo>
                <a:moveTo>
                  <a:pt x="1" y="29"/>
                </a:moveTo>
                <a:cubicBezTo>
                  <a:pt x="1" y="5"/>
                  <a:pt x="1" y="5"/>
                  <a:pt x="1" y="5"/>
                </a:cubicBezTo>
                <a:cubicBezTo>
                  <a:pt x="2" y="5"/>
                  <a:pt x="2" y="5"/>
                  <a:pt x="3" y="5"/>
                </a:cubicBezTo>
                <a:cubicBezTo>
                  <a:pt x="6" y="7"/>
                  <a:pt x="15" y="15"/>
                  <a:pt x="21" y="29"/>
                </a:cubicBezTo>
                <a:cubicBezTo>
                  <a:pt x="1" y="29"/>
                  <a:pt x="1" y="29"/>
                  <a:pt x="1" y="29"/>
                </a:cubicBezTo>
                <a:moveTo>
                  <a:pt x="0" y="0"/>
                </a:moveTo>
                <a:cubicBezTo>
                  <a:pt x="0" y="112"/>
                  <a:pt x="0" y="112"/>
                  <a:pt x="0" y="112"/>
                </a:cubicBezTo>
                <a:cubicBezTo>
                  <a:pt x="30" y="111"/>
                  <a:pt x="55" y="87"/>
                  <a:pt x="55" y="56"/>
                </a:cubicBezTo>
                <a:cubicBezTo>
                  <a:pt x="55" y="26"/>
                  <a:pt x="30" y="1"/>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3" name="íṥḷiďê">
            <a:extLst>
              <a:ext uri="{FF2B5EF4-FFF2-40B4-BE49-F238E27FC236}">
                <a16:creationId xmlns:a16="http://schemas.microsoft.com/office/drawing/2014/main" id="{31C5A3B1-57DB-498A-B5EC-5BB6D2575654}"/>
              </a:ext>
            </a:extLst>
          </p:cNvPr>
          <p:cNvSpPr/>
          <p:nvPr/>
        </p:nvSpPr>
        <p:spPr bwMode="auto">
          <a:xfrm>
            <a:off x="6876256" y="2784774"/>
            <a:ext cx="353413" cy="341170"/>
          </a:xfrm>
          <a:custGeom>
            <a:avLst/>
            <a:gdLst>
              <a:gd name="T0" fmla="*/ 561 w 561"/>
              <a:gd name="T1" fmla="*/ 488 h 561"/>
              <a:gd name="T2" fmla="*/ 314 w 561"/>
              <a:gd name="T3" fmla="*/ 524 h 561"/>
              <a:gd name="T4" fmla="*/ 71 w 561"/>
              <a:gd name="T5" fmla="*/ 561 h 561"/>
              <a:gd name="T6" fmla="*/ 0 w 561"/>
              <a:gd name="T7" fmla="*/ 72 h 561"/>
              <a:gd name="T8" fmla="*/ 261 w 561"/>
              <a:gd name="T9" fmla="*/ 34 h 561"/>
              <a:gd name="T10" fmla="*/ 490 w 561"/>
              <a:gd name="T11" fmla="*/ 0 h 561"/>
              <a:gd name="T12" fmla="*/ 561 w 561"/>
              <a:gd name="T13" fmla="*/ 488 h 561"/>
            </a:gdLst>
            <a:ahLst/>
            <a:cxnLst>
              <a:cxn ang="0">
                <a:pos x="T0" y="T1"/>
              </a:cxn>
              <a:cxn ang="0">
                <a:pos x="T2" y="T3"/>
              </a:cxn>
              <a:cxn ang="0">
                <a:pos x="T4" y="T5"/>
              </a:cxn>
              <a:cxn ang="0">
                <a:pos x="T6" y="T7"/>
              </a:cxn>
              <a:cxn ang="0">
                <a:pos x="T8" y="T9"/>
              </a:cxn>
              <a:cxn ang="0">
                <a:pos x="T10" y="T11"/>
              </a:cxn>
              <a:cxn ang="0">
                <a:pos x="T12" y="T13"/>
              </a:cxn>
            </a:cxnLst>
            <a:rect l="0" t="0" r="r" b="b"/>
            <a:pathLst>
              <a:path w="561" h="561">
                <a:moveTo>
                  <a:pt x="561" y="488"/>
                </a:moveTo>
                <a:lnTo>
                  <a:pt x="314" y="524"/>
                </a:lnTo>
                <a:lnTo>
                  <a:pt x="71" y="561"/>
                </a:lnTo>
                <a:lnTo>
                  <a:pt x="0" y="72"/>
                </a:lnTo>
                <a:lnTo>
                  <a:pt x="261" y="34"/>
                </a:lnTo>
                <a:lnTo>
                  <a:pt x="490" y="0"/>
                </a:lnTo>
                <a:lnTo>
                  <a:pt x="561" y="4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4" name="íslîdé">
            <a:extLst>
              <a:ext uri="{FF2B5EF4-FFF2-40B4-BE49-F238E27FC236}">
                <a16:creationId xmlns:a16="http://schemas.microsoft.com/office/drawing/2014/main" id="{72036D51-E6B1-492C-BC78-6DF03B83166F}"/>
              </a:ext>
            </a:extLst>
          </p:cNvPr>
          <p:cNvSpPr/>
          <p:nvPr/>
        </p:nvSpPr>
        <p:spPr bwMode="auto">
          <a:xfrm>
            <a:off x="6876256" y="2784774"/>
            <a:ext cx="353413" cy="341170"/>
          </a:xfrm>
          <a:custGeom>
            <a:avLst/>
            <a:gdLst>
              <a:gd name="T0" fmla="*/ 561 w 561"/>
              <a:gd name="T1" fmla="*/ 488 h 561"/>
              <a:gd name="T2" fmla="*/ 314 w 561"/>
              <a:gd name="T3" fmla="*/ 524 h 561"/>
              <a:gd name="T4" fmla="*/ 71 w 561"/>
              <a:gd name="T5" fmla="*/ 561 h 561"/>
              <a:gd name="T6" fmla="*/ 0 w 561"/>
              <a:gd name="T7" fmla="*/ 72 h 561"/>
              <a:gd name="T8" fmla="*/ 261 w 561"/>
              <a:gd name="T9" fmla="*/ 34 h 561"/>
              <a:gd name="T10" fmla="*/ 490 w 561"/>
              <a:gd name="T11" fmla="*/ 0 h 561"/>
              <a:gd name="T12" fmla="*/ 561 w 561"/>
              <a:gd name="T13" fmla="*/ 488 h 561"/>
            </a:gdLst>
            <a:ahLst/>
            <a:cxnLst>
              <a:cxn ang="0">
                <a:pos x="T0" y="T1"/>
              </a:cxn>
              <a:cxn ang="0">
                <a:pos x="T2" y="T3"/>
              </a:cxn>
              <a:cxn ang="0">
                <a:pos x="T4" y="T5"/>
              </a:cxn>
              <a:cxn ang="0">
                <a:pos x="T6" y="T7"/>
              </a:cxn>
              <a:cxn ang="0">
                <a:pos x="T8" y="T9"/>
              </a:cxn>
              <a:cxn ang="0">
                <a:pos x="T10" y="T11"/>
              </a:cxn>
              <a:cxn ang="0">
                <a:pos x="T12" y="T13"/>
              </a:cxn>
            </a:cxnLst>
            <a:rect l="0" t="0" r="r" b="b"/>
            <a:pathLst>
              <a:path w="561" h="561">
                <a:moveTo>
                  <a:pt x="561" y="488"/>
                </a:moveTo>
                <a:lnTo>
                  <a:pt x="314" y="524"/>
                </a:lnTo>
                <a:lnTo>
                  <a:pt x="71" y="561"/>
                </a:lnTo>
                <a:lnTo>
                  <a:pt x="0" y="72"/>
                </a:lnTo>
                <a:lnTo>
                  <a:pt x="261" y="34"/>
                </a:lnTo>
                <a:lnTo>
                  <a:pt x="490" y="0"/>
                </a:lnTo>
                <a:lnTo>
                  <a:pt x="561" y="4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5" name="ïšḻïďe">
            <a:extLst>
              <a:ext uri="{FF2B5EF4-FFF2-40B4-BE49-F238E27FC236}">
                <a16:creationId xmlns:a16="http://schemas.microsoft.com/office/drawing/2014/main" id="{754ED17C-12DD-40A0-953B-6C17068E762D}"/>
              </a:ext>
            </a:extLst>
          </p:cNvPr>
          <p:cNvSpPr/>
          <p:nvPr/>
        </p:nvSpPr>
        <p:spPr bwMode="auto">
          <a:xfrm>
            <a:off x="6909014" y="2820046"/>
            <a:ext cx="277816" cy="209811"/>
          </a:xfrm>
          <a:custGeom>
            <a:avLst/>
            <a:gdLst>
              <a:gd name="T0" fmla="*/ 441 w 441"/>
              <a:gd name="T1" fmla="*/ 285 h 345"/>
              <a:gd name="T2" fmla="*/ 42 w 441"/>
              <a:gd name="T3" fmla="*/ 345 h 345"/>
              <a:gd name="T4" fmla="*/ 0 w 441"/>
              <a:gd name="T5" fmla="*/ 59 h 345"/>
              <a:gd name="T6" fmla="*/ 400 w 441"/>
              <a:gd name="T7" fmla="*/ 0 h 345"/>
              <a:gd name="T8" fmla="*/ 441 w 441"/>
              <a:gd name="T9" fmla="*/ 285 h 345"/>
            </a:gdLst>
            <a:ahLst/>
            <a:cxnLst>
              <a:cxn ang="0">
                <a:pos x="T0" y="T1"/>
              </a:cxn>
              <a:cxn ang="0">
                <a:pos x="T2" y="T3"/>
              </a:cxn>
              <a:cxn ang="0">
                <a:pos x="T4" y="T5"/>
              </a:cxn>
              <a:cxn ang="0">
                <a:pos x="T6" y="T7"/>
              </a:cxn>
              <a:cxn ang="0">
                <a:pos x="T8" y="T9"/>
              </a:cxn>
            </a:cxnLst>
            <a:rect l="0" t="0" r="r" b="b"/>
            <a:pathLst>
              <a:path w="441" h="345">
                <a:moveTo>
                  <a:pt x="441" y="285"/>
                </a:moveTo>
                <a:lnTo>
                  <a:pt x="42" y="345"/>
                </a:lnTo>
                <a:lnTo>
                  <a:pt x="0" y="59"/>
                </a:lnTo>
                <a:lnTo>
                  <a:pt x="400" y="0"/>
                </a:lnTo>
                <a:lnTo>
                  <a:pt x="441" y="285"/>
                </a:lnTo>
                <a:close/>
              </a:path>
            </a:pathLst>
          </a:custGeom>
          <a:solidFill>
            <a:srgbClr val="FFC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6" name="ïŝḷîďe">
            <a:extLst>
              <a:ext uri="{FF2B5EF4-FFF2-40B4-BE49-F238E27FC236}">
                <a16:creationId xmlns:a16="http://schemas.microsoft.com/office/drawing/2014/main" id="{EE24E6B8-B898-4125-9935-D57D79D61571}"/>
              </a:ext>
            </a:extLst>
          </p:cNvPr>
          <p:cNvSpPr/>
          <p:nvPr/>
        </p:nvSpPr>
        <p:spPr bwMode="auto">
          <a:xfrm>
            <a:off x="6909014" y="2820046"/>
            <a:ext cx="277816" cy="209811"/>
          </a:xfrm>
          <a:custGeom>
            <a:avLst/>
            <a:gdLst>
              <a:gd name="T0" fmla="*/ 441 w 441"/>
              <a:gd name="T1" fmla="*/ 285 h 345"/>
              <a:gd name="T2" fmla="*/ 42 w 441"/>
              <a:gd name="T3" fmla="*/ 345 h 345"/>
              <a:gd name="T4" fmla="*/ 0 w 441"/>
              <a:gd name="T5" fmla="*/ 59 h 345"/>
              <a:gd name="T6" fmla="*/ 400 w 441"/>
              <a:gd name="T7" fmla="*/ 0 h 345"/>
              <a:gd name="T8" fmla="*/ 441 w 441"/>
              <a:gd name="T9" fmla="*/ 285 h 345"/>
            </a:gdLst>
            <a:ahLst/>
            <a:cxnLst>
              <a:cxn ang="0">
                <a:pos x="T0" y="T1"/>
              </a:cxn>
              <a:cxn ang="0">
                <a:pos x="T2" y="T3"/>
              </a:cxn>
              <a:cxn ang="0">
                <a:pos x="T4" y="T5"/>
              </a:cxn>
              <a:cxn ang="0">
                <a:pos x="T6" y="T7"/>
              </a:cxn>
              <a:cxn ang="0">
                <a:pos x="T8" y="T9"/>
              </a:cxn>
            </a:cxnLst>
            <a:rect l="0" t="0" r="r" b="b"/>
            <a:pathLst>
              <a:path w="441" h="345">
                <a:moveTo>
                  <a:pt x="441" y="285"/>
                </a:moveTo>
                <a:lnTo>
                  <a:pt x="42" y="345"/>
                </a:lnTo>
                <a:lnTo>
                  <a:pt x="0" y="59"/>
                </a:lnTo>
                <a:lnTo>
                  <a:pt x="400" y="0"/>
                </a:lnTo>
                <a:lnTo>
                  <a:pt x="441" y="2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7" name="í$líḓè">
            <a:extLst>
              <a:ext uri="{FF2B5EF4-FFF2-40B4-BE49-F238E27FC236}">
                <a16:creationId xmlns:a16="http://schemas.microsoft.com/office/drawing/2014/main" id="{89DA4853-F28C-4C03-BB45-07714FFF4D95}"/>
              </a:ext>
            </a:extLst>
          </p:cNvPr>
          <p:cNvSpPr/>
          <p:nvPr/>
        </p:nvSpPr>
        <p:spPr bwMode="auto">
          <a:xfrm>
            <a:off x="7053907" y="2869914"/>
            <a:ext cx="132924" cy="142914"/>
          </a:xfrm>
          <a:custGeom>
            <a:avLst/>
            <a:gdLst>
              <a:gd name="T0" fmla="*/ 201 w 211"/>
              <a:gd name="T1" fmla="*/ 127 h 235"/>
              <a:gd name="T2" fmla="*/ 177 w 211"/>
              <a:gd name="T3" fmla="*/ 97 h 235"/>
              <a:gd name="T4" fmla="*/ 96 w 211"/>
              <a:gd name="T5" fmla="*/ 0 h 235"/>
              <a:gd name="T6" fmla="*/ 0 w 211"/>
              <a:gd name="T7" fmla="*/ 235 h 235"/>
              <a:gd name="T8" fmla="*/ 211 w 211"/>
              <a:gd name="T9" fmla="*/ 203 h 235"/>
              <a:gd name="T10" fmla="*/ 201 w 211"/>
              <a:gd name="T11" fmla="*/ 127 h 235"/>
            </a:gdLst>
            <a:ahLst/>
            <a:cxnLst>
              <a:cxn ang="0">
                <a:pos x="T0" y="T1"/>
              </a:cxn>
              <a:cxn ang="0">
                <a:pos x="T2" y="T3"/>
              </a:cxn>
              <a:cxn ang="0">
                <a:pos x="T4" y="T5"/>
              </a:cxn>
              <a:cxn ang="0">
                <a:pos x="T6" y="T7"/>
              </a:cxn>
              <a:cxn ang="0">
                <a:pos x="T8" y="T9"/>
              </a:cxn>
              <a:cxn ang="0">
                <a:pos x="T10" y="T11"/>
              </a:cxn>
            </a:cxnLst>
            <a:rect l="0" t="0" r="r" b="b"/>
            <a:pathLst>
              <a:path w="211" h="235">
                <a:moveTo>
                  <a:pt x="201" y="127"/>
                </a:moveTo>
                <a:lnTo>
                  <a:pt x="177" y="97"/>
                </a:lnTo>
                <a:lnTo>
                  <a:pt x="96" y="0"/>
                </a:lnTo>
                <a:lnTo>
                  <a:pt x="0" y="235"/>
                </a:lnTo>
                <a:lnTo>
                  <a:pt x="211" y="203"/>
                </a:lnTo>
                <a:lnTo>
                  <a:pt x="201" y="127"/>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8" name="išḻïḑè">
            <a:extLst>
              <a:ext uri="{FF2B5EF4-FFF2-40B4-BE49-F238E27FC236}">
                <a16:creationId xmlns:a16="http://schemas.microsoft.com/office/drawing/2014/main" id="{CB5CA5F9-B299-4F7F-BA79-E2A5928EA454}"/>
              </a:ext>
            </a:extLst>
          </p:cNvPr>
          <p:cNvSpPr/>
          <p:nvPr/>
        </p:nvSpPr>
        <p:spPr bwMode="auto">
          <a:xfrm>
            <a:off x="7053907" y="2869914"/>
            <a:ext cx="132924" cy="142914"/>
          </a:xfrm>
          <a:custGeom>
            <a:avLst/>
            <a:gdLst>
              <a:gd name="T0" fmla="*/ 201 w 211"/>
              <a:gd name="T1" fmla="*/ 127 h 235"/>
              <a:gd name="T2" fmla="*/ 177 w 211"/>
              <a:gd name="T3" fmla="*/ 97 h 235"/>
              <a:gd name="T4" fmla="*/ 96 w 211"/>
              <a:gd name="T5" fmla="*/ 0 h 235"/>
              <a:gd name="T6" fmla="*/ 0 w 211"/>
              <a:gd name="T7" fmla="*/ 235 h 235"/>
              <a:gd name="T8" fmla="*/ 211 w 211"/>
              <a:gd name="T9" fmla="*/ 203 h 235"/>
              <a:gd name="T10" fmla="*/ 201 w 211"/>
              <a:gd name="T11" fmla="*/ 127 h 235"/>
            </a:gdLst>
            <a:ahLst/>
            <a:cxnLst>
              <a:cxn ang="0">
                <a:pos x="T0" y="T1"/>
              </a:cxn>
              <a:cxn ang="0">
                <a:pos x="T2" y="T3"/>
              </a:cxn>
              <a:cxn ang="0">
                <a:pos x="T4" y="T5"/>
              </a:cxn>
              <a:cxn ang="0">
                <a:pos x="T6" y="T7"/>
              </a:cxn>
              <a:cxn ang="0">
                <a:pos x="T8" y="T9"/>
              </a:cxn>
              <a:cxn ang="0">
                <a:pos x="T10" y="T11"/>
              </a:cxn>
            </a:cxnLst>
            <a:rect l="0" t="0" r="r" b="b"/>
            <a:pathLst>
              <a:path w="211" h="235">
                <a:moveTo>
                  <a:pt x="201" y="127"/>
                </a:moveTo>
                <a:lnTo>
                  <a:pt x="177" y="97"/>
                </a:lnTo>
                <a:lnTo>
                  <a:pt x="96" y="0"/>
                </a:lnTo>
                <a:lnTo>
                  <a:pt x="0" y="235"/>
                </a:lnTo>
                <a:lnTo>
                  <a:pt x="211" y="203"/>
                </a:lnTo>
                <a:lnTo>
                  <a:pt x="201"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59" name="ïṥľîďè">
            <a:extLst>
              <a:ext uri="{FF2B5EF4-FFF2-40B4-BE49-F238E27FC236}">
                <a16:creationId xmlns:a16="http://schemas.microsoft.com/office/drawing/2014/main" id="{23176713-3332-4282-BD03-10CC73AB0625}"/>
              </a:ext>
            </a:extLst>
          </p:cNvPr>
          <p:cNvSpPr/>
          <p:nvPr/>
        </p:nvSpPr>
        <p:spPr bwMode="auto">
          <a:xfrm>
            <a:off x="6935473" y="2858359"/>
            <a:ext cx="202220" cy="171497"/>
          </a:xfrm>
          <a:custGeom>
            <a:avLst/>
            <a:gdLst>
              <a:gd name="T0" fmla="*/ 160 w 321"/>
              <a:gd name="T1" fmla="*/ 257 h 282"/>
              <a:gd name="T2" fmla="*/ 0 w 321"/>
              <a:gd name="T3" fmla="*/ 282 h 282"/>
              <a:gd name="T4" fmla="*/ 61 w 321"/>
              <a:gd name="T5" fmla="*/ 141 h 282"/>
              <a:gd name="T6" fmla="*/ 122 w 321"/>
              <a:gd name="T7" fmla="*/ 0 h 282"/>
              <a:gd name="T8" fmla="*/ 222 w 321"/>
              <a:gd name="T9" fmla="*/ 116 h 282"/>
              <a:gd name="T10" fmla="*/ 321 w 321"/>
              <a:gd name="T11" fmla="*/ 233 h 282"/>
              <a:gd name="T12" fmla="*/ 160 w 321"/>
              <a:gd name="T13" fmla="*/ 257 h 282"/>
            </a:gdLst>
            <a:ahLst/>
            <a:cxnLst>
              <a:cxn ang="0">
                <a:pos x="T0" y="T1"/>
              </a:cxn>
              <a:cxn ang="0">
                <a:pos x="T2" y="T3"/>
              </a:cxn>
              <a:cxn ang="0">
                <a:pos x="T4" y="T5"/>
              </a:cxn>
              <a:cxn ang="0">
                <a:pos x="T6" y="T7"/>
              </a:cxn>
              <a:cxn ang="0">
                <a:pos x="T8" y="T9"/>
              </a:cxn>
              <a:cxn ang="0">
                <a:pos x="T10" y="T11"/>
              </a:cxn>
              <a:cxn ang="0">
                <a:pos x="T12" y="T13"/>
              </a:cxn>
            </a:cxnLst>
            <a:rect l="0" t="0" r="r" b="b"/>
            <a:pathLst>
              <a:path w="321" h="282">
                <a:moveTo>
                  <a:pt x="160" y="257"/>
                </a:moveTo>
                <a:lnTo>
                  <a:pt x="0" y="282"/>
                </a:lnTo>
                <a:lnTo>
                  <a:pt x="61" y="141"/>
                </a:lnTo>
                <a:lnTo>
                  <a:pt x="122" y="0"/>
                </a:lnTo>
                <a:lnTo>
                  <a:pt x="222" y="116"/>
                </a:lnTo>
                <a:lnTo>
                  <a:pt x="321" y="233"/>
                </a:lnTo>
                <a:lnTo>
                  <a:pt x="160" y="257"/>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0" name="íṣlídé">
            <a:extLst>
              <a:ext uri="{FF2B5EF4-FFF2-40B4-BE49-F238E27FC236}">
                <a16:creationId xmlns:a16="http://schemas.microsoft.com/office/drawing/2014/main" id="{161D473A-5C82-4D35-A73E-CBA208258C1C}"/>
              </a:ext>
            </a:extLst>
          </p:cNvPr>
          <p:cNvSpPr/>
          <p:nvPr/>
        </p:nvSpPr>
        <p:spPr bwMode="auto">
          <a:xfrm>
            <a:off x="6935473" y="2858359"/>
            <a:ext cx="202220" cy="171497"/>
          </a:xfrm>
          <a:custGeom>
            <a:avLst/>
            <a:gdLst>
              <a:gd name="T0" fmla="*/ 160 w 321"/>
              <a:gd name="T1" fmla="*/ 257 h 282"/>
              <a:gd name="T2" fmla="*/ 0 w 321"/>
              <a:gd name="T3" fmla="*/ 282 h 282"/>
              <a:gd name="T4" fmla="*/ 61 w 321"/>
              <a:gd name="T5" fmla="*/ 141 h 282"/>
              <a:gd name="T6" fmla="*/ 122 w 321"/>
              <a:gd name="T7" fmla="*/ 0 h 282"/>
              <a:gd name="T8" fmla="*/ 222 w 321"/>
              <a:gd name="T9" fmla="*/ 116 h 282"/>
              <a:gd name="T10" fmla="*/ 321 w 321"/>
              <a:gd name="T11" fmla="*/ 233 h 282"/>
              <a:gd name="T12" fmla="*/ 160 w 321"/>
              <a:gd name="T13" fmla="*/ 257 h 282"/>
            </a:gdLst>
            <a:ahLst/>
            <a:cxnLst>
              <a:cxn ang="0">
                <a:pos x="T0" y="T1"/>
              </a:cxn>
              <a:cxn ang="0">
                <a:pos x="T2" y="T3"/>
              </a:cxn>
              <a:cxn ang="0">
                <a:pos x="T4" y="T5"/>
              </a:cxn>
              <a:cxn ang="0">
                <a:pos x="T6" y="T7"/>
              </a:cxn>
              <a:cxn ang="0">
                <a:pos x="T8" y="T9"/>
              </a:cxn>
              <a:cxn ang="0">
                <a:pos x="T10" y="T11"/>
              </a:cxn>
              <a:cxn ang="0">
                <a:pos x="T12" y="T13"/>
              </a:cxn>
            </a:cxnLst>
            <a:rect l="0" t="0" r="r" b="b"/>
            <a:pathLst>
              <a:path w="321" h="282">
                <a:moveTo>
                  <a:pt x="160" y="257"/>
                </a:moveTo>
                <a:lnTo>
                  <a:pt x="0" y="282"/>
                </a:lnTo>
                <a:lnTo>
                  <a:pt x="61" y="141"/>
                </a:lnTo>
                <a:lnTo>
                  <a:pt x="122" y="0"/>
                </a:lnTo>
                <a:lnTo>
                  <a:pt x="222" y="116"/>
                </a:lnTo>
                <a:lnTo>
                  <a:pt x="321" y="233"/>
                </a:lnTo>
                <a:lnTo>
                  <a:pt x="160" y="2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1" name="ïṡḷídè">
            <a:extLst>
              <a:ext uri="{FF2B5EF4-FFF2-40B4-BE49-F238E27FC236}">
                <a16:creationId xmlns:a16="http://schemas.microsoft.com/office/drawing/2014/main" id="{C08FFAEB-3F83-47DC-80E4-792337185B03}"/>
              </a:ext>
            </a:extLst>
          </p:cNvPr>
          <p:cNvSpPr/>
          <p:nvPr/>
        </p:nvSpPr>
        <p:spPr bwMode="auto">
          <a:xfrm>
            <a:off x="6988390" y="2858359"/>
            <a:ext cx="64887" cy="73586"/>
          </a:xfrm>
          <a:custGeom>
            <a:avLst/>
            <a:gdLst>
              <a:gd name="T0" fmla="*/ 0 w 103"/>
              <a:gd name="T1" fmla="*/ 90 h 121"/>
              <a:gd name="T2" fmla="*/ 57 w 103"/>
              <a:gd name="T3" fmla="*/ 121 h 121"/>
              <a:gd name="T4" fmla="*/ 103 w 103"/>
              <a:gd name="T5" fmla="*/ 74 h 121"/>
              <a:gd name="T6" fmla="*/ 38 w 103"/>
              <a:gd name="T7" fmla="*/ 0 h 121"/>
              <a:gd name="T8" fmla="*/ 0 w 103"/>
              <a:gd name="T9" fmla="*/ 90 h 121"/>
            </a:gdLst>
            <a:ahLst/>
            <a:cxnLst>
              <a:cxn ang="0">
                <a:pos x="T0" y="T1"/>
              </a:cxn>
              <a:cxn ang="0">
                <a:pos x="T2" y="T3"/>
              </a:cxn>
              <a:cxn ang="0">
                <a:pos x="T4" y="T5"/>
              </a:cxn>
              <a:cxn ang="0">
                <a:pos x="T6" y="T7"/>
              </a:cxn>
              <a:cxn ang="0">
                <a:pos x="T8" y="T9"/>
              </a:cxn>
            </a:cxnLst>
            <a:rect l="0" t="0" r="r" b="b"/>
            <a:pathLst>
              <a:path w="103" h="121">
                <a:moveTo>
                  <a:pt x="0" y="90"/>
                </a:moveTo>
                <a:lnTo>
                  <a:pt x="57" y="121"/>
                </a:lnTo>
                <a:lnTo>
                  <a:pt x="103" y="74"/>
                </a:lnTo>
                <a:lnTo>
                  <a:pt x="38" y="0"/>
                </a:lnTo>
                <a:lnTo>
                  <a:pt x="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2" name="iṥḷîḓê">
            <a:extLst>
              <a:ext uri="{FF2B5EF4-FFF2-40B4-BE49-F238E27FC236}">
                <a16:creationId xmlns:a16="http://schemas.microsoft.com/office/drawing/2014/main" id="{7C265423-3E73-424E-8EF0-39A30AA7A413}"/>
              </a:ext>
            </a:extLst>
          </p:cNvPr>
          <p:cNvSpPr/>
          <p:nvPr/>
        </p:nvSpPr>
        <p:spPr bwMode="auto">
          <a:xfrm>
            <a:off x="6988390" y="2858359"/>
            <a:ext cx="64887" cy="73586"/>
          </a:xfrm>
          <a:custGeom>
            <a:avLst/>
            <a:gdLst>
              <a:gd name="T0" fmla="*/ 0 w 103"/>
              <a:gd name="T1" fmla="*/ 90 h 121"/>
              <a:gd name="T2" fmla="*/ 57 w 103"/>
              <a:gd name="T3" fmla="*/ 121 h 121"/>
              <a:gd name="T4" fmla="*/ 103 w 103"/>
              <a:gd name="T5" fmla="*/ 74 h 121"/>
              <a:gd name="T6" fmla="*/ 38 w 103"/>
              <a:gd name="T7" fmla="*/ 0 h 121"/>
              <a:gd name="T8" fmla="*/ 0 w 103"/>
              <a:gd name="T9" fmla="*/ 90 h 121"/>
            </a:gdLst>
            <a:ahLst/>
            <a:cxnLst>
              <a:cxn ang="0">
                <a:pos x="T0" y="T1"/>
              </a:cxn>
              <a:cxn ang="0">
                <a:pos x="T2" y="T3"/>
              </a:cxn>
              <a:cxn ang="0">
                <a:pos x="T4" y="T5"/>
              </a:cxn>
              <a:cxn ang="0">
                <a:pos x="T6" y="T7"/>
              </a:cxn>
              <a:cxn ang="0">
                <a:pos x="T8" y="T9"/>
              </a:cxn>
            </a:cxnLst>
            <a:rect l="0" t="0" r="r" b="b"/>
            <a:pathLst>
              <a:path w="103" h="121">
                <a:moveTo>
                  <a:pt x="0" y="90"/>
                </a:moveTo>
                <a:lnTo>
                  <a:pt x="57" y="121"/>
                </a:lnTo>
                <a:lnTo>
                  <a:pt x="103" y="74"/>
                </a:lnTo>
                <a:lnTo>
                  <a:pt x="38" y="0"/>
                </a:lnTo>
                <a:lnTo>
                  <a:pt x="0" y="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3" name="îSľïḋe">
            <a:extLst>
              <a:ext uri="{FF2B5EF4-FFF2-40B4-BE49-F238E27FC236}">
                <a16:creationId xmlns:a16="http://schemas.microsoft.com/office/drawing/2014/main" id="{5FCBEFA0-A1F7-4A50-B269-931C344DCB69}"/>
              </a:ext>
            </a:extLst>
          </p:cNvPr>
          <p:cNvSpPr/>
          <p:nvPr/>
        </p:nvSpPr>
        <p:spPr bwMode="auto">
          <a:xfrm>
            <a:off x="7093595" y="2869914"/>
            <a:ext cx="54807" cy="65680"/>
          </a:xfrm>
          <a:custGeom>
            <a:avLst/>
            <a:gdLst>
              <a:gd name="T0" fmla="*/ 0 w 87"/>
              <a:gd name="T1" fmla="*/ 80 h 108"/>
              <a:gd name="T2" fmla="*/ 49 w 87"/>
              <a:gd name="T3" fmla="*/ 108 h 108"/>
              <a:gd name="T4" fmla="*/ 87 w 87"/>
              <a:gd name="T5" fmla="*/ 66 h 108"/>
              <a:gd name="T6" fmla="*/ 33 w 87"/>
              <a:gd name="T7" fmla="*/ 0 h 108"/>
              <a:gd name="T8" fmla="*/ 0 w 87"/>
              <a:gd name="T9" fmla="*/ 80 h 108"/>
            </a:gdLst>
            <a:ahLst/>
            <a:cxnLst>
              <a:cxn ang="0">
                <a:pos x="T0" y="T1"/>
              </a:cxn>
              <a:cxn ang="0">
                <a:pos x="T2" y="T3"/>
              </a:cxn>
              <a:cxn ang="0">
                <a:pos x="T4" y="T5"/>
              </a:cxn>
              <a:cxn ang="0">
                <a:pos x="T6" y="T7"/>
              </a:cxn>
              <a:cxn ang="0">
                <a:pos x="T8" y="T9"/>
              </a:cxn>
            </a:cxnLst>
            <a:rect l="0" t="0" r="r" b="b"/>
            <a:pathLst>
              <a:path w="87" h="108">
                <a:moveTo>
                  <a:pt x="0" y="80"/>
                </a:moveTo>
                <a:lnTo>
                  <a:pt x="49" y="108"/>
                </a:lnTo>
                <a:lnTo>
                  <a:pt x="87" y="66"/>
                </a:lnTo>
                <a:lnTo>
                  <a:pt x="33"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4" name="îšľîďè">
            <a:extLst>
              <a:ext uri="{FF2B5EF4-FFF2-40B4-BE49-F238E27FC236}">
                <a16:creationId xmlns:a16="http://schemas.microsoft.com/office/drawing/2014/main" id="{3B6E3612-1361-4746-83DA-81D6CFE097B8}"/>
              </a:ext>
            </a:extLst>
          </p:cNvPr>
          <p:cNvSpPr/>
          <p:nvPr/>
        </p:nvSpPr>
        <p:spPr bwMode="auto">
          <a:xfrm>
            <a:off x="7093595" y="2869914"/>
            <a:ext cx="54807" cy="65680"/>
          </a:xfrm>
          <a:custGeom>
            <a:avLst/>
            <a:gdLst>
              <a:gd name="T0" fmla="*/ 0 w 87"/>
              <a:gd name="T1" fmla="*/ 80 h 108"/>
              <a:gd name="T2" fmla="*/ 49 w 87"/>
              <a:gd name="T3" fmla="*/ 108 h 108"/>
              <a:gd name="T4" fmla="*/ 87 w 87"/>
              <a:gd name="T5" fmla="*/ 66 h 108"/>
              <a:gd name="T6" fmla="*/ 33 w 87"/>
              <a:gd name="T7" fmla="*/ 0 h 108"/>
              <a:gd name="T8" fmla="*/ 0 w 87"/>
              <a:gd name="T9" fmla="*/ 80 h 108"/>
            </a:gdLst>
            <a:ahLst/>
            <a:cxnLst>
              <a:cxn ang="0">
                <a:pos x="T0" y="T1"/>
              </a:cxn>
              <a:cxn ang="0">
                <a:pos x="T2" y="T3"/>
              </a:cxn>
              <a:cxn ang="0">
                <a:pos x="T4" y="T5"/>
              </a:cxn>
              <a:cxn ang="0">
                <a:pos x="T6" y="T7"/>
              </a:cxn>
              <a:cxn ang="0">
                <a:pos x="T8" y="T9"/>
              </a:cxn>
            </a:cxnLst>
            <a:rect l="0" t="0" r="r" b="b"/>
            <a:pathLst>
              <a:path w="87" h="108">
                <a:moveTo>
                  <a:pt x="0" y="80"/>
                </a:moveTo>
                <a:lnTo>
                  <a:pt x="49" y="108"/>
                </a:lnTo>
                <a:lnTo>
                  <a:pt x="87" y="66"/>
                </a:lnTo>
                <a:lnTo>
                  <a:pt x="33" y="0"/>
                </a:lnTo>
                <a:lnTo>
                  <a:pt x="0"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5" name="ïṡḷíḋe">
            <a:extLst>
              <a:ext uri="{FF2B5EF4-FFF2-40B4-BE49-F238E27FC236}">
                <a16:creationId xmlns:a16="http://schemas.microsoft.com/office/drawing/2014/main" id="{706AC968-8EED-4CF7-8A0E-8EF8FD48A5CE}"/>
              </a:ext>
            </a:extLst>
          </p:cNvPr>
          <p:cNvSpPr/>
          <p:nvPr/>
        </p:nvSpPr>
        <p:spPr bwMode="auto">
          <a:xfrm>
            <a:off x="7040678" y="2784774"/>
            <a:ext cx="154972" cy="76626"/>
          </a:xfrm>
          <a:custGeom>
            <a:avLst/>
            <a:gdLst>
              <a:gd name="T0" fmla="*/ 229 w 246"/>
              <a:gd name="T1" fmla="*/ 0 h 126"/>
              <a:gd name="T2" fmla="*/ 133 w 246"/>
              <a:gd name="T3" fmla="*/ 14 h 126"/>
              <a:gd name="T4" fmla="*/ 100 w 246"/>
              <a:gd name="T5" fmla="*/ 20 h 126"/>
              <a:gd name="T6" fmla="*/ 0 w 246"/>
              <a:gd name="T7" fmla="*/ 34 h 126"/>
              <a:gd name="T8" fmla="*/ 6 w 246"/>
              <a:gd name="T9" fmla="*/ 86 h 126"/>
              <a:gd name="T10" fmla="*/ 191 w 246"/>
              <a:gd name="T11" fmla="*/ 58 h 126"/>
              <a:gd name="T12" fmla="*/ 201 w 246"/>
              <a:gd name="T13" fmla="*/ 122 h 126"/>
              <a:gd name="T14" fmla="*/ 246 w 246"/>
              <a:gd name="T15" fmla="*/ 126 h 126"/>
              <a:gd name="T16" fmla="*/ 229 w 246"/>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26">
                <a:moveTo>
                  <a:pt x="229" y="0"/>
                </a:moveTo>
                <a:lnTo>
                  <a:pt x="133" y="14"/>
                </a:lnTo>
                <a:lnTo>
                  <a:pt x="100" y="20"/>
                </a:lnTo>
                <a:lnTo>
                  <a:pt x="0" y="34"/>
                </a:lnTo>
                <a:lnTo>
                  <a:pt x="6" y="86"/>
                </a:lnTo>
                <a:lnTo>
                  <a:pt x="191" y="58"/>
                </a:lnTo>
                <a:lnTo>
                  <a:pt x="201" y="122"/>
                </a:lnTo>
                <a:lnTo>
                  <a:pt x="246" y="126"/>
                </a:lnTo>
                <a:lnTo>
                  <a:pt x="229"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6" name="ïš1îḓè">
            <a:extLst>
              <a:ext uri="{FF2B5EF4-FFF2-40B4-BE49-F238E27FC236}">
                <a16:creationId xmlns:a16="http://schemas.microsoft.com/office/drawing/2014/main" id="{9CC7EF67-4694-4389-98DE-B7B31E359814}"/>
              </a:ext>
            </a:extLst>
          </p:cNvPr>
          <p:cNvSpPr/>
          <p:nvPr/>
        </p:nvSpPr>
        <p:spPr bwMode="auto">
          <a:xfrm>
            <a:off x="7040678" y="2784774"/>
            <a:ext cx="154972" cy="76626"/>
          </a:xfrm>
          <a:custGeom>
            <a:avLst/>
            <a:gdLst>
              <a:gd name="T0" fmla="*/ 229 w 246"/>
              <a:gd name="T1" fmla="*/ 0 h 126"/>
              <a:gd name="T2" fmla="*/ 133 w 246"/>
              <a:gd name="T3" fmla="*/ 14 h 126"/>
              <a:gd name="T4" fmla="*/ 100 w 246"/>
              <a:gd name="T5" fmla="*/ 20 h 126"/>
              <a:gd name="T6" fmla="*/ 0 w 246"/>
              <a:gd name="T7" fmla="*/ 34 h 126"/>
              <a:gd name="T8" fmla="*/ 6 w 246"/>
              <a:gd name="T9" fmla="*/ 86 h 126"/>
              <a:gd name="T10" fmla="*/ 191 w 246"/>
              <a:gd name="T11" fmla="*/ 58 h 126"/>
              <a:gd name="T12" fmla="*/ 201 w 246"/>
              <a:gd name="T13" fmla="*/ 122 h 126"/>
              <a:gd name="T14" fmla="*/ 246 w 246"/>
              <a:gd name="T15" fmla="*/ 126 h 126"/>
              <a:gd name="T16" fmla="*/ 229 w 246"/>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26">
                <a:moveTo>
                  <a:pt x="229" y="0"/>
                </a:moveTo>
                <a:lnTo>
                  <a:pt x="133" y="14"/>
                </a:lnTo>
                <a:lnTo>
                  <a:pt x="100" y="20"/>
                </a:lnTo>
                <a:lnTo>
                  <a:pt x="0" y="34"/>
                </a:lnTo>
                <a:lnTo>
                  <a:pt x="6" y="86"/>
                </a:lnTo>
                <a:lnTo>
                  <a:pt x="191" y="58"/>
                </a:lnTo>
                <a:lnTo>
                  <a:pt x="201" y="122"/>
                </a:lnTo>
                <a:lnTo>
                  <a:pt x="246" y="126"/>
                </a:lnTo>
                <a:lnTo>
                  <a:pt x="2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7" name="îŝḷíḓê">
            <a:extLst>
              <a:ext uri="{FF2B5EF4-FFF2-40B4-BE49-F238E27FC236}">
                <a16:creationId xmlns:a16="http://schemas.microsoft.com/office/drawing/2014/main" id="{553089E1-6FAD-4BCA-A45A-C5B70465042D}"/>
              </a:ext>
            </a:extLst>
          </p:cNvPr>
          <p:cNvSpPr/>
          <p:nvPr/>
        </p:nvSpPr>
        <p:spPr bwMode="auto">
          <a:xfrm>
            <a:off x="7044458" y="2820046"/>
            <a:ext cx="122844" cy="49868"/>
          </a:xfrm>
          <a:custGeom>
            <a:avLst/>
            <a:gdLst>
              <a:gd name="T0" fmla="*/ 185 w 195"/>
              <a:gd name="T1" fmla="*/ 0 h 82"/>
              <a:gd name="T2" fmla="*/ 0 w 195"/>
              <a:gd name="T3" fmla="*/ 28 h 82"/>
              <a:gd name="T4" fmla="*/ 0 w 195"/>
              <a:gd name="T5" fmla="*/ 28 h 82"/>
              <a:gd name="T6" fmla="*/ 7 w 195"/>
              <a:gd name="T7" fmla="*/ 82 h 82"/>
              <a:gd name="T8" fmla="*/ 8 w 195"/>
              <a:gd name="T9" fmla="*/ 52 h 82"/>
              <a:gd name="T10" fmla="*/ 195 w 195"/>
              <a:gd name="T11" fmla="*/ 64 h 82"/>
              <a:gd name="T12" fmla="*/ 185 w 195"/>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95" h="82">
                <a:moveTo>
                  <a:pt x="185" y="0"/>
                </a:moveTo>
                <a:lnTo>
                  <a:pt x="0" y="28"/>
                </a:lnTo>
                <a:lnTo>
                  <a:pt x="0" y="28"/>
                </a:lnTo>
                <a:lnTo>
                  <a:pt x="7" y="82"/>
                </a:lnTo>
                <a:lnTo>
                  <a:pt x="8" y="52"/>
                </a:lnTo>
                <a:lnTo>
                  <a:pt x="195" y="64"/>
                </a:lnTo>
                <a:lnTo>
                  <a:pt x="185" y="0"/>
                </a:lnTo>
                <a:close/>
              </a:path>
            </a:pathLst>
          </a:custGeom>
          <a:solidFill>
            <a:srgbClr val="D4A6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8" name="îśḻîďê">
            <a:extLst>
              <a:ext uri="{FF2B5EF4-FFF2-40B4-BE49-F238E27FC236}">
                <a16:creationId xmlns:a16="http://schemas.microsoft.com/office/drawing/2014/main" id="{04130D21-A7D5-4C4C-B445-5DCE2163031B}"/>
              </a:ext>
            </a:extLst>
          </p:cNvPr>
          <p:cNvSpPr/>
          <p:nvPr/>
        </p:nvSpPr>
        <p:spPr bwMode="auto">
          <a:xfrm>
            <a:off x="7044458" y="2820046"/>
            <a:ext cx="122844" cy="49868"/>
          </a:xfrm>
          <a:custGeom>
            <a:avLst/>
            <a:gdLst>
              <a:gd name="T0" fmla="*/ 185 w 195"/>
              <a:gd name="T1" fmla="*/ 0 h 82"/>
              <a:gd name="T2" fmla="*/ 0 w 195"/>
              <a:gd name="T3" fmla="*/ 28 h 82"/>
              <a:gd name="T4" fmla="*/ 0 w 195"/>
              <a:gd name="T5" fmla="*/ 28 h 82"/>
              <a:gd name="T6" fmla="*/ 7 w 195"/>
              <a:gd name="T7" fmla="*/ 82 h 82"/>
              <a:gd name="T8" fmla="*/ 8 w 195"/>
              <a:gd name="T9" fmla="*/ 52 h 82"/>
              <a:gd name="T10" fmla="*/ 195 w 195"/>
              <a:gd name="T11" fmla="*/ 64 h 82"/>
              <a:gd name="T12" fmla="*/ 185 w 195"/>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95" h="82">
                <a:moveTo>
                  <a:pt x="185" y="0"/>
                </a:moveTo>
                <a:lnTo>
                  <a:pt x="0" y="28"/>
                </a:lnTo>
                <a:lnTo>
                  <a:pt x="0" y="28"/>
                </a:lnTo>
                <a:lnTo>
                  <a:pt x="7" y="82"/>
                </a:lnTo>
                <a:lnTo>
                  <a:pt x="8" y="52"/>
                </a:lnTo>
                <a:lnTo>
                  <a:pt x="195" y="64"/>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69" name="iṩľïḓe">
            <a:extLst>
              <a:ext uri="{FF2B5EF4-FFF2-40B4-BE49-F238E27FC236}">
                <a16:creationId xmlns:a16="http://schemas.microsoft.com/office/drawing/2014/main" id="{8BDDA47A-546C-4FCF-ABF0-C7FE2CF8151F}"/>
              </a:ext>
            </a:extLst>
          </p:cNvPr>
          <p:cNvSpPr/>
          <p:nvPr/>
        </p:nvSpPr>
        <p:spPr bwMode="auto">
          <a:xfrm>
            <a:off x="7028079" y="2851670"/>
            <a:ext cx="332623" cy="319885"/>
          </a:xfrm>
          <a:custGeom>
            <a:avLst/>
            <a:gdLst>
              <a:gd name="T0" fmla="*/ 493 w 528"/>
              <a:gd name="T1" fmla="*/ 526 h 526"/>
              <a:gd name="T2" fmla="*/ 254 w 528"/>
              <a:gd name="T3" fmla="*/ 510 h 526"/>
              <a:gd name="T4" fmla="*/ 0 w 528"/>
              <a:gd name="T5" fmla="*/ 493 h 526"/>
              <a:gd name="T6" fmla="*/ 34 w 528"/>
              <a:gd name="T7" fmla="*/ 0 h 526"/>
              <a:gd name="T8" fmla="*/ 294 w 528"/>
              <a:gd name="T9" fmla="*/ 18 h 526"/>
              <a:gd name="T10" fmla="*/ 528 w 528"/>
              <a:gd name="T11" fmla="*/ 35 h 526"/>
              <a:gd name="T12" fmla="*/ 493 w 528"/>
              <a:gd name="T13" fmla="*/ 526 h 526"/>
            </a:gdLst>
            <a:ahLst/>
            <a:cxnLst>
              <a:cxn ang="0">
                <a:pos x="T0" y="T1"/>
              </a:cxn>
              <a:cxn ang="0">
                <a:pos x="T2" y="T3"/>
              </a:cxn>
              <a:cxn ang="0">
                <a:pos x="T4" y="T5"/>
              </a:cxn>
              <a:cxn ang="0">
                <a:pos x="T6" y="T7"/>
              </a:cxn>
              <a:cxn ang="0">
                <a:pos x="T8" y="T9"/>
              </a:cxn>
              <a:cxn ang="0">
                <a:pos x="T10" y="T11"/>
              </a:cxn>
              <a:cxn ang="0">
                <a:pos x="T12" y="T13"/>
              </a:cxn>
            </a:cxnLst>
            <a:rect l="0" t="0" r="r" b="b"/>
            <a:pathLst>
              <a:path w="528" h="526">
                <a:moveTo>
                  <a:pt x="493" y="526"/>
                </a:moveTo>
                <a:lnTo>
                  <a:pt x="254" y="510"/>
                </a:lnTo>
                <a:lnTo>
                  <a:pt x="0" y="493"/>
                </a:lnTo>
                <a:lnTo>
                  <a:pt x="34" y="0"/>
                </a:lnTo>
                <a:lnTo>
                  <a:pt x="294" y="18"/>
                </a:lnTo>
                <a:lnTo>
                  <a:pt x="528" y="35"/>
                </a:lnTo>
                <a:lnTo>
                  <a:pt x="493" y="5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0" name="í$ľíḓê">
            <a:extLst>
              <a:ext uri="{FF2B5EF4-FFF2-40B4-BE49-F238E27FC236}">
                <a16:creationId xmlns:a16="http://schemas.microsoft.com/office/drawing/2014/main" id="{E345A7FC-3ECC-4A5C-94E9-E9A9A71B0821}"/>
              </a:ext>
            </a:extLst>
          </p:cNvPr>
          <p:cNvSpPr/>
          <p:nvPr/>
        </p:nvSpPr>
        <p:spPr bwMode="auto">
          <a:xfrm>
            <a:off x="7028079" y="2851670"/>
            <a:ext cx="332623" cy="319885"/>
          </a:xfrm>
          <a:custGeom>
            <a:avLst/>
            <a:gdLst>
              <a:gd name="T0" fmla="*/ 493 w 528"/>
              <a:gd name="T1" fmla="*/ 526 h 526"/>
              <a:gd name="T2" fmla="*/ 254 w 528"/>
              <a:gd name="T3" fmla="*/ 510 h 526"/>
              <a:gd name="T4" fmla="*/ 0 w 528"/>
              <a:gd name="T5" fmla="*/ 493 h 526"/>
              <a:gd name="T6" fmla="*/ 34 w 528"/>
              <a:gd name="T7" fmla="*/ 0 h 526"/>
              <a:gd name="T8" fmla="*/ 294 w 528"/>
              <a:gd name="T9" fmla="*/ 18 h 526"/>
              <a:gd name="T10" fmla="*/ 528 w 528"/>
              <a:gd name="T11" fmla="*/ 35 h 526"/>
              <a:gd name="T12" fmla="*/ 493 w 528"/>
              <a:gd name="T13" fmla="*/ 526 h 526"/>
            </a:gdLst>
            <a:ahLst/>
            <a:cxnLst>
              <a:cxn ang="0">
                <a:pos x="T0" y="T1"/>
              </a:cxn>
              <a:cxn ang="0">
                <a:pos x="T2" y="T3"/>
              </a:cxn>
              <a:cxn ang="0">
                <a:pos x="T4" y="T5"/>
              </a:cxn>
              <a:cxn ang="0">
                <a:pos x="T6" y="T7"/>
              </a:cxn>
              <a:cxn ang="0">
                <a:pos x="T8" y="T9"/>
              </a:cxn>
              <a:cxn ang="0">
                <a:pos x="T10" y="T11"/>
              </a:cxn>
              <a:cxn ang="0">
                <a:pos x="T12" y="T13"/>
              </a:cxn>
            </a:cxnLst>
            <a:rect l="0" t="0" r="r" b="b"/>
            <a:pathLst>
              <a:path w="528" h="526">
                <a:moveTo>
                  <a:pt x="493" y="526"/>
                </a:moveTo>
                <a:lnTo>
                  <a:pt x="254" y="510"/>
                </a:lnTo>
                <a:lnTo>
                  <a:pt x="0" y="493"/>
                </a:lnTo>
                <a:lnTo>
                  <a:pt x="34" y="0"/>
                </a:lnTo>
                <a:lnTo>
                  <a:pt x="294" y="18"/>
                </a:lnTo>
                <a:lnTo>
                  <a:pt x="528" y="35"/>
                </a:lnTo>
                <a:lnTo>
                  <a:pt x="493" y="5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1" name="îṧlîḓê">
            <a:extLst>
              <a:ext uri="{FF2B5EF4-FFF2-40B4-BE49-F238E27FC236}">
                <a16:creationId xmlns:a16="http://schemas.microsoft.com/office/drawing/2014/main" id="{7DDA6675-8643-46E1-8A2E-B3635164D6C4}"/>
              </a:ext>
            </a:extLst>
          </p:cNvPr>
          <p:cNvSpPr/>
          <p:nvPr/>
        </p:nvSpPr>
        <p:spPr bwMode="auto">
          <a:xfrm>
            <a:off x="7062727" y="2884510"/>
            <a:ext cx="267107" cy="191566"/>
          </a:xfrm>
          <a:custGeom>
            <a:avLst/>
            <a:gdLst>
              <a:gd name="T0" fmla="*/ 403 w 424"/>
              <a:gd name="T1" fmla="*/ 315 h 315"/>
              <a:gd name="T2" fmla="*/ 0 w 424"/>
              <a:gd name="T3" fmla="*/ 287 h 315"/>
              <a:gd name="T4" fmla="*/ 21 w 424"/>
              <a:gd name="T5" fmla="*/ 0 h 315"/>
              <a:gd name="T6" fmla="*/ 424 w 424"/>
              <a:gd name="T7" fmla="*/ 28 h 315"/>
              <a:gd name="T8" fmla="*/ 403 w 424"/>
              <a:gd name="T9" fmla="*/ 315 h 315"/>
            </a:gdLst>
            <a:ahLst/>
            <a:cxnLst>
              <a:cxn ang="0">
                <a:pos x="T0" y="T1"/>
              </a:cxn>
              <a:cxn ang="0">
                <a:pos x="T2" y="T3"/>
              </a:cxn>
              <a:cxn ang="0">
                <a:pos x="T4" y="T5"/>
              </a:cxn>
              <a:cxn ang="0">
                <a:pos x="T6" y="T7"/>
              </a:cxn>
              <a:cxn ang="0">
                <a:pos x="T8" y="T9"/>
              </a:cxn>
            </a:cxnLst>
            <a:rect l="0" t="0" r="r" b="b"/>
            <a:pathLst>
              <a:path w="424" h="315">
                <a:moveTo>
                  <a:pt x="403" y="315"/>
                </a:moveTo>
                <a:lnTo>
                  <a:pt x="0" y="287"/>
                </a:lnTo>
                <a:lnTo>
                  <a:pt x="21" y="0"/>
                </a:lnTo>
                <a:lnTo>
                  <a:pt x="424" y="28"/>
                </a:lnTo>
                <a:lnTo>
                  <a:pt x="403" y="315"/>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2" name="îsľiḍé">
            <a:extLst>
              <a:ext uri="{FF2B5EF4-FFF2-40B4-BE49-F238E27FC236}">
                <a16:creationId xmlns:a16="http://schemas.microsoft.com/office/drawing/2014/main" id="{95DBC32A-4BC4-466B-B535-E93AC40FBB11}"/>
              </a:ext>
            </a:extLst>
          </p:cNvPr>
          <p:cNvSpPr/>
          <p:nvPr/>
        </p:nvSpPr>
        <p:spPr bwMode="auto">
          <a:xfrm>
            <a:off x="7062727" y="2884510"/>
            <a:ext cx="267107" cy="191566"/>
          </a:xfrm>
          <a:custGeom>
            <a:avLst/>
            <a:gdLst>
              <a:gd name="T0" fmla="*/ 403 w 424"/>
              <a:gd name="T1" fmla="*/ 315 h 315"/>
              <a:gd name="T2" fmla="*/ 0 w 424"/>
              <a:gd name="T3" fmla="*/ 287 h 315"/>
              <a:gd name="T4" fmla="*/ 21 w 424"/>
              <a:gd name="T5" fmla="*/ 0 h 315"/>
              <a:gd name="T6" fmla="*/ 424 w 424"/>
              <a:gd name="T7" fmla="*/ 28 h 315"/>
              <a:gd name="T8" fmla="*/ 403 w 424"/>
              <a:gd name="T9" fmla="*/ 315 h 315"/>
            </a:gdLst>
            <a:ahLst/>
            <a:cxnLst>
              <a:cxn ang="0">
                <a:pos x="T0" y="T1"/>
              </a:cxn>
              <a:cxn ang="0">
                <a:pos x="T2" y="T3"/>
              </a:cxn>
              <a:cxn ang="0">
                <a:pos x="T4" y="T5"/>
              </a:cxn>
              <a:cxn ang="0">
                <a:pos x="T6" y="T7"/>
              </a:cxn>
              <a:cxn ang="0">
                <a:pos x="T8" y="T9"/>
              </a:cxn>
            </a:cxnLst>
            <a:rect l="0" t="0" r="r" b="b"/>
            <a:pathLst>
              <a:path w="424" h="315">
                <a:moveTo>
                  <a:pt x="403" y="315"/>
                </a:moveTo>
                <a:lnTo>
                  <a:pt x="0" y="287"/>
                </a:lnTo>
                <a:lnTo>
                  <a:pt x="21" y="0"/>
                </a:lnTo>
                <a:lnTo>
                  <a:pt x="424" y="28"/>
                </a:lnTo>
                <a:lnTo>
                  <a:pt x="403" y="3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3" name="î$líďé">
            <a:extLst>
              <a:ext uri="{FF2B5EF4-FFF2-40B4-BE49-F238E27FC236}">
                <a16:creationId xmlns:a16="http://schemas.microsoft.com/office/drawing/2014/main" id="{3674EA0F-E038-4FFD-8D13-95DE964032C0}"/>
              </a:ext>
            </a:extLst>
          </p:cNvPr>
          <p:cNvSpPr/>
          <p:nvPr/>
        </p:nvSpPr>
        <p:spPr bwMode="auto">
          <a:xfrm>
            <a:off x="7181791" y="2940459"/>
            <a:ext cx="137963" cy="135617"/>
          </a:xfrm>
          <a:custGeom>
            <a:avLst/>
            <a:gdLst>
              <a:gd name="T0" fmla="*/ 219 w 219"/>
              <a:gd name="T1" fmla="*/ 148 h 223"/>
              <a:gd name="T2" fmla="*/ 202 w 219"/>
              <a:gd name="T3" fmla="*/ 113 h 223"/>
              <a:gd name="T4" fmla="*/ 144 w 219"/>
              <a:gd name="T5" fmla="*/ 0 h 223"/>
              <a:gd name="T6" fmla="*/ 0 w 219"/>
              <a:gd name="T7" fmla="*/ 209 h 223"/>
              <a:gd name="T8" fmla="*/ 214 w 219"/>
              <a:gd name="T9" fmla="*/ 223 h 223"/>
              <a:gd name="T10" fmla="*/ 219 w 219"/>
              <a:gd name="T11" fmla="*/ 148 h 223"/>
            </a:gdLst>
            <a:ahLst/>
            <a:cxnLst>
              <a:cxn ang="0">
                <a:pos x="T0" y="T1"/>
              </a:cxn>
              <a:cxn ang="0">
                <a:pos x="T2" y="T3"/>
              </a:cxn>
              <a:cxn ang="0">
                <a:pos x="T4" y="T5"/>
              </a:cxn>
              <a:cxn ang="0">
                <a:pos x="T6" y="T7"/>
              </a:cxn>
              <a:cxn ang="0">
                <a:pos x="T8" y="T9"/>
              </a:cxn>
              <a:cxn ang="0">
                <a:pos x="T10" y="T11"/>
              </a:cxn>
            </a:cxnLst>
            <a:rect l="0" t="0" r="r" b="b"/>
            <a:pathLst>
              <a:path w="219" h="223">
                <a:moveTo>
                  <a:pt x="219" y="148"/>
                </a:moveTo>
                <a:lnTo>
                  <a:pt x="202" y="113"/>
                </a:lnTo>
                <a:lnTo>
                  <a:pt x="144" y="0"/>
                </a:lnTo>
                <a:lnTo>
                  <a:pt x="0" y="209"/>
                </a:lnTo>
                <a:lnTo>
                  <a:pt x="214" y="223"/>
                </a:lnTo>
                <a:lnTo>
                  <a:pt x="219" y="148"/>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4" name="í$ľïḍê">
            <a:extLst>
              <a:ext uri="{FF2B5EF4-FFF2-40B4-BE49-F238E27FC236}">
                <a16:creationId xmlns:a16="http://schemas.microsoft.com/office/drawing/2014/main" id="{64DA314E-E924-4092-BCDD-837F57C9515C}"/>
              </a:ext>
            </a:extLst>
          </p:cNvPr>
          <p:cNvSpPr/>
          <p:nvPr/>
        </p:nvSpPr>
        <p:spPr bwMode="auto">
          <a:xfrm>
            <a:off x="7181791" y="2940459"/>
            <a:ext cx="137963" cy="135617"/>
          </a:xfrm>
          <a:custGeom>
            <a:avLst/>
            <a:gdLst>
              <a:gd name="T0" fmla="*/ 219 w 219"/>
              <a:gd name="T1" fmla="*/ 148 h 223"/>
              <a:gd name="T2" fmla="*/ 202 w 219"/>
              <a:gd name="T3" fmla="*/ 113 h 223"/>
              <a:gd name="T4" fmla="*/ 144 w 219"/>
              <a:gd name="T5" fmla="*/ 0 h 223"/>
              <a:gd name="T6" fmla="*/ 0 w 219"/>
              <a:gd name="T7" fmla="*/ 209 h 223"/>
              <a:gd name="T8" fmla="*/ 214 w 219"/>
              <a:gd name="T9" fmla="*/ 223 h 223"/>
              <a:gd name="T10" fmla="*/ 219 w 219"/>
              <a:gd name="T11" fmla="*/ 148 h 223"/>
            </a:gdLst>
            <a:ahLst/>
            <a:cxnLst>
              <a:cxn ang="0">
                <a:pos x="T0" y="T1"/>
              </a:cxn>
              <a:cxn ang="0">
                <a:pos x="T2" y="T3"/>
              </a:cxn>
              <a:cxn ang="0">
                <a:pos x="T4" y="T5"/>
              </a:cxn>
              <a:cxn ang="0">
                <a:pos x="T6" y="T7"/>
              </a:cxn>
              <a:cxn ang="0">
                <a:pos x="T8" y="T9"/>
              </a:cxn>
              <a:cxn ang="0">
                <a:pos x="T10" y="T11"/>
              </a:cxn>
            </a:cxnLst>
            <a:rect l="0" t="0" r="r" b="b"/>
            <a:pathLst>
              <a:path w="219" h="223">
                <a:moveTo>
                  <a:pt x="219" y="148"/>
                </a:moveTo>
                <a:lnTo>
                  <a:pt x="202" y="113"/>
                </a:lnTo>
                <a:lnTo>
                  <a:pt x="144" y="0"/>
                </a:lnTo>
                <a:lnTo>
                  <a:pt x="0" y="209"/>
                </a:lnTo>
                <a:lnTo>
                  <a:pt x="214" y="223"/>
                </a:lnTo>
                <a:lnTo>
                  <a:pt x="219" y="1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5" name="ïş1iḋé">
            <a:extLst>
              <a:ext uri="{FF2B5EF4-FFF2-40B4-BE49-F238E27FC236}">
                <a16:creationId xmlns:a16="http://schemas.microsoft.com/office/drawing/2014/main" id="{7B0BBA5D-030D-4061-9254-DFD76B87126E}"/>
              </a:ext>
            </a:extLst>
          </p:cNvPr>
          <p:cNvSpPr/>
          <p:nvPr/>
        </p:nvSpPr>
        <p:spPr bwMode="auto">
          <a:xfrm>
            <a:off x="7062727" y="2907619"/>
            <a:ext cx="204740" cy="165416"/>
          </a:xfrm>
          <a:custGeom>
            <a:avLst/>
            <a:gdLst>
              <a:gd name="T0" fmla="*/ 163 w 325"/>
              <a:gd name="T1" fmla="*/ 261 h 272"/>
              <a:gd name="T2" fmla="*/ 0 w 325"/>
              <a:gd name="T3" fmla="*/ 249 h 272"/>
              <a:gd name="T4" fmla="*/ 91 w 325"/>
              <a:gd name="T5" fmla="*/ 126 h 272"/>
              <a:gd name="T6" fmla="*/ 180 w 325"/>
              <a:gd name="T7" fmla="*/ 0 h 272"/>
              <a:gd name="T8" fmla="*/ 251 w 325"/>
              <a:gd name="T9" fmla="*/ 136 h 272"/>
              <a:gd name="T10" fmla="*/ 325 w 325"/>
              <a:gd name="T11" fmla="*/ 272 h 272"/>
              <a:gd name="T12" fmla="*/ 163 w 325"/>
              <a:gd name="T13" fmla="*/ 261 h 272"/>
            </a:gdLst>
            <a:ahLst/>
            <a:cxnLst>
              <a:cxn ang="0">
                <a:pos x="T0" y="T1"/>
              </a:cxn>
              <a:cxn ang="0">
                <a:pos x="T2" y="T3"/>
              </a:cxn>
              <a:cxn ang="0">
                <a:pos x="T4" y="T5"/>
              </a:cxn>
              <a:cxn ang="0">
                <a:pos x="T6" y="T7"/>
              </a:cxn>
              <a:cxn ang="0">
                <a:pos x="T8" y="T9"/>
              </a:cxn>
              <a:cxn ang="0">
                <a:pos x="T10" y="T11"/>
              </a:cxn>
              <a:cxn ang="0">
                <a:pos x="T12" y="T13"/>
              </a:cxn>
            </a:cxnLst>
            <a:rect l="0" t="0" r="r" b="b"/>
            <a:pathLst>
              <a:path w="325" h="272">
                <a:moveTo>
                  <a:pt x="163" y="261"/>
                </a:moveTo>
                <a:lnTo>
                  <a:pt x="0" y="249"/>
                </a:lnTo>
                <a:lnTo>
                  <a:pt x="91" y="126"/>
                </a:lnTo>
                <a:lnTo>
                  <a:pt x="180" y="0"/>
                </a:lnTo>
                <a:lnTo>
                  <a:pt x="251" y="136"/>
                </a:lnTo>
                <a:lnTo>
                  <a:pt x="325" y="272"/>
                </a:lnTo>
                <a:lnTo>
                  <a:pt x="163" y="261"/>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6" name="ïś1ïḓê">
            <a:extLst>
              <a:ext uri="{FF2B5EF4-FFF2-40B4-BE49-F238E27FC236}">
                <a16:creationId xmlns:a16="http://schemas.microsoft.com/office/drawing/2014/main" id="{CD545CE5-5C57-4327-9758-A90E7B62AC13}"/>
              </a:ext>
            </a:extLst>
          </p:cNvPr>
          <p:cNvSpPr/>
          <p:nvPr/>
        </p:nvSpPr>
        <p:spPr bwMode="auto">
          <a:xfrm>
            <a:off x="7062727" y="2907619"/>
            <a:ext cx="204740" cy="165416"/>
          </a:xfrm>
          <a:custGeom>
            <a:avLst/>
            <a:gdLst>
              <a:gd name="T0" fmla="*/ 163 w 325"/>
              <a:gd name="T1" fmla="*/ 261 h 272"/>
              <a:gd name="T2" fmla="*/ 0 w 325"/>
              <a:gd name="T3" fmla="*/ 249 h 272"/>
              <a:gd name="T4" fmla="*/ 91 w 325"/>
              <a:gd name="T5" fmla="*/ 126 h 272"/>
              <a:gd name="T6" fmla="*/ 180 w 325"/>
              <a:gd name="T7" fmla="*/ 0 h 272"/>
              <a:gd name="T8" fmla="*/ 251 w 325"/>
              <a:gd name="T9" fmla="*/ 136 h 272"/>
              <a:gd name="T10" fmla="*/ 325 w 325"/>
              <a:gd name="T11" fmla="*/ 272 h 272"/>
              <a:gd name="T12" fmla="*/ 163 w 325"/>
              <a:gd name="T13" fmla="*/ 261 h 272"/>
            </a:gdLst>
            <a:ahLst/>
            <a:cxnLst>
              <a:cxn ang="0">
                <a:pos x="T0" y="T1"/>
              </a:cxn>
              <a:cxn ang="0">
                <a:pos x="T2" y="T3"/>
              </a:cxn>
              <a:cxn ang="0">
                <a:pos x="T4" y="T5"/>
              </a:cxn>
              <a:cxn ang="0">
                <a:pos x="T6" y="T7"/>
              </a:cxn>
              <a:cxn ang="0">
                <a:pos x="T8" y="T9"/>
              </a:cxn>
              <a:cxn ang="0">
                <a:pos x="T10" y="T11"/>
              </a:cxn>
              <a:cxn ang="0">
                <a:pos x="T12" y="T13"/>
              </a:cxn>
            </a:cxnLst>
            <a:rect l="0" t="0" r="r" b="b"/>
            <a:pathLst>
              <a:path w="325" h="272">
                <a:moveTo>
                  <a:pt x="163" y="261"/>
                </a:moveTo>
                <a:lnTo>
                  <a:pt x="0" y="249"/>
                </a:lnTo>
                <a:lnTo>
                  <a:pt x="91" y="126"/>
                </a:lnTo>
                <a:lnTo>
                  <a:pt x="180" y="0"/>
                </a:lnTo>
                <a:lnTo>
                  <a:pt x="251" y="136"/>
                </a:lnTo>
                <a:lnTo>
                  <a:pt x="325" y="272"/>
                </a:lnTo>
                <a:lnTo>
                  <a:pt x="163" y="2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7" name="îSļiďé">
            <a:extLst>
              <a:ext uri="{FF2B5EF4-FFF2-40B4-BE49-F238E27FC236}">
                <a16:creationId xmlns:a16="http://schemas.microsoft.com/office/drawing/2014/main" id="{9CA4E8EB-E75A-4358-877A-40409E84253D}"/>
              </a:ext>
            </a:extLst>
          </p:cNvPr>
          <p:cNvSpPr/>
          <p:nvPr/>
        </p:nvSpPr>
        <p:spPr bwMode="auto">
          <a:xfrm>
            <a:off x="7139583" y="2907619"/>
            <a:ext cx="66147" cy="75410"/>
          </a:xfrm>
          <a:custGeom>
            <a:avLst/>
            <a:gdLst>
              <a:gd name="T0" fmla="*/ 0 w 105"/>
              <a:gd name="T1" fmla="*/ 82 h 124"/>
              <a:gd name="T2" fmla="*/ 49 w 105"/>
              <a:gd name="T3" fmla="*/ 124 h 124"/>
              <a:gd name="T4" fmla="*/ 105 w 105"/>
              <a:gd name="T5" fmla="*/ 89 h 124"/>
              <a:gd name="T6" fmla="*/ 58 w 105"/>
              <a:gd name="T7" fmla="*/ 0 h 124"/>
              <a:gd name="T8" fmla="*/ 0 w 105"/>
              <a:gd name="T9" fmla="*/ 82 h 124"/>
            </a:gdLst>
            <a:ahLst/>
            <a:cxnLst>
              <a:cxn ang="0">
                <a:pos x="T0" y="T1"/>
              </a:cxn>
              <a:cxn ang="0">
                <a:pos x="T2" y="T3"/>
              </a:cxn>
              <a:cxn ang="0">
                <a:pos x="T4" y="T5"/>
              </a:cxn>
              <a:cxn ang="0">
                <a:pos x="T6" y="T7"/>
              </a:cxn>
              <a:cxn ang="0">
                <a:pos x="T8" y="T9"/>
              </a:cxn>
            </a:cxnLst>
            <a:rect l="0" t="0" r="r" b="b"/>
            <a:pathLst>
              <a:path w="105" h="124">
                <a:moveTo>
                  <a:pt x="0" y="82"/>
                </a:moveTo>
                <a:lnTo>
                  <a:pt x="49" y="124"/>
                </a:lnTo>
                <a:lnTo>
                  <a:pt x="105" y="89"/>
                </a:lnTo>
                <a:lnTo>
                  <a:pt x="58" y="0"/>
                </a:lnTo>
                <a:lnTo>
                  <a:pt x="0"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8" name="îş1îḍé">
            <a:extLst>
              <a:ext uri="{FF2B5EF4-FFF2-40B4-BE49-F238E27FC236}">
                <a16:creationId xmlns:a16="http://schemas.microsoft.com/office/drawing/2014/main" id="{27440BE8-01D4-4387-92A4-156FDED2B256}"/>
              </a:ext>
            </a:extLst>
          </p:cNvPr>
          <p:cNvSpPr/>
          <p:nvPr/>
        </p:nvSpPr>
        <p:spPr bwMode="auto">
          <a:xfrm>
            <a:off x="7139583" y="2907619"/>
            <a:ext cx="66147" cy="75410"/>
          </a:xfrm>
          <a:custGeom>
            <a:avLst/>
            <a:gdLst>
              <a:gd name="T0" fmla="*/ 0 w 105"/>
              <a:gd name="T1" fmla="*/ 82 h 124"/>
              <a:gd name="T2" fmla="*/ 49 w 105"/>
              <a:gd name="T3" fmla="*/ 124 h 124"/>
              <a:gd name="T4" fmla="*/ 105 w 105"/>
              <a:gd name="T5" fmla="*/ 89 h 124"/>
              <a:gd name="T6" fmla="*/ 58 w 105"/>
              <a:gd name="T7" fmla="*/ 0 h 124"/>
              <a:gd name="T8" fmla="*/ 0 w 105"/>
              <a:gd name="T9" fmla="*/ 82 h 124"/>
            </a:gdLst>
            <a:ahLst/>
            <a:cxnLst>
              <a:cxn ang="0">
                <a:pos x="T0" y="T1"/>
              </a:cxn>
              <a:cxn ang="0">
                <a:pos x="T2" y="T3"/>
              </a:cxn>
              <a:cxn ang="0">
                <a:pos x="T4" y="T5"/>
              </a:cxn>
              <a:cxn ang="0">
                <a:pos x="T6" y="T7"/>
              </a:cxn>
              <a:cxn ang="0">
                <a:pos x="T8" y="T9"/>
              </a:cxn>
            </a:cxnLst>
            <a:rect l="0" t="0" r="r" b="b"/>
            <a:pathLst>
              <a:path w="105" h="124">
                <a:moveTo>
                  <a:pt x="0" y="82"/>
                </a:moveTo>
                <a:lnTo>
                  <a:pt x="49" y="124"/>
                </a:lnTo>
                <a:lnTo>
                  <a:pt x="105" y="89"/>
                </a:lnTo>
                <a:lnTo>
                  <a:pt x="58" y="0"/>
                </a:lnTo>
                <a:lnTo>
                  <a:pt x="0"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79" name="ïšlîḓè">
            <a:extLst>
              <a:ext uri="{FF2B5EF4-FFF2-40B4-BE49-F238E27FC236}">
                <a16:creationId xmlns:a16="http://schemas.microsoft.com/office/drawing/2014/main" id="{B48A3F91-26CB-4EB9-923B-77893C9B94E6}"/>
              </a:ext>
            </a:extLst>
          </p:cNvPr>
          <p:cNvSpPr/>
          <p:nvPr/>
        </p:nvSpPr>
        <p:spPr bwMode="auto">
          <a:xfrm>
            <a:off x="7242268" y="2940459"/>
            <a:ext cx="55437" cy="65680"/>
          </a:xfrm>
          <a:custGeom>
            <a:avLst/>
            <a:gdLst>
              <a:gd name="T0" fmla="*/ 0 w 88"/>
              <a:gd name="T1" fmla="*/ 72 h 108"/>
              <a:gd name="T2" fmla="*/ 41 w 88"/>
              <a:gd name="T3" fmla="*/ 108 h 108"/>
              <a:gd name="T4" fmla="*/ 88 w 88"/>
              <a:gd name="T5" fmla="*/ 77 h 108"/>
              <a:gd name="T6" fmla="*/ 48 w 88"/>
              <a:gd name="T7" fmla="*/ 0 h 108"/>
              <a:gd name="T8" fmla="*/ 0 w 88"/>
              <a:gd name="T9" fmla="*/ 72 h 108"/>
            </a:gdLst>
            <a:ahLst/>
            <a:cxnLst>
              <a:cxn ang="0">
                <a:pos x="T0" y="T1"/>
              </a:cxn>
              <a:cxn ang="0">
                <a:pos x="T2" y="T3"/>
              </a:cxn>
              <a:cxn ang="0">
                <a:pos x="T4" y="T5"/>
              </a:cxn>
              <a:cxn ang="0">
                <a:pos x="T6" y="T7"/>
              </a:cxn>
              <a:cxn ang="0">
                <a:pos x="T8" y="T9"/>
              </a:cxn>
            </a:cxnLst>
            <a:rect l="0" t="0" r="r" b="b"/>
            <a:pathLst>
              <a:path w="88" h="108">
                <a:moveTo>
                  <a:pt x="0" y="72"/>
                </a:moveTo>
                <a:lnTo>
                  <a:pt x="41" y="108"/>
                </a:lnTo>
                <a:lnTo>
                  <a:pt x="88" y="77"/>
                </a:lnTo>
                <a:lnTo>
                  <a:pt x="48" y="0"/>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0" name="íṧľíḓê">
            <a:extLst>
              <a:ext uri="{FF2B5EF4-FFF2-40B4-BE49-F238E27FC236}">
                <a16:creationId xmlns:a16="http://schemas.microsoft.com/office/drawing/2014/main" id="{8E40FC7E-63D7-4ECD-AB1C-F2D778E79AAE}"/>
              </a:ext>
            </a:extLst>
          </p:cNvPr>
          <p:cNvSpPr/>
          <p:nvPr/>
        </p:nvSpPr>
        <p:spPr bwMode="auto">
          <a:xfrm>
            <a:off x="7242268" y="2940459"/>
            <a:ext cx="55437" cy="65680"/>
          </a:xfrm>
          <a:custGeom>
            <a:avLst/>
            <a:gdLst>
              <a:gd name="T0" fmla="*/ 0 w 88"/>
              <a:gd name="T1" fmla="*/ 72 h 108"/>
              <a:gd name="T2" fmla="*/ 41 w 88"/>
              <a:gd name="T3" fmla="*/ 108 h 108"/>
              <a:gd name="T4" fmla="*/ 88 w 88"/>
              <a:gd name="T5" fmla="*/ 77 h 108"/>
              <a:gd name="T6" fmla="*/ 48 w 88"/>
              <a:gd name="T7" fmla="*/ 0 h 108"/>
              <a:gd name="T8" fmla="*/ 0 w 88"/>
              <a:gd name="T9" fmla="*/ 72 h 108"/>
            </a:gdLst>
            <a:ahLst/>
            <a:cxnLst>
              <a:cxn ang="0">
                <a:pos x="T0" y="T1"/>
              </a:cxn>
              <a:cxn ang="0">
                <a:pos x="T2" y="T3"/>
              </a:cxn>
              <a:cxn ang="0">
                <a:pos x="T4" y="T5"/>
              </a:cxn>
              <a:cxn ang="0">
                <a:pos x="T6" y="T7"/>
              </a:cxn>
              <a:cxn ang="0">
                <a:pos x="T8" y="T9"/>
              </a:cxn>
            </a:cxnLst>
            <a:rect l="0" t="0" r="r" b="b"/>
            <a:pathLst>
              <a:path w="88" h="108">
                <a:moveTo>
                  <a:pt x="0" y="72"/>
                </a:moveTo>
                <a:lnTo>
                  <a:pt x="41" y="108"/>
                </a:lnTo>
                <a:lnTo>
                  <a:pt x="88" y="77"/>
                </a:lnTo>
                <a:lnTo>
                  <a:pt x="48" y="0"/>
                </a:lnTo>
                <a:lnTo>
                  <a:pt x="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1" name="îŝḻïde">
            <a:extLst>
              <a:ext uri="{FF2B5EF4-FFF2-40B4-BE49-F238E27FC236}">
                <a16:creationId xmlns:a16="http://schemas.microsoft.com/office/drawing/2014/main" id="{277D79C7-93BC-4FB7-B936-666D0A218097}"/>
              </a:ext>
            </a:extLst>
          </p:cNvPr>
          <p:cNvSpPr/>
          <p:nvPr/>
        </p:nvSpPr>
        <p:spPr bwMode="auto">
          <a:xfrm>
            <a:off x="7188091" y="2862617"/>
            <a:ext cx="172611" cy="308938"/>
          </a:xfrm>
          <a:custGeom>
            <a:avLst/>
            <a:gdLst>
              <a:gd name="T0" fmla="*/ 40 w 274"/>
              <a:gd name="T1" fmla="*/ 0 h 508"/>
              <a:gd name="T2" fmla="*/ 35 w 274"/>
              <a:gd name="T3" fmla="*/ 52 h 508"/>
              <a:gd name="T4" fmla="*/ 225 w 274"/>
              <a:gd name="T5" fmla="*/ 64 h 508"/>
              <a:gd name="T6" fmla="*/ 204 w 274"/>
              <a:gd name="T7" fmla="*/ 351 h 508"/>
              <a:gd name="T8" fmla="*/ 204 w 274"/>
              <a:gd name="T9" fmla="*/ 351 h 508"/>
              <a:gd name="T10" fmla="*/ 129 w 274"/>
              <a:gd name="T11" fmla="*/ 346 h 508"/>
              <a:gd name="T12" fmla="*/ 12 w 274"/>
              <a:gd name="T13" fmla="*/ 339 h 508"/>
              <a:gd name="T14" fmla="*/ 0 w 274"/>
              <a:gd name="T15" fmla="*/ 492 h 508"/>
              <a:gd name="T16" fmla="*/ 239 w 274"/>
              <a:gd name="T17" fmla="*/ 508 h 508"/>
              <a:gd name="T18" fmla="*/ 274 w 274"/>
              <a:gd name="T19" fmla="*/ 17 h 508"/>
              <a:gd name="T20" fmla="*/ 40 w 274"/>
              <a:gd name="T2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508">
                <a:moveTo>
                  <a:pt x="40" y="0"/>
                </a:moveTo>
                <a:lnTo>
                  <a:pt x="35" y="52"/>
                </a:lnTo>
                <a:lnTo>
                  <a:pt x="225" y="64"/>
                </a:lnTo>
                <a:lnTo>
                  <a:pt x="204" y="351"/>
                </a:lnTo>
                <a:lnTo>
                  <a:pt x="204" y="351"/>
                </a:lnTo>
                <a:lnTo>
                  <a:pt x="129" y="346"/>
                </a:lnTo>
                <a:lnTo>
                  <a:pt x="12" y="339"/>
                </a:lnTo>
                <a:lnTo>
                  <a:pt x="0" y="492"/>
                </a:lnTo>
                <a:lnTo>
                  <a:pt x="239" y="508"/>
                </a:lnTo>
                <a:lnTo>
                  <a:pt x="274" y="17"/>
                </a:lnTo>
                <a:lnTo>
                  <a:pt x="40"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2" name="îṣľiḓê">
            <a:extLst>
              <a:ext uri="{FF2B5EF4-FFF2-40B4-BE49-F238E27FC236}">
                <a16:creationId xmlns:a16="http://schemas.microsoft.com/office/drawing/2014/main" id="{745C5026-21D2-49CB-BF11-413FBE4C785A}"/>
              </a:ext>
            </a:extLst>
          </p:cNvPr>
          <p:cNvSpPr/>
          <p:nvPr/>
        </p:nvSpPr>
        <p:spPr bwMode="auto">
          <a:xfrm>
            <a:off x="7188091" y="2862617"/>
            <a:ext cx="172611" cy="308938"/>
          </a:xfrm>
          <a:custGeom>
            <a:avLst/>
            <a:gdLst>
              <a:gd name="T0" fmla="*/ 40 w 274"/>
              <a:gd name="T1" fmla="*/ 0 h 508"/>
              <a:gd name="T2" fmla="*/ 35 w 274"/>
              <a:gd name="T3" fmla="*/ 52 h 508"/>
              <a:gd name="T4" fmla="*/ 225 w 274"/>
              <a:gd name="T5" fmla="*/ 64 h 508"/>
              <a:gd name="T6" fmla="*/ 204 w 274"/>
              <a:gd name="T7" fmla="*/ 351 h 508"/>
              <a:gd name="T8" fmla="*/ 204 w 274"/>
              <a:gd name="T9" fmla="*/ 351 h 508"/>
              <a:gd name="T10" fmla="*/ 129 w 274"/>
              <a:gd name="T11" fmla="*/ 346 h 508"/>
              <a:gd name="T12" fmla="*/ 12 w 274"/>
              <a:gd name="T13" fmla="*/ 339 h 508"/>
              <a:gd name="T14" fmla="*/ 0 w 274"/>
              <a:gd name="T15" fmla="*/ 492 h 508"/>
              <a:gd name="T16" fmla="*/ 239 w 274"/>
              <a:gd name="T17" fmla="*/ 508 h 508"/>
              <a:gd name="T18" fmla="*/ 274 w 274"/>
              <a:gd name="T19" fmla="*/ 17 h 508"/>
              <a:gd name="T20" fmla="*/ 40 w 274"/>
              <a:gd name="T2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508">
                <a:moveTo>
                  <a:pt x="40" y="0"/>
                </a:moveTo>
                <a:lnTo>
                  <a:pt x="35" y="52"/>
                </a:lnTo>
                <a:lnTo>
                  <a:pt x="225" y="64"/>
                </a:lnTo>
                <a:lnTo>
                  <a:pt x="204" y="351"/>
                </a:lnTo>
                <a:lnTo>
                  <a:pt x="204" y="351"/>
                </a:lnTo>
                <a:lnTo>
                  <a:pt x="129" y="346"/>
                </a:lnTo>
                <a:lnTo>
                  <a:pt x="12" y="339"/>
                </a:lnTo>
                <a:lnTo>
                  <a:pt x="0" y="492"/>
                </a:lnTo>
                <a:lnTo>
                  <a:pt x="239" y="508"/>
                </a:lnTo>
                <a:lnTo>
                  <a:pt x="274" y="17"/>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3" name="iṡlïḋè">
            <a:extLst>
              <a:ext uri="{FF2B5EF4-FFF2-40B4-BE49-F238E27FC236}">
                <a16:creationId xmlns:a16="http://schemas.microsoft.com/office/drawing/2014/main" id="{FE2F43BB-9694-48F3-8DA5-647B7859BE0C}"/>
              </a:ext>
            </a:extLst>
          </p:cNvPr>
          <p:cNvSpPr/>
          <p:nvPr/>
        </p:nvSpPr>
        <p:spPr bwMode="auto">
          <a:xfrm>
            <a:off x="7195650" y="2894240"/>
            <a:ext cx="134184" cy="181836"/>
          </a:xfrm>
          <a:custGeom>
            <a:avLst/>
            <a:gdLst>
              <a:gd name="T0" fmla="*/ 0 w 213"/>
              <a:gd name="T1" fmla="*/ 287 h 299"/>
              <a:gd name="T2" fmla="*/ 0 w 213"/>
              <a:gd name="T3" fmla="*/ 287 h 299"/>
              <a:gd name="T4" fmla="*/ 117 w 213"/>
              <a:gd name="T5" fmla="*/ 294 h 299"/>
              <a:gd name="T6" fmla="*/ 0 w 213"/>
              <a:gd name="T7" fmla="*/ 287 h 299"/>
              <a:gd name="T8" fmla="*/ 23 w 213"/>
              <a:gd name="T9" fmla="*/ 0 h 299"/>
              <a:gd name="T10" fmla="*/ 14 w 213"/>
              <a:gd name="T11" fmla="*/ 109 h 299"/>
              <a:gd name="T12" fmla="*/ 40 w 213"/>
              <a:gd name="T13" fmla="*/ 158 h 299"/>
              <a:gd name="T14" fmla="*/ 51 w 213"/>
              <a:gd name="T15" fmla="*/ 179 h 299"/>
              <a:gd name="T16" fmla="*/ 122 w 213"/>
              <a:gd name="T17" fmla="*/ 76 h 299"/>
              <a:gd name="T18" fmla="*/ 180 w 213"/>
              <a:gd name="T19" fmla="*/ 189 h 299"/>
              <a:gd name="T20" fmla="*/ 197 w 213"/>
              <a:gd name="T21" fmla="*/ 224 h 299"/>
              <a:gd name="T22" fmla="*/ 192 w 213"/>
              <a:gd name="T23" fmla="*/ 299 h 299"/>
              <a:gd name="T24" fmla="*/ 192 w 213"/>
              <a:gd name="T25" fmla="*/ 299 h 299"/>
              <a:gd name="T26" fmla="*/ 213 w 213"/>
              <a:gd name="T27" fmla="*/ 12 h 299"/>
              <a:gd name="T28" fmla="*/ 23 w 213"/>
              <a:gd name="T2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 h="299">
                <a:moveTo>
                  <a:pt x="0" y="287"/>
                </a:moveTo>
                <a:lnTo>
                  <a:pt x="0" y="287"/>
                </a:lnTo>
                <a:lnTo>
                  <a:pt x="117" y="294"/>
                </a:lnTo>
                <a:lnTo>
                  <a:pt x="0" y="287"/>
                </a:lnTo>
                <a:close/>
                <a:moveTo>
                  <a:pt x="23" y="0"/>
                </a:moveTo>
                <a:lnTo>
                  <a:pt x="14" y="109"/>
                </a:lnTo>
                <a:lnTo>
                  <a:pt x="40" y="158"/>
                </a:lnTo>
                <a:lnTo>
                  <a:pt x="51" y="179"/>
                </a:lnTo>
                <a:lnTo>
                  <a:pt x="122" y="76"/>
                </a:lnTo>
                <a:lnTo>
                  <a:pt x="180" y="189"/>
                </a:lnTo>
                <a:lnTo>
                  <a:pt x="197" y="224"/>
                </a:lnTo>
                <a:lnTo>
                  <a:pt x="192" y="299"/>
                </a:lnTo>
                <a:lnTo>
                  <a:pt x="192" y="299"/>
                </a:lnTo>
                <a:lnTo>
                  <a:pt x="213" y="12"/>
                </a:lnTo>
                <a:lnTo>
                  <a:pt x="23" y="0"/>
                </a:lnTo>
                <a:close/>
              </a:path>
            </a:pathLst>
          </a:cu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4" name="îsļîdè">
            <a:extLst>
              <a:ext uri="{FF2B5EF4-FFF2-40B4-BE49-F238E27FC236}">
                <a16:creationId xmlns:a16="http://schemas.microsoft.com/office/drawing/2014/main" id="{EDA96474-3EA1-4FC5-88F2-7E5BDDEE0838}"/>
              </a:ext>
            </a:extLst>
          </p:cNvPr>
          <p:cNvSpPr/>
          <p:nvPr/>
        </p:nvSpPr>
        <p:spPr bwMode="auto">
          <a:xfrm>
            <a:off x="7195650" y="2894240"/>
            <a:ext cx="134184" cy="181836"/>
          </a:xfrm>
          <a:custGeom>
            <a:avLst/>
            <a:gdLst>
              <a:gd name="T0" fmla="*/ 0 w 213"/>
              <a:gd name="T1" fmla="*/ 287 h 299"/>
              <a:gd name="T2" fmla="*/ 0 w 213"/>
              <a:gd name="T3" fmla="*/ 287 h 299"/>
              <a:gd name="T4" fmla="*/ 117 w 213"/>
              <a:gd name="T5" fmla="*/ 294 h 299"/>
              <a:gd name="T6" fmla="*/ 0 w 213"/>
              <a:gd name="T7" fmla="*/ 287 h 299"/>
              <a:gd name="T8" fmla="*/ 23 w 213"/>
              <a:gd name="T9" fmla="*/ 0 h 299"/>
              <a:gd name="T10" fmla="*/ 14 w 213"/>
              <a:gd name="T11" fmla="*/ 109 h 299"/>
              <a:gd name="T12" fmla="*/ 40 w 213"/>
              <a:gd name="T13" fmla="*/ 158 h 299"/>
              <a:gd name="T14" fmla="*/ 51 w 213"/>
              <a:gd name="T15" fmla="*/ 179 h 299"/>
              <a:gd name="T16" fmla="*/ 122 w 213"/>
              <a:gd name="T17" fmla="*/ 76 h 299"/>
              <a:gd name="T18" fmla="*/ 180 w 213"/>
              <a:gd name="T19" fmla="*/ 189 h 299"/>
              <a:gd name="T20" fmla="*/ 197 w 213"/>
              <a:gd name="T21" fmla="*/ 224 h 299"/>
              <a:gd name="T22" fmla="*/ 192 w 213"/>
              <a:gd name="T23" fmla="*/ 299 h 299"/>
              <a:gd name="T24" fmla="*/ 192 w 213"/>
              <a:gd name="T25" fmla="*/ 299 h 299"/>
              <a:gd name="T26" fmla="*/ 213 w 213"/>
              <a:gd name="T27" fmla="*/ 12 h 299"/>
              <a:gd name="T28" fmla="*/ 23 w 213"/>
              <a:gd name="T2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 h="299">
                <a:moveTo>
                  <a:pt x="0" y="287"/>
                </a:moveTo>
                <a:lnTo>
                  <a:pt x="0" y="287"/>
                </a:lnTo>
                <a:lnTo>
                  <a:pt x="117" y="294"/>
                </a:lnTo>
                <a:lnTo>
                  <a:pt x="0" y="287"/>
                </a:lnTo>
                <a:moveTo>
                  <a:pt x="23" y="0"/>
                </a:moveTo>
                <a:lnTo>
                  <a:pt x="14" y="109"/>
                </a:lnTo>
                <a:lnTo>
                  <a:pt x="40" y="158"/>
                </a:lnTo>
                <a:lnTo>
                  <a:pt x="51" y="179"/>
                </a:lnTo>
                <a:lnTo>
                  <a:pt x="122" y="76"/>
                </a:lnTo>
                <a:lnTo>
                  <a:pt x="180" y="189"/>
                </a:lnTo>
                <a:lnTo>
                  <a:pt x="197" y="224"/>
                </a:lnTo>
                <a:lnTo>
                  <a:pt x="192" y="299"/>
                </a:lnTo>
                <a:lnTo>
                  <a:pt x="192" y="299"/>
                </a:lnTo>
                <a:lnTo>
                  <a:pt x="213" y="12"/>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5" name="íśľîḑê">
            <a:extLst>
              <a:ext uri="{FF2B5EF4-FFF2-40B4-BE49-F238E27FC236}">
                <a16:creationId xmlns:a16="http://schemas.microsoft.com/office/drawing/2014/main" id="{91E87C82-97EE-4779-82EF-0B601B476273}"/>
              </a:ext>
            </a:extLst>
          </p:cNvPr>
          <p:cNvSpPr/>
          <p:nvPr/>
        </p:nvSpPr>
        <p:spPr bwMode="auto">
          <a:xfrm>
            <a:off x="7195650" y="2940459"/>
            <a:ext cx="124104" cy="135617"/>
          </a:xfrm>
          <a:custGeom>
            <a:avLst/>
            <a:gdLst>
              <a:gd name="T0" fmla="*/ 122 w 197"/>
              <a:gd name="T1" fmla="*/ 0 h 223"/>
              <a:gd name="T2" fmla="*/ 51 w 197"/>
              <a:gd name="T3" fmla="*/ 103 h 223"/>
              <a:gd name="T4" fmla="*/ 114 w 197"/>
              <a:gd name="T5" fmla="*/ 218 h 223"/>
              <a:gd name="T6" fmla="*/ 0 w 197"/>
              <a:gd name="T7" fmla="*/ 211 h 223"/>
              <a:gd name="T8" fmla="*/ 0 w 197"/>
              <a:gd name="T9" fmla="*/ 211 h 223"/>
              <a:gd name="T10" fmla="*/ 117 w 197"/>
              <a:gd name="T11" fmla="*/ 218 h 223"/>
              <a:gd name="T12" fmla="*/ 192 w 197"/>
              <a:gd name="T13" fmla="*/ 223 h 223"/>
              <a:gd name="T14" fmla="*/ 197 w 197"/>
              <a:gd name="T15" fmla="*/ 148 h 223"/>
              <a:gd name="T16" fmla="*/ 180 w 197"/>
              <a:gd name="T17" fmla="*/ 113 h 223"/>
              <a:gd name="T18" fmla="*/ 122 w 197"/>
              <a:gd name="T19" fmla="*/ 0 h 223"/>
              <a:gd name="T20" fmla="*/ 162 w 197"/>
              <a:gd name="T21" fmla="*/ 77 h 223"/>
              <a:gd name="T22" fmla="*/ 115 w 197"/>
              <a:gd name="T23" fmla="*/ 108 h 223"/>
              <a:gd name="T24" fmla="*/ 74 w 197"/>
              <a:gd name="T25" fmla="*/ 72 h 223"/>
              <a:gd name="T26" fmla="*/ 122 w 197"/>
              <a:gd name="T2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23">
                <a:moveTo>
                  <a:pt x="122" y="0"/>
                </a:moveTo>
                <a:lnTo>
                  <a:pt x="51" y="103"/>
                </a:lnTo>
                <a:lnTo>
                  <a:pt x="114" y="218"/>
                </a:lnTo>
                <a:lnTo>
                  <a:pt x="0" y="211"/>
                </a:lnTo>
                <a:lnTo>
                  <a:pt x="0" y="211"/>
                </a:lnTo>
                <a:lnTo>
                  <a:pt x="117" y="218"/>
                </a:lnTo>
                <a:lnTo>
                  <a:pt x="192" y="223"/>
                </a:lnTo>
                <a:lnTo>
                  <a:pt x="197" y="148"/>
                </a:lnTo>
                <a:lnTo>
                  <a:pt x="180" y="113"/>
                </a:lnTo>
                <a:lnTo>
                  <a:pt x="122" y="0"/>
                </a:lnTo>
                <a:lnTo>
                  <a:pt x="162" y="77"/>
                </a:lnTo>
                <a:lnTo>
                  <a:pt x="115" y="108"/>
                </a:lnTo>
                <a:lnTo>
                  <a:pt x="74" y="72"/>
                </a:lnTo>
                <a:lnTo>
                  <a:pt x="122"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6" name="îśľïḍè">
            <a:extLst>
              <a:ext uri="{FF2B5EF4-FFF2-40B4-BE49-F238E27FC236}">
                <a16:creationId xmlns:a16="http://schemas.microsoft.com/office/drawing/2014/main" id="{4C938BE0-196C-48BA-B55B-415A3CDC75CE}"/>
              </a:ext>
            </a:extLst>
          </p:cNvPr>
          <p:cNvSpPr/>
          <p:nvPr/>
        </p:nvSpPr>
        <p:spPr bwMode="auto">
          <a:xfrm>
            <a:off x="7195650" y="2940459"/>
            <a:ext cx="124104" cy="135617"/>
          </a:xfrm>
          <a:custGeom>
            <a:avLst/>
            <a:gdLst>
              <a:gd name="T0" fmla="*/ 122 w 197"/>
              <a:gd name="T1" fmla="*/ 0 h 223"/>
              <a:gd name="T2" fmla="*/ 51 w 197"/>
              <a:gd name="T3" fmla="*/ 103 h 223"/>
              <a:gd name="T4" fmla="*/ 114 w 197"/>
              <a:gd name="T5" fmla="*/ 218 h 223"/>
              <a:gd name="T6" fmla="*/ 0 w 197"/>
              <a:gd name="T7" fmla="*/ 211 h 223"/>
              <a:gd name="T8" fmla="*/ 0 w 197"/>
              <a:gd name="T9" fmla="*/ 211 h 223"/>
              <a:gd name="T10" fmla="*/ 117 w 197"/>
              <a:gd name="T11" fmla="*/ 218 h 223"/>
              <a:gd name="T12" fmla="*/ 192 w 197"/>
              <a:gd name="T13" fmla="*/ 223 h 223"/>
              <a:gd name="T14" fmla="*/ 197 w 197"/>
              <a:gd name="T15" fmla="*/ 148 h 223"/>
              <a:gd name="T16" fmla="*/ 180 w 197"/>
              <a:gd name="T17" fmla="*/ 113 h 223"/>
              <a:gd name="T18" fmla="*/ 122 w 197"/>
              <a:gd name="T19" fmla="*/ 0 h 223"/>
              <a:gd name="T20" fmla="*/ 162 w 197"/>
              <a:gd name="T21" fmla="*/ 77 h 223"/>
              <a:gd name="T22" fmla="*/ 115 w 197"/>
              <a:gd name="T23" fmla="*/ 108 h 223"/>
              <a:gd name="T24" fmla="*/ 74 w 197"/>
              <a:gd name="T25" fmla="*/ 72 h 223"/>
              <a:gd name="T26" fmla="*/ 122 w 197"/>
              <a:gd name="T2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23">
                <a:moveTo>
                  <a:pt x="122" y="0"/>
                </a:moveTo>
                <a:lnTo>
                  <a:pt x="51" y="103"/>
                </a:lnTo>
                <a:lnTo>
                  <a:pt x="114" y="218"/>
                </a:lnTo>
                <a:lnTo>
                  <a:pt x="0" y="211"/>
                </a:lnTo>
                <a:lnTo>
                  <a:pt x="0" y="211"/>
                </a:lnTo>
                <a:lnTo>
                  <a:pt x="117" y="218"/>
                </a:lnTo>
                <a:lnTo>
                  <a:pt x="192" y="223"/>
                </a:lnTo>
                <a:lnTo>
                  <a:pt x="197" y="148"/>
                </a:lnTo>
                <a:lnTo>
                  <a:pt x="180" y="113"/>
                </a:lnTo>
                <a:lnTo>
                  <a:pt x="122" y="0"/>
                </a:lnTo>
                <a:lnTo>
                  <a:pt x="162" y="77"/>
                </a:lnTo>
                <a:lnTo>
                  <a:pt x="115" y="108"/>
                </a:lnTo>
                <a:lnTo>
                  <a:pt x="74" y="7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7" name="ïŝḻïdê">
            <a:extLst>
              <a:ext uri="{FF2B5EF4-FFF2-40B4-BE49-F238E27FC236}">
                <a16:creationId xmlns:a16="http://schemas.microsoft.com/office/drawing/2014/main" id="{509523E5-644C-4AEF-BC12-5EE7D989D958}"/>
              </a:ext>
            </a:extLst>
          </p:cNvPr>
          <p:cNvSpPr/>
          <p:nvPr/>
        </p:nvSpPr>
        <p:spPr bwMode="auto">
          <a:xfrm>
            <a:off x="7195650" y="2960528"/>
            <a:ext cx="71816" cy="112507"/>
          </a:xfrm>
          <a:custGeom>
            <a:avLst/>
            <a:gdLst>
              <a:gd name="T0" fmla="*/ 14 w 114"/>
              <a:gd name="T1" fmla="*/ 0 h 185"/>
              <a:gd name="T2" fmla="*/ 14 w 114"/>
              <a:gd name="T3" fmla="*/ 0 h 185"/>
              <a:gd name="T4" fmla="*/ 16 w 114"/>
              <a:gd name="T5" fmla="*/ 2 h 185"/>
              <a:gd name="T6" fmla="*/ 14 w 114"/>
              <a:gd name="T7" fmla="*/ 2 h 185"/>
              <a:gd name="T8" fmla="*/ 0 w 114"/>
              <a:gd name="T9" fmla="*/ 178 h 185"/>
              <a:gd name="T10" fmla="*/ 114 w 114"/>
              <a:gd name="T11" fmla="*/ 185 h 185"/>
              <a:gd name="T12" fmla="*/ 51 w 114"/>
              <a:gd name="T13" fmla="*/ 70 h 185"/>
              <a:gd name="T14" fmla="*/ 40 w 114"/>
              <a:gd name="T15" fmla="*/ 49 h 185"/>
              <a:gd name="T16" fmla="*/ 14 w 114"/>
              <a:gd name="T1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85">
                <a:moveTo>
                  <a:pt x="14" y="0"/>
                </a:moveTo>
                <a:lnTo>
                  <a:pt x="14" y="0"/>
                </a:lnTo>
                <a:lnTo>
                  <a:pt x="16" y="2"/>
                </a:lnTo>
                <a:lnTo>
                  <a:pt x="14" y="2"/>
                </a:lnTo>
                <a:lnTo>
                  <a:pt x="0" y="178"/>
                </a:lnTo>
                <a:lnTo>
                  <a:pt x="114" y="185"/>
                </a:lnTo>
                <a:lnTo>
                  <a:pt x="51" y="70"/>
                </a:lnTo>
                <a:lnTo>
                  <a:pt x="40" y="49"/>
                </a:lnTo>
                <a:lnTo>
                  <a:pt x="14" y="0"/>
                </a:lnTo>
                <a:close/>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8" name="iŝlíḑè">
            <a:extLst>
              <a:ext uri="{FF2B5EF4-FFF2-40B4-BE49-F238E27FC236}">
                <a16:creationId xmlns:a16="http://schemas.microsoft.com/office/drawing/2014/main" id="{9E989985-424C-4C3D-9940-09854DC8AB05}"/>
              </a:ext>
            </a:extLst>
          </p:cNvPr>
          <p:cNvSpPr/>
          <p:nvPr/>
        </p:nvSpPr>
        <p:spPr bwMode="auto">
          <a:xfrm>
            <a:off x="7195650" y="2960528"/>
            <a:ext cx="71816" cy="112507"/>
          </a:xfrm>
          <a:custGeom>
            <a:avLst/>
            <a:gdLst>
              <a:gd name="T0" fmla="*/ 14 w 114"/>
              <a:gd name="T1" fmla="*/ 0 h 185"/>
              <a:gd name="T2" fmla="*/ 14 w 114"/>
              <a:gd name="T3" fmla="*/ 0 h 185"/>
              <a:gd name="T4" fmla="*/ 16 w 114"/>
              <a:gd name="T5" fmla="*/ 2 h 185"/>
              <a:gd name="T6" fmla="*/ 14 w 114"/>
              <a:gd name="T7" fmla="*/ 2 h 185"/>
              <a:gd name="T8" fmla="*/ 0 w 114"/>
              <a:gd name="T9" fmla="*/ 178 h 185"/>
              <a:gd name="T10" fmla="*/ 114 w 114"/>
              <a:gd name="T11" fmla="*/ 185 h 185"/>
              <a:gd name="T12" fmla="*/ 51 w 114"/>
              <a:gd name="T13" fmla="*/ 70 h 185"/>
              <a:gd name="T14" fmla="*/ 40 w 114"/>
              <a:gd name="T15" fmla="*/ 49 h 185"/>
              <a:gd name="T16" fmla="*/ 14 w 114"/>
              <a:gd name="T1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85">
                <a:moveTo>
                  <a:pt x="14" y="0"/>
                </a:moveTo>
                <a:lnTo>
                  <a:pt x="14" y="0"/>
                </a:lnTo>
                <a:lnTo>
                  <a:pt x="16" y="2"/>
                </a:lnTo>
                <a:lnTo>
                  <a:pt x="14" y="2"/>
                </a:lnTo>
                <a:lnTo>
                  <a:pt x="0" y="178"/>
                </a:lnTo>
                <a:lnTo>
                  <a:pt x="114" y="185"/>
                </a:lnTo>
                <a:lnTo>
                  <a:pt x="51" y="70"/>
                </a:lnTo>
                <a:lnTo>
                  <a:pt x="40" y="49"/>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89" name="iṥļiḓé">
            <a:extLst>
              <a:ext uri="{FF2B5EF4-FFF2-40B4-BE49-F238E27FC236}">
                <a16:creationId xmlns:a16="http://schemas.microsoft.com/office/drawing/2014/main" id="{EC0E29F2-C438-409A-BFD5-3CA2C624BAE9}"/>
              </a:ext>
            </a:extLst>
          </p:cNvPr>
          <p:cNvSpPr/>
          <p:nvPr/>
        </p:nvSpPr>
        <p:spPr bwMode="auto">
          <a:xfrm>
            <a:off x="7204470" y="2960528"/>
            <a:ext cx="1260" cy="1216"/>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0" name="ísļíḑé">
            <a:extLst>
              <a:ext uri="{FF2B5EF4-FFF2-40B4-BE49-F238E27FC236}">
                <a16:creationId xmlns:a16="http://schemas.microsoft.com/office/drawing/2014/main" id="{59F7F13D-8ED6-492B-8B4A-F95B7602012D}"/>
              </a:ext>
            </a:extLst>
          </p:cNvPr>
          <p:cNvSpPr/>
          <p:nvPr/>
        </p:nvSpPr>
        <p:spPr bwMode="auto">
          <a:xfrm>
            <a:off x="7204470" y="2960528"/>
            <a:ext cx="1260" cy="1216"/>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1" name="îş1íḓè">
            <a:extLst>
              <a:ext uri="{FF2B5EF4-FFF2-40B4-BE49-F238E27FC236}">
                <a16:creationId xmlns:a16="http://schemas.microsoft.com/office/drawing/2014/main" id="{9F2A3049-357E-4843-A45C-63E0F5E72C2D}"/>
              </a:ext>
            </a:extLst>
          </p:cNvPr>
          <p:cNvSpPr/>
          <p:nvPr/>
        </p:nvSpPr>
        <p:spPr bwMode="auto">
          <a:xfrm>
            <a:off x="7242268" y="2940459"/>
            <a:ext cx="55437" cy="65680"/>
          </a:xfrm>
          <a:custGeom>
            <a:avLst/>
            <a:gdLst>
              <a:gd name="T0" fmla="*/ 48 w 88"/>
              <a:gd name="T1" fmla="*/ 0 h 108"/>
              <a:gd name="T2" fmla="*/ 48 w 88"/>
              <a:gd name="T3" fmla="*/ 0 h 108"/>
              <a:gd name="T4" fmla="*/ 0 w 88"/>
              <a:gd name="T5" fmla="*/ 72 h 108"/>
              <a:gd name="T6" fmla="*/ 41 w 88"/>
              <a:gd name="T7" fmla="*/ 108 h 108"/>
              <a:gd name="T8" fmla="*/ 88 w 88"/>
              <a:gd name="T9" fmla="*/ 77 h 108"/>
              <a:gd name="T10" fmla="*/ 48 w 88"/>
              <a:gd name="T11" fmla="*/ 0 h 108"/>
            </a:gdLst>
            <a:ahLst/>
            <a:cxnLst>
              <a:cxn ang="0">
                <a:pos x="T0" y="T1"/>
              </a:cxn>
              <a:cxn ang="0">
                <a:pos x="T2" y="T3"/>
              </a:cxn>
              <a:cxn ang="0">
                <a:pos x="T4" y="T5"/>
              </a:cxn>
              <a:cxn ang="0">
                <a:pos x="T6" y="T7"/>
              </a:cxn>
              <a:cxn ang="0">
                <a:pos x="T8" y="T9"/>
              </a:cxn>
              <a:cxn ang="0">
                <a:pos x="T10" y="T11"/>
              </a:cxn>
            </a:cxnLst>
            <a:rect l="0" t="0" r="r" b="b"/>
            <a:pathLst>
              <a:path w="88" h="108">
                <a:moveTo>
                  <a:pt x="48" y="0"/>
                </a:moveTo>
                <a:lnTo>
                  <a:pt x="48" y="0"/>
                </a:lnTo>
                <a:lnTo>
                  <a:pt x="0" y="72"/>
                </a:lnTo>
                <a:lnTo>
                  <a:pt x="41" y="108"/>
                </a:lnTo>
                <a:lnTo>
                  <a:pt x="88" y="77"/>
                </a:lnTo>
                <a:lnTo>
                  <a:pt x="48"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2" name="îṡḻiďé">
            <a:extLst>
              <a:ext uri="{FF2B5EF4-FFF2-40B4-BE49-F238E27FC236}">
                <a16:creationId xmlns:a16="http://schemas.microsoft.com/office/drawing/2014/main" id="{A9BF2D4D-EFB5-450B-A370-FAD4E9815D7B}"/>
              </a:ext>
            </a:extLst>
          </p:cNvPr>
          <p:cNvSpPr/>
          <p:nvPr/>
        </p:nvSpPr>
        <p:spPr bwMode="auto">
          <a:xfrm>
            <a:off x="7242268" y="2940459"/>
            <a:ext cx="55437" cy="65680"/>
          </a:xfrm>
          <a:custGeom>
            <a:avLst/>
            <a:gdLst>
              <a:gd name="T0" fmla="*/ 48 w 88"/>
              <a:gd name="T1" fmla="*/ 0 h 108"/>
              <a:gd name="T2" fmla="*/ 48 w 88"/>
              <a:gd name="T3" fmla="*/ 0 h 108"/>
              <a:gd name="T4" fmla="*/ 0 w 88"/>
              <a:gd name="T5" fmla="*/ 72 h 108"/>
              <a:gd name="T6" fmla="*/ 41 w 88"/>
              <a:gd name="T7" fmla="*/ 108 h 108"/>
              <a:gd name="T8" fmla="*/ 88 w 88"/>
              <a:gd name="T9" fmla="*/ 77 h 108"/>
              <a:gd name="T10" fmla="*/ 48 w 88"/>
              <a:gd name="T11" fmla="*/ 0 h 108"/>
            </a:gdLst>
            <a:ahLst/>
            <a:cxnLst>
              <a:cxn ang="0">
                <a:pos x="T0" y="T1"/>
              </a:cxn>
              <a:cxn ang="0">
                <a:pos x="T2" y="T3"/>
              </a:cxn>
              <a:cxn ang="0">
                <a:pos x="T4" y="T5"/>
              </a:cxn>
              <a:cxn ang="0">
                <a:pos x="T6" y="T7"/>
              </a:cxn>
              <a:cxn ang="0">
                <a:pos x="T8" y="T9"/>
              </a:cxn>
              <a:cxn ang="0">
                <a:pos x="T10" y="T11"/>
              </a:cxn>
            </a:cxnLst>
            <a:rect l="0" t="0" r="r" b="b"/>
            <a:pathLst>
              <a:path w="88" h="108">
                <a:moveTo>
                  <a:pt x="48" y="0"/>
                </a:moveTo>
                <a:lnTo>
                  <a:pt x="48" y="0"/>
                </a:lnTo>
                <a:lnTo>
                  <a:pt x="0" y="72"/>
                </a:lnTo>
                <a:lnTo>
                  <a:pt x="41" y="108"/>
                </a:lnTo>
                <a:lnTo>
                  <a:pt x="88" y="77"/>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3" name="íŝḻîḋè">
            <a:extLst>
              <a:ext uri="{FF2B5EF4-FFF2-40B4-BE49-F238E27FC236}">
                <a16:creationId xmlns:a16="http://schemas.microsoft.com/office/drawing/2014/main" id="{EADB76E2-CA92-4BC9-866F-CF623FA5F070}"/>
              </a:ext>
            </a:extLst>
          </p:cNvPr>
          <p:cNvSpPr/>
          <p:nvPr/>
        </p:nvSpPr>
        <p:spPr bwMode="auto">
          <a:xfrm>
            <a:off x="7690176" y="1870731"/>
            <a:ext cx="357192" cy="213459"/>
          </a:xfrm>
          <a:custGeom>
            <a:avLst/>
            <a:gdLst>
              <a:gd name="T0" fmla="*/ 567 w 567"/>
              <a:gd name="T1" fmla="*/ 1 h 351"/>
              <a:gd name="T2" fmla="*/ 565 w 567"/>
              <a:gd name="T3" fmla="*/ 351 h 351"/>
              <a:gd name="T4" fmla="*/ 0 w 567"/>
              <a:gd name="T5" fmla="*/ 349 h 351"/>
              <a:gd name="T6" fmla="*/ 2 w 567"/>
              <a:gd name="T7" fmla="*/ 0 h 351"/>
              <a:gd name="T8" fmla="*/ 567 w 567"/>
              <a:gd name="T9" fmla="*/ 1 h 351"/>
            </a:gdLst>
            <a:ahLst/>
            <a:cxnLst>
              <a:cxn ang="0">
                <a:pos x="T0" y="T1"/>
              </a:cxn>
              <a:cxn ang="0">
                <a:pos x="T2" y="T3"/>
              </a:cxn>
              <a:cxn ang="0">
                <a:pos x="T4" y="T5"/>
              </a:cxn>
              <a:cxn ang="0">
                <a:pos x="T6" y="T7"/>
              </a:cxn>
              <a:cxn ang="0">
                <a:pos x="T8" y="T9"/>
              </a:cxn>
            </a:cxnLst>
            <a:rect l="0" t="0" r="r" b="b"/>
            <a:pathLst>
              <a:path w="567" h="351">
                <a:moveTo>
                  <a:pt x="567" y="1"/>
                </a:moveTo>
                <a:lnTo>
                  <a:pt x="565" y="351"/>
                </a:lnTo>
                <a:lnTo>
                  <a:pt x="0" y="349"/>
                </a:lnTo>
                <a:lnTo>
                  <a:pt x="2" y="0"/>
                </a:lnTo>
                <a:lnTo>
                  <a:pt x="567" y="1"/>
                </a:lnTo>
                <a:close/>
              </a:path>
            </a:pathLst>
          </a:custGeom>
          <a:solidFill>
            <a:srgbClr val="FFC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4" name="íSḷïḍê">
            <a:extLst>
              <a:ext uri="{FF2B5EF4-FFF2-40B4-BE49-F238E27FC236}">
                <a16:creationId xmlns:a16="http://schemas.microsoft.com/office/drawing/2014/main" id="{6479128B-BA94-4979-8FB4-F7507525D9AC}"/>
              </a:ext>
            </a:extLst>
          </p:cNvPr>
          <p:cNvSpPr/>
          <p:nvPr/>
        </p:nvSpPr>
        <p:spPr bwMode="auto">
          <a:xfrm>
            <a:off x="7690176" y="1870731"/>
            <a:ext cx="357192" cy="213459"/>
          </a:xfrm>
          <a:custGeom>
            <a:avLst/>
            <a:gdLst>
              <a:gd name="T0" fmla="*/ 567 w 567"/>
              <a:gd name="T1" fmla="*/ 1 h 351"/>
              <a:gd name="T2" fmla="*/ 565 w 567"/>
              <a:gd name="T3" fmla="*/ 351 h 351"/>
              <a:gd name="T4" fmla="*/ 0 w 567"/>
              <a:gd name="T5" fmla="*/ 349 h 351"/>
              <a:gd name="T6" fmla="*/ 2 w 567"/>
              <a:gd name="T7" fmla="*/ 0 h 351"/>
              <a:gd name="T8" fmla="*/ 567 w 567"/>
              <a:gd name="T9" fmla="*/ 1 h 351"/>
            </a:gdLst>
            <a:ahLst/>
            <a:cxnLst>
              <a:cxn ang="0">
                <a:pos x="T0" y="T1"/>
              </a:cxn>
              <a:cxn ang="0">
                <a:pos x="T2" y="T3"/>
              </a:cxn>
              <a:cxn ang="0">
                <a:pos x="T4" y="T5"/>
              </a:cxn>
              <a:cxn ang="0">
                <a:pos x="T6" y="T7"/>
              </a:cxn>
              <a:cxn ang="0">
                <a:pos x="T8" y="T9"/>
              </a:cxn>
            </a:cxnLst>
            <a:rect l="0" t="0" r="r" b="b"/>
            <a:pathLst>
              <a:path w="567" h="351">
                <a:moveTo>
                  <a:pt x="567" y="1"/>
                </a:moveTo>
                <a:lnTo>
                  <a:pt x="565" y="351"/>
                </a:lnTo>
                <a:lnTo>
                  <a:pt x="0" y="349"/>
                </a:lnTo>
                <a:lnTo>
                  <a:pt x="2" y="0"/>
                </a:lnTo>
                <a:lnTo>
                  <a:pt x="567"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5" name="íṩľïḑè">
            <a:extLst>
              <a:ext uri="{FF2B5EF4-FFF2-40B4-BE49-F238E27FC236}">
                <a16:creationId xmlns:a16="http://schemas.microsoft.com/office/drawing/2014/main" id="{DEAC1C75-0C2E-42AD-935B-8FA9D7B2DB04}"/>
              </a:ext>
            </a:extLst>
          </p:cNvPr>
          <p:cNvSpPr/>
          <p:nvPr/>
        </p:nvSpPr>
        <p:spPr bwMode="auto">
          <a:xfrm>
            <a:off x="7782781" y="1911477"/>
            <a:ext cx="171982" cy="166632"/>
          </a:xfrm>
          <a:custGeom>
            <a:avLst/>
            <a:gdLst>
              <a:gd name="T0" fmla="*/ 157 w 157"/>
              <a:gd name="T1" fmla="*/ 73 h 157"/>
              <a:gd name="T2" fmla="*/ 123 w 157"/>
              <a:gd name="T3" fmla="*/ 14 h 157"/>
              <a:gd name="T4" fmla="*/ 84 w 157"/>
              <a:gd name="T5" fmla="*/ 1 h 157"/>
              <a:gd name="T6" fmla="*/ 79 w 157"/>
              <a:gd name="T7" fmla="*/ 0 h 157"/>
              <a:gd name="T8" fmla="*/ 0 w 157"/>
              <a:gd name="T9" fmla="*/ 73 h 157"/>
              <a:gd name="T10" fmla="*/ 0 w 157"/>
              <a:gd name="T11" fmla="*/ 78 h 157"/>
              <a:gd name="T12" fmla="*/ 78 w 157"/>
              <a:gd name="T13" fmla="*/ 157 h 157"/>
              <a:gd name="T14" fmla="*/ 83 w 157"/>
              <a:gd name="T15" fmla="*/ 157 h 157"/>
              <a:gd name="T16" fmla="*/ 123 w 157"/>
              <a:gd name="T17" fmla="*/ 143 h 157"/>
              <a:gd name="T18" fmla="*/ 157 w 157"/>
              <a:gd name="T19" fmla="*/ 79 h 157"/>
              <a:gd name="T20" fmla="*/ 157 w 157"/>
              <a:gd name="T21" fmla="*/ 73 h 157"/>
              <a:gd name="T22" fmla="*/ 63 w 157"/>
              <a:gd name="T23" fmla="*/ 121 h 157"/>
              <a:gd name="T24" fmla="*/ 53 w 157"/>
              <a:gd name="T25" fmla="*/ 116 h 157"/>
              <a:gd name="T26" fmla="*/ 38 w 157"/>
              <a:gd name="T27" fmla="*/ 97 h 157"/>
              <a:gd name="T28" fmla="*/ 38 w 157"/>
              <a:gd name="T29" fmla="*/ 97 h 157"/>
              <a:gd name="T30" fmla="*/ 34 w 157"/>
              <a:gd name="T31" fmla="*/ 79 h 157"/>
              <a:gd name="T32" fmla="*/ 34 w 157"/>
              <a:gd name="T33" fmla="*/ 73 h 157"/>
              <a:gd name="T34" fmla="*/ 35 w 157"/>
              <a:gd name="T35" fmla="*/ 68 h 157"/>
              <a:gd name="T36" fmla="*/ 70 w 157"/>
              <a:gd name="T37" fmla="*/ 35 h 157"/>
              <a:gd name="T38" fmla="*/ 79 w 157"/>
              <a:gd name="T39" fmla="*/ 34 h 157"/>
              <a:gd name="T40" fmla="*/ 84 w 157"/>
              <a:gd name="T41" fmla="*/ 34 h 157"/>
              <a:gd name="T42" fmla="*/ 98 w 157"/>
              <a:gd name="T43" fmla="*/ 39 h 157"/>
              <a:gd name="T44" fmla="*/ 98 w 157"/>
              <a:gd name="T45" fmla="*/ 39 h 157"/>
              <a:gd name="T46" fmla="*/ 117 w 157"/>
              <a:gd name="T47" fmla="*/ 56 h 157"/>
              <a:gd name="T48" fmla="*/ 123 w 157"/>
              <a:gd name="T49" fmla="*/ 73 h 157"/>
              <a:gd name="T50" fmla="*/ 123 w 157"/>
              <a:gd name="T51" fmla="*/ 79 h 157"/>
              <a:gd name="T52" fmla="*/ 123 w 157"/>
              <a:gd name="T53" fmla="*/ 82 h 157"/>
              <a:gd name="T54" fmla="*/ 123 w 157"/>
              <a:gd name="T55" fmla="*/ 82 h 157"/>
              <a:gd name="T56" fmla="*/ 95 w 157"/>
              <a:gd name="T57" fmla="*/ 120 h 157"/>
              <a:gd name="T58" fmla="*/ 95 w 157"/>
              <a:gd name="T59" fmla="*/ 120 h 157"/>
              <a:gd name="T60" fmla="*/ 84 w 157"/>
              <a:gd name="T61" fmla="*/ 123 h 157"/>
              <a:gd name="T62" fmla="*/ 78 w 157"/>
              <a:gd name="T63" fmla="*/ 123 h 157"/>
              <a:gd name="T64" fmla="*/ 63 w 157"/>
              <a:gd name="T65" fmla="*/ 121 h 157"/>
              <a:gd name="T66" fmla="*/ 63 w 157"/>
              <a:gd name="T6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157">
                <a:moveTo>
                  <a:pt x="157" y="73"/>
                </a:moveTo>
                <a:cubicBezTo>
                  <a:pt x="155" y="49"/>
                  <a:pt x="142" y="28"/>
                  <a:pt x="123" y="14"/>
                </a:cubicBezTo>
                <a:cubicBezTo>
                  <a:pt x="112" y="7"/>
                  <a:pt x="98" y="2"/>
                  <a:pt x="84" y="1"/>
                </a:cubicBezTo>
                <a:cubicBezTo>
                  <a:pt x="82" y="0"/>
                  <a:pt x="80" y="0"/>
                  <a:pt x="79" y="0"/>
                </a:cubicBezTo>
                <a:cubicBezTo>
                  <a:pt x="37" y="0"/>
                  <a:pt x="3" y="32"/>
                  <a:pt x="0" y="73"/>
                </a:cubicBezTo>
                <a:cubicBezTo>
                  <a:pt x="0" y="75"/>
                  <a:pt x="0" y="77"/>
                  <a:pt x="0" y="78"/>
                </a:cubicBezTo>
                <a:cubicBezTo>
                  <a:pt x="0" y="122"/>
                  <a:pt x="35" y="157"/>
                  <a:pt x="78" y="157"/>
                </a:cubicBezTo>
                <a:cubicBezTo>
                  <a:pt x="80" y="157"/>
                  <a:pt x="82" y="157"/>
                  <a:pt x="83" y="157"/>
                </a:cubicBezTo>
                <a:cubicBezTo>
                  <a:pt x="98" y="156"/>
                  <a:pt x="112" y="151"/>
                  <a:pt x="123" y="143"/>
                </a:cubicBezTo>
                <a:cubicBezTo>
                  <a:pt x="143" y="129"/>
                  <a:pt x="157" y="106"/>
                  <a:pt x="157" y="79"/>
                </a:cubicBezTo>
                <a:cubicBezTo>
                  <a:pt x="157" y="77"/>
                  <a:pt x="157" y="75"/>
                  <a:pt x="157" y="73"/>
                </a:cubicBezTo>
                <a:moveTo>
                  <a:pt x="63" y="121"/>
                </a:moveTo>
                <a:cubicBezTo>
                  <a:pt x="60" y="119"/>
                  <a:pt x="56" y="118"/>
                  <a:pt x="53" y="116"/>
                </a:cubicBezTo>
                <a:cubicBezTo>
                  <a:pt x="46" y="111"/>
                  <a:pt x="41" y="104"/>
                  <a:pt x="38" y="97"/>
                </a:cubicBezTo>
                <a:cubicBezTo>
                  <a:pt x="38" y="97"/>
                  <a:pt x="38" y="97"/>
                  <a:pt x="38" y="97"/>
                </a:cubicBezTo>
                <a:cubicBezTo>
                  <a:pt x="35" y="91"/>
                  <a:pt x="34" y="85"/>
                  <a:pt x="34" y="79"/>
                </a:cubicBezTo>
                <a:cubicBezTo>
                  <a:pt x="34" y="77"/>
                  <a:pt x="34" y="75"/>
                  <a:pt x="34" y="73"/>
                </a:cubicBezTo>
                <a:cubicBezTo>
                  <a:pt x="34" y="71"/>
                  <a:pt x="35" y="70"/>
                  <a:pt x="35" y="68"/>
                </a:cubicBezTo>
                <a:cubicBezTo>
                  <a:pt x="39" y="51"/>
                  <a:pt x="53" y="38"/>
                  <a:pt x="70" y="35"/>
                </a:cubicBezTo>
                <a:cubicBezTo>
                  <a:pt x="73" y="34"/>
                  <a:pt x="76" y="34"/>
                  <a:pt x="79" y="34"/>
                </a:cubicBezTo>
                <a:cubicBezTo>
                  <a:pt x="80" y="34"/>
                  <a:pt x="82" y="34"/>
                  <a:pt x="84" y="34"/>
                </a:cubicBezTo>
                <a:cubicBezTo>
                  <a:pt x="89" y="35"/>
                  <a:pt x="94" y="36"/>
                  <a:pt x="98" y="39"/>
                </a:cubicBezTo>
                <a:cubicBezTo>
                  <a:pt x="98" y="39"/>
                  <a:pt x="98" y="39"/>
                  <a:pt x="98" y="39"/>
                </a:cubicBezTo>
                <a:cubicBezTo>
                  <a:pt x="106" y="43"/>
                  <a:pt x="113" y="49"/>
                  <a:pt x="117" y="56"/>
                </a:cubicBezTo>
                <a:cubicBezTo>
                  <a:pt x="120" y="61"/>
                  <a:pt x="122" y="67"/>
                  <a:pt x="123" y="73"/>
                </a:cubicBezTo>
                <a:cubicBezTo>
                  <a:pt x="123" y="75"/>
                  <a:pt x="123" y="77"/>
                  <a:pt x="123" y="79"/>
                </a:cubicBezTo>
                <a:cubicBezTo>
                  <a:pt x="123" y="80"/>
                  <a:pt x="123" y="81"/>
                  <a:pt x="123" y="82"/>
                </a:cubicBezTo>
                <a:cubicBezTo>
                  <a:pt x="123" y="82"/>
                  <a:pt x="123" y="82"/>
                  <a:pt x="123" y="82"/>
                </a:cubicBezTo>
                <a:cubicBezTo>
                  <a:pt x="122" y="99"/>
                  <a:pt x="111" y="114"/>
                  <a:pt x="95" y="120"/>
                </a:cubicBezTo>
                <a:cubicBezTo>
                  <a:pt x="95" y="120"/>
                  <a:pt x="95" y="120"/>
                  <a:pt x="95" y="120"/>
                </a:cubicBezTo>
                <a:cubicBezTo>
                  <a:pt x="92" y="121"/>
                  <a:pt x="88" y="123"/>
                  <a:pt x="84" y="123"/>
                </a:cubicBezTo>
                <a:cubicBezTo>
                  <a:pt x="82" y="123"/>
                  <a:pt x="80" y="123"/>
                  <a:pt x="78" y="123"/>
                </a:cubicBezTo>
                <a:cubicBezTo>
                  <a:pt x="73" y="123"/>
                  <a:pt x="68" y="122"/>
                  <a:pt x="63" y="121"/>
                </a:cubicBezTo>
                <a:cubicBezTo>
                  <a:pt x="63" y="121"/>
                  <a:pt x="63" y="121"/>
                  <a:pt x="63" y="121"/>
                </a:cubicBezTo>
              </a:path>
            </a:pathLst>
          </a:custGeom>
          <a:solidFill>
            <a:srgbClr val="C682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6" name="îṩliḋe">
            <a:extLst>
              <a:ext uri="{FF2B5EF4-FFF2-40B4-BE49-F238E27FC236}">
                <a16:creationId xmlns:a16="http://schemas.microsoft.com/office/drawing/2014/main" id="{2D69C506-B2C0-4871-BE19-1CDB20B629D2}"/>
              </a:ext>
            </a:extLst>
          </p:cNvPr>
          <p:cNvSpPr/>
          <p:nvPr/>
        </p:nvSpPr>
        <p:spPr bwMode="auto">
          <a:xfrm>
            <a:off x="7782781" y="1899922"/>
            <a:ext cx="171982" cy="166632"/>
          </a:xfrm>
          <a:custGeom>
            <a:avLst/>
            <a:gdLst>
              <a:gd name="T0" fmla="*/ 123 w 157"/>
              <a:gd name="T1" fmla="*/ 14 h 157"/>
              <a:gd name="T2" fmla="*/ 84 w 157"/>
              <a:gd name="T3" fmla="*/ 0 h 157"/>
              <a:gd name="T4" fmla="*/ 79 w 157"/>
              <a:gd name="T5" fmla="*/ 0 h 157"/>
              <a:gd name="T6" fmla="*/ 0 w 157"/>
              <a:gd name="T7" fmla="*/ 78 h 157"/>
              <a:gd name="T8" fmla="*/ 0 w 157"/>
              <a:gd name="T9" fmla="*/ 84 h 157"/>
              <a:gd name="T10" fmla="*/ 78 w 157"/>
              <a:gd name="T11" fmla="*/ 157 h 157"/>
              <a:gd name="T12" fmla="*/ 83 w 157"/>
              <a:gd name="T13" fmla="*/ 157 h 157"/>
              <a:gd name="T14" fmla="*/ 123 w 157"/>
              <a:gd name="T15" fmla="*/ 143 h 157"/>
              <a:gd name="T16" fmla="*/ 157 w 157"/>
              <a:gd name="T17" fmla="*/ 84 h 157"/>
              <a:gd name="T18" fmla="*/ 157 w 157"/>
              <a:gd name="T19" fmla="*/ 79 h 157"/>
              <a:gd name="T20" fmla="*/ 123 w 157"/>
              <a:gd name="T21" fmla="*/ 14 h 157"/>
              <a:gd name="T22" fmla="*/ 95 w 157"/>
              <a:gd name="T23" fmla="*/ 120 h 157"/>
              <a:gd name="T24" fmla="*/ 84 w 157"/>
              <a:gd name="T25" fmla="*/ 123 h 157"/>
              <a:gd name="T26" fmla="*/ 78 w 157"/>
              <a:gd name="T27" fmla="*/ 123 h 157"/>
              <a:gd name="T28" fmla="*/ 61 w 157"/>
              <a:gd name="T29" fmla="*/ 120 h 157"/>
              <a:gd name="T30" fmla="*/ 42 w 157"/>
              <a:gd name="T31" fmla="*/ 104 h 157"/>
              <a:gd name="T32" fmla="*/ 42 w 157"/>
              <a:gd name="T33" fmla="*/ 104 h 157"/>
              <a:gd name="T34" fmla="*/ 34 w 157"/>
              <a:gd name="T35" fmla="*/ 84 h 157"/>
              <a:gd name="T36" fmla="*/ 34 w 157"/>
              <a:gd name="T37" fmla="*/ 80 h 157"/>
              <a:gd name="T38" fmla="*/ 34 w 157"/>
              <a:gd name="T39" fmla="*/ 78 h 157"/>
              <a:gd name="T40" fmla="*/ 79 w 157"/>
              <a:gd name="T41" fmla="*/ 34 h 157"/>
              <a:gd name="T42" fmla="*/ 82 w 157"/>
              <a:gd name="T43" fmla="*/ 34 h 157"/>
              <a:gd name="T44" fmla="*/ 84 w 157"/>
              <a:gd name="T45" fmla="*/ 34 h 157"/>
              <a:gd name="T46" fmla="*/ 106 w 157"/>
              <a:gd name="T47" fmla="*/ 43 h 157"/>
              <a:gd name="T48" fmla="*/ 121 w 157"/>
              <a:gd name="T49" fmla="*/ 64 h 157"/>
              <a:gd name="T50" fmla="*/ 123 w 157"/>
              <a:gd name="T51" fmla="*/ 79 h 157"/>
              <a:gd name="T52" fmla="*/ 123 w 157"/>
              <a:gd name="T53" fmla="*/ 84 h 157"/>
              <a:gd name="T54" fmla="*/ 119 w 157"/>
              <a:gd name="T55" fmla="*/ 97 h 157"/>
              <a:gd name="T56" fmla="*/ 119 w 157"/>
              <a:gd name="T57" fmla="*/ 97 h 157"/>
              <a:gd name="T58" fmla="*/ 95 w 157"/>
              <a:gd name="T59" fmla="*/ 120 h 157"/>
              <a:gd name="T60" fmla="*/ 95 w 157"/>
              <a:gd name="T61" fmla="*/ 1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57">
                <a:moveTo>
                  <a:pt x="123" y="14"/>
                </a:moveTo>
                <a:cubicBezTo>
                  <a:pt x="112" y="6"/>
                  <a:pt x="99" y="1"/>
                  <a:pt x="84" y="0"/>
                </a:cubicBezTo>
                <a:cubicBezTo>
                  <a:pt x="82" y="0"/>
                  <a:pt x="80" y="0"/>
                  <a:pt x="79" y="0"/>
                </a:cubicBezTo>
                <a:cubicBezTo>
                  <a:pt x="35" y="0"/>
                  <a:pt x="0" y="35"/>
                  <a:pt x="0" y="78"/>
                </a:cubicBezTo>
                <a:cubicBezTo>
                  <a:pt x="0" y="80"/>
                  <a:pt x="0" y="82"/>
                  <a:pt x="0" y="84"/>
                </a:cubicBezTo>
                <a:cubicBezTo>
                  <a:pt x="3" y="124"/>
                  <a:pt x="37" y="157"/>
                  <a:pt x="78" y="157"/>
                </a:cubicBezTo>
                <a:cubicBezTo>
                  <a:pt x="80" y="157"/>
                  <a:pt x="82" y="157"/>
                  <a:pt x="83" y="157"/>
                </a:cubicBezTo>
                <a:cubicBezTo>
                  <a:pt x="98" y="156"/>
                  <a:pt x="112" y="151"/>
                  <a:pt x="123" y="143"/>
                </a:cubicBezTo>
                <a:cubicBezTo>
                  <a:pt x="142" y="130"/>
                  <a:pt x="155" y="109"/>
                  <a:pt x="157" y="84"/>
                </a:cubicBezTo>
                <a:cubicBezTo>
                  <a:pt x="157" y="82"/>
                  <a:pt x="157" y="81"/>
                  <a:pt x="157" y="79"/>
                </a:cubicBezTo>
                <a:cubicBezTo>
                  <a:pt x="157" y="52"/>
                  <a:pt x="144" y="28"/>
                  <a:pt x="123" y="14"/>
                </a:cubicBezTo>
                <a:moveTo>
                  <a:pt x="95" y="120"/>
                </a:moveTo>
                <a:cubicBezTo>
                  <a:pt x="91" y="121"/>
                  <a:pt x="88" y="122"/>
                  <a:pt x="84" y="123"/>
                </a:cubicBezTo>
                <a:cubicBezTo>
                  <a:pt x="82" y="123"/>
                  <a:pt x="80" y="123"/>
                  <a:pt x="78" y="123"/>
                </a:cubicBezTo>
                <a:cubicBezTo>
                  <a:pt x="72" y="123"/>
                  <a:pt x="66" y="122"/>
                  <a:pt x="61" y="120"/>
                </a:cubicBezTo>
                <a:cubicBezTo>
                  <a:pt x="53" y="116"/>
                  <a:pt x="46" y="111"/>
                  <a:pt x="42" y="104"/>
                </a:cubicBezTo>
                <a:cubicBezTo>
                  <a:pt x="42" y="104"/>
                  <a:pt x="42" y="104"/>
                  <a:pt x="42" y="104"/>
                </a:cubicBezTo>
                <a:cubicBezTo>
                  <a:pt x="38" y="98"/>
                  <a:pt x="35" y="91"/>
                  <a:pt x="34" y="84"/>
                </a:cubicBezTo>
                <a:cubicBezTo>
                  <a:pt x="34" y="83"/>
                  <a:pt x="34" y="81"/>
                  <a:pt x="34" y="80"/>
                </a:cubicBezTo>
                <a:cubicBezTo>
                  <a:pt x="34" y="80"/>
                  <a:pt x="34" y="79"/>
                  <a:pt x="34" y="78"/>
                </a:cubicBezTo>
                <a:cubicBezTo>
                  <a:pt x="34" y="54"/>
                  <a:pt x="54" y="34"/>
                  <a:pt x="79" y="34"/>
                </a:cubicBezTo>
                <a:cubicBezTo>
                  <a:pt x="80" y="34"/>
                  <a:pt x="81" y="34"/>
                  <a:pt x="82" y="34"/>
                </a:cubicBezTo>
                <a:cubicBezTo>
                  <a:pt x="83" y="34"/>
                  <a:pt x="83" y="34"/>
                  <a:pt x="84" y="34"/>
                </a:cubicBezTo>
                <a:cubicBezTo>
                  <a:pt x="92" y="35"/>
                  <a:pt x="99" y="38"/>
                  <a:pt x="106" y="43"/>
                </a:cubicBezTo>
                <a:cubicBezTo>
                  <a:pt x="112" y="48"/>
                  <a:pt x="118" y="56"/>
                  <a:pt x="121" y="64"/>
                </a:cubicBezTo>
                <a:cubicBezTo>
                  <a:pt x="122" y="69"/>
                  <a:pt x="123" y="74"/>
                  <a:pt x="123" y="79"/>
                </a:cubicBezTo>
                <a:cubicBezTo>
                  <a:pt x="123" y="80"/>
                  <a:pt x="123" y="82"/>
                  <a:pt x="123" y="84"/>
                </a:cubicBezTo>
                <a:cubicBezTo>
                  <a:pt x="122" y="89"/>
                  <a:pt x="121" y="93"/>
                  <a:pt x="119" y="97"/>
                </a:cubicBezTo>
                <a:cubicBezTo>
                  <a:pt x="119" y="97"/>
                  <a:pt x="119" y="97"/>
                  <a:pt x="119" y="97"/>
                </a:cubicBezTo>
                <a:cubicBezTo>
                  <a:pt x="114" y="107"/>
                  <a:pt x="106" y="116"/>
                  <a:pt x="95" y="120"/>
                </a:cubicBezTo>
                <a:cubicBezTo>
                  <a:pt x="95" y="120"/>
                  <a:pt x="95" y="120"/>
                  <a:pt x="95" y="12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7" name="ïšḻïḓe">
            <a:extLst>
              <a:ext uri="{FF2B5EF4-FFF2-40B4-BE49-F238E27FC236}">
                <a16:creationId xmlns:a16="http://schemas.microsoft.com/office/drawing/2014/main" id="{EA5D3EC0-0F7A-4177-AD33-AA4C5C6D5810}"/>
              </a:ext>
            </a:extLst>
          </p:cNvPr>
          <p:cNvSpPr/>
          <p:nvPr/>
        </p:nvSpPr>
        <p:spPr bwMode="auto">
          <a:xfrm>
            <a:off x="7819949" y="1937019"/>
            <a:ext cx="109615" cy="105209"/>
          </a:xfrm>
          <a:custGeom>
            <a:avLst/>
            <a:gdLst>
              <a:gd name="T0" fmla="*/ 100 w 100"/>
              <a:gd name="T1" fmla="*/ 43 h 99"/>
              <a:gd name="T2" fmla="*/ 99 w 100"/>
              <a:gd name="T3" fmla="*/ 48 h 99"/>
              <a:gd name="T4" fmla="*/ 47 w 100"/>
              <a:gd name="T5" fmla="*/ 99 h 99"/>
              <a:gd name="T6" fmla="*/ 44 w 100"/>
              <a:gd name="T7" fmla="*/ 99 h 99"/>
              <a:gd name="T8" fmla="*/ 29 w 100"/>
              <a:gd name="T9" fmla="*/ 97 h 99"/>
              <a:gd name="T10" fmla="*/ 18 w 100"/>
              <a:gd name="T11" fmla="*/ 92 h 99"/>
              <a:gd name="T12" fmla="*/ 0 w 100"/>
              <a:gd name="T13" fmla="*/ 76 h 99"/>
              <a:gd name="T14" fmla="*/ 80 w 100"/>
              <a:gd name="T15" fmla="*/ 0 h 99"/>
              <a:gd name="T16" fmla="*/ 95 w 100"/>
              <a:gd name="T17" fmla="*/ 21 h 99"/>
              <a:gd name="T18" fmla="*/ 96 w 100"/>
              <a:gd name="T19" fmla="*/ 22 h 99"/>
              <a:gd name="T20" fmla="*/ 100 w 100"/>
              <a:gd name="T21"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9">
                <a:moveTo>
                  <a:pt x="100" y="43"/>
                </a:moveTo>
                <a:cubicBezTo>
                  <a:pt x="100" y="45"/>
                  <a:pt x="100" y="47"/>
                  <a:pt x="99" y="48"/>
                </a:cubicBezTo>
                <a:cubicBezTo>
                  <a:pt x="97" y="76"/>
                  <a:pt x="74" y="97"/>
                  <a:pt x="47" y="99"/>
                </a:cubicBezTo>
                <a:cubicBezTo>
                  <a:pt x="46" y="99"/>
                  <a:pt x="45" y="99"/>
                  <a:pt x="44" y="99"/>
                </a:cubicBezTo>
                <a:cubicBezTo>
                  <a:pt x="39" y="99"/>
                  <a:pt x="34" y="98"/>
                  <a:pt x="29" y="97"/>
                </a:cubicBezTo>
                <a:cubicBezTo>
                  <a:pt x="25" y="95"/>
                  <a:pt x="22" y="94"/>
                  <a:pt x="18" y="92"/>
                </a:cubicBezTo>
                <a:cubicBezTo>
                  <a:pt x="11" y="89"/>
                  <a:pt x="5" y="83"/>
                  <a:pt x="0" y="76"/>
                </a:cubicBezTo>
                <a:cubicBezTo>
                  <a:pt x="80" y="0"/>
                  <a:pt x="80" y="0"/>
                  <a:pt x="80" y="0"/>
                </a:cubicBezTo>
                <a:cubicBezTo>
                  <a:pt x="86" y="6"/>
                  <a:pt x="92" y="13"/>
                  <a:pt x="95" y="21"/>
                </a:cubicBezTo>
                <a:cubicBezTo>
                  <a:pt x="95" y="21"/>
                  <a:pt x="96" y="22"/>
                  <a:pt x="96" y="22"/>
                </a:cubicBezTo>
                <a:cubicBezTo>
                  <a:pt x="98" y="29"/>
                  <a:pt x="100" y="36"/>
                  <a:pt x="100" y="43"/>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8" name="îsḷïḑe">
            <a:extLst>
              <a:ext uri="{FF2B5EF4-FFF2-40B4-BE49-F238E27FC236}">
                <a16:creationId xmlns:a16="http://schemas.microsoft.com/office/drawing/2014/main" id="{CCA8779D-86D2-47EA-98DB-B6842CB76C6A}"/>
              </a:ext>
            </a:extLst>
          </p:cNvPr>
          <p:cNvSpPr/>
          <p:nvPr/>
        </p:nvSpPr>
        <p:spPr bwMode="auto">
          <a:xfrm>
            <a:off x="7807980" y="1923639"/>
            <a:ext cx="75596" cy="71761"/>
          </a:xfrm>
          <a:custGeom>
            <a:avLst/>
            <a:gdLst>
              <a:gd name="T0" fmla="*/ 55 w 69"/>
              <a:gd name="T1" fmla="*/ 1 h 68"/>
              <a:gd name="T2" fmla="*/ 0 w 69"/>
              <a:gd name="T3" fmla="*/ 56 h 68"/>
              <a:gd name="T4" fmla="*/ 1 w 69"/>
              <a:gd name="T5" fmla="*/ 68 h 68"/>
              <a:gd name="T6" fmla="*/ 69 w 69"/>
              <a:gd name="T7" fmla="*/ 2 h 68"/>
              <a:gd name="T8" fmla="*/ 55 w 69"/>
              <a:gd name="T9" fmla="*/ 1 h 68"/>
            </a:gdLst>
            <a:ahLst/>
            <a:cxnLst>
              <a:cxn ang="0">
                <a:pos x="T0" y="T1"/>
              </a:cxn>
              <a:cxn ang="0">
                <a:pos x="T2" y="T3"/>
              </a:cxn>
              <a:cxn ang="0">
                <a:pos x="T4" y="T5"/>
              </a:cxn>
              <a:cxn ang="0">
                <a:pos x="T6" y="T7"/>
              </a:cxn>
              <a:cxn ang="0">
                <a:pos x="T8" y="T9"/>
              </a:cxn>
            </a:cxnLst>
            <a:rect l="0" t="0" r="r" b="b"/>
            <a:pathLst>
              <a:path w="69" h="68">
                <a:moveTo>
                  <a:pt x="55" y="1"/>
                </a:moveTo>
                <a:cubicBezTo>
                  <a:pt x="25" y="0"/>
                  <a:pt x="0" y="25"/>
                  <a:pt x="0" y="56"/>
                </a:cubicBezTo>
                <a:cubicBezTo>
                  <a:pt x="0" y="60"/>
                  <a:pt x="0" y="64"/>
                  <a:pt x="1" y="68"/>
                </a:cubicBezTo>
                <a:cubicBezTo>
                  <a:pt x="69" y="2"/>
                  <a:pt x="69" y="2"/>
                  <a:pt x="69" y="2"/>
                </a:cubicBezTo>
                <a:cubicBezTo>
                  <a:pt x="65" y="1"/>
                  <a:pt x="60" y="1"/>
                  <a:pt x="55" y="1"/>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199" name="îṥḷíḋè">
            <a:extLst>
              <a:ext uri="{FF2B5EF4-FFF2-40B4-BE49-F238E27FC236}">
                <a16:creationId xmlns:a16="http://schemas.microsoft.com/office/drawing/2014/main" id="{F13C9192-A3C0-46CC-81A9-A57CFA3E94E6}"/>
              </a:ext>
            </a:extLst>
          </p:cNvPr>
          <p:cNvSpPr/>
          <p:nvPr/>
        </p:nvSpPr>
        <p:spPr bwMode="auto">
          <a:xfrm>
            <a:off x="7808610" y="1925464"/>
            <a:ext cx="98905" cy="91830"/>
          </a:xfrm>
          <a:custGeom>
            <a:avLst/>
            <a:gdLst>
              <a:gd name="T0" fmla="*/ 68 w 90"/>
              <a:gd name="T1" fmla="*/ 0 h 87"/>
              <a:gd name="T2" fmla="*/ 0 w 90"/>
              <a:gd name="T3" fmla="*/ 66 h 87"/>
              <a:gd name="T4" fmla="*/ 10 w 90"/>
              <a:gd name="T5" fmla="*/ 87 h 87"/>
              <a:gd name="T6" fmla="*/ 90 w 90"/>
              <a:gd name="T7" fmla="*/ 11 h 87"/>
              <a:gd name="T8" fmla="*/ 68 w 90"/>
              <a:gd name="T9" fmla="*/ 0 h 87"/>
            </a:gdLst>
            <a:ahLst/>
            <a:cxnLst>
              <a:cxn ang="0">
                <a:pos x="T0" y="T1"/>
              </a:cxn>
              <a:cxn ang="0">
                <a:pos x="T2" y="T3"/>
              </a:cxn>
              <a:cxn ang="0">
                <a:pos x="T4" y="T5"/>
              </a:cxn>
              <a:cxn ang="0">
                <a:pos x="T6" y="T7"/>
              </a:cxn>
              <a:cxn ang="0">
                <a:pos x="T8" y="T9"/>
              </a:cxn>
            </a:cxnLst>
            <a:rect l="0" t="0" r="r" b="b"/>
            <a:pathLst>
              <a:path w="90" h="87">
                <a:moveTo>
                  <a:pt x="68" y="0"/>
                </a:moveTo>
                <a:cubicBezTo>
                  <a:pt x="0" y="66"/>
                  <a:pt x="0" y="66"/>
                  <a:pt x="0" y="66"/>
                </a:cubicBezTo>
                <a:cubicBezTo>
                  <a:pt x="1" y="74"/>
                  <a:pt x="5" y="81"/>
                  <a:pt x="10" y="87"/>
                </a:cubicBezTo>
                <a:cubicBezTo>
                  <a:pt x="90" y="11"/>
                  <a:pt x="90" y="11"/>
                  <a:pt x="90" y="11"/>
                </a:cubicBezTo>
                <a:cubicBezTo>
                  <a:pt x="83" y="6"/>
                  <a:pt x="76" y="2"/>
                  <a:pt x="68" y="0"/>
                </a:cubicBezTo>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0" name="ïŝļiďè">
            <a:extLst>
              <a:ext uri="{FF2B5EF4-FFF2-40B4-BE49-F238E27FC236}">
                <a16:creationId xmlns:a16="http://schemas.microsoft.com/office/drawing/2014/main" id="{144F074D-B3CB-4CA5-9F6C-6DBB99ED1D0F}"/>
              </a:ext>
            </a:extLst>
          </p:cNvPr>
          <p:cNvSpPr/>
          <p:nvPr/>
        </p:nvSpPr>
        <p:spPr bwMode="auto">
          <a:xfrm>
            <a:off x="7839478" y="1959520"/>
            <a:ext cx="90086" cy="82708"/>
          </a:xfrm>
          <a:custGeom>
            <a:avLst/>
            <a:gdLst>
              <a:gd name="T0" fmla="*/ 82 w 82"/>
              <a:gd name="T1" fmla="*/ 22 h 78"/>
              <a:gd name="T2" fmla="*/ 81 w 82"/>
              <a:gd name="T3" fmla="*/ 27 h 78"/>
              <a:gd name="T4" fmla="*/ 29 w 82"/>
              <a:gd name="T5" fmla="*/ 78 h 78"/>
              <a:gd name="T6" fmla="*/ 26 w 82"/>
              <a:gd name="T7" fmla="*/ 78 h 78"/>
              <a:gd name="T8" fmla="*/ 11 w 82"/>
              <a:gd name="T9" fmla="*/ 76 h 78"/>
              <a:gd name="T10" fmla="*/ 0 w 82"/>
              <a:gd name="T11" fmla="*/ 71 h 78"/>
              <a:gd name="T12" fmla="*/ 76 w 82"/>
              <a:gd name="T13" fmla="*/ 1 h 78"/>
              <a:gd name="T14" fmla="*/ 77 w 82"/>
              <a:gd name="T15" fmla="*/ 0 h 78"/>
              <a:gd name="T16" fmla="*/ 78 w 82"/>
              <a:gd name="T17" fmla="*/ 1 h 78"/>
              <a:gd name="T18" fmla="*/ 82 w 82"/>
              <a:gd name="T19"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78">
                <a:moveTo>
                  <a:pt x="82" y="22"/>
                </a:moveTo>
                <a:cubicBezTo>
                  <a:pt x="82" y="24"/>
                  <a:pt x="82" y="26"/>
                  <a:pt x="81" y="27"/>
                </a:cubicBezTo>
                <a:cubicBezTo>
                  <a:pt x="29" y="78"/>
                  <a:pt x="29" y="78"/>
                  <a:pt x="29" y="78"/>
                </a:cubicBezTo>
                <a:cubicBezTo>
                  <a:pt x="28" y="78"/>
                  <a:pt x="27" y="78"/>
                  <a:pt x="26" y="78"/>
                </a:cubicBezTo>
                <a:cubicBezTo>
                  <a:pt x="21" y="78"/>
                  <a:pt x="16" y="77"/>
                  <a:pt x="11" y="76"/>
                </a:cubicBezTo>
                <a:cubicBezTo>
                  <a:pt x="7" y="74"/>
                  <a:pt x="4" y="73"/>
                  <a:pt x="0" y="71"/>
                </a:cubicBezTo>
                <a:cubicBezTo>
                  <a:pt x="76" y="1"/>
                  <a:pt x="76" y="1"/>
                  <a:pt x="76" y="1"/>
                </a:cubicBezTo>
                <a:cubicBezTo>
                  <a:pt x="77" y="0"/>
                  <a:pt x="77" y="0"/>
                  <a:pt x="77" y="0"/>
                </a:cubicBezTo>
                <a:cubicBezTo>
                  <a:pt x="77" y="0"/>
                  <a:pt x="78" y="1"/>
                  <a:pt x="78" y="1"/>
                </a:cubicBezTo>
                <a:cubicBezTo>
                  <a:pt x="80" y="8"/>
                  <a:pt x="82" y="15"/>
                  <a:pt x="82" y="22"/>
                </a:cubicBezTo>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1" name="ïŝḻîḍè">
            <a:extLst>
              <a:ext uri="{FF2B5EF4-FFF2-40B4-BE49-F238E27FC236}">
                <a16:creationId xmlns:a16="http://schemas.microsoft.com/office/drawing/2014/main" id="{13FB1406-2F98-4721-82AB-1FEE036D762F}"/>
              </a:ext>
            </a:extLst>
          </p:cNvPr>
          <p:cNvSpPr/>
          <p:nvPr/>
        </p:nvSpPr>
        <p:spPr bwMode="auto">
          <a:xfrm>
            <a:off x="7690176" y="2082974"/>
            <a:ext cx="355933" cy="27975"/>
          </a:xfrm>
          <a:custGeom>
            <a:avLst/>
            <a:gdLst>
              <a:gd name="T0" fmla="*/ 324 w 324"/>
              <a:gd name="T1" fmla="*/ 1 h 26"/>
              <a:gd name="T2" fmla="*/ 324 w 324"/>
              <a:gd name="T3" fmla="*/ 11 h 26"/>
              <a:gd name="T4" fmla="*/ 310 w 324"/>
              <a:gd name="T5" fmla="*/ 26 h 26"/>
              <a:gd name="T6" fmla="*/ 14 w 324"/>
              <a:gd name="T7" fmla="*/ 25 h 26"/>
              <a:gd name="T8" fmla="*/ 0 w 324"/>
              <a:gd name="T9" fmla="*/ 10 h 26"/>
              <a:gd name="T10" fmla="*/ 0 w 324"/>
              <a:gd name="T11" fmla="*/ 0 h 26"/>
              <a:gd name="T12" fmla="*/ 324 w 324"/>
              <a:gd name="T13" fmla="*/ 1 h 26"/>
            </a:gdLst>
            <a:ahLst/>
            <a:cxnLst>
              <a:cxn ang="0">
                <a:pos x="T0" y="T1"/>
              </a:cxn>
              <a:cxn ang="0">
                <a:pos x="T2" y="T3"/>
              </a:cxn>
              <a:cxn ang="0">
                <a:pos x="T4" y="T5"/>
              </a:cxn>
              <a:cxn ang="0">
                <a:pos x="T6" y="T7"/>
              </a:cxn>
              <a:cxn ang="0">
                <a:pos x="T8" y="T9"/>
              </a:cxn>
              <a:cxn ang="0">
                <a:pos x="T10" y="T11"/>
              </a:cxn>
              <a:cxn ang="0">
                <a:pos x="T12" y="T13"/>
              </a:cxn>
            </a:cxnLst>
            <a:rect l="0" t="0" r="r" b="b"/>
            <a:pathLst>
              <a:path w="324" h="26">
                <a:moveTo>
                  <a:pt x="324" y="1"/>
                </a:moveTo>
                <a:cubicBezTo>
                  <a:pt x="324" y="11"/>
                  <a:pt x="324" y="11"/>
                  <a:pt x="324" y="11"/>
                </a:cubicBezTo>
                <a:cubicBezTo>
                  <a:pt x="324" y="19"/>
                  <a:pt x="318" y="26"/>
                  <a:pt x="310" y="26"/>
                </a:cubicBezTo>
                <a:cubicBezTo>
                  <a:pt x="14" y="25"/>
                  <a:pt x="14" y="25"/>
                  <a:pt x="14" y="25"/>
                </a:cubicBezTo>
                <a:cubicBezTo>
                  <a:pt x="6" y="25"/>
                  <a:pt x="0" y="18"/>
                  <a:pt x="0" y="10"/>
                </a:cubicBezTo>
                <a:cubicBezTo>
                  <a:pt x="0" y="0"/>
                  <a:pt x="0" y="0"/>
                  <a:pt x="0" y="0"/>
                </a:cubicBezTo>
                <a:cubicBezTo>
                  <a:pt x="324" y="1"/>
                  <a:pt x="324" y="1"/>
                  <a:pt x="324" y="1"/>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2" name="íṡľïďè">
            <a:extLst>
              <a:ext uri="{FF2B5EF4-FFF2-40B4-BE49-F238E27FC236}">
                <a16:creationId xmlns:a16="http://schemas.microsoft.com/office/drawing/2014/main" id="{60025526-4F18-41D7-BCDE-896C432410C8}"/>
              </a:ext>
            </a:extLst>
          </p:cNvPr>
          <p:cNvSpPr/>
          <p:nvPr/>
        </p:nvSpPr>
        <p:spPr bwMode="auto">
          <a:xfrm>
            <a:off x="7792231" y="1818430"/>
            <a:ext cx="165052" cy="38313"/>
          </a:xfrm>
          <a:custGeom>
            <a:avLst/>
            <a:gdLst>
              <a:gd name="T0" fmla="*/ 150 w 150"/>
              <a:gd name="T1" fmla="*/ 36 h 36"/>
              <a:gd name="T2" fmla="*/ 0 w 150"/>
              <a:gd name="T3" fmla="*/ 35 h 36"/>
              <a:gd name="T4" fmla="*/ 1 w 150"/>
              <a:gd name="T5" fmla="*/ 32 h 36"/>
              <a:gd name="T6" fmla="*/ 7 w 150"/>
              <a:gd name="T7" fmla="*/ 11 h 36"/>
              <a:gd name="T8" fmla="*/ 21 w 150"/>
              <a:gd name="T9" fmla="*/ 0 h 36"/>
              <a:gd name="T10" fmla="*/ 130 w 150"/>
              <a:gd name="T11" fmla="*/ 1 h 36"/>
              <a:gd name="T12" fmla="*/ 143 w 150"/>
              <a:gd name="T13" fmla="*/ 11 h 36"/>
              <a:gd name="T14" fmla="*/ 149 w 150"/>
              <a:gd name="T15" fmla="*/ 32 h 36"/>
              <a:gd name="T16" fmla="*/ 150 w 150"/>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6">
                <a:moveTo>
                  <a:pt x="150" y="36"/>
                </a:moveTo>
                <a:cubicBezTo>
                  <a:pt x="0" y="35"/>
                  <a:pt x="0" y="35"/>
                  <a:pt x="0" y="35"/>
                </a:cubicBezTo>
                <a:cubicBezTo>
                  <a:pt x="1" y="32"/>
                  <a:pt x="1" y="32"/>
                  <a:pt x="1" y="32"/>
                </a:cubicBezTo>
                <a:cubicBezTo>
                  <a:pt x="7" y="11"/>
                  <a:pt x="7" y="11"/>
                  <a:pt x="7" y="11"/>
                </a:cubicBezTo>
                <a:cubicBezTo>
                  <a:pt x="9" y="5"/>
                  <a:pt x="14" y="0"/>
                  <a:pt x="21" y="0"/>
                </a:cubicBezTo>
                <a:cubicBezTo>
                  <a:pt x="130" y="1"/>
                  <a:pt x="130" y="1"/>
                  <a:pt x="130" y="1"/>
                </a:cubicBezTo>
                <a:cubicBezTo>
                  <a:pt x="136" y="1"/>
                  <a:pt x="142" y="5"/>
                  <a:pt x="143" y="11"/>
                </a:cubicBezTo>
                <a:cubicBezTo>
                  <a:pt x="149" y="32"/>
                  <a:pt x="149" y="32"/>
                  <a:pt x="149" y="32"/>
                </a:cubicBezTo>
                <a:cubicBezTo>
                  <a:pt x="150" y="36"/>
                  <a:pt x="150" y="36"/>
                  <a:pt x="150" y="36"/>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3" name="íṩlîḍè">
            <a:extLst>
              <a:ext uri="{FF2B5EF4-FFF2-40B4-BE49-F238E27FC236}">
                <a16:creationId xmlns:a16="http://schemas.microsoft.com/office/drawing/2014/main" id="{1362574E-3E01-4726-ADA9-D24EA0022599}"/>
              </a:ext>
            </a:extLst>
          </p:cNvPr>
          <p:cNvSpPr/>
          <p:nvPr/>
        </p:nvSpPr>
        <p:spPr bwMode="auto">
          <a:xfrm>
            <a:off x="7714114" y="1861000"/>
            <a:ext cx="70556" cy="18853"/>
          </a:xfrm>
          <a:custGeom>
            <a:avLst/>
            <a:gdLst>
              <a:gd name="T0" fmla="*/ 64 w 64"/>
              <a:gd name="T1" fmla="*/ 18 h 18"/>
              <a:gd name="T2" fmla="*/ 0 w 64"/>
              <a:gd name="T3" fmla="*/ 18 h 18"/>
              <a:gd name="T4" fmla="*/ 4 w 64"/>
              <a:gd name="T5" fmla="*/ 5 h 18"/>
              <a:gd name="T6" fmla="*/ 9 w 64"/>
              <a:gd name="T7" fmla="*/ 0 h 18"/>
              <a:gd name="T8" fmla="*/ 56 w 64"/>
              <a:gd name="T9" fmla="*/ 0 h 18"/>
              <a:gd name="T10" fmla="*/ 61 w 64"/>
              <a:gd name="T11" fmla="*/ 6 h 18"/>
              <a:gd name="T12" fmla="*/ 64 w 6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64" h="18">
                <a:moveTo>
                  <a:pt x="64" y="18"/>
                </a:moveTo>
                <a:cubicBezTo>
                  <a:pt x="0" y="18"/>
                  <a:pt x="0" y="18"/>
                  <a:pt x="0" y="18"/>
                </a:cubicBezTo>
                <a:cubicBezTo>
                  <a:pt x="4" y="5"/>
                  <a:pt x="4" y="5"/>
                  <a:pt x="4" y="5"/>
                </a:cubicBezTo>
                <a:cubicBezTo>
                  <a:pt x="4" y="2"/>
                  <a:pt x="7" y="0"/>
                  <a:pt x="9" y="0"/>
                </a:cubicBezTo>
                <a:cubicBezTo>
                  <a:pt x="56" y="0"/>
                  <a:pt x="56" y="0"/>
                  <a:pt x="56" y="0"/>
                </a:cubicBezTo>
                <a:cubicBezTo>
                  <a:pt x="58" y="0"/>
                  <a:pt x="61" y="2"/>
                  <a:pt x="61" y="6"/>
                </a:cubicBezTo>
                <a:lnTo>
                  <a:pt x="64" y="18"/>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4" name="íṥḻíḋê">
            <a:extLst>
              <a:ext uri="{FF2B5EF4-FFF2-40B4-BE49-F238E27FC236}">
                <a16:creationId xmlns:a16="http://schemas.microsoft.com/office/drawing/2014/main" id="{2E542E41-B0AE-4BB9-AB6A-2AC82C8DBD36}"/>
              </a:ext>
            </a:extLst>
          </p:cNvPr>
          <p:cNvSpPr/>
          <p:nvPr/>
        </p:nvSpPr>
        <p:spPr bwMode="auto">
          <a:xfrm>
            <a:off x="7956022" y="1906611"/>
            <a:ext cx="72447" cy="34665"/>
          </a:xfrm>
          <a:custGeom>
            <a:avLst/>
            <a:gdLst>
              <a:gd name="T0" fmla="*/ 54 w 66"/>
              <a:gd name="T1" fmla="*/ 33 h 33"/>
              <a:gd name="T2" fmla="*/ 12 w 66"/>
              <a:gd name="T3" fmla="*/ 33 h 33"/>
              <a:gd name="T4" fmla="*/ 0 w 66"/>
              <a:gd name="T5" fmla="*/ 21 h 33"/>
              <a:gd name="T6" fmla="*/ 0 w 66"/>
              <a:gd name="T7" fmla="*/ 12 h 33"/>
              <a:gd name="T8" fmla="*/ 12 w 66"/>
              <a:gd name="T9" fmla="*/ 0 h 33"/>
              <a:gd name="T10" fmla="*/ 54 w 66"/>
              <a:gd name="T11" fmla="*/ 1 h 33"/>
              <a:gd name="T12" fmla="*/ 66 w 66"/>
              <a:gd name="T13" fmla="*/ 12 h 33"/>
              <a:gd name="T14" fmla="*/ 66 w 66"/>
              <a:gd name="T15" fmla="*/ 22 h 33"/>
              <a:gd name="T16" fmla="*/ 54 w 66"/>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3">
                <a:moveTo>
                  <a:pt x="54" y="33"/>
                </a:moveTo>
                <a:cubicBezTo>
                  <a:pt x="12" y="33"/>
                  <a:pt x="12" y="33"/>
                  <a:pt x="12" y="33"/>
                </a:cubicBezTo>
                <a:cubicBezTo>
                  <a:pt x="6" y="33"/>
                  <a:pt x="0" y="28"/>
                  <a:pt x="0" y="21"/>
                </a:cubicBezTo>
                <a:cubicBezTo>
                  <a:pt x="0" y="12"/>
                  <a:pt x="0" y="12"/>
                  <a:pt x="0" y="12"/>
                </a:cubicBezTo>
                <a:cubicBezTo>
                  <a:pt x="0" y="6"/>
                  <a:pt x="6" y="0"/>
                  <a:pt x="12" y="0"/>
                </a:cubicBezTo>
                <a:cubicBezTo>
                  <a:pt x="54" y="1"/>
                  <a:pt x="54" y="1"/>
                  <a:pt x="54" y="1"/>
                </a:cubicBezTo>
                <a:cubicBezTo>
                  <a:pt x="61" y="1"/>
                  <a:pt x="66" y="6"/>
                  <a:pt x="66" y="12"/>
                </a:cubicBezTo>
                <a:cubicBezTo>
                  <a:pt x="66" y="22"/>
                  <a:pt x="66" y="22"/>
                  <a:pt x="66" y="22"/>
                </a:cubicBezTo>
                <a:cubicBezTo>
                  <a:pt x="66" y="28"/>
                  <a:pt x="61" y="33"/>
                  <a:pt x="54" y="33"/>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5" name="íślîḋé">
            <a:extLst>
              <a:ext uri="{FF2B5EF4-FFF2-40B4-BE49-F238E27FC236}">
                <a16:creationId xmlns:a16="http://schemas.microsoft.com/office/drawing/2014/main" id="{C5F43505-339F-4E35-8C39-EE2DD04C4D16}"/>
              </a:ext>
            </a:extLst>
          </p:cNvPr>
          <p:cNvSpPr/>
          <p:nvPr/>
        </p:nvSpPr>
        <p:spPr bwMode="auto">
          <a:xfrm>
            <a:off x="7967992" y="1915733"/>
            <a:ext cx="48508" cy="17028"/>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06" name="îŝḻîḓe">
            <a:extLst>
              <a:ext uri="{FF2B5EF4-FFF2-40B4-BE49-F238E27FC236}">
                <a16:creationId xmlns:a16="http://schemas.microsoft.com/office/drawing/2014/main" id="{8F9F2641-8C86-4075-B938-312835B4C2C7}"/>
              </a:ext>
            </a:extLst>
          </p:cNvPr>
          <p:cNvSpPr/>
          <p:nvPr/>
        </p:nvSpPr>
        <p:spPr bwMode="auto">
          <a:xfrm>
            <a:off x="7967992" y="1915733"/>
            <a:ext cx="48508" cy="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07" name="íšḷiḑe">
            <a:extLst>
              <a:ext uri="{FF2B5EF4-FFF2-40B4-BE49-F238E27FC236}">
                <a16:creationId xmlns:a16="http://schemas.microsoft.com/office/drawing/2014/main" id="{E4EF1F2A-274F-4F07-B72F-2D1DCD1E4B7E}"/>
              </a:ext>
            </a:extLst>
          </p:cNvPr>
          <p:cNvSpPr/>
          <p:nvPr/>
        </p:nvSpPr>
        <p:spPr bwMode="auto">
          <a:xfrm>
            <a:off x="7691436" y="1851270"/>
            <a:ext cx="355933" cy="39530"/>
          </a:xfrm>
          <a:custGeom>
            <a:avLst/>
            <a:gdLst>
              <a:gd name="T0" fmla="*/ 324 w 324"/>
              <a:gd name="T1" fmla="*/ 10 h 37"/>
              <a:gd name="T2" fmla="*/ 324 w 324"/>
              <a:gd name="T3" fmla="*/ 37 h 37"/>
              <a:gd name="T4" fmla="*/ 0 w 324"/>
              <a:gd name="T5" fmla="*/ 36 h 37"/>
              <a:gd name="T6" fmla="*/ 0 w 324"/>
              <a:gd name="T7" fmla="*/ 9 h 37"/>
              <a:gd name="T8" fmla="*/ 9 w 324"/>
              <a:gd name="T9" fmla="*/ 0 h 37"/>
              <a:gd name="T10" fmla="*/ 315 w 324"/>
              <a:gd name="T11" fmla="*/ 1 h 37"/>
              <a:gd name="T12" fmla="*/ 324 w 324"/>
              <a:gd name="T13" fmla="*/ 10 h 37"/>
            </a:gdLst>
            <a:ahLst/>
            <a:cxnLst>
              <a:cxn ang="0">
                <a:pos x="T0" y="T1"/>
              </a:cxn>
              <a:cxn ang="0">
                <a:pos x="T2" y="T3"/>
              </a:cxn>
              <a:cxn ang="0">
                <a:pos x="T4" y="T5"/>
              </a:cxn>
              <a:cxn ang="0">
                <a:pos x="T6" y="T7"/>
              </a:cxn>
              <a:cxn ang="0">
                <a:pos x="T8" y="T9"/>
              </a:cxn>
              <a:cxn ang="0">
                <a:pos x="T10" y="T11"/>
              </a:cxn>
              <a:cxn ang="0">
                <a:pos x="T12" y="T13"/>
              </a:cxn>
            </a:cxnLst>
            <a:rect l="0" t="0" r="r" b="b"/>
            <a:pathLst>
              <a:path w="324" h="37">
                <a:moveTo>
                  <a:pt x="324" y="10"/>
                </a:moveTo>
                <a:cubicBezTo>
                  <a:pt x="324" y="37"/>
                  <a:pt x="324" y="37"/>
                  <a:pt x="324" y="37"/>
                </a:cubicBezTo>
                <a:cubicBezTo>
                  <a:pt x="0" y="36"/>
                  <a:pt x="0" y="36"/>
                  <a:pt x="0" y="36"/>
                </a:cubicBezTo>
                <a:cubicBezTo>
                  <a:pt x="0" y="9"/>
                  <a:pt x="0" y="9"/>
                  <a:pt x="0" y="9"/>
                </a:cubicBezTo>
                <a:cubicBezTo>
                  <a:pt x="0" y="4"/>
                  <a:pt x="4" y="0"/>
                  <a:pt x="9" y="0"/>
                </a:cubicBezTo>
                <a:cubicBezTo>
                  <a:pt x="315" y="1"/>
                  <a:pt x="315" y="1"/>
                  <a:pt x="315" y="1"/>
                </a:cubicBezTo>
                <a:cubicBezTo>
                  <a:pt x="320" y="1"/>
                  <a:pt x="324" y="5"/>
                  <a:pt x="324" y="10"/>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8" name="îšḷíďé">
            <a:extLst>
              <a:ext uri="{FF2B5EF4-FFF2-40B4-BE49-F238E27FC236}">
                <a16:creationId xmlns:a16="http://schemas.microsoft.com/office/drawing/2014/main" id="{1345F2C3-DEF6-4D52-A6D2-CD18D3C1631E}"/>
              </a:ext>
            </a:extLst>
          </p:cNvPr>
          <p:cNvSpPr/>
          <p:nvPr/>
        </p:nvSpPr>
        <p:spPr bwMode="auto">
          <a:xfrm>
            <a:off x="7874757" y="1819646"/>
            <a:ext cx="172611" cy="212851"/>
          </a:xfrm>
          <a:custGeom>
            <a:avLst/>
            <a:gdLst>
              <a:gd name="T0" fmla="*/ 157 w 157"/>
              <a:gd name="T1" fmla="*/ 158 h 201"/>
              <a:gd name="T2" fmla="*/ 157 w 157"/>
              <a:gd name="T3" fmla="*/ 158 h 201"/>
              <a:gd name="T4" fmla="*/ 156 w 157"/>
              <a:gd name="T5" fmla="*/ 201 h 201"/>
              <a:gd name="T6" fmla="*/ 157 w 157"/>
              <a:gd name="T7" fmla="*/ 158 h 201"/>
              <a:gd name="T8" fmla="*/ 157 w 157"/>
              <a:gd name="T9" fmla="*/ 40 h 201"/>
              <a:gd name="T10" fmla="*/ 157 w 157"/>
              <a:gd name="T11" fmla="*/ 54 h 201"/>
              <a:gd name="T12" fmla="*/ 157 w 157"/>
              <a:gd name="T13" fmla="*/ 140 h 201"/>
              <a:gd name="T14" fmla="*/ 157 w 157"/>
              <a:gd name="T15" fmla="*/ 140 h 201"/>
              <a:gd name="T16" fmla="*/ 157 w 157"/>
              <a:gd name="T17" fmla="*/ 40 h 201"/>
              <a:gd name="T18" fmla="*/ 0 w 157"/>
              <a:gd name="T19" fmla="*/ 0 h 201"/>
              <a:gd name="T20" fmla="*/ 0 w 157"/>
              <a:gd name="T21" fmla="*/ 0 h 201"/>
              <a:gd name="T22" fmla="*/ 55 w 157"/>
              <a:gd name="T23" fmla="*/ 0 h 201"/>
              <a:gd name="T24" fmla="*/ 68 w 157"/>
              <a:gd name="T25" fmla="*/ 10 h 201"/>
              <a:gd name="T26" fmla="*/ 74 w 157"/>
              <a:gd name="T27" fmla="*/ 31 h 201"/>
              <a:gd name="T28" fmla="*/ 74 w 157"/>
              <a:gd name="T29" fmla="*/ 31 h 201"/>
              <a:gd name="T30" fmla="*/ 148 w 157"/>
              <a:gd name="T31" fmla="*/ 31 h 201"/>
              <a:gd name="T32" fmla="*/ 157 w 157"/>
              <a:gd name="T33" fmla="*/ 40 h 201"/>
              <a:gd name="T34" fmla="*/ 157 w 157"/>
              <a:gd name="T35" fmla="*/ 40 h 201"/>
              <a:gd name="T36" fmla="*/ 148 w 157"/>
              <a:gd name="T37" fmla="*/ 31 h 201"/>
              <a:gd name="T38" fmla="*/ 74 w 157"/>
              <a:gd name="T39" fmla="*/ 31 h 201"/>
              <a:gd name="T40" fmla="*/ 68 w 157"/>
              <a:gd name="T41" fmla="*/ 10 h 201"/>
              <a:gd name="T42" fmla="*/ 55 w 157"/>
              <a:gd name="T43" fmla="*/ 0 h 201"/>
              <a:gd name="T44" fmla="*/ 0 w 157"/>
              <a:gd name="T45"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201">
                <a:moveTo>
                  <a:pt x="157" y="158"/>
                </a:moveTo>
                <a:cubicBezTo>
                  <a:pt x="157" y="158"/>
                  <a:pt x="157" y="158"/>
                  <a:pt x="157" y="158"/>
                </a:cubicBezTo>
                <a:cubicBezTo>
                  <a:pt x="156" y="201"/>
                  <a:pt x="156" y="201"/>
                  <a:pt x="156" y="201"/>
                </a:cubicBezTo>
                <a:cubicBezTo>
                  <a:pt x="157" y="158"/>
                  <a:pt x="157" y="158"/>
                  <a:pt x="157" y="158"/>
                </a:cubicBezTo>
                <a:moveTo>
                  <a:pt x="157" y="40"/>
                </a:moveTo>
                <a:cubicBezTo>
                  <a:pt x="157" y="54"/>
                  <a:pt x="157" y="54"/>
                  <a:pt x="157" y="54"/>
                </a:cubicBezTo>
                <a:cubicBezTo>
                  <a:pt x="157" y="140"/>
                  <a:pt x="157" y="140"/>
                  <a:pt x="157" y="140"/>
                </a:cubicBezTo>
                <a:cubicBezTo>
                  <a:pt x="157" y="140"/>
                  <a:pt x="157" y="140"/>
                  <a:pt x="157" y="140"/>
                </a:cubicBezTo>
                <a:cubicBezTo>
                  <a:pt x="157" y="40"/>
                  <a:pt x="157" y="40"/>
                  <a:pt x="157" y="40"/>
                </a:cubicBezTo>
                <a:moveTo>
                  <a:pt x="0" y="0"/>
                </a:moveTo>
                <a:cubicBezTo>
                  <a:pt x="0" y="0"/>
                  <a:pt x="0" y="0"/>
                  <a:pt x="0" y="0"/>
                </a:cubicBezTo>
                <a:cubicBezTo>
                  <a:pt x="55" y="0"/>
                  <a:pt x="55" y="0"/>
                  <a:pt x="55" y="0"/>
                </a:cubicBezTo>
                <a:cubicBezTo>
                  <a:pt x="61" y="0"/>
                  <a:pt x="67" y="4"/>
                  <a:pt x="68" y="10"/>
                </a:cubicBezTo>
                <a:cubicBezTo>
                  <a:pt x="74" y="31"/>
                  <a:pt x="74" y="31"/>
                  <a:pt x="74" y="31"/>
                </a:cubicBezTo>
                <a:cubicBezTo>
                  <a:pt x="74" y="31"/>
                  <a:pt x="74" y="31"/>
                  <a:pt x="74" y="31"/>
                </a:cubicBezTo>
                <a:cubicBezTo>
                  <a:pt x="148" y="31"/>
                  <a:pt x="148" y="31"/>
                  <a:pt x="148" y="31"/>
                </a:cubicBezTo>
                <a:cubicBezTo>
                  <a:pt x="153" y="31"/>
                  <a:pt x="157" y="35"/>
                  <a:pt x="157" y="40"/>
                </a:cubicBezTo>
                <a:cubicBezTo>
                  <a:pt x="157" y="40"/>
                  <a:pt x="157" y="40"/>
                  <a:pt x="157" y="40"/>
                </a:cubicBezTo>
                <a:cubicBezTo>
                  <a:pt x="157" y="35"/>
                  <a:pt x="153" y="31"/>
                  <a:pt x="148" y="31"/>
                </a:cubicBezTo>
                <a:cubicBezTo>
                  <a:pt x="74" y="31"/>
                  <a:pt x="74" y="31"/>
                  <a:pt x="74" y="31"/>
                </a:cubicBezTo>
                <a:cubicBezTo>
                  <a:pt x="68" y="10"/>
                  <a:pt x="68" y="10"/>
                  <a:pt x="68" y="10"/>
                </a:cubicBezTo>
                <a:cubicBezTo>
                  <a:pt x="67" y="4"/>
                  <a:pt x="61" y="0"/>
                  <a:pt x="55" y="0"/>
                </a:cubicBezTo>
                <a:cubicBezTo>
                  <a:pt x="0" y="0"/>
                  <a:pt x="0" y="0"/>
                  <a:pt x="0" y="0"/>
                </a:cubicBezTo>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09" name="i$líḓè">
            <a:extLst>
              <a:ext uri="{FF2B5EF4-FFF2-40B4-BE49-F238E27FC236}">
                <a16:creationId xmlns:a16="http://schemas.microsoft.com/office/drawing/2014/main" id="{A5C7ED3A-A44B-4909-88F1-277FA1C1CDFC}"/>
              </a:ext>
            </a:extLst>
          </p:cNvPr>
          <p:cNvSpPr/>
          <p:nvPr/>
        </p:nvSpPr>
        <p:spPr bwMode="auto">
          <a:xfrm>
            <a:off x="8047368" y="1968034"/>
            <a:ext cx="630" cy="18853"/>
          </a:xfrm>
          <a:prstGeom prst="rect">
            <a:avLst/>
          </a:prstGeom>
          <a:solidFill>
            <a:srgbClr val="3F525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10" name="íṥļïde">
            <a:extLst>
              <a:ext uri="{FF2B5EF4-FFF2-40B4-BE49-F238E27FC236}">
                <a16:creationId xmlns:a16="http://schemas.microsoft.com/office/drawing/2014/main" id="{EF7335D8-998A-4ED0-AC77-FA774F0339E6}"/>
              </a:ext>
            </a:extLst>
          </p:cNvPr>
          <p:cNvSpPr/>
          <p:nvPr/>
        </p:nvSpPr>
        <p:spPr bwMode="auto">
          <a:xfrm>
            <a:off x="8047368" y="1968034"/>
            <a:ext cx="630" cy="1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11" name="iṣ1ïde">
            <a:extLst>
              <a:ext uri="{FF2B5EF4-FFF2-40B4-BE49-F238E27FC236}">
                <a16:creationId xmlns:a16="http://schemas.microsoft.com/office/drawing/2014/main" id="{9C2D3FDD-D130-40EB-93CB-336275FD48B3}"/>
              </a:ext>
            </a:extLst>
          </p:cNvPr>
          <p:cNvSpPr/>
          <p:nvPr/>
        </p:nvSpPr>
        <p:spPr bwMode="auto">
          <a:xfrm>
            <a:off x="7873497" y="1876812"/>
            <a:ext cx="173871" cy="207378"/>
          </a:xfrm>
          <a:custGeom>
            <a:avLst/>
            <a:gdLst>
              <a:gd name="T0" fmla="*/ 15 w 158"/>
              <a:gd name="T1" fmla="*/ 72 h 196"/>
              <a:gd name="T2" fmla="*/ 1 w 158"/>
              <a:gd name="T3" fmla="*/ 86 h 196"/>
              <a:gd name="T4" fmla="*/ 1 w 158"/>
              <a:gd name="T5" fmla="*/ 86 h 196"/>
              <a:gd name="T6" fmla="*/ 15 w 158"/>
              <a:gd name="T7" fmla="*/ 72 h 196"/>
              <a:gd name="T8" fmla="*/ 15 w 158"/>
              <a:gd name="T9" fmla="*/ 72 h 196"/>
              <a:gd name="T10" fmla="*/ 129 w 158"/>
              <a:gd name="T11" fmla="*/ 61 h 196"/>
              <a:gd name="T12" fmla="*/ 129 w 158"/>
              <a:gd name="T13" fmla="*/ 61 h 196"/>
              <a:gd name="T14" fmla="*/ 87 w 158"/>
              <a:gd name="T15" fmla="*/ 61 h 196"/>
              <a:gd name="T16" fmla="*/ 75 w 158"/>
              <a:gd name="T17" fmla="*/ 49 h 196"/>
              <a:gd name="T18" fmla="*/ 75 w 158"/>
              <a:gd name="T19" fmla="*/ 40 h 196"/>
              <a:gd name="T20" fmla="*/ 87 w 158"/>
              <a:gd name="T21" fmla="*/ 28 h 196"/>
              <a:gd name="T22" fmla="*/ 87 w 158"/>
              <a:gd name="T23" fmla="*/ 28 h 196"/>
              <a:gd name="T24" fmla="*/ 129 w 158"/>
              <a:gd name="T25" fmla="*/ 29 h 196"/>
              <a:gd name="T26" fmla="*/ 141 w 158"/>
              <a:gd name="T27" fmla="*/ 40 h 196"/>
              <a:gd name="T28" fmla="*/ 141 w 158"/>
              <a:gd name="T29" fmla="*/ 50 h 196"/>
              <a:gd name="T30" fmla="*/ 129 w 158"/>
              <a:gd name="T31" fmla="*/ 61 h 196"/>
              <a:gd name="T32" fmla="*/ 158 w 158"/>
              <a:gd name="T33" fmla="*/ 0 h 196"/>
              <a:gd name="T34" fmla="*/ 158 w 158"/>
              <a:gd name="T35" fmla="*/ 13 h 196"/>
              <a:gd name="T36" fmla="*/ 1 w 158"/>
              <a:gd name="T37" fmla="*/ 13 h 196"/>
              <a:gd name="T38" fmla="*/ 1 w 158"/>
              <a:gd name="T39" fmla="*/ 22 h 196"/>
              <a:gd name="T40" fmla="*/ 1 w 158"/>
              <a:gd name="T41" fmla="*/ 22 h 196"/>
              <a:gd name="T42" fmla="*/ 40 w 158"/>
              <a:gd name="T43" fmla="*/ 36 h 196"/>
              <a:gd name="T44" fmla="*/ 74 w 158"/>
              <a:gd name="T45" fmla="*/ 101 h 196"/>
              <a:gd name="T46" fmla="*/ 74 w 158"/>
              <a:gd name="T47" fmla="*/ 106 h 196"/>
              <a:gd name="T48" fmla="*/ 74 w 158"/>
              <a:gd name="T49" fmla="*/ 106 h 196"/>
              <a:gd name="T50" fmla="*/ 74 w 158"/>
              <a:gd name="T51" fmla="*/ 106 h 196"/>
              <a:gd name="T52" fmla="*/ 74 w 158"/>
              <a:gd name="T53" fmla="*/ 112 h 196"/>
              <a:gd name="T54" fmla="*/ 40 w 158"/>
              <a:gd name="T55" fmla="*/ 176 h 196"/>
              <a:gd name="T56" fmla="*/ 0 w 158"/>
              <a:gd name="T57" fmla="*/ 190 h 196"/>
              <a:gd name="T58" fmla="*/ 0 w 158"/>
              <a:gd name="T59" fmla="*/ 190 h 196"/>
              <a:gd name="T60" fmla="*/ 0 w 158"/>
              <a:gd name="T61" fmla="*/ 196 h 196"/>
              <a:gd name="T62" fmla="*/ 157 w 158"/>
              <a:gd name="T63" fmla="*/ 196 h 196"/>
              <a:gd name="T64" fmla="*/ 157 w 158"/>
              <a:gd name="T65" fmla="*/ 147 h 196"/>
              <a:gd name="T66" fmla="*/ 158 w 158"/>
              <a:gd name="T67" fmla="*/ 104 h 196"/>
              <a:gd name="T68" fmla="*/ 158 w 158"/>
              <a:gd name="T69" fmla="*/ 86 h 196"/>
              <a:gd name="T70" fmla="*/ 158 w 158"/>
              <a:gd name="T71"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96">
                <a:moveTo>
                  <a:pt x="15" y="72"/>
                </a:moveTo>
                <a:cubicBezTo>
                  <a:pt x="1" y="86"/>
                  <a:pt x="1" y="86"/>
                  <a:pt x="1" y="86"/>
                </a:cubicBezTo>
                <a:cubicBezTo>
                  <a:pt x="1" y="86"/>
                  <a:pt x="1" y="86"/>
                  <a:pt x="1" y="86"/>
                </a:cubicBezTo>
                <a:cubicBezTo>
                  <a:pt x="15" y="72"/>
                  <a:pt x="15" y="72"/>
                  <a:pt x="15" y="72"/>
                </a:cubicBezTo>
                <a:cubicBezTo>
                  <a:pt x="15" y="72"/>
                  <a:pt x="15" y="72"/>
                  <a:pt x="15" y="72"/>
                </a:cubicBezTo>
                <a:moveTo>
                  <a:pt x="129" y="61"/>
                </a:moveTo>
                <a:cubicBezTo>
                  <a:pt x="129" y="61"/>
                  <a:pt x="129" y="61"/>
                  <a:pt x="129" y="61"/>
                </a:cubicBezTo>
                <a:cubicBezTo>
                  <a:pt x="87" y="61"/>
                  <a:pt x="87" y="61"/>
                  <a:pt x="87" y="61"/>
                </a:cubicBezTo>
                <a:cubicBezTo>
                  <a:pt x="81" y="61"/>
                  <a:pt x="75" y="56"/>
                  <a:pt x="75" y="49"/>
                </a:cubicBezTo>
                <a:cubicBezTo>
                  <a:pt x="75" y="40"/>
                  <a:pt x="75" y="40"/>
                  <a:pt x="75" y="40"/>
                </a:cubicBezTo>
                <a:cubicBezTo>
                  <a:pt x="75" y="34"/>
                  <a:pt x="81" y="28"/>
                  <a:pt x="87" y="28"/>
                </a:cubicBezTo>
                <a:cubicBezTo>
                  <a:pt x="87" y="28"/>
                  <a:pt x="87" y="28"/>
                  <a:pt x="87" y="28"/>
                </a:cubicBezTo>
                <a:cubicBezTo>
                  <a:pt x="129" y="29"/>
                  <a:pt x="129" y="29"/>
                  <a:pt x="129" y="29"/>
                </a:cubicBezTo>
                <a:cubicBezTo>
                  <a:pt x="136" y="29"/>
                  <a:pt x="141" y="34"/>
                  <a:pt x="141" y="40"/>
                </a:cubicBezTo>
                <a:cubicBezTo>
                  <a:pt x="141" y="50"/>
                  <a:pt x="141" y="50"/>
                  <a:pt x="141" y="50"/>
                </a:cubicBezTo>
                <a:cubicBezTo>
                  <a:pt x="141" y="56"/>
                  <a:pt x="136" y="61"/>
                  <a:pt x="129" y="61"/>
                </a:cubicBezTo>
                <a:moveTo>
                  <a:pt x="158" y="0"/>
                </a:moveTo>
                <a:cubicBezTo>
                  <a:pt x="158" y="13"/>
                  <a:pt x="158" y="13"/>
                  <a:pt x="158" y="13"/>
                </a:cubicBezTo>
                <a:cubicBezTo>
                  <a:pt x="1" y="13"/>
                  <a:pt x="1" y="13"/>
                  <a:pt x="1" y="13"/>
                </a:cubicBezTo>
                <a:cubicBezTo>
                  <a:pt x="1" y="22"/>
                  <a:pt x="1" y="22"/>
                  <a:pt x="1" y="22"/>
                </a:cubicBezTo>
                <a:cubicBezTo>
                  <a:pt x="1" y="22"/>
                  <a:pt x="1" y="22"/>
                  <a:pt x="1" y="22"/>
                </a:cubicBezTo>
                <a:cubicBezTo>
                  <a:pt x="16" y="23"/>
                  <a:pt x="29" y="28"/>
                  <a:pt x="40" y="36"/>
                </a:cubicBezTo>
                <a:cubicBezTo>
                  <a:pt x="61" y="50"/>
                  <a:pt x="74" y="74"/>
                  <a:pt x="74" y="101"/>
                </a:cubicBezTo>
                <a:cubicBezTo>
                  <a:pt x="74" y="103"/>
                  <a:pt x="74" y="104"/>
                  <a:pt x="74" y="106"/>
                </a:cubicBezTo>
                <a:cubicBezTo>
                  <a:pt x="74" y="106"/>
                  <a:pt x="74" y="106"/>
                  <a:pt x="74" y="106"/>
                </a:cubicBezTo>
                <a:cubicBezTo>
                  <a:pt x="74" y="106"/>
                  <a:pt x="74" y="106"/>
                  <a:pt x="74" y="106"/>
                </a:cubicBezTo>
                <a:cubicBezTo>
                  <a:pt x="74" y="108"/>
                  <a:pt x="74" y="110"/>
                  <a:pt x="74" y="112"/>
                </a:cubicBezTo>
                <a:cubicBezTo>
                  <a:pt x="74" y="139"/>
                  <a:pt x="60" y="162"/>
                  <a:pt x="40" y="176"/>
                </a:cubicBezTo>
                <a:cubicBezTo>
                  <a:pt x="29" y="184"/>
                  <a:pt x="15" y="189"/>
                  <a:pt x="0" y="190"/>
                </a:cubicBezTo>
                <a:cubicBezTo>
                  <a:pt x="0" y="190"/>
                  <a:pt x="0" y="190"/>
                  <a:pt x="0" y="190"/>
                </a:cubicBezTo>
                <a:cubicBezTo>
                  <a:pt x="0" y="196"/>
                  <a:pt x="0" y="196"/>
                  <a:pt x="0" y="196"/>
                </a:cubicBezTo>
                <a:cubicBezTo>
                  <a:pt x="157" y="196"/>
                  <a:pt x="157" y="196"/>
                  <a:pt x="157" y="196"/>
                </a:cubicBezTo>
                <a:cubicBezTo>
                  <a:pt x="157" y="147"/>
                  <a:pt x="157" y="147"/>
                  <a:pt x="157" y="147"/>
                </a:cubicBezTo>
                <a:cubicBezTo>
                  <a:pt x="158" y="104"/>
                  <a:pt x="158" y="104"/>
                  <a:pt x="158" y="104"/>
                </a:cubicBezTo>
                <a:cubicBezTo>
                  <a:pt x="158" y="86"/>
                  <a:pt x="158" y="86"/>
                  <a:pt x="158" y="86"/>
                </a:cubicBezTo>
                <a:cubicBezTo>
                  <a:pt x="158" y="0"/>
                  <a:pt x="158" y="0"/>
                  <a:pt x="158" y="0"/>
                </a:cubicBezTo>
              </a:path>
            </a:pathLst>
          </a:custGeom>
          <a:solidFill>
            <a:srgbClr val="D4A6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2" name="íṣḷiḍé">
            <a:extLst>
              <a:ext uri="{FF2B5EF4-FFF2-40B4-BE49-F238E27FC236}">
                <a16:creationId xmlns:a16="http://schemas.microsoft.com/office/drawing/2014/main" id="{9E73E537-20E3-4F04-B922-0E6E271B2083}"/>
              </a:ext>
            </a:extLst>
          </p:cNvPr>
          <p:cNvSpPr/>
          <p:nvPr/>
        </p:nvSpPr>
        <p:spPr bwMode="auto">
          <a:xfrm>
            <a:off x="7873497" y="1945533"/>
            <a:ext cx="81266" cy="132576"/>
          </a:xfrm>
          <a:custGeom>
            <a:avLst/>
            <a:gdLst>
              <a:gd name="T0" fmla="*/ 74 w 74"/>
              <a:gd name="T1" fmla="*/ 41 h 125"/>
              <a:gd name="T2" fmla="*/ 40 w 74"/>
              <a:gd name="T3" fmla="*/ 100 h 125"/>
              <a:gd name="T4" fmla="*/ 0 w 74"/>
              <a:gd name="T5" fmla="*/ 114 h 125"/>
              <a:gd name="T6" fmla="*/ 0 w 74"/>
              <a:gd name="T7" fmla="*/ 114 h 125"/>
              <a:gd name="T8" fmla="*/ 0 w 74"/>
              <a:gd name="T9" fmla="*/ 125 h 125"/>
              <a:gd name="T10" fmla="*/ 0 w 74"/>
              <a:gd name="T11" fmla="*/ 125 h 125"/>
              <a:gd name="T12" fmla="*/ 40 w 74"/>
              <a:gd name="T13" fmla="*/ 111 h 125"/>
              <a:gd name="T14" fmla="*/ 74 w 74"/>
              <a:gd name="T15" fmla="*/ 47 h 125"/>
              <a:gd name="T16" fmla="*/ 74 w 74"/>
              <a:gd name="T17" fmla="*/ 41 h 125"/>
              <a:gd name="T18" fmla="*/ 74 w 74"/>
              <a:gd name="T19" fmla="*/ 41 h 125"/>
              <a:gd name="T20" fmla="*/ 22 w 74"/>
              <a:gd name="T21" fmla="*/ 0 h 125"/>
              <a:gd name="T22" fmla="*/ 15 w 74"/>
              <a:gd name="T23" fmla="*/ 7 h 125"/>
              <a:gd name="T24" fmla="*/ 15 w 74"/>
              <a:gd name="T25" fmla="*/ 7 h 125"/>
              <a:gd name="T26" fmla="*/ 23 w 74"/>
              <a:gd name="T27" fmla="*/ 0 h 125"/>
              <a:gd name="T28" fmla="*/ 23 w 74"/>
              <a:gd name="T29" fmla="*/ 0 h 125"/>
              <a:gd name="T30" fmla="*/ 22 w 74"/>
              <a:gd name="T3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25">
                <a:moveTo>
                  <a:pt x="74" y="41"/>
                </a:moveTo>
                <a:cubicBezTo>
                  <a:pt x="72" y="66"/>
                  <a:pt x="59" y="87"/>
                  <a:pt x="40" y="100"/>
                </a:cubicBezTo>
                <a:cubicBezTo>
                  <a:pt x="29" y="108"/>
                  <a:pt x="15" y="113"/>
                  <a:pt x="0" y="114"/>
                </a:cubicBezTo>
                <a:cubicBezTo>
                  <a:pt x="0" y="114"/>
                  <a:pt x="0" y="114"/>
                  <a:pt x="0" y="114"/>
                </a:cubicBezTo>
                <a:cubicBezTo>
                  <a:pt x="0" y="125"/>
                  <a:pt x="0" y="125"/>
                  <a:pt x="0" y="125"/>
                </a:cubicBezTo>
                <a:cubicBezTo>
                  <a:pt x="0" y="125"/>
                  <a:pt x="0" y="125"/>
                  <a:pt x="0" y="125"/>
                </a:cubicBezTo>
                <a:cubicBezTo>
                  <a:pt x="15" y="124"/>
                  <a:pt x="29" y="119"/>
                  <a:pt x="40" y="111"/>
                </a:cubicBezTo>
                <a:cubicBezTo>
                  <a:pt x="60" y="97"/>
                  <a:pt x="74" y="74"/>
                  <a:pt x="74" y="47"/>
                </a:cubicBezTo>
                <a:cubicBezTo>
                  <a:pt x="74" y="45"/>
                  <a:pt x="74" y="43"/>
                  <a:pt x="74" y="41"/>
                </a:cubicBezTo>
                <a:cubicBezTo>
                  <a:pt x="74" y="41"/>
                  <a:pt x="74" y="41"/>
                  <a:pt x="74" y="41"/>
                </a:cubicBezTo>
                <a:moveTo>
                  <a:pt x="22" y="0"/>
                </a:moveTo>
                <a:cubicBezTo>
                  <a:pt x="15" y="7"/>
                  <a:pt x="15" y="7"/>
                  <a:pt x="15" y="7"/>
                </a:cubicBezTo>
                <a:cubicBezTo>
                  <a:pt x="15" y="7"/>
                  <a:pt x="15" y="7"/>
                  <a:pt x="15" y="7"/>
                </a:cubicBezTo>
                <a:cubicBezTo>
                  <a:pt x="23" y="0"/>
                  <a:pt x="23" y="0"/>
                  <a:pt x="23" y="0"/>
                </a:cubicBezTo>
                <a:cubicBezTo>
                  <a:pt x="23" y="0"/>
                  <a:pt x="23" y="0"/>
                  <a:pt x="23" y="0"/>
                </a:cubicBezTo>
                <a:cubicBezTo>
                  <a:pt x="22" y="0"/>
                  <a:pt x="22" y="0"/>
                  <a:pt x="22" y="0"/>
                </a:cubicBezTo>
              </a:path>
            </a:pathLst>
          </a:custGeom>
          <a:solidFill>
            <a:srgbClr val="A67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3" name="îSḻîḓè">
            <a:extLst>
              <a:ext uri="{FF2B5EF4-FFF2-40B4-BE49-F238E27FC236}">
                <a16:creationId xmlns:a16="http://schemas.microsoft.com/office/drawing/2014/main" id="{B90CE005-8F5C-4EEC-9946-6E3A9BFD03D1}"/>
              </a:ext>
            </a:extLst>
          </p:cNvPr>
          <p:cNvSpPr/>
          <p:nvPr/>
        </p:nvSpPr>
        <p:spPr bwMode="auto">
          <a:xfrm>
            <a:off x="7873497" y="1899922"/>
            <a:ext cx="81266" cy="166632"/>
          </a:xfrm>
          <a:custGeom>
            <a:avLst/>
            <a:gdLst>
              <a:gd name="T0" fmla="*/ 1 w 74"/>
              <a:gd name="T1" fmla="*/ 0 h 157"/>
              <a:gd name="T2" fmla="*/ 1 w 74"/>
              <a:gd name="T3" fmla="*/ 23 h 157"/>
              <a:gd name="T4" fmla="*/ 9 w 74"/>
              <a:gd name="T5" fmla="*/ 24 h 157"/>
              <a:gd name="T6" fmla="*/ 9 w 74"/>
              <a:gd name="T7" fmla="*/ 24 h 157"/>
              <a:gd name="T8" fmla="*/ 31 w 74"/>
              <a:gd name="T9" fmla="*/ 35 h 157"/>
              <a:gd name="T10" fmla="*/ 22 w 74"/>
              <a:gd name="T11" fmla="*/ 43 h 157"/>
              <a:gd name="T12" fmla="*/ 23 w 74"/>
              <a:gd name="T13" fmla="*/ 43 h 157"/>
              <a:gd name="T14" fmla="*/ 23 w 74"/>
              <a:gd name="T15" fmla="*/ 43 h 157"/>
              <a:gd name="T16" fmla="*/ 31 w 74"/>
              <a:gd name="T17" fmla="*/ 35 h 157"/>
              <a:gd name="T18" fmla="*/ 46 w 74"/>
              <a:gd name="T19" fmla="*/ 56 h 157"/>
              <a:gd name="T20" fmla="*/ 46 w 74"/>
              <a:gd name="T21" fmla="*/ 56 h 157"/>
              <a:gd name="T22" fmla="*/ 47 w 74"/>
              <a:gd name="T23" fmla="*/ 57 h 157"/>
              <a:gd name="T24" fmla="*/ 51 w 74"/>
              <a:gd name="T25" fmla="*/ 78 h 157"/>
              <a:gd name="T26" fmla="*/ 51 w 74"/>
              <a:gd name="T27" fmla="*/ 78 h 157"/>
              <a:gd name="T28" fmla="*/ 50 w 74"/>
              <a:gd name="T29" fmla="*/ 83 h 157"/>
              <a:gd name="T30" fmla="*/ 1 w 74"/>
              <a:gd name="T31" fmla="*/ 133 h 157"/>
              <a:gd name="T32" fmla="*/ 0 w 74"/>
              <a:gd name="T33" fmla="*/ 157 h 157"/>
              <a:gd name="T34" fmla="*/ 0 w 74"/>
              <a:gd name="T35" fmla="*/ 157 h 157"/>
              <a:gd name="T36" fmla="*/ 40 w 74"/>
              <a:gd name="T37" fmla="*/ 143 h 157"/>
              <a:gd name="T38" fmla="*/ 74 w 74"/>
              <a:gd name="T39" fmla="*/ 84 h 157"/>
              <a:gd name="T40" fmla="*/ 74 w 74"/>
              <a:gd name="T41" fmla="*/ 84 h 157"/>
              <a:gd name="T42" fmla="*/ 74 w 74"/>
              <a:gd name="T43" fmla="*/ 79 h 157"/>
              <a:gd name="T44" fmla="*/ 40 w 74"/>
              <a:gd name="T45" fmla="*/ 14 h 157"/>
              <a:gd name="T46" fmla="*/ 1 w 74"/>
              <a:gd name="T47" fmla="*/ 0 h 157"/>
              <a:gd name="T48" fmla="*/ 1 w 74"/>
              <a:gd name="T4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57">
                <a:moveTo>
                  <a:pt x="1" y="0"/>
                </a:moveTo>
                <a:cubicBezTo>
                  <a:pt x="1" y="23"/>
                  <a:pt x="1" y="23"/>
                  <a:pt x="1" y="23"/>
                </a:cubicBezTo>
                <a:cubicBezTo>
                  <a:pt x="4" y="23"/>
                  <a:pt x="7" y="24"/>
                  <a:pt x="9" y="24"/>
                </a:cubicBezTo>
                <a:cubicBezTo>
                  <a:pt x="9" y="24"/>
                  <a:pt x="9" y="24"/>
                  <a:pt x="9" y="24"/>
                </a:cubicBezTo>
                <a:cubicBezTo>
                  <a:pt x="17" y="26"/>
                  <a:pt x="24" y="30"/>
                  <a:pt x="31" y="35"/>
                </a:cubicBezTo>
                <a:cubicBezTo>
                  <a:pt x="22" y="43"/>
                  <a:pt x="22" y="43"/>
                  <a:pt x="22" y="43"/>
                </a:cubicBezTo>
                <a:cubicBezTo>
                  <a:pt x="23" y="43"/>
                  <a:pt x="23" y="43"/>
                  <a:pt x="23" y="43"/>
                </a:cubicBezTo>
                <a:cubicBezTo>
                  <a:pt x="23" y="43"/>
                  <a:pt x="23" y="43"/>
                  <a:pt x="23" y="43"/>
                </a:cubicBezTo>
                <a:cubicBezTo>
                  <a:pt x="31" y="35"/>
                  <a:pt x="31" y="35"/>
                  <a:pt x="31" y="35"/>
                </a:cubicBezTo>
                <a:cubicBezTo>
                  <a:pt x="37" y="41"/>
                  <a:pt x="43" y="48"/>
                  <a:pt x="46" y="56"/>
                </a:cubicBezTo>
                <a:cubicBezTo>
                  <a:pt x="46" y="56"/>
                  <a:pt x="46" y="56"/>
                  <a:pt x="46" y="56"/>
                </a:cubicBezTo>
                <a:cubicBezTo>
                  <a:pt x="46" y="56"/>
                  <a:pt x="47" y="57"/>
                  <a:pt x="47" y="57"/>
                </a:cubicBezTo>
                <a:cubicBezTo>
                  <a:pt x="49" y="64"/>
                  <a:pt x="51" y="71"/>
                  <a:pt x="51" y="78"/>
                </a:cubicBezTo>
                <a:cubicBezTo>
                  <a:pt x="51" y="78"/>
                  <a:pt x="51" y="78"/>
                  <a:pt x="51" y="78"/>
                </a:cubicBezTo>
                <a:cubicBezTo>
                  <a:pt x="51" y="80"/>
                  <a:pt x="51" y="82"/>
                  <a:pt x="50" y="83"/>
                </a:cubicBezTo>
                <a:cubicBezTo>
                  <a:pt x="48" y="110"/>
                  <a:pt x="27" y="131"/>
                  <a:pt x="1" y="133"/>
                </a:cubicBezTo>
                <a:cubicBezTo>
                  <a:pt x="0" y="157"/>
                  <a:pt x="0" y="157"/>
                  <a:pt x="0" y="157"/>
                </a:cubicBezTo>
                <a:cubicBezTo>
                  <a:pt x="0" y="157"/>
                  <a:pt x="0" y="157"/>
                  <a:pt x="0" y="157"/>
                </a:cubicBezTo>
                <a:cubicBezTo>
                  <a:pt x="15" y="156"/>
                  <a:pt x="29" y="151"/>
                  <a:pt x="40" y="143"/>
                </a:cubicBezTo>
                <a:cubicBezTo>
                  <a:pt x="59" y="130"/>
                  <a:pt x="72" y="109"/>
                  <a:pt x="74" y="84"/>
                </a:cubicBezTo>
                <a:cubicBezTo>
                  <a:pt x="74" y="84"/>
                  <a:pt x="74" y="84"/>
                  <a:pt x="74" y="84"/>
                </a:cubicBezTo>
                <a:cubicBezTo>
                  <a:pt x="74" y="82"/>
                  <a:pt x="74" y="81"/>
                  <a:pt x="74" y="79"/>
                </a:cubicBezTo>
                <a:cubicBezTo>
                  <a:pt x="74" y="52"/>
                  <a:pt x="61" y="28"/>
                  <a:pt x="40" y="14"/>
                </a:cubicBezTo>
                <a:cubicBezTo>
                  <a:pt x="29" y="6"/>
                  <a:pt x="16" y="1"/>
                  <a:pt x="1" y="0"/>
                </a:cubicBezTo>
                <a:cubicBezTo>
                  <a:pt x="1" y="0"/>
                  <a:pt x="1" y="0"/>
                  <a:pt x="1"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4" name="ísľîḑê">
            <a:extLst>
              <a:ext uri="{FF2B5EF4-FFF2-40B4-BE49-F238E27FC236}">
                <a16:creationId xmlns:a16="http://schemas.microsoft.com/office/drawing/2014/main" id="{2E37EDF3-5FDE-4909-BE94-8630B2B9C9D0}"/>
              </a:ext>
            </a:extLst>
          </p:cNvPr>
          <p:cNvSpPr/>
          <p:nvPr/>
        </p:nvSpPr>
        <p:spPr bwMode="auto">
          <a:xfrm>
            <a:off x="7874757" y="1937019"/>
            <a:ext cx="54807" cy="103993"/>
          </a:xfrm>
          <a:custGeom>
            <a:avLst/>
            <a:gdLst>
              <a:gd name="T0" fmla="*/ 50 w 50"/>
              <a:gd name="T1" fmla="*/ 43 h 98"/>
              <a:gd name="T2" fmla="*/ 50 w 50"/>
              <a:gd name="T3" fmla="*/ 43 h 98"/>
              <a:gd name="T4" fmla="*/ 49 w 50"/>
              <a:gd name="T5" fmla="*/ 48 h 98"/>
              <a:gd name="T6" fmla="*/ 0 w 50"/>
              <a:gd name="T7" fmla="*/ 96 h 98"/>
              <a:gd name="T8" fmla="*/ 0 w 50"/>
              <a:gd name="T9" fmla="*/ 98 h 98"/>
              <a:gd name="T10" fmla="*/ 49 w 50"/>
              <a:gd name="T11" fmla="*/ 48 h 98"/>
              <a:gd name="T12" fmla="*/ 50 w 50"/>
              <a:gd name="T13" fmla="*/ 43 h 98"/>
              <a:gd name="T14" fmla="*/ 50 w 50"/>
              <a:gd name="T15" fmla="*/ 43 h 98"/>
              <a:gd name="T16" fmla="*/ 30 w 50"/>
              <a:gd name="T17" fmla="*/ 0 h 98"/>
              <a:gd name="T18" fmla="*/ 22 w 50"/>
              <a:gd name="T19" fmla="*/ 8 h 98"/>
              <a:gd name="T20" fmla="*/ 14 w 50"/>
              <a:gd name="T21" fmla="*/ 15 h 98"/>
              <a:gd name="T22" fmla="*/ 0 w 50"/>
              <a:gd name="T23" fmla="*/ 29 h 98"/>
              <a:gd name="T24" fmla="*/ 0 w 50"/>
              <a:gd name="T25" fmla="*/ 63 h 98"/>
              <a:gd name="T26" fmla="*/ 44 w 50"/>
              <a:gd name="T27" fmla="*/ 22 h 98"/>
              <a:gd name="T28" fmla="*/ 45 w 50"/>
              <a:gd name="T29" fmla="*/ 21 h 98"/>
              <a:gd name="T30" fmla="*/ 30 w 50"/>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98">
                <a:moveTo>
                  <a:pt x="50" y="43"/>
                </a:moveTo>
                <a:cubicBezTo>
                  <a:pt x="50" y="43"/>
                  <a:pt x="50" y="43"/>
                  <a:pt x="50" y="43"/>
                </a:cubicBezTo>
                <a:cubicBezTo>
                  <a:pt x="50" y="45"/>
                  <a:pt x="50" y="47"/>
                  <a:pt x="49" y="48"/>
                </a:cubicBezTo>
                <a:cubicBezTo>
                  <a:pt x="0" y="96"/>
                  <a:pt x="0" y="96"/>
                  <a:pt x="0" y="96"/>
                </a:cubicBezTo>
                <a:cubicBezTo>
                  <a:pt x="0" y="98"/>
                  <a:pt x="0" y="98"/>
                  <a:pt x="0" y="98"/>
                </a:cubicBezTo>
                <a:cubicBezTo>
                  <a:pt x="26" y="96"/>
                  <a:pt x="47" y="75"/>
                  <a:pt x="49" y="48"/>
                </a:cubicBezTo>
                <a:cubicBezTo>
                  <a:pt x="50" y="47"/>
                  <a:pt x="50" y="45"/>
                  <a:pt x="50" y="43"/>
                </a:cubicBezTo>
                <a:cubicBezTo>
                  <a:pt x="50" y="43"/>
                  <a:pt x="50" y="43"/>
                  <a:pt x="50" y="43"/>
                </a:cubicBezTo>
                <a:moveTo>
                  <a:pt x="30" y="0"/>
                </a:moveTo>
                <a:cubicBezTo>
                  <a:pt x="22" y="8"/>
                  <a:pt x="22" y="8"/>
                  <a:pt x="22" y="8"/>
                </a:cubicBezTo>
                <a:cubicBezTo>
                  <a:pt x="14" y="15"/>
                  <a:pt x="14" y="15"/>
                  <a:pt x="14" y="15"/>
                </a:cubicBezTo>
                <a:cubicBezTo>
                  <a:pt x="0" y="29"/>
                  <a:pt x="0" y="29"/>
                  <a:pt x="0" y="29"/>
                </a:cubicBezTo>
                <a:cubicBezTo>
                  <a:pt x="0" y="63"/>
                  <a:pt x="0" y="63"/>
                  <a:pt x="0" y="63"/>
                </a:cubicBezTo>
                <a:cubicBezTo>
                  <a:pt x="44" y="22"/>
                  <a:pt x="44" y="22"/>
                  <a:pt x="44" y="22"/>
                </a:cubicBezTo>
                <a:cubicBezTo>
                  <a:pt x="45" y="21"/>
                  <a:pt x="45" y="21"/>
                  <a:pt x="45" y="21"/>
                </a:cubicBezTo>
                <a:cubicBezTo>
                  <a:pt x="42" y="13"/>
                  <a:pt x="36" y="6"/>
                  <a:pt x="3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5" name="íṡḻîḍè">
            <a:extLst>
              <a:ext uri="{FF2B5EF4-FFF2-40B4-BE49-F238E27FC236}">
                <a16:creationId xmlns:a16="http://schemas.microsoft.com/office/drawing/2014/main" id="{918DD979-C27A-414F-8338-3CA70682B2F2}"/>
              </a:ext>
            </a:extLst>
          </p:cNvPr>
          <p:cNvSpPr/>
          <p:nvPr/>
        </p:nvSpPr>
        <p:spPr bwMode="auto">
          <a:xfrm>
            <a:off x="7874757" y="1924247"/>
            <a:ext cx="8820" cy="9730"/>
          </a:xfrm>
          <a:custGeom>
            <a:avLst/>
            <a:gdLst>
              <a:gd name="T0" fmla="*/ 0 w 8"/>
              <a:gd name="T1" fmla="*/ 0 h 9"/>
              <a:gd name="T2" fmla="*/ 0 w 8"/>
              <a:gd name="T3" fmla="*/ 9 h 9"/>
              <a:gd name="T4" fmla="*/ 8 w 8"/>
              <a:gd name="T5" fmla="*/ 1 h 9"/>
              <a:gd name="T6" fmla="*/ 0 w 8"/>
              <a:gd name="T7" fmla="*/ 0 h 9"/>
            </a:gdLst>
            <a:ahLst/>
            <a:cxnLst>
              <a:cxn ang="0">
                <a:pos x="T0" y="T1"/>
              </a:cxn>
              <a:cxn ang="0">
                <a:pos x="T2" y="T3"/>
              </a:cxn>
              <a:cxn ang="0">
                <a:pos x="T4" y="T5"/>
              </a:cxn>
              <a:cxn ang="0">
                <a:pos x="T6" y="T7"/>
              </a:cxn>
            </a:cxnLst>
            <a:rect l="0" t="0" r="r" b="b"/>
            <a:pathLst>
              <a:path w="8" h="9">
                <a:moveTo>
                  <a:pt x="0" y="0"/>
                </a:moveTo>
                <a:cubicBezTo>
                  <a:pt x="0" y="9"/>
                  <a:pt x="0" y="9"/>
                  <a:pt x="0" y="9"/>
                </a:cubicBezTo>
                <a:cubicBezTo>
                  <a:pt x="8" y="1"/>
                  <a:pt x="8" y="1"/>
                  <a:pt x="8" y="1"/>
                </a:cubicBezTo>
                <a:cubicBezTo>
                  <a:pt x="6" y="1"/>
                  <a:pt x="3" y="0"/>
                  <a:pt x="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6" name="îṡḷîdê">
            <a:extLst>
              <a:ext uri="{FF2B5EF4-FFF2-40B4-BE49-F238E27FC236}">
                <a16:creationId xmlns:a16="http://schemas.microsoft.com/office/drawing/2014/main" id="{BECC6E53-D201-4A33-A985-634B06FA3603}"/>
              </a:ext>
            </a:extLst>
          </p:cNvPr>
          <p:cNvSpPr/>
          <p:nvPr/>
        </p:nvSpPr>
        <p:spPr bwMode="auto">
          <a:xfrm>
            <a:off x="7874757" y="1925464"/>
            <a:ext cx="32758" cy="42570"/>
          </a:xfrm>
          <a:custGeom>
            <a:avLst/>
            <a:gdLst>
              <a:gd name="T0" fmla="*/ 8 w 30"/>
              <a:gd name="T1" fmla="*/ 0 h 40"/>
              <a:gd name="T2" fmla="*/ 8 w 30"/>
              <a:gd name="T3" fmla="*/ 0 h 40"/>
              <a:gd name="T4" fmla="*/ 0 w 30"/>
              <a:gd name="T5" fmla="*/ 8 h 40"/>
              <a:gd name="T6" fmla="*/ 0 w 30"/>
              <a:gd name="T7" fmla="*/ 40 h 40"/>
              <a:gd name="T8" fmla="*/ 14 w 30"/>
              <a:gd name="T9" fmla="*/ 26 h 40"/>
              <a:gd name="T10" fmla="*/ 21 w 30"/>
              <a:gd name="T11" fmla="*/ 19 h 40"/>
              <a:gd name="T12" fmla="*/ 30 w 30"/>
              <a:gd name="T13" fmla="*/ 11 h 40"/>
              <a:gd name="T14" fmla="*/ 8 w 3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40">
                <a:moveTo>
                  <a:pt x="8" y="0"/>
                </a:moveTo>
                <a:cubicBezTo>
                  <a:pt x="8" y="0"/>
                  <a:pt x="8" y="0"/>
                  <a:pt x="8" y="0"/>
                </a:cubicBezTo>
                <a:cubicBezTo>
                  <a:pt x="0" y="8"/>
                  <a:pt x="0" y="8"/>
                  <a:pt x="0" y="8"/>
                </a:cubicBezTo>
                <a:cubicBezTo>
                  <a:pt x="0" y="40"/>
                  <a:pt x="0" y="40"/>
                  <a:pt x="0" y="40"/>
                </a:cubicBezTo>
                <a:cubicBezTo>
                  <a:pt x="14" y="26"/>
                  <a:pt x="14" y="26"/>
                  <a:pt x="14" y="26"/>
                </a:cubicBezTo>
                <a:cubicBezTo>
                  <a:pt x="21" y="19"/>
                  <a:pt x="21" y="19"/>
                  <a:pt x="21" y="19"/>
                </a:cubicBezTo>
                <a:cubicBezTo>
                  <a:pt x="30" y="11"/>
                  <a:pt x="30" y="11"/>
                  <a:pt x="30" y="11"/>
                </a:cubicBezTo>
                <a:cubicBezTo>
                  <a:pt x="23" y="6"/>
                  <a:pt x="16" y="2"/>
                  <a:pt x="8" y="0"/>
                </a:cubicBezTo>
              </a:path>
            </a:pathLst>
          </a:custGeom>
          <a:solidFill>
            <a:srgbClr val="3443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7" name="işḷîďè">
            <a:extLst>
              <a:ext uri="{FF2B5EF4-FFF2-40B4-BE49-F238E27FC236}">
                <a16:creationId xmlns:a16="http://schemas.microsoft.com/office/drawing/2014/main" id="{D9C91E0D-A4F3-492B-BAC2-2576D8712081}"/>
              </a:ext>
            </a:extLst>
          </p:cNvPr>
          <p:cNvSpPr/>
          <p:nvPr/>
        </p:nvSpPr>
        <p:spPr bwMode="auto">
          <a:xfrm>
            <a:off x="7873497" y="2109732"/>
            <a:ext cx="157492" cy="1216"/>
          </a:xfrm>
          <a:custGeom>
            <a:avLst/>
            <a:gdLst>
              <a:gd name="T0" fmla="*/ 0 w 250"/>
              <a:gd name="T1" fmla="*/ 0 h 2"/>
              <a:gd name="T2" fmla="*/ 0 w 250"/>
              <a:gd name="T3" fmla="*/ 0 h 2"/>
              <a:gd name="T4" fmla="*/ 250 w 250"/>
              <a:gd name="T5" fmla="*/ 2 h 2"/>
              <a:gd name="T6" fmla="*/ 0 w 250"/>
              <a:gd name="T7" fmla="*/ 0 h 2"/>
            </a:gdLst>
            <a:ahLst/>
            <a:cxnLst>
              <a:cxn ang="0">
                <a:pos x="T0" y="T1"/>
              </a:cxn>
              <a:cxn ang="0">
                <a:pos x="T2" y="T3"/>
              </a:cxn>
              <a:cxn ang="0">
                <a:pos x="T4" y="T5"/>
              </a:cxn>
              <a:cxn ang="0">
                <a:pos x="T6" y="T7"/>
              </a:cxn>
            </a:cxnLst>
            <a:rect l="0" t="0" r="r" b="b"/>
            <a:pathLst>
              <a:path w="250" h="2">
                <a:moveTo>
                  <a:pt x="0" y="0"/>
                </a:moveTo>
                <a:lnTo>
                  <a:pt x="0" y="0"/>
                </a:lnTo>
                <a:lnTo>
                  <a:pt x="250" y="2"/>
                </a:lnTo>
                <a:lnTo>
                  <a:pt x="0" y="0"/>
                </a:lnTo>
                <a:close/>
              </a:path>
            </a:pathLst>
          </a:custGeom>
          <a:solidFill>
            <a:srgbClr val="D4D6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8" name="ïşḷîḓé">
            <a:extLst>
              <a:ext uri="{FF2B5EF4-FFF2-40B4-BE49-F238E27FC236}">
                <a16:creationId xmlns:a16="http://schemas.microsoft.com/office/drawing/2014/main" id="{B5682992-60A5-4CCD-A4AC-00A1653DA5F5}"/>
              </a:ext>
            </a:extLst>
          </p:cNvPr>
          <p:cNvSpPr/>
          <p:nvPr/>
        </p:nvSpPr>
        <p:spPr bwMode="auto">
          <a:xfrm>
            <a:off x="7873497" y="2109732"/>
            <a:ext cx="157492" cy="1216"/>
          </a:xfrm>
          <a:custGeom>
            <a:avLst/>
            <a:gdLst>
              <a:gd name="T0" fmla="*/ 0 w 250"/>
              <a:gd name="T1" fmla="*/ 0 h 2"/>
              <a:gd name="T2" fmla="*/ 0 w 250"/>
              <a:gd name="T3" fmla="*/ 0 h 2"/>
              <a:gd name="T4" fmla="*/ 250 w 250"/>
              <a:gd name="T5" fmla="*/ 2 h 2"/>
              <a:gd name="T6" fmla="*/ 0 w 250"/>
              <a:gd name="T7" fmla="*/ 0 h 2"/>
            </a:gdLst>
            <a:ahLst/>
            <a:cxnLst>
              <a:cxn ang="0">
                <a:pos x="T0" y="T1"/>
              </a:cxn>
              <a:cxn ang="0">
                <a:pos x="T2" y="T3"/>
              </a:cxn>
              <a:cxn ang="0">
                <a:pos x="T4" y="T5"/>
              </a:cxn>
              <a:cxn ang="0">
                <a:pos x="T6" y="T7"/>
              </a:cxn>
            </a:cxnLst>
            <a:rect l="0" t="0" r="r" b="b"/>
            <a:pathLst>
              <a:path w="250" h="2">
                <a:moveTo>
                  <a:pt x="0" y="0"/>
                </a:moveTo>
                <a:lnTo>
                  <a:pt x="0" y="0"/>
                </a:lnTo>
                <a:lnTo>
                  <a:pt x="25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19" name="íṣḷiḑe">
            <a:extLst>
              <a:ext uri="{FF2B5EF4-FFF2-40B4-BE49-F238E27FC236}">
                <a16:creationId xmlns:a16="http://schemas.microsoft.com/office/drawing/2014/main" id="{1C3F3C9D-79C0-4B1B-A409-94B224E3BBAB}"/>
              </a:ext>
            </a:extLst>
          </p:cNvPr>
          <p:cNvSpPr/>
          <p:nvPr/>
        </p:nvSpPr>
        <p:spPr bwMode="auto">
          <a:xfrm>
            <a:off x="7874757" y="1959520"/>
            <a:ext cx="54807" cy="79059"/>
          </a:xfrm>
          <a:custGeom>
            <a:avLst/>
            <a:gdLst>
              <a:gd name="T0" fmla="*/ 45 w 50"/>
              <a:gd name="T1" fmla="*/ 0 h 75"/>
              <a:gd name="T2" fmla="*/ 45 w 50"/>
              <a:gd name="T3" fmla="*/ 0 h 75"/>
              <a:gd name="T4" fmla="*/ 44 w 50"/>
              <a:gd name="T5" fmla="*/ 1 h 75"/>
              <a:gd name="T6" fmla="*/ 0 w 50"/>
              <a:gd name="T7" fmla="*/ 42 h 75"/>
              <a:gd name="T8" fmla="*/ 0 w 50"/>
              <a:gd name="T9" fmla="*/ 75 h 75"/>
              <a:gd name="T10" fmla="*/ 49 w 50"/>
              <a:gd name="T11" fmla="*/ 27 h 75"/>
              <a:gd name="T12" fmla="*/ 50 w 50"/>
              <a:gd name="T13" fmla="*/ 22 h 75"/>
              <a:gd name="T14" fmla="*/ 50 w 50"/>
              <a:gd name="T15" fmla="*/ 22 h 75"/>
              <a:gd name="T16" fmla="*/ 46 w 50"/>
              <a:gd name="T17" fmla="*/ 1 h 75"/>
              <a:gd name="T18" fmla="*/ 45 w 50"/>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75">
                <a:moveTo>
                  <a:pt x="45" y="0"/>
                </a:moveTo>
                <a:cubicBezTo>
                  <a:pt x="45" y="0"/>
                  <a:pt x="45" y="0"/>
                  <a:pt x="45" y="0"/>
                </a:cubicBezTo>
                <a:cubicBezTo>
                  <a:pt x="44" y="1"/>
                  <a:pt x="44" y="1"/>
                  <a:pt x="44" y="1"/>
                </a:cubicBezTo>
                <a:cubicBezTo>
                  <a:pt x="0" y="42"/>
                  <a:pt x="0" y="42"/>
                  <a:pt x="0" y="42"/>
                </a:cubicBezTo>
                <a:cubicBezTo>
                  <a:pt x="0" y="75"/>
                  <a:pt x="0" y="75"/>
                  <a:pt x="0" y="75"/>
                </a:cubicBezTo>
                <a:cubicBezTo>
                  <a:pt x="49" y="27"/>
                  <a:pt x="49" y="27"/>
                  <a:pt x="49" y="27"/>
                </a:cubicBezTo>
                <a:cubicBezTo>
                  <a:pt x="50" y="26"/>
                  <a:pt x="50" y="24"/>
                  <a:pt x="50" y="22"/>
                </a:cubicBezTo>
                <a:cubicBezTo>
                  <a:pt x="50" y="22"/>
                  <a:pt x="50" y="22"/>
                  <a:pt x="50" y="22"/>
                </a:cubicBezTo>
                <a:cubicBezTo>
                  <a:pt x="50" y="15"/>
                  <a:pt x="48" y="8"/>
                  <a:pt x="46" y="1"/>
                </a:cubicBezTo>
                <a:cubicBezTo>
                  <a:pt x="46" y="1"/>
                  <a:pt x="45" y="0"/>
                  <a:pt x="45" y="0"/>
                </a:cubicBezTo>
              </a:path>
            </a:pathLst>
          </a:custGeom>
          <a:solidFill>
            <a:srgbClr val="3443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0" name="îṣ1iḋê">
            <a:extLst>
              <a:ext uri="{FF2B5EF4-FFF2-40B4-BE49-F238E27FC236}">
                <a16:creationId xmlns:a16="http://schemas.microsoft.com/office/drawing/2014/main" id="{F3DC74CD-7AEA-4E3A-80E1-675652F6775F}"/>
              </a:ext>
            </a:extLst>
          </p:cNvPr>
          <p:cNvSpPr/>
          <p:nvPr/>
        </p:nvSpPr>
        <p:spPr bwMode="auto">
          <a:xfrm>
            <a:off x="7873497" y="2084190"/>
            <a:ext cx="172611" cy="26758"/>
          </a:xfrm>
          <a:custGeom>
            <a:avLst/>
            <a:gdLst>
              <a:gd name="T0" fmla="*/ 0 w 157"/>
              <a:gd name="T1" fmla="*/ 0 h 25"/>
              <a:gd name="T2" fmla="*/ 0 w 157"/>
              <a:gd name="T3" fmla="*/ 24 h 25"/>
              <a:gd name="T4" fmla="*/ 143 w 157"/>
              <a:gd name="T5" fmla="*/ 25 h 25"/>
              <a:gd name="T6" fmla="*/ 143 w 157"/>
              <a:gd name="T7" fmla="*/ 25 h 25"/>
              <a:gd name="T8" fmla="*/ 157 w 157"/>
              <a:gd name="T9" fmla="*/ 10 h 25"/>
              <a:gd name="T10" fmla="*/ 157 w 157"/>
              <a:gd name="T11" fmla="*/ 0 h 25"/>
              <a:gd name="T12" fmla="*/ 0 w 157"/>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57" h="25">
                <a:moveTo>
                  <a:pt x="0" y="0"/>
                </a:moveTo>
                <a:cubicBezTo>
                  <a:pt x="0" y="24"/>
                  <a:pt x="0" y="24"/>
                  <a:pt x="0" y="24"/>
                </a:cubicBezTo>
                <a:cubicBezTo>
                  <a:pt x="143" y="25"/>
                  <a:pt x="143" y="25"/>
                  <a:pt x="143" y="25"/>
                </a:cubicBezTo>
                <a:cubicBezTo>
                  <a:pt x="143" y="25"/>
                  <a:pt x="143" y="25"/>
                  <a:pt x="143" y="25"/>
                </a:cubicBezTo>
                <a:cubicBezTo>
                  <a:pt x="151" y="25"/>
                  <a:pt x="157" y="18"/>
                  <a:pt x="157" y="10"/>
                </a:cubicBezTo>
                <a:cubicBezTo>
                  <a:pt x="157" y="0"/>
                  <a:pt x="157" y="0"/>
                  <a:pt x="157" y="0"/>
                </a:cubicBezTo>
                <a:cubicBezTo>
                  <a:pt x="0" y="0"/>
                  <a:pt x="0" y="0"/>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1" name="işlíḓê">
            <a:extLst>
              <a:ext uri="{FF2B5EF4-FFF2-40B4-BE49-F238E27FC236}">
                <a16:creationId xmlns:a16="http://schemas.microsoft.com/office/drawing/2014/main" id="{639DF8A0-56A2-4664-BC18-74A81C6DA77C}"/>
              </a:ext>
            </a:extLst>
          </p:cNvPr>
          <p:cNvSpPr/>
          <p:nvPr/>
        </p:nvSpPr>
        <p:spPr bwMode="auto">
          <a:xfrm>
            <a:off x="7874757" y="1819646"/>
            <a:ext cx="81266" cy="32840"/>
          </a:xfrm>
          <a:custGeom>
            <a:avLst/>
            <a:gdLst>
              <a:gd name="T0" fmla="*/ 0 w 74"/>
              <a:gd name="T1" fmla="*/ 0 h 31"/>
              <a:gd name="T2" fmla="*/ 0 w 74"/>
              <a:gd name="T3" fmla="*/ 31 h 31"/>
              <a:gd name="T4" fmla="*/ 74 w 74"/>
              <a:gd name="T5" fmla="*/ 31 h 31"/>
              <a:gd name="T6" fmla="*/ 74 w 74"/>
              <a:gd name="T7" fmla="*/ 31 h 31"/>
              <a:gd name="T8" fmla="*/ 68 w 74"/>
              <a:gd name="T9" fmla="*/ 10 h 31"/>
              <a:gd name="T10" fmla="*/ 55 w 74"/>
              <a:gd name="T11" fmla="*/ 0 h 31"/>
              <a:gd name="T12" fmla="*/ 0 w 7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74" h="31">
                <a:moveTo>
                  <a:pt x="0" y="0"/>
                </a:moveTo>
                <a:cubicBezTo>
                  <a:pt x="0" y="31"/>
                  <a:pt x="0" y="31"/>
                  <a:pt x="0" y="31"/>
                </a:cubicBezTo>
                <a:cubicBezTo>
                  <a:pt x="74" y="31"/>
                  <a:pt x="74" y="31"/>
                  <a:pt x="74" y="31"/>
                </a:cubicBezTo>
                <a:cubicBezTo>
                  <a:pt x="74" y="31"/>
                  <a:pt x="74" y="31"/>
                  <a:pt x="74" y="31"/>
                </a:cubicBezTo>
                <a:cubicBezTo>
                  <a:pt x="68" y="10"/>
                  <a:pt x="68" y="10"/>
                  <a:pt x="68" y="10"/>
                </a:cubicBezTo>
                <a:cubicBezTo>
                  <a:pt x="67" y="4"/>
                  <a:pt x="61" y="0"/>
                  <a:pt x="55" y="0"/>
                </a:cubicBezTo>
                <a:cubicBezTo>
                  <a:pt x="0" y="0"/>
                  <a:pt x="0" y="0"/>
                  <a:pt x="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2" name="ïš1ïḓê">
            <a:extLst>
              <a:ext uri="{FF2B5EF4-FFF2-40B4-BE49-F238E27FC236}">
                <a16:creationId xmlns:a16="http://schemas.microsoft.com/office/drawing/2014/main" id="{F39C634B-EC99-4FC7-A588-8BD4C66F6C86}"/>
              </a:ext>
            </a:extLst>
          </p:cNvPr>
          <p:cNvSpPr/>
          <p:nvPr/>
        </p:nvSpPr>
        <p:spPr bwMode="auto">
          <a:xfrm>
            <a:off x="7956022" y="1906611"/>
            <a:ext cx="72447" cy="34665"/>
          </a:xfrm>
          <a:custGeom>
            <a:avLst/>
            <a:gdLst>
              <a:gd name="T0" fmla="*/ 55 w 66"/>
              <a:gd name="T1" fmla="*/ 25 h 33"/>
              <a:gd name="T2" fmla="*/ 11 w 66"/>
              <a:gd name="T3" fmla="*/ 25 h 33"/>
              <a:gd name="T4" fmla="*/ 11 w 66"/>
              <a:gd name="T5" fmla="*/ 9 h 33"/>
              <a:gd name="T6" fmla="*/ 55 w 66"/>
              <a:gd name="T7" fmla="*/ 9 h 33"/>
              <a:gd name="T8" fmla="*/ 55 w 66"/>
              <a:gd name="T9" fmla="*/ 25 h 33"/>
              <a:gd name="T10" fmla="*/ 12 w 66"/>
              <a:gd name="T11" fmla="*/ 0 h 33"/>
              <a:gd name="T12" fmla="*/ 0 w 66"/>
              <a:gd name="T13" fmla="*/ 12 h 33"/>
              <a:gd name="T14" fmla="*/ 0 w 66"/>
              <a:gd name="T15" fmla="*/ 21 h 33"/>
              <a:gd name="T16" fmla="*/ 12 w 66"/>
              <a:gd name="T17" fmla="*/ 33 h 33"/>
              <a:gd name="T18" fmla="*/ 54 w 66"/>
              <a:gd name="T19" fmla="*/ 33 h 33"/>
              <a:gd name="T20" fmla="*/ 54 w 66"/>
              <a:gd name="T21" fmla="*/ 33 h 33"/>
              <a:gd name="T22" fmla="*/ 66 w 66"/>
              <a:gd name="T23" fmla="*/ 22 h 33"/>
              <a:gd name="T24" fmla="*/ 66 w 66"/>
              <a:gd name="T25" fmla="*/ 12 h 33"/>
              <a:gd name="T26" fmla="*/ 54 w 66"/>
              <a:gd name="T27" fmla="*/ 1 h 33"/>
              <a:gd name="T28" fmla="*/ 12 w 66"/>
              <a:gd name="T29" fmla="*/ 0 h 33"/>
              <a:gd name="T30" fmla="*/ 12 w 66"/>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33">
                <a:moveTo>
                  <a:pt x="55" y="25"/>
                </a:moveTo>
                <a:cubicBezTo>
                  <a:pt x="11" y="25"/>
                  <a:pt x="11" y="25"/>
                  <a:pt x="11" y="25"/>
                </a:cubicBezTo>
                <a:cubicBezTo>
                  <a:pt x="11" y="9"/>
                  <a:pt x="11" y="9"/>
                  <a:pt x="11" y="9"/>
                </a:cubicBezTo>
                <a:cubicBezTo>
                  <a:pt x="55" y="9"/>
                  <a:pt x="55" y="9"/>
                  <a:pt x="55" y="9"/>
                </a:cubicBezTo>
                <a:cubicBezTo>
                  <a:pt x="55" y="25"/>
                  <a:pt x="55" y="25"/>
                  <a:pt x="55" y="25"/>
                </a:cubicBezTo>
                <a:moveTo>
                  <a:pt x="12" y="0"/>
                </a:moveTo>
                <a:cubicBezTo>
                  <a:pt x="6" y="0"/>
                  <a:pt x="0" y="6"/>
                  <a:pt x="0" y="12"/>
                </a:cubicBezTo>
                <a:cubicBezTo>
                  <a:pt x="0" y="21"/>
                  <a:pt x="0" y="21"/>
                  <a:pt x="0" y="21"/>
                </a:cubicBezTo>
                <a:cubicBezTo>
                  <a:pt x="0" y="28"/>
                  <a:pt x="6" y="33"/>
                  <a:pt x="12" y="33"/>
                </a:cubicBezTo>
                <a:cubicBezTo>
                  <a:pt x="54" y="33"/>
                  <a:pt x="54" y="33"/>
                  <a:pt x="54" y="33"/>
                </a:cubicBezTo>
                <a:cubicBezTo>
                  <a:pt x="54" y="33"/>
                  <a:pt x="54" y="33"/>
                  <a:pt x="54" y="33"/>
                </a:cubicBezTo>
                <a:cubicBezTo>
                  <a:pt x="61" y="33"/>
                  <a:pt x="66" y="28"/>
                  <a:pt x="66" y="22"/>
                </a:cubicBezTo>
                <a:cubicBezTo>
                  <a:pt x="66" y="12"/>
                  <a:pt x="66" y="12"/>
                  <a:pt x="66" y="12"/>
                </a:cubicBezTo>
                <a:cubicBezTo>
                  <a:pt x="66" y="6"/>
                  <a:pt x="61" y="1"/>
                  <a:pt x="54" y="1"/>
                </a:cubicBezTo>
                <a:cubicBezTo>
                  <a:pt x="12" y="0"/>
                  <a:pt x="12" y="0"/>
                  <a:pt x="12" y="0"/>
                </a:cubicBezTo>
                <a:cubicBezTo>
                  <a:pt x="12" y="0"/>
                  <a:pt x="12" y="0"/>
                  <a:pt x="12"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3" name="îṧliḑé">
            <a:extLst>
              <a:ext uri="{FF2B5EF4-FFF2-40B4-BE49-F238E27FC236}">
                <a16:creationId xmlns:a16="http://schemas.microsoft.com/office/drawing/2014/main" id="{10ED9116-3B15-4924-83CA-B359D194B3B5}"/>
              </a:ext>
            </a:extLst>
          </p:cNvPr>
          <p:cNvSpPr/>
          <p:nvPr/>
        </p:nvSpPr>
        <p:spPr bwMode="auto">
          <a:xfrm>
            <a:off x="7967992" y="1915733"/>
            <a:ext cx="48508" cy="17028"/>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24" name="išļídê">
            <a:extLst>
              <a:ext uri="{FF2B5EF4-FFF2-40B4-BE49-F238E27FC236}">
                <a16:creationId xmlns:a16="http://schemas.microsoft.com/office/drawing/2014/main" id="{0D2C0998-E3AF-4FF9-B86B-01E2990FC338}"/>
              </a:ext>
            </a:extLst>
          </p:cNvPr>
          <p:cNvSpPr/>
          <p:nvPr/>
        </p:nvSpPr>
        <p:spPr bwMode="auto">
          <a:xfrm>
            <a:off x="7967992" y="1915733"/>
            <a:ext cx="48508" cy="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25" name="íśḷïďè">
            <a:extLst>
              <a:ext uri="{FF2B5EF4-FFF2-40B4-BE49-F238E27FC236}">
                <a16:creationId xmlns:a16="http://schemas.microsoft.com/office/drawing/2014/main" id="{C106B9DD-705E-491C-9259-285E84E456FB}"/>
              </a:ext>
            </a:extLst>
          </p:cNvPr>
          <p:cNvSpPr/>
          <p:nvPr/>
        </p:nvSpPr>
        <p:spPr bwMode="auto">
          <a:xfrm>
            <a:off x="7874757" y="1852486"/>
            <a:ext cx="172611" cy="38313"/>
          </a:xfrm>
          <a:custGeom>
            <a:avLst/>
            <a:gdLst>
              <a:gd name="T0" fmla="*/ 0 w 157"/>
              <a:gd name="T1" fmla="*/ 0 h 36"/>
              <a:gd name="T2" fmla="*/ 0 w 157"/>
              <a:gd name="T3" fmla="*/ 36 h 36"/>
              <a:gd name="T4" fmla="*/ 157 w 157"/>
              <a:gd name="T5" fmla="*/ 36 h 36"/>
              <a:gd name="T6" fmla="*/ 157 w 157"/>
              <a:gd name="T7" fmla="*/ 23 h 36"/>
              <a:gd name="T8" fmla="*/ 157 w 157"/>
              <a:gd name="T9" fmla="*/ 9 h 36"/>
              <a:gd name="T10" fmla="*/ 148 w 157"/>
              <a:gd name="T11" fmla="*/ 0 h 36"/>
              <a:gd name="T12" fmla="*/ 74 w 157"/>
              <a:gd name="T13" fmla="*/ 0 h 36"/>
              <a:gd name="T14" fmla="*/ 0 w 157"/>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6">
                <a:moveTo>
                  <a:pt x="0" y="0"/>
                </a:moveTo>
                <a:cubicBezTo>
                  <a:pt x="0" y="36"/>
                  <a:pt x="0" y="36"/>
                  <a:pt x="0" y="36"/>
                </a:cubicBezTo>
                <a:cubicBezTo>
                  <a:pt x="157" y="36"/>
                  <a:pt x="157" y="36"/>
                  <a:pt x="157" y="36"/>
                </a:cubicBezTo>
                <a:cubicBezTo>
                  <a:pt x="157" y="23"/>
                  <a:pt x="157" y="23"/>
                  <a:pt x="157" y="23"/>
                </a:cubicBezTo>
                <a:cubicBezTo>
                  <a:pt x="157" y="9"/>
                  <a:pt x="157" y="9"/>
                  <a:pt x="157" y="9"/>
                </a:cubicBezTo>
                <a:cubicBezTo>
                  <a:pt x="157" y="4"/>
                  <a:pt x="153" y="0"/>
                  <a:pt x="148" y="0"/>
                </a:cubicBezTo>
                <a:cubicBezTo>
                  <a:pt x="74" y="0"/>
                  <a:pt x="74" y="0"/>
                  <a:pt x="74" y="0"/>
                </a:cubicBezTo>
                <a:cubicBezTo>
                  <a:pt x="0" y="0"/>
                  <a:pt x="0" y="0"/>
                  <a:pt x="0"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6" name="ïšļïḍê">
            <a:extLst>
              <a:ext uri="{FF2B5EF4-FFF2-40B4-BE49-F238E27FC236}">
                <a16:creationId xmlns:a16="http://schemas.microsoft.com/office/drawing/2014/main" id="{4901C4F1-9CC6-4639-BD7E-2142592F9CA9}"/>
              </a:ext>
            </a:extLst>
          </p:cNvPr>
          <p:cNvSpPr/>
          <p:nvPr/>
        </p:nvSpPr>
        <p:spPr bwMode="auto">
          <a:xfrm>
            <a:off x="7982481" y="1988711"/>
            <a:ext cx="19529" cy="18244"/>
          </a:xfrm>
          <a:prstGeom prst="ellipse">
            <a:avLst/>
          </a:pr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7" name="iṥlïḓê">
            <a:extLst>
              <a:ext uri="{FF2B5EF4-FFF2-40B4-BE49-F238E27FC236}">
                <a16:creationId xmlns:a16="http://schemas.microsoft.com/office/drawing/2014/main" id="{7B12E436-6AEC-4C87-823B-C376C351DF03}"/>
              </a:ext>
            </a:extLst>
          </p:cNvPr>
          <p:cNvSpPr/>
          <p:nvPr/>
        </p:nvSpPr>
        <p:spPr bwMode="auto">
          <a:xfrm>
            <a:off x="7982481" y="1958304"/>
            <a:ext cx="19529" cy="18244"/>
          </a:xfrm>
          <a:custGeom>
            <a:avLst/>
            <a:gdLst>
              <a:gd name="T0" fmla="*/ 18 w 18"/>
              <a:gd name="T1" fmla="*/ 8 h 17"/>
              <a:gd name="T2" fmla="*/ 9 w 18"/>
              <a:gd name="T3" fmla="*/ 17 h 17"/>
              <a:gd name="T4" fmla="*/ 0 w 18"/>
              <a:gd name="T5" fmla="*/ 8 h 17"/>
              <a:gd name="T6" fmla="*/ 9 w 18"/>
              <a:gd name="T7" fmla="*/ 0 h 17"/>
              <a:gd name="T8" fmla="*/ 18 w 18"/>
              <a:gd name="T9" fmla="*/ 8 h 17"/>
            </a:gdLst>
            <a:ahLst/>
            <a:cxnLst>
              <a:cxn ang="0">
                <a:pos x="T0" y="T1"/>
              </a:cxn>
              <a:cxn ang="0">
                <a:pos x="T2" y="T3"/>
              </a:cxn>
              <a:cxn ang="0">
                <a:pos x="T4" y="T5"/>
              </a:cxn>
              <a:cxn ang="0">
                <a:pos x="T6" y="T7"/>
              </a:cxn>
              <a:cxn ang="0">
                <a:pos x="T8" y="T9"/>
              </a:cxn>
            </a:cxnLst>
            <a:rect l="0" t="0" r="r" b="b"/>
            <a:pathLst>
              <a:path w="18" h="17">
                <a:moveTo>
                  <a:pt x="18" y="8"/>
                </a:moveTo>
                <a:cubicBezTo>
                  <a:pt x="18" y="13"/>
                  <a:pt x="14" y="17"/>
                  <a:pt x="9" y="17"/>
                </a:cubicBezTo>
                <a:cubicBezTo>
                  <a:pt x="4" y="17"/>
                  <a:pt x="0" y="13"/>
                  <a:pt x="0" y="8"/>
                </a:cubicBezTo>
                <a:cubicBezTo>
                  <a:pt x="0" y="3"/>
                  <a:pt x="4" y="0"/>
                  <a:pt x="9" y="0"/>
                </a:cubicBezTo>
                <a:cubicBezTo>
                  <a:pt x="14" y="0"/>
                  <a:pt x="18" y="4"/>
                  <a:pt x="18" y="8"/>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8" name="îṥḻiḓê">
            <a:extLst>
              <a:ext uri="{FF2B5EF4-FFF2-40B4-BE49-F238E27FC236}">
                <a16:creationId xmlns:a16="http://schemas.microsoft.com/office/drawing/2014/main" id="{8869BE6F-FD01-4B92-9285-A2EB1B4D5006}"/>
              </a:ext>
            </a:extLst>
          </p:cNvPr>
          <p:cNvSpPr/>
          <p:nvPr/>
        </p:nvSpPr>
        <p:spPr bwMode="auto">
          <a:xfrm>
            <a:off x="7663717" y="3433057"/>
            <a:ext cx="415150" cy="60207"/>
          </a:xfrm>
          <a:custGeom>
            <a:avLst/>
            <a:gdLst>
              <a:gd name="T0" fmla="*/ 378 w 378"/>
              <a:gd name="T1" fmla="*/ 0 h 57"/>
              <a:gd name="T2" fmla="*/ 378 w 378"/>
              <a:gd name="T3" fmla="*/ 22 h 57"/>
              <a:gd name="T4" fmla="*/ 378 w 378"/>
              <a:gd name="T5" fmla="*/ 23 h 57"/>
              <a:gd name="T6" fmla="*/ 378 w 378"/>
              <a:gd name="T7" fmla="*/ 24 h 57"/>
              <a:gd name="T8" fmla="*/ 378 w 378"/>
              <a:gd name="T9" fmla="*/ 26 h 57"/>
              <a:gd name="T10" fmla="*/ 378 w 378"/>
              <a:gd name="T11" fmla="*/ 26 h 57"/>
              <a:gd name="T12" fmla="*/ 378 w 378"/>
              <a:gd name="T13" fmla="*/ 29 h 57"/>
              <a:gd name="T14" fmla="*/ 378 w 378"/>
              <a:gd name="T15" fmla="*/ 30 h 57"/>
              <a:gd name="T16" fmla="*/ 377 w 378"/>
              <a:gd name="T17" fmla="*/ 31 h 57"/>
              <a:gd name="T18" fmla="*/ 377 w 378"/>
              <a:gd name="T19" fmla="*/ 32 h 57"/>
              <a:gd name="T20" fmla="*/ 376 w 378"/>
              <a:gd name="T21" fmla="*/ 34 h 57"/>
              <a:gd name="T22" fmla="*/ 376 w 378"/>
              <a:gd name="T23" fmla="*/ 36 h 57"/>
              <a:gd name="T24" fmla="*/ 375 w 378"/>
              <a:gd name="T25" fmla="*/ 37 h 57"/>
              <a:gd name="T26" fmla="*/ 374 w 378"/>
              <a:gd name="T27" fmla="*/ 38 h 57"/>
              <a:gd name="T28" fmla="*/ 373 w 378"/>
              <a:gd name="T29" fmla="*/ 41 h 57"/>
              <a:gd name="T30" fmla="*/ 372 w 378"/>
              <a:gd name="T31" fmla="*/ 42 h 57"/>
              <a:gd name="T32" fmla="*/ 371 w 378"/>
              <a:gd name="T33" fmla="*/ 43 h 57"/>
              <a:gd name="T34" fmla="*/ 371 w 378"/>
              <a:gd name="T35" fmla="*/ 44 h 57"/>
              <a:gd name="T36" fmla="*/ 370 w 378"/>
              <a:gd name="T37" fmla="*/ 45 h 57"/>
              <a:gd name="T38" fmla="*/ 369 w 378"/>
              <a:gd name="T39" fmla="*/ 46 h 57"/>
              <a:gd name="T40" fmla="*/ 368 w 378"/>
              <a:gd name="T41" fmla="*/ 47 h 57"/>
              <a:gd name="T42" fmla="*/ 366 w 378"/>
              <a:gd name="T43" fmla="*/ 49 h 57"/>
              <a:gd name="T44" fmla="*/ 365 w 378"/>
              <a:gd name="T45" fmla="*/ 50 h 57"/>
              <a:gd name="T46" fmla="*/ 364 w 378"/>
              <a:gd name="T47" fmla="*/ 50 h 57"/>
              <a:gd name="T48" fmla="*/ 363 w 378"/>
              <a:gd name="T49" fmla="*/ 51 h 57"/>
              <a:gd name="T50" fmla="*/ 363 w 378"/>
              <a:gd name="T51" fmla="*/ 51 h 57"/>
              <a:gd name="T52" fmla="*/ 362 w 378"/>
              <a:gd name="T53" fmla="*/ 52 h 57"/>
              <a:gd name="T54" fmla="*/ 361 w 378"/>
              <a:gd name="T55" fmla="*/ 52 h 57"/>
              <a:gd name="T56" fmla="*/ 360 w 378"/>
              <a:gd name="T57" fmla="*/ 53 h 57"/>
              <a:gd name="T58" fmla="*/ 359 w 378"/>
              <a:gd name="T59" fmla="*/ 54 h 57"/>
              <a:gd name="T60" fmla="*/ 358 w 378"/>
              <a:gd name="T61" fmla="*/ 54 h 57"/>
              <a:gd name="T62" fmla="*/ 356 w 378"/>
              <a:gd name="T63" fmla="*/ 55 h 57"/>
              <a:gd name="T64" fmla="*/ 356 w 378"/>
              <a:gd name="T65" fmla="*/ 55 h 57"/>
              <a:gd name="T66" fmla="*/ 355 w 378"/>
              <a:gd name="T67" fmla="*/ 55 h 57"/>
              <a:gd name="T68" fmla="*/ 343 w 378"/>
              <a:gd name="T69" fmla="*/ 57 h 57"/>
              <a:gd name="T70" fmla="*/ 35 w 378"/>
              <a:gd name="T71" fmla="*/ 57 h 57"/>
              <a:gd name="T72" fmla="*/ 23 w 378"/>
              <a:gd name="T73" fmla="*/ 55 h 57"/>
              <a:gd name="T74" fmla="*/ 14 w 378"/>
              <a:gd name="T75" fmla="*/ 50 h 57"/>
              <a:gd name="T76" fmla="*/ 0 w 378"/>
              <a:gd name="T77" fmla="*/ 22 h 57"/>
              <a:gd name="T78" fmla="*/ 0 w 378"/>
              <a:gd name="T79" fmla="*/ 0 h 57"/>
              <a:gd name="T80" fmla="*/ 12 w 378"/>
              <a:gd name="T81" fmla="*/ 27 h 57"/>
              <a:gd name="T82" fmla="*/ 14 w 378"/>
              <a:gd name="T83" fmla="*/ 28 h 57"/>
              <a:gd name="T84" fmla="*/ 15 w 378"/>
              <a:gd name="T85" fmla="*/ 29 h 57"/>
              <a:gd name="T86" fmla="*/ 17 w 378"/>
              <a:gd name="T87" fmla="*/ 31 h 57"/>
              <a:gd name="T88" fmla="*/ 18 w 378"/>
              <a:gd name="T89" fmla="*/ 31 h 57"/>
              <a:gd name="T90" fmla="*/ 19 w 378"/>
              <a:gd name="T91" fmla="*/ 32 h 57"/>
              <a:gd name="T92" fmla="*/ 21 w 378"/>
              <a:gd name="T93" fmla="*/ 33 h 57"/>
              <a:gd name="T94" fmla="*/ 23 w 378"/>
              <a:gd name="T95" fmla="*/ 33 h 57"/>
              <a:gd name="T96" fmla="*/ 24 w 378"/>
              <a:gd name="T97" fmla="*/ 34 h 57"/>
              <a:gd name="T98" fmla="*/ 26 w 378"/>
              <a:gd name="T99" fmla="*/ 34 h 57"/>
              <a:gd name="T100" fmla="*/ 35 w 378"/>
              <a:gd name="T101" fmla="*/ 35 h 57"/>
              <a:gd name="T102" fmla="*/ 343 w 378"/>
              <a:gd name="T103" fmla="*/ 35 h 57"/>
              <a:gd name="T104" fmla="*/ 352 w 378"/>
              <a:gd name="T105" fmla="*/ 34 h 57"/>
              <a:gd name="T106" fmla="*/ 354 w 378"/>
              <a:gd name="T107" fmla="*/ 34 h 57"/>
              <a:gd name="T108" fmla="*/ 355 w 378"/>
              <a:gd name="T109" fmla="*/ 33 h 57"/>
              <a:gd name="T110" fmla="*/ 357 w 378"/>
              <a:gd name="T111" fmla="*/ 33 h 57"/>
              <a:gd name="T112" fmla="*/ 359 w 378"/>
              <a:gd name="T113" fmla="*/ 32 h 57"/>
              <a:gd name="T114" fmla="*/ 360 w 378"/>
              <a:gd name="T115" fmla="*/ 31 h 57"/>
              <a:gd name="T116" fmla="*/ 361 w 378"/>
              <a:gd name="T117" fmla="*/ 31 h 57"/>
              <a:gd name="T118" fmla="*/ 363 w 378"/>
              <a:gd name="T119" fmla="*/ 29 h 57"/>
              <a:gd name="T120" fmla="*/ 364 w 378"/>
              <a:gd name="T121" fmla="*/ 28 h 57"/>
              <a:gd name="T122" fmla="*/ 366 w 378"/>
              <a:gd name="T123" fmla="*/ 27 h 57"/>
              <a:gd name="T124" fmla="*/ 378 w 378"/>
              <a:gd name="T1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8" h="57">
                <a:moveTo>
                  <a:pt x="378" y="0"/>
                </a:moveTo>
                <a:cubicBezTo>
                  <a:pt x="378" y="22"/>
                  <a:pt x="378" y="22"/>
                  <a:pt x="378" y="22"/>
                </a:cubicBezTo>
                <a:cubicBezTo>
                  <a:pt x="378" y="23"/>
                  <a:pt x="378" y="23"/>
                  <a:pt x="378" y="23"/>
                </a:cubicBezTo>
                <a:cubicBezTo>
                  <a:pt x="378" y="24"/>
                  <a:pt x="378" y="24"/>
                  <a:pt x="378" y="24"/>
                </a:cubicBezTo>
                <a:cubicBezTo>
                  <a:pt x="378" y="25"/>
                  <a:pt x="378" y="25"/>
                  <a:pt x="378" y="26"/>
                </a:cubicBezTo>
                <a:cubicBezTo>
                  <a:pt x="378" y="26"/>
                  <a:pt x="378" y="26"/>
                  <a:pt x="378" y="26"/>
                </a:cubicBezTo>
                <a:cubicBezTo>
                  <a:pt x="378" y="27"/>
                  <a:pt x="378" y="28"/>
                  <a:pt x="378" y="29"/>
                </a:cubicBezTo>
                <a:cubicBezTo>
                  <a:pt x="378" y="30"/>
                  <a:pt x="378" y="30"/>
                  <a:pt x="378" y="30"/>
                </a:cubicBezTo>
                <a:cubicBezTo>
                  <a:pt x="377" y="30"/>
                  <a:pt x="377" y="31"/>
                  <a:pt x="377" y="31"/>
                </a:cubicBezTo>
                <a:cubicBezTo>
                  <a:pt x="377" y="31"/>
                  <a:pt x="377" y="32"/>
                  <a:pt x="377" y="32"/>
                </a:cubicBezTo>
                <a:cubicBezTo>
                  <a:pt x="377" y="33"/>
                  <a:pt x="377" y="33"/>
                  <a:pt x="376" y="34"/>
                </a:cubicBezTo>
                <a:cubicBezTo>
                  <a:pt x="376" y="34"/>
                  <a:pt x="376" y="35"/>
                  <a:pt x="376" y="36"/>
                </a:cubicBezTo>
                <a:cubicBezTo>
                  <a:pt x="375" y="36"/>
                  <a:pt x="375" y="37"/>
                  <a:pt x="375" y="37"/>
                </a:cubicBezTo>
                <a:cubicBezTo>
                  <a:pt x="374" y="38"/>
                  <a:pt x="374" y="38"/>
                  <a:pt x="374" y="38"/>
                </a:cubicBezTo>
                <a:cubicBezTo>
                  <a:pt x="374" y="39"/>
                  <a:pt x="373" y="40"/>
                  <a:pt x="373" y="41"/>
                </a:cubicBezTo>
                <a:cubicBezTo>
                  <a:pt x="372" y="42"/>
                  <a:pt x="372" y="42"/>
                  <a:pt x="372" y="42"/>
                </a:cubicBezTo>
                <a:cubicBezTo>
                  <a:pt x="372" y="42"/>
                  <a:pt x="372" y="43"/>
                  <a:pt x="371" y="43"/>
                </a:cubicBezTo>
                <a:cubicBezTo>
                  <a:pt x="371" y="44"/>
                  <a:pt x="371" y="44"/>
                  <a:pt x="371" y="44"/>
                </a:cubicBezTo>
                <a:cubicBezTo>
                  <a:pt x="370" y="45"/>
                  <a:pt x="370" y="45"/>
                  <a:pt x="370" y="45"/>
                </a:cubicBezTo>
                <a:cubicBezTo>
                  <a:pt x="369" y="46"/>
                  <a:pt x="369" y="46"/>
                  <a:pt x="369" y="46"/>
                </a:cubicBezTo>
                <a:cubicBezTo>
                  <a:pt x="368" y="47"/>
                  <a:pt x="368" y="47"/>
                  <a:pt x="368" y="47"/>
                </a:cubicBezTo>
                <a:cubicBezTo>
                  <a:pt x="367" y="48"/>
                  <a:pt x="367" y="48"/>
                  <a:pt x="366" y="49"/>
                </a:cubicBezTo>
                <a:cubicBezTo>
                  <a:pt x="366" y="49"/>
                  <a:pt x="365" y="49"/>
                  <a:pt x="365" y="50"/>
                </a:cubicBezTo>
                <a:cubicBezTo>
                  <a:pt x="364" y="50"/>
                  <a:pt x="364" y="50"/>
                  <a:pt x="364" y="50"/>
                </a:cubicBezTo>
                <a:cubicBezTo>
                  <a:pt x="363" y="51"/>
                  <a:pt x="363" y="51"/>
                  <a:pt x="363" y="51"/>
                </a:cubicBezTo>
                <a:cubicBezTo>
                  <a:pt x="363" y="51"/>
                  <a:pt x="363" y="51"/>
                  <a:pt x="363" y="51"/>
                </a:cubicBezTo>
                <a:cubicBezTo>
                  <a:pt x="362" y="52"/>
                  <a:pt x="362" y="52"/>
                  <a:pt x="362" y="52"/>
                </a:cubicBezTo>
                <a:cubicBezTo>
                  <a:pt x="361" y="52"/>
                  <a:pt x="361" y="52"/>
                  <a:pt x="361" y="52"/>
                </a:cubicBezTo>
                <a:cubicBezTo>
                  <a:pt x="361" y="53"/>
                  <a:pt x="360" y="53"/>
                  <a:pt x="360" y="53"/>
                </a:cubicBezTo>
                <a:cubicBezTo>
                  <a:pt x="359" y="53"/>
                  <a:pt x="359" y="53"/>
                  <a:pt x="359" y="54"/>
                </a:cubicBezTo>
                <a:cubicBezTo>
                  <a:pt x="358" y="54"/>
                  <a:pt x="358" y="54"/>
                  <a:pt x="358" y="54"/>
                </a:cubicBezTo>
                <a:cubicBezTo>
                  <a:pt x="357" y="54"/>
                  <a:pt x="357" y="55"/>
                  <a:pt x="356" y="55"/>
                </a:cubicBezTo>
                <a:cubicBezTo>
                  <a:pt x="356" y="55"/>
                  <a:pt x="356" y="55"/>
                  <a:pt x="356" y="55"/>
                </a:cubicBezTo>
                <a:cubicBezTo>
                  <a:pt x="355" y="55"/>
                  <a:pt x="355" y="55"/>
                  <a:pt x="355" y="55"/>
                </a:cubicBezTo>
                <a:cubicBezTo>
                  <a:pt x="352" y="56"/>
                  <a:pt x="348" y="57"/>
                  <a:pt x="343" y="57"/>
                </a:cubicBezTo>
                <a:cubicBezTo>
                  <a:pt x="35" y="57"/>
                  <a:pt x="35" y="57"/>
                  <a:pt x="35" y="57"/>
                </a:cubicBezTo>
                <a:cubicBezTo>
                  <a:pt x="30" y="57"/>
                  <a:pt x="27" y="56"/>
                  <a:pt x="23" y="55"/>
                </a:cubicBezTo>
                <a:cubicBezTo>
                  <a:pt x="20" y="54"/>
                  <a:pt x="17" y="52"/>
                  <a:pt x="14" y="50"/>
                </a:cubicBezTo>
                <a:cubicBezTo>
                  <a:pt x="5" y="44"/>
                  <a:pt x="0" y="34"/>
                  <a:pt x="0" y="22"/>
                </a:cubicBezTo>
                <a:cubicBezTo>
                  <a:pt x="0" y="0"/>
                  <a:pt x="0" y="0"/>
                  <a:pt x="0" y="0"/>
                </a:cubicBezTo>
                <a:cubicBezTo>
                  <a:pt x="0" y="11"/>
                  <a:pt x="5" y="21"/>
                  <a:pt x="12" y="27"/>
                </a:cubicBezTo>
                <a:cubicBezTo>
                  <a:pt x="13" y="28"/>
                  <a:pt x="13" y="28"/>
                  <a:pt x="14" y="28"/>
                </a:cubicBezTo>
                <a:cubicBezTo>
                  <a:pt x="14" y="29"/>
                  <a:pt x="15" y="29"/>
                  <a:pt x="15" y="29"/>
                </a:cubicBezTo>
                <a:cubicBezTo>
                  <a:pt x="16" y="30"/>
                  <a:pt x="17" y="30"/>
                  <a:pt x="17" y="31"/>
                </a:cubicBezTo>
                <a:cubicBezTo>
                  <a:pt x="18" y="31"/>
                  <a:pt x="18" y="31"/>
                  <a:pt x="18" y="31"/>
                </a:cubicBezTo>
                <a:cubicBezTo>
                  <a:pt x="18" y="31"/>
                  <a:pt x="19" y="32"/>
                  <a:pt x="19" y="32"/>
                </a:cubicBezTo>
                <a:cubicBezTo>
                  <a:pt x="20" y="32"/>
                  <a:pt x="21" y="32"/>
                  <a:pt x="21" y="33"/>
                </a:cubicBezTo>
                <a:cubicBezTo>
                  <a:pt x="22" y="33"/>
                  <a:pt x="23" y="33"/>
                  <a:pt x="23" y="33"/>
                </a:cubicBezTo>
                <a:cubicBezTo>
                  <a:pt x="24" y="34"/>
                  <a:pt x="24" y="34"/>
                  <a:pt x="24" y="34"/>
                </a:cubicBezTo>
                <a:cubicBezTo>
                  <a:pt x="25" y="34"/>
                  <a:pt x="25" y="34"/>
                  <a:pt x="26" y="34"/>
                </a:cubicBezTo>
                <a:cubicBezTo>
                  <a:pt x="29" y="35"/>
                  <a:pt x="32" y="35"/>
                  <a:pt x="35" y="35"/>
                </a:cubicBezTo>
                <a:cubicBezTo>
                  <a:pt x="343" y="35"/>
                  <a:pt x="343" y="35"/>
                  <a:pt x="343" y="35"/>
                </a:cubicBezTo>
                <a:cubicBezTo>
                  <a:pt x="346" y="35"/>
                  <a:pt x="349" y="35"/>
                  <a:pt x="352" y="34"/>
                </a:cubicBezTo>
                <a:cubicBezTo>
                  <a:pt x="353" y="34"/>
                  <a:pt x="353" y="34"/>
                  <a:pt x="354" y="34"/>
                </a:cubicBezTo>
                <a:cubicBezTo>
                  <a:pt x="355" y="33"/>
                  <a:pt x="355" y="33"/>
                  <a:pt x="355" y="33"/>
                </a:cubicBezTo>
                <a:cubicBezTo>
                  <a:pt x="355" y="33"/>
                  <a:pt x="356" y="33"/>
                  <a:pt x="357" y="33"/>
                </a:cubicBezTo>
                <a:cubicBezTo>
                  <a:pt x="358" y="32"/>
                  <a:pt x="358" y="32"/>
                  <a:pt x="359" y="32"/>
                </a:cubicBezTo>
                <a:cubicBezTo>
                  <a:pt x="359" y="32"/>
                  <a:pt x="360" y="31"/>
                  <a:pt x="360" y="31"/>
                </a:cubicBezTo>
                <a:cubicBezTo>
                  <a:pt x="361" y="31"/>
                  <a:pt x="361" y="31"/>
                  <a:pt x="361" y="31"/>
                </a:cubicBezTo>
                <a:cubicBezTo>
                  <a:pt x="362" y="30"/>
                  <a:pt x="362" y="30"/>
                  <a:pt x="363" y="29"/>
                </a:cubicBezTo>
                <a:cubicBezTo>
                  <a:pt x="363" y="29"/>
                  <a:pt x="364" y="29"/>
                  <a:pt x="364" y="28"/>
                </a:cubicBezTo>
                <a:cubicBezTo>
                  <a:pt x="365" y="28"/>
                  <a:pt x="365" y="28"/>
                  <a:pt x="366" y="27"/>
                </a:cubicBezTo>
                <a:cubicBezTo>
                  <a:pt x="373" y="21"/>
                  <a:pt x="378" y="11"/>
                  <a:pt x="378" y="0"/>
                </a:cubicBezTo>
              </a:path>
            </a:pathLst>
          </a:custGeom>
          <a:solidFill>
            <a:srgbClr val="D80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29" name="ïŝḻíďè">
            <a:extLst>
              <a:ext uri="{FF2B5EF4-FFF2-40B4-BE49-F238E27FC236}">
                <a16:creationId xmlns:a16="http://schemas.microsoft.com/office/drawing/2014/main" id="{DA39F7FB-E2D9-43FF-BE59-0304391A7016}"/>
              </a:ext>
            </a:extLst>
          </p:cNvPr>
          <p:cNvSpPr/>
          <p:nvPr/>
        </p:nvSpPr>
        <p:spPr bwMode="auto">
          <a:xfrm>
            <a:off x="7663717" y="3195880"/>
            <a:ext cx="415150" cy="274274"/>
          </a:xfrm>
          <a:custGeom>
            <a:avLst/>
            <a:gdLst>
              <a:gd name="T0" fmla="*/ 378 w 378"/>
              <a:gd name="T1" fmla="*/ 35 h 259"/>
              <a:gd name="T2" fmla="*/ 378 w 378"/>
              <a:gd name="T3" fmla="*/ 224 h 259"/>
              <a:gd name="T4" fmla="*/ 366 w 378"/>
              <a:gd name="T5" fmla="*/ 251 h 259"/>
              <a:gd name="T6" fmla="*/ 364 w 378"/>
              <a:gd name="T7" fmla="*/ 252 h 259"/>
              <a:gd name="T8" fmla="*/ 363 w 378"/>
              <a:gd name="T9" fmla="*/ 253 h 259"/>
              <a:gd name="T10" fmla="*/ 361 w 378"/>
              <a:gd name="T11" fmla="*/ 255 h 259"/>
              <a:gd name="T12" fmla="*/ 360 w 378"/>
              <a:gd name="T13" fmla="*/ 255 h 259"/>
              <a:gd name="T14" fmla="*/ 359 w 378"/>
              <a:gd name="T15" fmla="*/ 256 h 259"/>
              <a:gd name="T16" fmla="*/ 357 w 378"/>
              <a:gd name="T17" fmla="*/ 257 h 259"/>
              <a:gd name="T18" fmla="*/ 355 w 378"/>
              <a:gd name="T19" fmla="*/ 257 h 259"/>
              <a:gd name="T20" fmla="*/ 354 w 378"/>
              <a:gd name="T21" fmla="*/ 258 h 259"/>
              <a:gd name="T22" fmla="*/ 352 w 378"/>
              <a:gd name="T23" fmla="*/ 258 h 259"/>
              <a:gd name="T24" fmla="*/ 343 w 378"/>
              <a:gd name="T25" fmla="*/ 259 h 259"/>
              <a:gd name="T26" fmla="*/ 35 w 378"/>
              <a:gd name="T27" fmla="*/ 259 h 259"/>
              <a:gd name="T28" fmla="*/ 26 w 378"/>
              <a:gd name="T29" fmla="*/ 258 h 259"/>
              <a:gd name="T30" fmla="*/ 24 w 378"/>
              <a:gd name="T31" fmla="*/ 258 h 259"/>
              <a:gd name="T32" fmla="*/ 23 w 378"/>
              <a:gd name="T33" fmla="*/ 257 h 259"/>
              <a:gd name="T34" fmla="*/ 21 w 378"/>
              <a:gd name="T35" fmla="*/ 257 h 259"/>
              <a:gd name="T36" fmla="*/ 19 w 378"/>
              <a:gd name="T37" fmla="*/ 256 h 259"/>
              <a:gd name="T38" fmla="*/ 18 w 378"/>
              <a:gd name="T39" fmla="*/ 255 h 259"/>
              <a:gd name="T40" fmla="*/ 17 w 378"/>
              <a:gd name="T41" fmla="*/ 255 h 259"/>
              <a:gd name="T42" fmla="*/ 15 w 378"/>
              <a:gd name="T43" fmla="*/ 253 h 259"/>
              <a:gd name="T44" fmla="*/ 14 w 378"/>
              <a:gd name="T45" fmla="*/ 252 h 259"/>
              <a:gd name="T46" fmla="*/ 12 w 378"/>
              <a:gd name="T47" fmla="*/ 251 h 259"/>
              <a:gd name="T48" fmla="*/ 0 w 378"/>
              <a:gd name="T49" fmla="*/ 224 h 259"/>
              <a:gd name="T50" fmla="*/ 0 w 378"/>
              <a:gd name="T51" fmla="*/ 35 h 259"/>
              <a:gd name="T52" fmla="*/ 35 w 378"/>
              <a:gd name="T53" fmla="*/ 0 h 259"/>
              <a:gd name="T54" fmla="*/ 343 w 378"/>
              <a:gd name="T55" fmla="*/ 0 h 259"/>
              <a:gd name="T56" fmla="*/ 378 w 378"/>
              <a:gd name="T57" fmla="*/ 3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8" h="259">
                <a:moveTo>
                  <a:pt x="378" y="35"/>
                </a:moveTo>
                <a:cubicBezTo>
                  <a:pt x="378" y="224"/>
                  <a:pt x="378" y="224"/>
                  <a:pt x="378" y="224"/>
                </a:cubicBezTo>
                <a:cubicBezTo>
                  <a:pt x="378" y="235"/>
                  <a:pt x="373" y="245"/>
                  <a:pt x="366" y="251"/>
                </a:cubicBezTo>
                <a:cubicBezTo>
                  <a:pt x="365" y="252"/>
                  <a:pt x="365" y="252"/>
                  <a:pt x="364" y="252"/>
                </a:cubicBezTo>
                <a:cubicBezTo>
                  <a:pt x="364" y="253"/>
                  <a:pt x="363" y="253"/>
                  <a:pt x="363" y="253"/>
                </a:cubicBezTo>
                <a:cubicBezTo>
                  <a:pt x="362" y="254"/>
                  <a:pt x="362" y="254"/>
                  <a:pt x="361" y="255"/>
                </a:cubicBezTo>
                <a:cubicBezTo>
                  <a:pt x="360" y="255"/>
                  <a:pt x="360" y="255"/>
                  <a:pt x="360" y="255"/>
                </a:cubicBezTo>
                <a:cubicBezTo>
                  <a:pt x="360" y="255"/>
                  <a:pt x="359" y="256"/>
                  <a:pt x="359" y="256"/>
                </a:cubicBezTo>
                <a:cubicBezTo>
                  <a:pt x="358" y="256"/>
                  <a:pt x="358" y="256"/>
                  <a:pt x="357" y="257"/>
                </a:cubicBezTo>
                <a:cubicBezTo>
                  <a:pt x="356" y="257"/>
                  <a:pt x="355" y="257"/>
                  <a:pt x="355" y="257"/>
                </a:cubicBezTo>
                <a:cubicBezTo>
                  <a:pt x="354" y="258"/>
                  <a:pt x="354" y="258"/>
                  <a:pt x="354" y="258"/>
                </a:cubicBezTo>
                <a:cubicBezTo>
                  <a:pt x="353" y="258"/>
                  <a:pt x="353" y="258"/>
                  <a:pt x="352" y="258"/>
                </a:cubicBezTo>
                <a:cubicBezTo>
                  <a:pt x="349" y="259"/>
                  <a:pt x="346" y="259"/>
                  <a:pt x="343" y="259"/>
                </a:cubicBezTo>
                <a:cubicBezTo>
                  <a:pt x="35" y="259"/>
                  <a:pt x="35" y="259"/>
                  <a:pt x="35" y="259"/>
                </a:cubicBezTo>
                <a:cubicBezTo>
                  <a:pt x="32" y="259"/>
                  <a:pt x="29" y="259"/>
                  <a:pt x="26" y="258"/>
                </a:cubicBezTo>
                <a:cubicBezTo>
                  <a:pt x="25" y="258"/>
                  <a:pt x="25" y="258"/>
                  <a:pt x="24" y="258"/>
                </a:cubicBezTo>
                <a:cubicBezTo>
                  <a:pt x="23" y="257"/>
                  <a:pt x="23" y="257"/>
                  <a:pt x="23" y="257"/>
                </a:cubicBezTo>
                <a:cubicBezTo>
                  <a:pt x="23" y="257"/>
                  <a:pt x="22" y="257"/>
                  <a:pt x="21" y="257"/>
                </a:cubicBezTo>
                <a:cubicBezTo>
                  <a:pt x="21" y="256"/>
                  <a:pt x="20" y="256"/>
                  <a:pt x="19" y="256"/>
                </a:cubicBezTo>
                <a:cubicBezTo>
                  <a:pt x="19" y="256"/>
                  <a:pt x="18" y="255"/>
                  <a:pt x="18" y="255"/>
                </a:cubicBezTo>
                <a:cubicBezTo>
                  <a:pt x="17" y="255"/>
                  <a:pt x="17" y="255"/>
                  <a:pt x="17" y="255"/>
                </a:cubicBezTo>
                <a:cubicBezTo>
                  <a:pt x="17" y="254"/>
                  <a:pt x="16" y="254"/>
                  <a:pt x="15" y="253"/>
                </a:cubicBezTo>
                <a:cubicBezTo>
                  <a:pt x="15" y="253"/>
                  <a:pt x="14" y="253"/>
                  <a:pt x="14" y="252"/>
                </a:cubicBezTo>
                <a:cubicBezTo>
                  <a:pt x="13" y="252"/>
                  <a:pt x="13" y="252"/>
                  <a:pt x="12" y="251"/>
                </a:cubicBezTo>
                <a:cubicBezTo>
                  <a:pt x="5" y="245"/>
                  <a:pt x="0" y="235"/>
                  <a:pt x="0" y="224"/>
                </a:cubicBezTo>
                <a:cubicBezTo>
                  <a:pt x="0" y="35"/>
                  <a:pt x="0" y="35"/>
                  <a:pt x="0" y="35"/>
                </a:cubicBezTo>
                <a:cubicBezTo>
                  <a:pt x="0" y="15"/>
                  <a:pt x="15" y="0"/>
                  <a:pt x="35" y="0"/>
                </a:cubicBezTo>
                <a:cubicBezTo>
                  <a:pt x="343" y="0"/>
                  <a:pt x="343" y="0"/>
                  <a:pt x="343" y="0"/>
                </a:cubicBezTo>
                <a:cubicBezTo>
                  <a:pt x="363" y="0"/>
                  <a:pt x="378" y="15"/>
                  <a:pt x="378" y="35"/>
                </a:cubicBezTo>
              </a:path>
            </a:pathLst>
          </a:custGeom>
          <a:solidFill>
            <a:srgbClr val="E2DBED"/>
          </a:solidFill>
          <a:ln>
            <a:noFill/>
          </a:ln>
        </p:spPr>
        <p:txBody>
          <a:bodyPr anchor="ctr"/>
          <a:lstStyle/>
          <a:p>
            <a:pPr algn="ctr"/>
            <a:endParaRPr dirty="0">
              <a:solidFill>
                <a:schemeClr val="tx1">
                  <a:lumMod val="65000"/>
                  <a:lumOff val="35000"/>
                </a:schemeClr>
              </a:solidFill>
              <a:latin typeface="+mn-ea"/>
            </a:endParaRPr>
          </a:p>
        </p:txBody>
      </p:sp>
      <p:sp>
        <p:nvSpPr>
          <p:cNvPr id="230" name="išḷíďè">
            <a:extLst>
              <a:ext uri="{FF2B5EF4-FFF2-40B4-BE49-F238E27FC236}">
                <a16:creationId xmlns:a16="http://schemas.microsoft.com/office/drawing/2014/main" id="{471D59E7-76A5-4F48-BD06-2AFBEF2328DA}"/>
              </a:ext>
            </a:extLst>
          </p:cNvPr>
          <p:cNvSpPr/>
          <p:nvPr/>
        </p:nvSpPr>
        <p:spPr bwMode="auto">
          <a:xfrm>
            <a:off x="7786561" y="3152094"/>
            <a:ext cx="168202" cy="43786"/>
          </a:xfrm>
          <a:custGeom>
            <a:avLst/>
            <a:gdLst>
              <a:gd name="T0" fmla="*/ 153 w 153"/>
              <a:gd name="T1" fmla="*/ 19 h 41"/>
              <a:gd name="T2" fmla="*/ 153 w 153"/>
              <a:gd name="T3" fmla="*/ 41 h 41"/>
              <a:gd name="T4" fmla="*/ 140 w 153"/>
              <a:gd name="T5" fmla="*/ 41 h 41"/>
              <a:gd name="T6" fmla="*/ 140 w 153"/>
              <a:gd name="T7" fmla="*/ 19 h 41"/>
              <a:gd name="T8" fmla="*/ 133 w 153"/>
              <a:gd name="T9" fmla="*/ 12 h 41"/>
              <a:gd name="T10" fmla="*/ 20 w 153"/>
              <a:gd name="T11" fmla="*/ 12 h 41"/>
              <a:gd name="T12" fmla="*/ 12 w 153"/>
              <a:gd name="T13" fmla="*/ 19 h 41"/>
              <a:gd name="T14" fmla="*/ 12 w 153"/>
              <a:gd name="T15" fmla="*/ 41 h 41"/>
              <a:gd name="T16" fmla="*/ 0 w 153"/>
              <a:gd name="T17" fmla="*/ 41 h 41"/>
              <a:gd name="T18" fmla="*/ 0 w 153"/>
              <a:gd name="T19" fmla="*/ 19 h 41"/>
              <a:gd name="T20" fmla="*/ 20 w 153"/>
              <a:gd name="T21" fmla="*/ 0 h 41"/>
              <a:gd name="T22" fmla="*/ 133 w 153"/>
              <a:gd name="T23" fmla="*/ 0 h 41"/>
              <a:gd name="T24" fmla="*/ 153 w 153"/>
              <a:gd name="T25"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41">
                <a:moveTo>
                  <a:pt x="153" y="19"/>
                </a:moveTo>
                <a:cubicBezTo>
                  <a:pt x="153" y="41"/>
                  <a:pt x="153" y="41"/>
                  <a:pt x="153" y="41"/>
                </a:cubicBezTo>
                <a:cubicBezTo>
                  <a:pt x="140" y="41"/>
                  <a:pt x="140" y="41"/>
                  <a:pt x="140" y="41"/>
                </a:cubicBezTo>
                <a:cubicBezTo>
                  <a:pt x="140" y="19"/>
                  <a:pt x="140" y="19"/>
                  <a:pt x="140" y="19"/>
                </a:cubicBezTo>
                <a:cubicBezTo>
                  <a:pt x="140" y="15"/>
                  <a:pt x="137" y="12"/>
                  <a:pt x="133" y="12"/>
                </a:cubicBezTo>
                <a:cubicBezTo>
                  <a:pt x="20" y="12"/>
                  <a:pt x="20" y="12"/>
                  <a:pt x="20" y="12"/>
                </a:cubicBezTo>
                <a:cubicBezTo>
                  <a:pt x="16" y="12"/>
                  <a:pt x="12" y="15"/>
                  <a:pt x="12" y="19"/>
                </a:cubicBezTo>
                <a:cubicBezTo>
                  <a:pt x="12" y="41"/>
                  <a:pt x="12" y="41"/>
                  <a:pt x="12" y="41"/>
                </a:cubicBezTo>
                <a:cubicBezTo>
                  <a:pt x="0" y="41"/>
                  <a:pt x="0" y="41"/>
                  <a:pt x="0" y="41"/>
                </a:cubicBezTo>
                <a:cubicBezTo>
                  <a:pt x="0" y="19"/>
                  <a:pt x="0" y="19"/>
                  <a:pt x="0" y="19"/>
                </a:cubicBezTo>
                <a:cubicBezTo>
                  <a:pt x="0" y="8"/>
                  <a:pt x="9" y="0"/>
                  <a:pt x="20" y="0"/>
                </a:cubicBezTo>
                <a:cubicBezTo>
                  <a:pt x="133" y="0"/>
                  <a:pt x="133" y="0"/>
                  <a:pt x="133" y="0"/>
                </a:cubicBezTo>
                <a:cubicBezTo>
                  <a:pt x="144" y="0"/>
                  <a:pt x="153" y="8"/>
                  <a:pt x="153" y="19"/>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31" name="iSḻîdê">
            <a:extLst>
              <a:ext uri="{FF2B5EF4-FFF2-40B4-BE49-F238E27FC236}">
                <a16:creationId xmlns:a16="http://schemas.microsoft.com/office/drawing/2014/main" id="{A9C1E68D-E35C-476B-BDC3-E1D3110D9883}"/>
              </a:ext>
            </a:extLst>
          </p:cNvPr>
          <p:cNvSpPr/>
          <p:nvPr/>
        </p:nvSpPr>
        <p:spPr bwMode="auto">
          <a:xfrm>
            <a:off x="7821839" y="3140539"/>
            <a:ext cx="97645" cy="34056"/>
          </a:xfrm>
          <a:custGeom>
            <a:avLst/>
            <a:gdLst>
              <a:gd name="T0" fmla="*/ 89 w 89"/>
              <a:gd name="T1" fmla="*/ 13 h 32"/>
              <a:gd name="T2" fmla="*/ 89 w 89"/>
              <a:gd name="T3" fmla="*/ 19 h 32"/>
              <a:gd name="T4" fmla="*/ 88 w 89"/>
              <a:gd name="T5" fmla="*/ 23 h 32"/>
              <a:gd name="T6" fmla="*/ 76 w 89"/>
              <a:gd name="T7" fmla="*/ 32 h 32"/>
              <a:gd name="T8" fmla="*/ 13 w 89"/>
              <a:gd name="T9" fmla="*/ 32 h 32"/>
              <a:gd name="T10" fmla="*/ 1 w 89"/>
              <a:gd name="T11" fmla="*/ 23 h 32"/>
              <a:gd name="T12" fmla="*/ 0 w 89"/>
              <a:gd name="T13" fmla="*/ 19 h 32"/>
              <a:gd name="T14" fmla="*/ 0 w 89"/>
              <a:gd name="T15" fmla="*/ 13 h 32"/>
              <a:gd name="T16" fmla="*/ 0 w 89"/>
              <a:gd name="T17" fmla="*/ 11 h 32"/>
              <a:gd name="T18" fmla="*/ 13 w 89"/>
              <a:gd name="T19" fmla="*/ 0 h 32"/>
              <a:gd name="T20" fmla="*/ 76 w 89"/>
              <a:gd name="T21" fmla="*/ 0 h 32"/>
              <a:gd name="T22" fmla="*/ 88 w 89"/>
              <a:gd name="T23" fmla="*/ 11 h 32"/>
              <a:gd name="T24" fmla="*/ 89 w 89"/>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32">
                <a:moveTo>
                  <a:pt x="89" y="13"/>
                </a:moveTo>
                <a:cubicBezTo>
                  <a:pt x="89" y="19"/>
                  <a:pt x="89" y="19"/>
                  <a:pt x="89" y="19"/>
                </a:cubicBezTo>
                <a:cubicBezTo>
                  <a:pt x="89" y="21"/>
                  <a:pt x="88" y="22"/>
                  <a:pt x="88" y="23"/>
                </a:cubicBezTo>
                <a:cubicBezTo>
                  <a:pt x="87" y="28"/>
                  <a:pt x="82" y="32"/>
                  <a:pt x="76" y="32"/>
                </a:cubicBezTo>
                <a:cubicBezTo>
                  <a:pt x="13" y="32"/>
                  <a:pt x="13" y="32"/>
                  <a:pt x="13" y="32"/>
                </a:cubicBezTo>
                <a:cubicBezTo>
                  <a:pt x="7" y="32"/>
                  <a:pt x="2" y="28"/>
                  <a:pt x="1" y="23"/>
                </a:cubicBezTo>
                <a:cubicBezTo>
                  <a:pt x="0" y="22"/>
                  <a:pt x="0" y="21"/>
                  <a:pt x="0" y="19"/>
                </a:cubicBezTo>
                <a:cubicBezTo>
                  <a:pt x="0" y="13"/>
                  <a:pt x="0" y="13"/>
                  <a:pt x="0" y="13"/>
                </a:cubicBezTo>
                <a:cubicBezTo>
                  <a:pt x="0" y="12"/>
                  <a:pt x="0" y="11"/>
                  <a:pt x="0" y="11"/>
                </a:cubicBezTo>
                <a:cubicBezTo>
                  <a:pt x="1" y="4"/>
                  <a:pt x="7" y="0"/>
                  <a:pt x="13" y="0"/>
                </a:cubicBezTo>
                <a:cubicBezTo>
                  <a:pt x="76" y="0"/>
                  <a:pt x="76" y="0"/>
                  <a:pt x="76" y="0"/>
                </a:cubicBezTo>
                <a:cubicBezTo>
                  <a:pt x="82" y="0"/>
                  <a:pt x="87" y="4"/>
                  <a:pt x="88" y="11"/>
                </a:cubicBezTo>
                <a:cubicBezTo>
                  <a:pt x="88" y="11"/>
                  <a:pt x="89" y="12"/>
                  <a:pt x="89" y="13"/>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32" name="iṣľiďe">
            <a:extLst>
              <a:ext uri="{FF2B5EF4-FFF2-40B4-BE49-F238E27FC236}">
                <a16:creationId xmlns:a16="http://schemas.microsoft.com/office/drawing/2014/main" id="{D819FB00-E930-4DD9-B63B-C3A0B244244A}"/>
              </a:ext>
            </a:extLst>
          </p:cNvPr>
          <p:cNvSpPr/>
          <p:nvPr/>
        </p:nvSpPr>
        <p:spPr bwMode="auto">
          <a:xfrm>
            <a:off x="7740573" y="3195880"/>
            <a:ext cx="29609" cy="274882"/>
          </a:xfrm>
          <a:prstGeom prst="rect">
            <a:avLst/>
          </a:prstGeom>
          <a:solidFill>
            <a:srgbClr val="00B9B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3" name="íś1ïḑé">
            <a:extLst>
              <a:ext uri="{FF2B5EF4-FFF2-40B4-BE49-F238E27FC236}">
                <a16:creationId xmlns:a16="http://schemas.microsoft.com/office/drawing/2014/main" id="{4900D2EC-74E7-4A77-83E2-A4C717C713AC}"/>
              </a:ext>
            </a:extLst>
          </p:cNvPr>
          <p:cNvSpPr/>
          <p:nvPr/>
        </p:nvSpPr>
        <p:spPr bwMode="auto">
          <a:xfrm>
            <a:off x="7966732" y="3195880"/>
            <a:ext cx="30238" cy="274882"/>
          </a:xfrm>
          <a:prstGeom prst="rect">
            <a:avLst/>
          </a:prstGeom>
          <a:solidFill>
            <a:srgbClr val="00B9B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4" name="ïṡļïďè">
            <a:extLst>
              <a:ext uri="{FF2B5EF4-FFF2-40B4-BE49-F238E27FC236}">
                <a16:creationId xmlns:a16="http://schemas.microsoft.com/office/drawing/2014/main" id="{10EFC013-4486-45E6-A6E1-D4DEBA4979BD}"/>
              </a:ext>
            </a:extLst>
          </p:cNvPr>
          <p:cNvSpPr/>
          <p:nvPr/>
        </p:nvSpPr>
        <p:spPr bwMode="auto">
          <a:xfrm>
            <a:off x="7966732" y="3195880"/>
            <a:ext cx="30238"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5" name="íṡḻiḓé">
            <a:extLst>
              <a:ext uri="{FF2B5EF4-FFF2-40B4-BE49-F238E27FC236}">
                <a16:creationId xmlns:a16="http://schemas.microsoft.com/office/drawing/2014/main" id="{39F0DD37-4F3C-42E2-A9A9-87E220F18373}"/>
              </a:ext>
            </a:extLst>
          </p:cNvPr>
          <p:cNvSpPr/>
          <p:nvPr/>
        </p:nvSpPr>
        <p:spPr bwMode="auto">
          <a:xfrm>
            <a:off x="7729864" y="3257303"/>
            <a:ext cx="48508" cy="21285"/>
          </a:xfrm>
          <a:prstGeom prst="rect">
            <a:avLst/>
          </a:prstGeom>
          <a:solidFill>
            <a:srgbClr val="FFC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6" name="iṣļïḑé">
            <a:extLst>
              <a:ext uri="{FF2B5EF4-FFF2-40B4-BE49-F238E27FC236}">
                <a16:creationId xmlns:a16="http://schemas.microsoft.com/office/drawing/2014/main" id="{20BC24EA-21D7-4C52-B96A-62BBD3005C12}"/>
              </a:ext>
            </a:extLst>
          </p:cNvPr>
          <p:cNvSpPr/>
          <p:nvPr/>
        </p:nvSpPr>
        <p:spPr bwMode="auto">
          <a:xfrm>
            <a:off x="7957282" y="3257303"/>
            <a:ext cx="47878" cy="21285"/>
          </a:xfrm>
          <a:prstGeom prst="rect">
            <a:avLst/>
          </a:prstGeom>
          <a:solidFill>
            <a:srgbClr val="FFC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7" name="ïsľiďe">
            <a:extLst>
              <a:ext uri="{FF2B5EF4-FFF2-40B4-BE49-F238E27FC236}">
                <a16:creationId xmlns:a16="http://schemas.microsoft.com/office/drawing/2014/main" id="{61B6705F-8DB6-4AB5-BE7E-10AC2CBFAAC9}"/>
              </a:ext>
            </a:extLst>
          </p:cNvPr>
          <p:cNvSpPr/>
          <p:nvPr/>
        </p:nvSpPr>
        <p:spPr bwMode="auto">
          <a:xfrm>
            <a:off x="7957282" y="3257303"/>
            <a:ext cx="47878" cy="2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solidFill>
                <a:schemeClr val="tx1">
                  <a:lumMod val="65000"/>
                  <a:lumOff val="35000"/>
                </a:schemeClr>
              </a:solidFill>
              <a:latin typeface="+mn-ea"/>
            </a:endParaRPr>
          </a:p>
        </p:txBody>
      </p:sp>
      <p:sp>
        <p:nvSpPr>
          <p:cNvPr id="238" name="íṣḷïdé">
            <a:extLst>
              <a:ext uri="{FF2B5EF4-FFF2-40B4-BE49-F238E27FC236}">
                <a16:creationId xmlns:a16="http://schemas.microsoft.com/office/drawing/2014/main" id="{B2C76D74-6E1E-4B74-9165-B6108F4C2F6E}"/>
              </a:ext>
            </a:extLst>
          </p:cNvPr>
          <p:cNvSpPr/>
          <p:nvPr/>
        </p:nvSpPr>
        <p:spPr bwMode="auto">
          <a:xfrm>
            <a:off x="7663717" y="3195880"/>
            <a:ext cx="38428" cy="43179"/>
          </a:xfrm>
          <a:custGeom>
            <a:avLst/>
            <a:gdLst>
              <a:gd name="T0" fmla="*/ 35 w 35"/>
              <a:gd name="T1" fmla="*/ 0 h 41"/>
              <a:gd name="T2" fmla="*/ 0 w 35"/>
              <a:gd name="T3" fmla="*/ 41 h 41"/>
              <a:gd name="T4" fmla="*/ 0 w 35"/>
              <a:gd name="T5" fmla="*/ 35 h 41"/>
              <a:gd name="T6" fmla="*/ 35 w 35"/>
              <a:gd name="T7" fmla="*/ 0 h 41"/>
            </a:gdLst>
            <a:ahLst/>
            <a:cxnLst>
              <a:cxn ang="0">
                <a:pos x="T0" y="T1"/>
              </a:cxn>
              <a:cxn ang="0">
                <a:pos x="T2" y="T3"/>
              </a:cxn>
              <a:cxn ang="0">
                <a:pos x="T4" y="T5"/>
              </a:cxn>
              <a:cxn ang="0">
                <a:pos x="T6" y="T7"/>
              </a:cxn>
            </a:cxnLst>
            <a:rect l="0" t="0" r="r" b="b"/>
            <a:pathLst>
              <a:path w="35" h="41">
                <a:moveTo>
                  <a:pt x="35" y="0"/>
                </a:moveTo>
                <a:cubicBezTo>
                  <a:pt x="0" y="41"/>
                  <a:pt x="0" y="41"/>
                  <a:pt x="0" y="41"/>
                </a:cubicBezTo>
                <a:cubicBezTo>
                  <a:pt x="0" y="35"/>
                  <a:pt x="0" y="35"/>
                  <a:pt x="0" y="35"/>
                </a:cubicBezTo>
                <a:cubicBezTo>
                  <a:pt x="0" y="15"/>
                  <a:pt x="15" y="0"/>
                  <a:pt x="35" y="0"/>
                </a:cubicBez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39" name="íṡliḑé">
            <a:extLst>
              <a:ext uri="{FF2B5EF4-FFF2-40B4-BE49-F238E27FC236}">
                <a16:creationId xmlns:a16="http://schemas.microsoft.com/office/drawing/2014/main" id="{709A1EE1-0501-48CB-975F-3BBFCFA39E21}"/>
              </a:ext>
            </a:extLst>
          </p:cNvPr>
          <p:cNvSpPr/>
          <p:nvPr/>
        </p:nvSpPr>
        <p:spPr bwMode="auto">
          <a:xfrm>
            <a:off x="8040438" y="3195880"/>
            <a:ext cx="38428" cy="43179"/>
          </a:xfrm>
          <a:custGeom>
            <a:avLst/>
            <a:gdLst>
              <a:gd name="T0" fmla="*/ 35 w 35"/>
              <a:gd name="T1" fmla="*/ 35 h 41"/>
              <a:gd name="T2" fmla="*/ 35 w 35"/>
              <a:gd name="T3" fmla="*/ 41 h 41"/>
              <a:gd name="T4" fmla="*/ 0 w 35"/>
              <a:gd name="T5" fmla="*/ 0 h 41"/>
              <a:gd name="T6" fmla="*/ 35 w 35"/>
              <a:gd name="T7" fmla="*/ 35 h 41"/>
            </a:gdLst>
            <a:ahLst/>
            <a:cxnLst>
              <a:cxn ang="0">
                <a:pos x="T0" y="T1"/>
              </a:cxn>
              <a:cxn ang="0">
                <a:pos x="T2" y="T3"/>
              </a:cxn>
              <a:cxn ang="0">
                <a:pos x="T4" y="T5"/>
              </a:cxn>
              <a:cxn ang="0">
                <a:pos x="T6" y="T7"/>
              </a:cxn>
            </a:cxnLst>
            <a:rect l="0" t="0" r="r" b="b"/>
            <a:pathLst>
              <a:path w="35" h="41">
                <a:moveTo>
                  <a:pt x="35" y="35"/>
                </a:moveTo>
                <a:cubicBezTo>
                  <a:pt x="35" y="41"/>
                  <a:pt x="35" y="41"/>
                  <a:pt x="35" y="41"/>
                </a:cubicBezTo>
                <a:cubicBezTo>
                  <a:pt x="0" y="0"/>
                  <a:pt x="0" y="0"/>
                  <a:pt x="0" y="0"/>
                </a:cubicBezTo>
                <a:cubicBezTo>
                  <a:pt x="20" y="0"/>
                  <a:pt x="35" y="15"/>
                  <a:pt x="35" y="35"/>
                </a:cubicBezTo>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0" name="î$1îdé">
            <a:extLst>
              <a:ext uri="{FF2B5EF4-FFF2-40B4-BE49-F238E27FC236}">
                <a16:creationId xmlns:a16="http://schemas.microsoft.com/office/drawing/2014/main" id="{E7956909-94B8-485E-88D0-3098F0CE2F4C}"/>
              </a:ext>
            </a:extLst>
          </p:cNvPr>
          <p:cNvSpPr/>
          <p:nvPr/>
        </p:nvSpPr>
        <p:spPr bwMode="auto">
          <a:xfrm>
            <a:off x="7663717" y="3426368"/>
            <a:ext cx="38428" cy="43786"/>
          </a:xfrm>
          <a:custGeom>
            <a:avLst/>
            <a:gdLst>
              <a:gd name="T0" fmla="*/ 35 w 35"/>
              <a:gd name="T1" fmla="*/ 41 h 41"/>
              <a:gd name="T2" fmla="*/ 0 w 35"/>
              <a:gd name="T3" fmla="*/ 0 h 41"/>
              <a:gd name="T4" fmla="*/ 0 w 35"/>
              <a:gd name="T5" fmla="*/ 6 h 41"/>
              <a:gd name="T6" fmla="*/ 35 w 35"/>
              <a:gd name="T7" fmla="*/ 41 h 41"/>
            </a:gdLst>
            <a:ahLst/>
            <a:cxnLst>
              <a:cxn ang="0">
                <a:pos x="T0" y="T1"/>
              </a:cxn>
              <a:cxn ang="0">
                <a:pos x="T2" y="T3"/>
              </a:cxn>
              <a:cxn ang="0">
                <a:pos x="T4" y="T5"/>
              </a:cxn>
              <a:cxn ang="0">
                <a:pos x="T6" y="T7"/>
              </a:cxn>
            </a:cxnLst>
            <a:rect l="0" t="0" r="r" b="b"/>
            <a:pathLst>
              <a:path w="35" h="41">
                <a:moveTo>
                  <a:pt x="35" y="41"/>
                </a:moveTo>
                <a:cubicBezTo>
                  <a:pt x="0" y="0"/>
                  <a:pt x="0" y="0"/>
                  <a:pt x="0" y="0"/>
                </a:cubicBezTo>
                <a:cubicBezTo>
                  <a:pt x="0" y="6"/>
                  <a:pt x="0" y="6"/>
                  <a:pt x="0" y="6"/>
                </a:cubicBezTo>
                <a:cubicBezTo>
                  <a:pt x="0" y="26"/>
                  <a:pt x="15" y="41"/>
                  <a:pt x="35" y="41"/>
                </a:cubicBez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1" name="ïSḻïdè">
            <a:extLst>
              <a:ext uri="{FF2B5EF4-FFF2-40B4-BE49-F238E27FC236}">
                <a16:creationId xmlns:a16="http://schemas.microsoft.com/office/drawing/2014/main" id="{6F6F9143-30EF-4FAA-9D5B-785B501702CD}"/>
              </a:ext>
            </a:extLst>
          </p:cNvPr>
          <p:cNvSpPr/>
          <p:nvPr/>
        </p:nvSpPr>
        <p:spPr bwMode="auto">
          <a:xfrm>
            <a:off x="8040438" y="3426368"/>
            <a:ext cx="38428" cy="43786"/>
          </a:xfrm>
          <a:custGeom>
            <a:avLst/>
            <a:gdLst>
              <a:gd name="T0" fmla="*/ 35 w 35"/>
              <a:gd name="T1" fmla="*/ 0 h 41"/>
              <a:gd name="T2" fmla="*/ 35 w 35"/>
              <a:gd name="T3" fmla="*/ 6 h 41"/>
              <a:gd name="T4" fmla="*/ 23 w 35"/>
              <a:gd name="T5" fmla="*/ 33 h 41"/>
              <a:gd name="T6" fmla="*/ 21 w 35"/>
              <a:gd name="T7" fmla="*/ 34 h 41"/>
              <a:gd name="T8" fmla="*/ 20 w 35"/>
              <a:gd name="T9" fmla="*/ 35 h 41"/>
              <a:gd name="T10" fmla="*/ 18 w 35"/>
              <a:gd name="T11" fmla="*/ 37 h 41"/>
              <a:gd name="T12" fmla="*/ 17 w 35"/>
              <a:gd name="T13" fmla="*/ 37 h 41"/>
              <a:gd name="T14" fmla="*/ 16 w 35"/>
              <a:gd name="T15" fmla="*/ 38 h 41"/>
              <a:gd name="T16" fmla="*/ 14 w 35"/>
              <a:gd name="T17" fmla="*/ 39 h 41"/>
              <a:gd name="T18" fmla="*/ 12 w 35"/>
              <a:gd name="T19" fmla="*/ 39 h 41"/>
              <a:gd name="T20" fmla="*/ 11 w 35"/>
              <a:gd name="T21" fmla="*/ 40 h 41"/>
              <a:gd name="T22" fmla="*/ 9 w 35"/>
              <a:gd name="T23" fmla="*/ 40 h 41"/>
              <a:gd name="T24" fmla="*/ 0 w 35"/>
              <a:gd name="T25" fmla="*/ 41 h 41"/>
              <a:gd name="T26" fmla="*/ 35 w 3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41">
                <a:moveTo>
                  <a:pt x="35" y="0"/>
                </a:moveTo>
                <a:cubicBezTo>
                  <a:pt x="35" y="6"/>
                  <a:pt x="35" y="6"/>
                  <a:pt x="35" y="6"/>
                </a:cubicBezTo>
                <a:cubicBezTo>
                  <a:pt x="35" y="17"/>
                  <a:pt x="30" y="27"/>
                  <a:pt x="23" y="33"/>
                </a:cubicBezTo>
                <a:cubicBezTo>
                  <a:pt x="22" y="34"/>
                  <a:pt x="22" y="34"/>
                  <a:pt x="21" y="34"/>
                </a:cubicBezTo>
                <a:cubicBezTo>
                  <a:pt x="21" y="35"/>
                  <a:pt x="20" y="35"/>
                  <a:pt x="20" y="35"/>
                </a:cubicBezTo>
                <a:cubicBezTo>
                  <a:pt x="19" y="36"/>
                  <a:pt x="19" y="36"/>
                  <a:pt x="18" y="37"/>
                </a:cubicBezTo>
                <a:cubicBezTo>
                  <a:pt x="17" y="37"/>
                  <a:pt x="17" y="37"/>
                  <a:pt x="17" y="37"/>
                </a:cubicBezTo>
                <a:cubicBezTo>
                  <a:pt x="17" y="37"/>
                  <a:pt x="16" y="38"/>
                  <a:pt x="16" y="38"/>
                </a:cubicBezTo>
                <a:cubicBezTo>
                  <a:pt x="15" y="38"/>
                  <a:pt x="15" y="38"/>
                  <a:pt x="14" y="39"/>
                </a:cubicBezTo>
                <a:cubicBezTo>
                  <a:pt x="13" y="39"/>
                  <a:pt x="12" y="39"/>
                  <a:pt x="12" y="39"/>
                </a:cubicBezTo>
                <a:cubicBezTo>
                  <a:pt x="11" y="40"/>
                  <a:pt x="11" y="40"/>
                  <a:pt x="11" y="40"/>
                </a:cubicBezTo>
                <a:cubicBezTo>
                  <a:pt x="10" y="40"/>
                  <a:pt x="10" y="40"/>
                  <a:pt x="9" y="40"/>
                </a:cubicBezTo>
                <a:cubicBezTo>
                  <a:pt x="6" y="41"/>
                  <a:pt x="3" y="41"/>
                  <a:pt x="0" y="41"/>
                </a:cubicBezTo>
                <a:cubicBezTo>
                  <a:pt x="35" y="0"/>
                  <a:pt x="35" y="0"/>
                  <a:pt x="35" y="0"/>
                </a:cubicBezTo>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2" name="íṩļíďè">
            <a:extLst>
              <a:ext uri="{FF2B5EF4-FFF2-40B4-BE49-F238E27FC236}">
                <a16:creationId xmlns:a16="http://schemas.microsoft.com/office/drawing/2014/main" id="{657F4A6C-8E4F-460E-A539-1E14B423FAB7}"/>
              </a:ext>
            </a:extLst>
          </p:cNvPr>
          <p:cNvSpPr/>
          <p:nvPr/>
        </p:nvSpPr>
        <p:spPr bwMode="auto">
          <a:xfrm>
            <a:off x="7663717" y="3433057"/>
            <a:ext cx="38428" cy="57774"/>
          </a:xfrm>
          <a:custGeom>
            <a:avLst/>
            <a:gdLst>
              <a:gd name="T0" fmla="*/ 35 w 35"/>
              <a:gd name="T1" fmla="*/ 35 h 55"/>
              <a:gd name="T2" fmla="*/ 23 w 35"/>
              <a:gd name="T3" fmla="*/ 55 h 55"/>
              <a:gd name="T4" fmla="*/ 14 w 35"/>
              <a:gd name="T5" fmla="*/ 50 h 55"/>
              <a:gd name="T6" fmla="*/ 0 w 35"/>
              <a:gd name="T7" fmla="*/ 22 h 55"/>
              <a:gd name="T8" fmla="*/ 0 w 35"/>
              <a:gd name="T9" fmla="*/ 0 h 55"/>
              <a:gd name="T10" fmla="*/ 35 w 35"/>
              <a:gd name="T11" fmla="*/ 35 h 55"/>
            </a:gdLst>
            <a:ahLst/>
            <a:cxnLst>
              <a:cxn ang="0">
                <a:pos x="T0" y="T1"/>
              </a:cxn>
              <a:cxn ang="0">
                <a:pos x="T2" y="T3"/>
              </a:cxn>
              <a:cxn ang="0">
                <a:pos x="T4" y="T5"/>
              </a:cxn>
              <a:cxn ang="0">
                <a:pos x="T6" y="T7"/>
              </a:cxn>
              <a:cxn ang="0">
                <a:pos x="T8" y="T9"/>
              </a:cxn>
              <a:cxn ang="0">
                <a:pos x="T10" y="T11"/>
              </a:cxn>
            </a:cxnLst>
            <a:rect l="0" t="0" r="r" b="b"/>
            <a:pathLst>
              <a:path w="35" h="55">
                <a:moveTo>
                  <a:pt x="35" y="35"/>
                </a:moveTo>
                <a:cubicBezTo>
                  <a:pt x="23" y="55"/>
                  <a:pt x="23" y="55"/>
                  <a:pt x="23" y="55"/>
                </a:cubicBezTo>
                <a:cubicBezTo>
                  <a:pt x="20" y="54"/>
                  <a:pt x="17" y="52"/>
                  <a:pt x="14" y="50"/>
                </a:cubicBezTo>
                <a:cubicBezTo>
                  <a:pt x="5" y="44"/>
                  <a:pt x="0" y="34"/>
                  <a:pt x="0" y="22"/>
                </a:cubicBezTo>
                <a:cubicBezTo>
                  <a:pt x="0" y="0"/>
                  <a:pt x="0" y="0"/>
                  <a:pt x="0" y="0"/>
                </a:cubicBezTo>
                <a:cubicBezTo>
                  <a:pt x="0" y="20"/>
                  <a:pt x="15" y="35"/>
                  <a:pt x="35" y="35"/>
                </a:cubicBezTo>
                <a:close/>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3" name="iṧļîḑè">
            <a:extLst>
              <a:ext uri="{FF2B5EF4-FFF2-40B4-BE49-F238E27FC236}">
                <a16:creationId xmlns:a16="http://schemas.microsoft.com/office/drawing/2014/main" id="{29E2A118-EB1C-44BE-B306-2D8B1ADA36E2}"/>
              </a:ext>
            </a:extLst>
          </p:cNvPr>
          <p:cNvSpPr/>
          <p:nvPr/>
        </p:nvSpPr>
        <p:spPr bwMode="auto">
          <a:xfrm>
            <a:off x="8040438" y="3433057"/>
            <a:ext cx="38428" cy="57774"/>
          </a:xfrm>
          <a:custGeom>
            <a:avLst/>
            <a:gdLst>
              <a:gd name="T0" fmla="*/ 35 w 35"/>
              <a:gd name="T1" fmla="*/ 0 h 55"/>
              <a:gd name="T2" fmla="*/ 35 w 35"/>
              <a:gd name="T3" fmla="*/ 22 h 55"/>
              <a:gd name="T4" fmla="*/ 35 w 35"/>
              <a:gd name="T5" fmla="*/ 23 h 55"/>
              <a:gd name="T6" fmla="*/ 35 w 35"/>
              <a:gd name="T7" fmla="*/ 24 h 55"/>
              <a:gd name="T8" fmla="*/ 35 w 35"/>
              <a:gd name="T9" fmla="*/ 26 h 55"/>
              <a:gd name="T10" fmla="*/ 35 w 35"/>
              <a:gd name="T11" fmla="*/ 26 h 55"/>
              <a:gd name="T12" fmla="*/ 35 w 35"/>
              <a:gd name="T13" fmla="*/ 29 h 55"/>
              <a:gd name="T14" fmla="*/ 35 w 35"/>
              <a:gd name="T15" fmla="*/ 30 h 55"/>
              <a:gd name="T16" fmla="*/ 34 w 35"/>
              <a:gd name="T17" fmla="*/ 31 h 55"/>
              <a:gd name="T18" fmla="*/ 34 w 35"/>
              <a:gd name="T19" fmla="*/ 32 h 55"/>
              <a:gd name="T20" fmla="*/ 33 w 35"/>
              <a:gd name="T21" fmla="*/ 34 h 55"/>
              <a:gd name="T22" fmla="*/ 33 w 35"/>
              <a:gd name="T23" fmla="*/ 36 h 55"/>
              <a:gd name="T24" fmla="*/ 32 w 35"/>
              <a:gd name="T25" fmla="*/ 37 h 55"/>
              <a:gd name="T26" fmla="*/ 31 w 35"/>
              <a:gd name="T27" fmla="*/ 38 h 55"/>
              <a:gd name="T28" fmla="*/ 30 w 35"/>
              <a:gd name="T29" fmla="*/ 41 h 55"/>
              <a:gd name="T30" fmla="*/ 29 w 35"/>
              <a:gd name="T31" fmla="*/ 42 h 55"/>
              <a:gd name="T32" fmla="*/ 28 w 35"/>
              <a:gd name="T33" fmla="*/ 43 h 55"/>
              <a:gd name="T34" fmla="*/ 28 w 35"/>
              <a:gd name="T35" fmla="*/ 44 h 55"/>
              <a:gd name="T36" fmla="*/ 27 w 35"/>
              <a:gd name="T37" fmla="*/ 45 h 55"/>
              <a:gd name="T38" fmla="*/ 26 w 35"/>
              <a:gd name="T39" fmla="*/ 46 h 55"/>
              <a:gd name="T40" fmla="*/ 25 w 35"/>
              <a:gd name="T41" fmla="*/ 47 h 55"/>
              <a:gd name="T42" fmla="*/ 23 w 35"/>
              <a:gd name="T43" fmla="*/ 49 h 55"/>
              <a:gd name="T44" fmla="*/ 22 w 35"/>
              <a:gd name="T45" fmla="*/ 50 h 55"/>
              <a:gd name="T46" fmla="*/ 21 w 35"/>
              <a:gd name="T47" fmla="*/ 50 h 55"/>
              <a:gd name="T48" fmla="*/ 20 w 35"/>
              <a:gd name="T49" fmla="*/ 51 h 55"/>
              <a:gd name="T50" fmla="*/ 20 w 35"/>
              <a:gd name="T51" fmla="*/ 51 h 55"/>
              <a:gd name="T52" fmla="*/ 19 w 35"/>
              <a:gd name="T53" fmla="*/ 52 h 55"/>
              <a:gd name="T54" fmla="*/ 18 w 35"/>
              <a:gd name="T55" fmla="*/ 52 h 55"/>
              <a:gd name="T56" fmla="*/ 17 w 35"/>
              <a:gd name="T57" fmla="*/ 53 h 55"/>
              <a:gd name="T58" fmla="*/ 16 w 35"/>
              <a:gd name="T59" fmla="*/ 54 h 55"/>
              <a:gd name="T60" fmla="*/ 15 w 35"/>
              <a:gd name="T61" fmla="*/ 54 h 55"/>
              <a:gd name="T62" fmla="*/ 13 w 35"/>
              <a:gd name="T63" fmla="*/ 55 h 55"/>
              <a:gd name="T64" fmla="*/ 13 w 35"/>
              <a:gd name="T65" fmla="*/ 55 h 55"/>
              <a:gd name="T66" fmla="*/ 12 w 35"/>
              <a:gd name="T67" fmla="*/ 55 h 55"/>
              <a:gd name="T68" fmla="*/ 0 w 35"/>
              <a:gd name="T69" fmla="*/ 35 h 55"/>
              <a:gd name="T70" fmla="*/ 9 w 35"/>
              <a:gd name="T71" fmla="*/ 34 h 55"/>
              <a:gd name="T72" fmla="*/ 11 w 35"/>
              <a:gd name="T73" fmla="*/ 34 h 55"/>
              <a:gd name="T74" fmla="*/ 12 w 35"/>
              <a:gd name="T75" fmla="*/ 33 h 55"/>
              <a:gd name="T76" fmla="*/ 14 w 35"/>
              <a:gd name="T77" fmla="*/ 33 h 55"/>
              <a:gd name="T78" fmla="*/ 16 w 35"/>
              <a:gd name="T79" fmla="*/ 32 h 55"/>
              <a:gd name="T80" fmla="*/ 17 w 35"/>
              <a:gd name="T81" fmla="*/ 31 h 55"/>
              <a:gd name="T82" fmla="*/ 18 w 35"/>
              <a:gd name="T83" fmla="*/ 31 h 55"/>
              <a:gd name="T84" fmla="*/ 20 w 35"/>
              <a:gd name="T85" fmla="*/ 29 h 55"/>
              <a:gd name="T86" fmla="*/ 21 w 35"/>
              <a:gd name="T87" fmla="*/ 28 h 55"/>
              <a:gd name="T88" fmla="*/ 23 w 35"/>
              <a:gd name="T89" fmla="*/ 27 h 55"/>
              <a:gd name="T90" fmla="*/ 35 w 35"/>
              <a:gd name="T9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55">
                <a:moveTo>
                  <a:pt x="35" y="0"/>
                </a:moveTo>
                <a:cubicBezTo>
                  <a:pt x="35" y="22"/>
                  <a:pt x="35" y="22"/>
                  <a:pt x="35" y="22"/>
                </a:cubicBezTo>
                <a:cubicBezTo>
                  <a:pt x="35" y="23"/>
                  <a:pt x="35" y="23"/>
                  <a:pt x="35" y="23"/>
                </a:cubicBezTo>
                <a:cubicBezTo>
                  <a:pt x="35" y="24"/>
                  <a:pt x="35" y="24"/>
                  <a:pt x="35" y="24"/>
                </a:cubicBezTo>
                <a:cubicBezTo>
                  <a:pt x="35" y="25"/>
                  <a:pt x="35" y="25"/>
                  <a:pt x="35" y="26"/>
                </a:cubicBezTo>
                <a:cubicBezTo>
                  <a:pt x="35" y="26"/>
                  <a:pt x="35" y="26"/>
                  <a:pt x="35" y="26"/>
                </a:cubicBezTo>
                <a:cubicBezTo>
                  <a:pt x="35" y="27"/>
                  <a:pt x="35" y="28"/>
                  <a:pt x="35" y="29"/>
                </a:cubicBezTo>
                <a:cubicBezTo>
                  <a:pt x="35" y="30"/>
                  <a:pt x="35" y="30"/>
                  <a:pt x="35" y="30"/>
                </a:cubicBezTo>
                <a:cubicBezTo>
                  <a:pt x="34" y="30"/>
                  <a:pt x="34" y="31"/>
                  <a:pt x="34" y="31"/>
                </a:cubicBezTo>
                <a:cubicBezTo>
                  <a:pt x="34" y="31"/>
                  <a:pt x="34" y="32"/>
                  <a:pt x="34" y="32"/>
                </a:cubicBezTo>
                <a:cubicBezTo>
                  <a:pt x="34" y="33"/>
                  <a:pt x="34" y="33"/>
                  <a:pt x="33" y="34"/>
                </a:cubicBezTo>
                <a:cubicBezTo>
                  <a:pt x="33" y="34"/>
                  <a:pt x="33" y="35"/>
                  <a:pt x="33" y="36"/>
                </a:cubicBezTo>
                <a:cubicBezTo>
                  <a:pt x="32" y="36"/>
                  <a:pt x="32" y="37"/>
                  <a:pt x="32" y="37"/>
                </a:cubicBezTo>
                <a:cubicBezTo>
                  <a:pt x="31" y="38"/>
                  <a:pt x="31" y="38"/>
                  <a:pt x="31" y="38"/>
                </a:cubicBezTo>
                <a:cubicBezTo>
                  <a:pt x="31" y="39"/>
                  <a:pt x="30" y="40"/>
                  <a:pt x="30" y="41"/>
                </a:cubicBezTo>
                <a:cubicBezTo>
                  <a:pt x="29" y="42"/>
                  <a:pt x="29" y="42"/>
                  <a:pt x="29" y="42"/>
                </a:cubicBezTo>
                <a:cubicBezTo>
                  <a:pt x="29" y="42"/>
                  <a:pt x="29" y="43"/>
                  <a:pt x="28" y="43"/>
                </a:cubicBezTo>
                <a:cubicBezTo>
                  <a:pt x="28" y="44"/>
                  <a:pt x="28" y="44"/>
                  <a:pt x="28" y="44"/>
                </a:cubicBezTo>
                <a:cubicBezTo>
                  <a:pt x="27" y="45"/>
                  <a:pt x="27" y="45"/>
                  <a:pt x="27" y="45"/>
                </a:cubicBezTo>
                <a:cubicBezTo>
                  <a:pt x="26" y="46"/>
                  <a:pt x="26" y="46"/>
                  <a:pt x="26" y="46"/>
                </a:cubicBezTo>
                <a:cubicBezTo>
                  <a:pt x="25" y="47"/>
                  <a:pt x="25" y="47"/>
                  <a:pt x="25" y="47"/>
                </a:cubicBezTo>
                <a:cubicBezTo>
                  <a:pt x="24" y="48"/>
                  <a:pt x="24" y="48"/>
                  <a:pt x="23" y="49"/>
                </a:cubicBezTo>
                <a:cubicBezTo>
                  <a:pt x="23" y="49"/>
                  <a:pt x="22" y="49"/>
                  <a:pt x="22" y="50"/>
                </a:cubicBezTo>
                <a:cubicBezTo>
                  <a:pt x="21" y="50"/>
                  <a:pt x="21" y="50"/>
                  <a:pt x="21" y="50"/>
                </a:cubicBezTo>
                <a:cubicBezTo>
                  <a:pt x="20" y="51"/>
                  <a:pt x="20" y="51"/>
                  <a:pt x="20" y="51"/>
                </a:cubicBezTo>
                <a:cubicBezTo>
                  <a:pt x="20" y="51"/>
                  <a:pt x="20" y="51"/>
                  <a:pt x="20" y="51"/>
                </a:cubicBezTo>
                <a:cubicBezTo>
                  <a:pt x="19" y="52"/>
                  <a:pt x="19" y="52"/>
                  <a:pt x="19" y="52"/>
                </a:cubicBezTo>
                <a:cubicBezTo>
                  <a:pt x="18" y="52"/>
                  <a:pt x="18" y="52"/>
                  <a:pt x="18" y="52"/>
                </a:cubicBezTo>
                <a:cubicBezTo>
                  <a:pt x="18" y="53"/>
                  <a:pt x="17" y="53"/>
                  <a:pt x="17" y="53"/>
                </a:cubicBezTo>
                <a:cubicBezTo>
                  <a:pt x="16" y="53"/>
                  <a:pt x="16" y="53"/>
                  <a:pt x="16" y="54"/>
                </a:cubicBezTo>
                <a:cubicBezTo>
                  <a:pt x="15" y="54"/>
                  <a:pt x="15" y="54"/>
                  <a:pt x="15" y="54"/>
                </a:cubicBezTo>
                <a:cubicBezTo>
                  <a:pt x="14" y="54"/>
                  <a:pt x="14" y="55"/>
                  <a:pt x="13" y="55"/>
                </a:cubicBezTo>
                <a:cubicBezTo>
                  <a:pt x="13" y="55"/>
                  <a:pt x="13" y="55"/>
                  <a:pt x="13" y="55"/>
                </a:cubicBezTo>
                <a:cubicBezTo>
                  <a:pt x="12" y="55"/>
                  <a:pt x="12" y="55"/>
                  <a:pt x="12" y="55"/>
                </a:cubicBezTo>
                <a:cubicBezTo>
                  <a:pt x="0" y="35"/>
                  <a:pt x="0" y="35"/>
                  <a:pt x="0" y="35"/>
                </a:cubicBezTo>
                <a:cubicBezTo>
                  <a:pt x="3" y="35"/>
                  <a:pt x="6" y="35"/>
                  <a:pt x="9" y="34"/>
                </a:cubicBezTo>
                <a:cubicBezTo>
                  <a:pt x="10" y="34"/>
                  <a:pt x="10" y="34"/>
                  <a:pt x="11" y="34"/>
                </a:cubicBezTo>
                <a:cubicBezTo>
                  <a:pt x="12" y="33"/>
                  <a:pt x="12" y="33"/>
                  <a:pt x="12" y="33"/>
                </a:cubicBezTo>
                <a:cubicBezTo>
                  <a:pt x="12" y="33"/>
                  <a:pt x="13" y="33"/>
                  <a:pt x="14" y="33"/>
                </a:cubicBezTo>
                <a:cubicBezTo>
                  <a:pt x="15" y="32"/>
                  <a:pt x="15" y="32"/>
                  <a:pt x="16" y="32"/>
                </a:cubicBezTo>
                <a:cubicBezTo>
                  <a:pt x="16" y="32"/>
                  <a:pt x="17" y="31"/>
                  <a:pt x="17" y="31"/>
                </a:cubicBezTo>
                <a:cubicBezTo>
                  <a:pt x="18" y="31"/>
                  <a:pt x="18" y="31"/>
                  <a:pt x="18" y="31"/>
                </a:cubicBezTo>
                <a:cubicBezTo>
                  <a:pt x="19" y="30"/>
                  <a:pt x="19" y="30"/>
                  <a:pt x="20" y="29"/>
                </a:cubicBezTo>
                <a:cubicBezTo>
                  <a:pt x="20" y="29"/>
                  <a:pt x="21" y="29"/>
                  <a:pt x="21" y="28"/>
                </a:cubicBezTo>
                <a:cubicBezTo>
                  <a:pt x="22" y="28"/>
                  <a:pt x="22" y="28"/>
                  <a:pt x="23" y="27"/>
                </a:cubicBezTo>
                <a:cubicBezTo>
                  <a:pt x="30" y="21"/>
                  <a:pt x="35" y="11"/>
                  <a:pt x="35" y="0"/>
                </a:cubicBezTo>
              </a:path>
            </a:pathLst>
          </a:custGeom>
          <a:solidFill>
            <a:srgbClr val="009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4" name="îṥliḓè">
            <a:extLst>
              <a:ext uri="{FF2B5EF4-FFF2-40B4-BE49-F238E27FC236}">
                <a16:creationId xmlns:a16="http://schemas.microsoft.com/office/drawing/2014/main" id="{66DD9067-474A-4282-BA43-529A7042CE85}"/>
              </a:ext>
            </a:extLst>
          </p:cNvPr>
          <p:cNvSpPr/>
          <p:nvPr/>
        </p:nvSpPr>
        <p:spPr bwMode="auto">
          <a:xfrm>
            <a:off x="7918854" y="3152094"/>
            <a:ext cx="35908" cy="43786"/>
          </a:xfrm>
          <a:custGeom>
            <a:avLst/>
            <a:gdLst>
              <a:gd name="T0" fmla="*/ 13 w 33"/>
              <a:gd name="T1" fmla="*/ 0 h 41"/>
              <a:gd name="T2" fmla="*/ 0 w 33"/>
              <a:gd name="T3" fmla="*/ 0 h 41"/>
              <a:gd name="T4" fmla="*/ 1 w 33"/>
              <a:gd name="T5" fmla="*/ 2 h 41"/>
              <a:gd name="T6" fmla="*/ 1 w 33"/>
              <a:gd name="T7" fmla="*/ 8 h 41"/>
              <a:gd name="T8" fmla="*/ 0 w 33"/>
              <a:gd name="T9" fmla="*/ 12 h 41"/>
              <a:gd name="T10" fmla="*/ 13 w 33"/>
              <a:gd name="T11" fmla="*/ 12 h 41"/>
              <a:gd name="T12" fmla="*/ 20 w 33"/>
              <a:gd name="T13" fmla="*/ 19 h 41"/>
              <a:gd name="T14" fmla="*/ 20 w 33"/>
              <a:gd name="T15" fmla="*/ 41 h 41"/>
              <a:gd name="T16" fmla="*/ 33 w 33"/>
              <a:gd name="T17" fmla="*/ 41 h 41"/>
              <a:gd name="T18" fmla="*/ 33 w 33"/>
              <a:gd name="T19" fmla="*/ 19 h 41"/>
              <a:gd name="T20" fmla="*/ 13 w 33"/>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1">
                <a:moveTo>
                  <a:pt x="13" y="0"/>
                </a:moveTo>
                <a:cubicBezTo>
                  <a:pt x="0" y="0"/>
                  <a:pt x="0" y="0"/>
                  <a:pt x="0" y="0"/>
                </a:cubicBezTo>
                <a:cubicBezTo>
                  <a:pt x="0" y="0"/>
                  <a:pt x="1" y="1"/>
                  <a:pt x="1" y="2"/>
                </a:cubicBezTo>
                <a:cubicBezTo>
                  <a:pt x="1" y="8"/>
                  <a:pt x="1" y="8"/>
                  <a:pt x="1" y="8"/>
                </a:cubicBezTo>
                <a:cubicBezTo>
                  <a:pt x="1" y="10"/>
                  <a:pt x="0" y="11"/>
                  <a:pt x="0" y="12"/>
                </a:cubicBezTo>
                <a:cubicBezTo>
                  <a:pt x="13" y="12"/>
                  <a:pt x="13" y="12"/>
                  <a:pt x="13" y="12"/>
                </a:cubicBezTo>
                <a:cubicBezTo>
                  <a:pt x="17" y="12"/>
                  <a:pt x="20" y="15"/>
                  <a:pt x="20" y="19"/>
                </a:cubicBezTo>
                <a:cubicBezTo>
                  <a:pt x="20" y="41"/>
                  <a:pt x="20" y="41"/>
                  <a:pt x="20" y="41"/>
                </a:cubicBezTo>
                <a:cubicBezTo>
                  <a:pt x="33" y="41"/>
                  <a:pt x="33" y="41"/>
                  <a:pt x="33" y="41"/>
                </a:cubicBezTo>
                <a:cubicBezTo>
                  <a:pt x="33" y="19"/>
                  <a:pt x="33" y="19"/>
                  <a:pt x="33" y="19"/>
                </a:cubicBezTo>
                <a:cubicBezTo>
                  <a:pt x="33" y="8"/>
                  <a:pt x="24" y="0"/>
                  <a:pt x="13"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5" name="íşḻidè">
            <a:extLst>
              <a:ext uri="{FF2B5EF4-FFF2-40B4-BE49-F238E27FC236}">
                <a16:creationId xmlns:a16="http://schemas.microsoft.com/office/drawing/2014/main" id="{DF667EE4-0FBF-4C1C-8BA2-45C190AEADAA}"/>
              </a:ext>
            </a:extLst>
          </p:cNvPr>
          <p:cNvSpPr/>
          <p:nvPr/>
        </p:nvSpPr>
        <p:spPr bwMode="auto">
          <a:xfrm>
            <a:off x="7871607" y="3140539"/>
            <a:ext cx="47878" cy="34056"/>
          </a:xfrm>
          <a:custGeom>
            <a:avLst/>
            <a:gdLst>
              <a:gd name="T0" fmla="*/ 31 w 44"/>
              <a:gd name="T1" fmla="*/ 0 h 32"/>
              <a:gd name="T2" fmla="*/ 0 w 44"/>
              <a:gd name="T3" fmla="*/ 0 h 32"/>
              <a:gd name="T4" fmla="*/ 0 w 44"/>
              <a:gd name="T5" fmla="*/ 32 h 32"/>
              <a:gd name="T6" fmla="*/ 31 w 44"/>
              <a:gd name="T7" fmla="*/ 32 h 32"/>
              <a:gd name="T8" fmla="*/ 43 w 44"/>
              <a:gd name="T9" fmla="*/ 23 h 32"/>
              <a:gd name="T10" fmla="*/ 43 w 44"/>
              <a:gd name="T11" fmla="*/ 23 h 32"/>
              <a:gd name="T12" fmla="*/ 44 w 44"/>
              <a:gd name="T13" fmla="*/ 19 h 32"/>
              <a:gd name="T14" fmla="*/ 44 w 44"/>
              <a:gd name="T15" fmla="*/ 13 h 32"/>
              <a:gd name="T16" fmla="*/ 43 w 44"/>
              <a:gd name="T17" fmla="*/ 11 h 32"/>
              <a:gd name="T18" fmla="*/ 43 w 44"/>
              <a:gd name="T19" fmla="*/ 11 h 32"/>
              <a:gd name="T20" fmla="*/ 31 w 4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2">
                <a:moveTo>
                  <a:pt x="31" y="0"/>
                </a:moveTo>
                <a:cubicBezTo>
                  <a:pt x="0" y="0"/>
                  <a:pt x="0" y="0"/>
                  <a:pt x="0" y="0"/>
                </a:cubicBezTo>
                <a:cubicBezTo>
                  <a:pt x="0" y="32"/>
                  <a:pt x="0" y="32"/>
                  <a:pt x="0" y="32"/>
                </a:cubicBezTo>
                <a:cubicBezTo>
                  <a:pt x="31" y="32"/>
                  <a:pt x="31" y="32"/>
                  <a:pt x="31" y="32"/>
                </a:cubicBezTo>
                <a:cubicBezTo>
                  <a:pt x="37" y="32"/>
                  <a:pt x="42" y="28"/>
                  <a:pt x="43" y="23"/>
                </a:cubicBezTo>
                <a:cubicBezTo>
                  <a:pt x="43" y="23"/>
                  <a:pt x="43" y="23"/>
                  <a:pt x="43" y="23"/>
                </a:cubicBezTo>
                <a:cubicBezTo>
                  <a:pt x="43" y="22"/>
                  <a:pt x="44" y="21"/>
                  <a:pt x="44" y="19"/>
                </a:cubicBezTo>
                <a:cubicBezTo>
                  <a:pt x="44" y="13"/>
                  <a:pt x="44" y="13"/>
                  <a:pt x="44" y="13"/>
                </a:cubicBezTo>
                <a:cubicBezTo>
                  <a:pt x="44" y="12"/>
                  <a:pt x="43" y="11"/>
                  <a:pt x="43" y="11"/>
                </a:cubicBezTo>
                <a:cubicBezTo>
                  <a:pt x="43" y="11"/>
                  <a:pt x="43" y="11"/>
                  <a:pt x="43" y="11"/>
                </a:cubicBezTo>
                <a:cubicBezTo>
                  <a:pt x="42" y="4"/>
                  <a:pt x="37" y="0"/>
                  <a:pt x="31" y="0"/>
                </a:cubicBezTo>
              </a:path>
            </a:pathLst>
          </a:custGeom>
          <a:solidFill>
            <a:srgbClr val="3F52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6" name="îs1îḋê">
            <a:extLst>
              <a:ext uri="{FF2B5EF4-FFF2-40B4-BE49-F238E27FC236}">
                <a16:creationId xmlns:a16="http://schemas.microsoft.com/office/drawing/2014/main" id="{748C9473-3A64-43FD-8394-BCA7F375CC3B}"/>
              </a:ext>
            </a:extLst>
          </p:cNvPr>
          <p:cNvSpPr/>
          <p:nvPr/>
        </p:nvSpPr>
        <p:spPr bwMode="auto">
          <a:xfrm>
            <a:off x="7871607" y="3470154"/>
            <a:ext cx="182061" cy="23110"/>
          </a:xfrm>
          <a:custGeom>
            <a:avLst/>
            <a:gdLst>
              <a:gd name="T0" fmla="*/ 154 w 166"/>
              <a:gd name="T1" fmla="*/ 0 h 22"/>
              <a:gd name="T2" fmla="*/ 154 w 166"/>
              <a:gd name="T3" fmla="*/ 0 h 22"/>
              <a:gd name="T4" fmla="*/ 114 w 166"/>
              <a:gd name="T5" fmla="*/ 0 h 22"/>
              <a:gd name="T6" fmla="*/ 114 w 166"/>
              <a:gd name="T7" fmla="*/ 1 h 22"/>
              <a:gd name="T8" fmla="*/ 87 w 166"/>
              <a:gd name="T9" fmla="*/ 1 h 22"/>
              <a:gd name="T10" fmla="*/ 87 w 166"/>
              <a:gd name="T11" fmla="*/ 0 h 22"/>
              <a:gd name="T12" fmla="*/ 0 w 166"/>
              <a:gd name="T13" fmla="*/ 0 h 22"/>
              <a:gd name="T14" fmla="*/ 0 w 166"/>
              <a:gd name="T15" fmla="*/ 22 h 22"/>
              <a:gd name="T16" fmla="*/ 154 w 166"/>
              <a:gd name="T17" fmla="*/ 22 h 22"/>
              <a:gd name="T18" fmla="*/ 166 w 166"/>
              <a:gd name="T19" fmla="*/ 20 h 22"/>
              <a:gd name="T20" fmla="*/ 154 w 16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22">
                <a:moveTo>
                  <a:pt x="154" y="0"/>
                </a:moveTo>
                <a:cubicBezTo>
                  <a:pt x="154" y="0"/>
                  <a:pt x="154" y="0"/>
                  <a:pt x="154" y="0"/>
                </a:cubicBezTo>
                <a:cubicBezTo>
                  <a:pt x="114" y="0"/>
                  <a:pt x="114" y="0"/>
                  <a:pt x="114" y="0"/>
                </a:cubicBezTo>
                <a:cubicBezTo>
                  <a:pt x="114" y="1"/>
                  <a:pt x="114" y="1"/>
                  <a:pt x="114" y="1"/>
                </a:cubicBezTo>
                <a:cubicBezTo>
                  <a:pt x="87" y="1"/>
                  <a:pt x="87" y="1"/>
                  <a:pt x="87" y="1"/>
                </a:cubicBezTo>
                <a:cubicBezTo>
                  <a:pt x="87" y="0"/>
                  <a:pt x="87" y="0"/>
                  <a:pt x="87" y="0"/>
                </a:cubicBezTo>
                <a:cubicBezTo>
                  <a:pt x="0" y="0"/>
                  <a:pt x="0" y="0"/>
                  <a:pt x="0" y="0"/>
                </a:cubicBezTo>
                <a:cubicBezTo>
                  <a:pt x="0" y="22"/>
                  <a:pt x="0" y="22"/>
                  <a:pt x="0" y="22"/>
                </a:cubicBezTo>
                <a:cubicBezTo>
                  <a:pt x="154" y="22"/>
                  <a:pt x="154" y="22"/>
                  <a:pt x="154" y="22"/>
                </a:cubicBezTo>
                <a:cubicBezTo>
                  <a:pt x="159" y="22"/>
                  <a:pt x="163" y="21"/>
                  <a:pt x="166" y="20"/>
                </a:cubicBezTo>
                <a:cubicBezTo>
                  <a:pt x="154" y="0"/>
                  <a:pt x="154" y="0"/>
                  <a:pt x="154" y="0"/>
                </a:cubicBezTo>
              </a:path>
            </a:pathLst>
          </a:custGeom>
          <a:solidFill>
            <a:srgbClr val="B40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7" name="iṥļíḑé">
            <a:extLst>
              <a:ext uri="{FF2B5EF4-FFF2-40B4-BE49-F238E27FC236}">
                <a16:creationId xmlns:a16="http://schemas.microsoft.com/office/drawing/2014/main" id="{8EDC1487-0C49-4584-A1E8-898611FCA3C1}"/>
              </a:ext>
            </a:extLst>
          </p:cNvPr>
          <p:cNvSpPr/>
          <p:nvPr/>
        </p:nvSpPr>
        <p:spPr bwMode="auto">
          <a:xfrm>
            <a:off x="7871607" y="3195880"/>
            <a:ext cx="207260" cy="274274"/>
          </a:xfrm>
          <a:custGeom>
            <a:avLst/>
            <a:gdLst>
              <a:gd name="T0" fmla="*/ 151 w 329"/>
              <a:gd name="T1" fmla="*/ 0 h 451"/>
              <a:gd name="T2" fmla="*/ 0 w 329"/>
              <a:gd name="T3" fmla="*/ 0 h 451"/>
              <a:gd name="T4" fmla="*/ 0 w 329"/>
              <a:gd name="T5" fmla="*/ 451 h 451"/>
              <a:gd name="T6" fmla="*/ 151 w 329"/>
              <a:gd name="T7" fmla="*/ 451 h 451"/>
              <a:gd name="T8" fmla="*/ 151 w 329"/>
              <a:gd name="T9" fmla="*/ 136 h 451"/>
              <a:gd name="T10" fmla="*/ 136 w 329"/>
              <a:gd name="T11" fmla="*/ 136 h 451"/>
              <a:gd name="T12" fmla="*/ 136 w 329"/>
              <a:gd name="T13" fmla="*/ 101 h 451"/>
              <a:gd name="T14" fmla="*/ 151 w 329"/>
              <a:gd name="T15" fmla="*/ 101 h 451"/>
              <a:gd name="T16" fmla="*/ 151 w 329"/>
              <a:gd name="T17" fmla="*/ 0 h 451"/>
              <a:gd name="T18" fmla="*/ 268 w 329"/>
              <a:gd name="T19" fmla="*/ 0 h 451"/>
              <a:gd name="T20" fmla="*/ 199 w 329"/>
              <a:gd name="T21" fmla="*/ 0 h 451"/>
              <a:gd name="T22" fmla="*/ 199 w 329"/>
              <a:gd name="T23" fmla="*/ 101 h 451"/>
              <a:gd name="T24" fmla="*/ 212 w 329"/>
              <a:gd name="T25" fmla="*/ 101 h 451"/>
              <a:gd name="T26" fmla="*/ 212 w 329"/>
              <a:gd name="T27" fmla="*/ 136 h 451"/>
              <a:gd name="T28" fmla="*/ 199 w 329"/>
              <a:gd name="T29" fmla="*/ 136 h 451"/>
              <a:gd name="T30" fmla="*/ 199 w 329"/>
              <a:gd name="T31" fmla="*/ 451 h 451"/>
              <a:gd name="T32" fmla="*/ 268 w 329"/>
              <a:gd name="T33" fmla="*/ 451 h 451"/>
              <a:gd name="T34" fmla="*/ 268 w 329"/>
              <a:gd name="T35" fmla="*/ 451 h 451"/>
              <a:gd name="T36" fmla="*/ 268 w 329"/>
              <a:gd name="T37" fmla="*/ 451 h 451"/>
              <a:gd name="T38" fmla="*/ 268 w 329"/>
              <a:gd name="T39" fmla="*/ 451 h 451"/>
              <a:gd name="T40" fmla="*/ 329 w 329"/>
              <a:gd name="T41" fmla="*/ 379 h 451"/>
              <a:gd name="T42" fmla="*/ 329 w 329"/>
              <a:gd name="T43" fmla="*/ 329 h 451"/>
              <a:gd name="T44" fmla="*/ 329 w 329"/>
              <a:gd name="T45" fmla="*/ 301 h 451"/>
              <a:gd name="T46" fmla="*/ 329 w 329"/>
              <a:gd name="T47" fmla="*/ 71 h 451"/>
              <a:gd name="T48" fmla="*/ 268 w 329"/>
              <a:gd name="T49" fmla="*/ 0 h 451"/>
              <a:gd name="T50" fmla="*/ 268 w 329"/>
              <a:gd name="T51"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451">
                <a:moveTo>
                  <a:pt x="151" y="0"/>
                </a:moveTo>
                <a:lnTo>
                  <a:pt x="0" y="0"/>
                </a:lnTo>
                <a:lnTo>
                  <a:pt x="0" y="451"/>
                </a:lnTo>
                <a:lnTo>
                  <a:pt x="151" y="451"/>
                </a:lnTo>
                <a:lnTo>
                  <a:pt x="151" y="136"/>
                </a:lnTo>
                <a:lnTo>
                  <a:pt x="136" y="136"/>
                </a:lnTo>
                <a:lnTo>
                  <a:pt x="136" y="101"/>
                </a:lnTo>
                <a:lnTo>
                  <a:pt x="151" y="101"/>
                </a:lnTo>
                <a:lnTo>
                  <a:pt x="151" y="0"/>
                </a:lnTo>
                <a:close/>
                <a:moveTo>
                  <a:pt x="268" y="0"/>
                </a:moveTo>
                <a:lnTo>
                  <a:pt x="199" y="0"/>
                </a:lnTo>
                <a:lnTo>
                  <a:pt x="199" y="101"/>
                </a:lnTo>
                <a:lnTo>
                  <a:pt x="212" y="101"/>
                </a:lnTo>
                <a:lnTo>
                  <a:pt x="212" y="136"/>
                </a:lnTo>
                <a:lnTo>
                  <a:pt x="199" y="136"/>
                </a:lnTo>
                <a:lnTo>
                  <a:pt x="199" y="451"/>
                </a:lnTo>
                <a:lnTo>
                  <a:pt x="268" y="451"/>
                </a:lnTo>
                <a:lnTo>
                  <a:pt x="268" y="451"/>
                </a:lnTo>
                <a:lnTo>
                  <a:pt x="268" y="451"/>
                </a:lnTo>
                <a:lnTo>
                  <a:pt x="268" y="451"/>
                </a:lnTo>
                <a:lnTo>
                  <a:pt x="329" y="379"/>
                </a:lnTo>
                <a:lnTo>
                  <a:pt x="329" y="329"/>
                </a:lnTo>
                <a:lnTo>
                  <a:pt x="329" y="301"/>
                </a:lnTo>
                <a:lnTo>
                  <a:pt x="329" y="71"/>
                </a:lnTo>
                <a:lnTo>
                  <a:pt x="268" y="0"/>
                </a:lnTo>
                <a:lnTo>
                  <a:pt x="268" y="0"/>
                </a:lnTo>
                <a:close/>
              </a:path>
            </a:pathLst>
          </a:custGeom>
          <a:solidFill>
            <a:srgbClr val="E2DBED"/>
          </a:solidFill>
          <a:ln>
            <a:noFill/>
          </a:ln>
        </p:spPr>
        <p:txBody>
          <a:bodyPr anchor="ctr"/>
          <a:lstStyle/>
          <a:p>
            <a:pPr algn="ctr"/>
            <a:endParaRPr dirty="0">
              <a:solidFill>
                <a:schemeClr val="tx1">
                  <a:lumMod val="65000"/>
                  <a:lumOff val="35000"/>
                </a:schemeClr>
              </a:solidFill>
              <a:latin typeface="+mn-ea"/>
            </a:endParaRPr>
          </a:p>
        </p:txBody>
      </p:sp>
      <p:sp>
        <p:nvSpPr>
          <p:cNvPr id="248" name="iSľîdê">
            <a:extLst>
              <a:ext uri="{FF2B5EF4-FFF2-40B4-BE49-F238E27FC236}">
                <a16:creationId xmlns:a16="http://schemas.microsoft.com/office/drawing/2014/main" id="{730E3A6B-FA28-4A34-A00B-68FCB1649683}"/>
              </a:ext>
            </a:extLst>
          </p:cNvPr>
          <p:cNvSpPr/>
          <p:nvPr/>
        </p:nvSpPr>
        <p:spPr bwMode="auto">
          <a:xfrm>
            <a:off x="7871607" y="3195880"/>
            <a:ext cx="207260" cy="274274"/>
          </a:xfrm>
          <a:custGeom>
            <a:avLst/>
            <a:gdLst>
              <a:gd name="T0" fmla="*/ 151 w 329"/>
              <a:gd name="T1" fmla="*/ 0 h 451"/>
              <a:gd name="T2" fmla="*/ 0 w 329"/>
              <a:gd name="T3" fmla="*/ 0 h 451"/>
              <a:gd name="T4" fmla="*/ 0 w 329"/>
              <a:gd name="T5" fmla="*/ 451 h 451"/>
              <a:gd name="T6" fmla="*/ 151 w 329"/>
              <a:gd name="T7" fmla="*/ 451 h 451"/>
              <a:gd name="T8" fmla="*/ 151 w 329"/>
              <a:gd name="T9" fmla="*/ 136 h 451"/>
              <a:gd name="T10" fmla="*/ 136 w 329"/>
              <a:gd name="T11" fmla="*/ 136 h 451"/>
              <a:gd name="T12" fmla="*/ 136 w 329"/>
              <a:gd name="T13" fmla="*/ 101 h 451"/>
              <a:gd name="T14" fmla="*/ 151 w 329"/>
              <a:gd name="T15" fmla="*/ 101 h 451"/>
              <a:gd name="T16" fmla="*/ 151 w 329"/>
              <a:gd name="T17" fmla="*/ 0 h 451"/>
              <a:gd name="T18" fmla="*/ 268 w 329"/>
              <a:gd name="T19" fmla="*/ 0 h 451"/>
              <a:gd name="T20" fmla="*/ 199 w 329"/>
              <a:gd name="T21" fmla="*/ 0 h 451"/>
              <a:gd name="T22" fmla="*/ 199 w 329"/>
              <a:gd name="T23" fmla="*/ 101 h 451"/>
              <a:gd name="T24" fmla="*/ 212 w 329"/>
              <a:gd name="T25" fmla="*/ 101 h 451"/>
              <a:gd name="T26" fmla="*/ 212 w 329"/>
              <a:gd name="T27" fmla="*/ 136 h 451"/>
              <a:gd name="T28" fmla="*/ 199 w 329"/>
              <a:gd name="T29" fmla="*/ 136 h 451"/>
              <a:gd name="T30" fmla="*/ 199 w 329"/>
              <a:gd name="T31" fmla="*/ 451 h 451"/>
              <a:gd name="T32" fmla="*/ 268 w 329"/>
              <a:gd name="T33" fmla="*/ 451 h 451"/>
              <a:gd name="T34" fmla="*/ 268 w 329"/>
              <a:gd name="T35" fmla="*/ 451 h 451"/>
              <a:gd name="T36" fmla="*/ 268 w 329"/>
              <a:gd name="T37" fmla="*/ 451 h 451"/>
              <a:gd name="T38" fmla="*/ 268 w 329"/>
              <a:gd name="T39" fmla="*/ 451 h 451"/>
              <a:gd name="T40" fmla="*/ 329 w 329"/>
              <a:gd name="T41" fmla="*/ 379 h 451"/>
              <a:gd name="T42" fmla="*/ 329 w 329"/>
              <a:gd name="T43" fmla="*/ 329 h 451"/>
              <a:gd name="T44" fmla="*/ 329 w 329"/>
              <a:gd name="T45" fmla="*/ 301 h 451"/>
              <a:gd name="T46" fmla="*/ 329 w 329"/>
              <a:gd name="T47" fmla="*/ 71 h 451"/>
              <a:gd name="T48" fmla="*/ 268 w 329"/>
              <a:gd name="T49" fmla="*/ 0 h 451"/>
              <a:gd name="T50" fmla="*/ 268 w 329"/>
              <a:gd name="T51"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451">
                <a:moveTo>
                  <a:pt x="151" y="0"/>
                </a:moveTo>
                <a:lnTo>
                  <a:pt x="0" y="0"/>
                </a:lnTo>
                <a:lnTo>
                  <a:pt x="0" y="451"/>
                </a:lnTo>
                <a:lnTo>
                  <a:pt x="151" y="451"/>
                </a:lnTo>
                <a:lnTo>
                  <a:pt x="151" y="136"/>
                </a:lnTo>
                <a:lnTo>
                  <a:pt x="136" y="136"/>
                </a:lnTo>
                <a:lnTo>
                  <a:pt x="136" y="101"/>
                </a:lnTo>
                <a:lnTo>
                  <a:pt x="151" y="101"/>
                </a:lnTo>
                <a:lnTo>
                  <a:pt x="151" y="0"/>
                </a:lnTo>
                <a:moveTo>
                  <a:pt x="268" y="0"/>
                </a:moveTo>
                <a:lnTo>
                  <a:pt x="199" y="0"/>
                </a:lnTo>
                <a:lnTo>
                  <a:pt x="199" y="101"/>
                </a:lnTo>
                <a:lnTo>
                  <a:pt x="212" y="101"/>
                </a:lnTo>
                <a:lnTo>
                  <a:pt x="212" y="136"/>
                </a:lnTo>
                <a:lnTo>
                  <a:pt x="199" y="136"/>
                </a:lnTo>
                <a:lnTo>
                  <a:pt x="199" y="451"/>
                </a:lnTo>
                <a:lnTo>
                  <a:pt x="268" y="451"/>
                </a:lnTo>
                <a:lnTo>
                  <a:pt x="268" y="451"/>
                </a:lnTo>
                <a:lnTo>
                  <a:pt x="268" y="451"/>
                </a:lnTo>
                <a:lnTo>
                  <a:pt x="268" y="451"/>
                </a:lnTo>
                <a:lnTo>
                  <a:pt x="329" y="379"/>
                </a:lnTo>
                <a:lnTo>
                  <a:pt x="329" y="329"/>
                </a:lnTo>
                <a:lnTo>
                  <a:pt x="329" y="301"/>
                </a:lnTo>
                <a:lnTo>
                  <a:pt x="329" y="71"/>
                </a:lnTo>
                <a:lnTo>
                  <a:pt x="268" y="0"/>
                </a:lnTo>
                <a:lnTo>
                  <a:pt x="2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49" name="isļîḋè">
            <a:extLst>
              <a:ext uri="{FF2B5EF4-FFF2-40B4-BE49-F238E27FC236}">
                <a16:creationId xmlns:a16="http://schemas.microsoft.com/office/drawing/2014/main" id="{33BBBF0A-0BE6-47AD-8767-4D97C2EAE000}"/>
              </a:ext>
            </a:extLst>
          </p:cNvPr>
          <p:cNvSpPr/>
          <p:nvPr/>
        </p:nvSpPr>
        <p:spPr bwMode="auto">
          <a:xfrm>
            <a:off x="7966732" y="3195880"/>
            <a:ext cx="30238" cy="274882"/>
          </a:xfrm>
          <a:custGeom>
            <a:avLst/>
            <a:gdLst>
              <a:gd name="T0" fmla="*/ 48 w 48"/>
              <a:gd name="T1" fmla="*/ 136 h 452"/>
              <a:gd name="T2" fmla="*/ 0 w 48"/>
              <a:gd name="T3" fmla="*/ 136 h 452"/>
              <a:gd name="T4" fmla="*/ 0 w 48"/>
              <a:gd name="T5" fmla="*/ 451 h 452"/>
              <a:gd name="T6" fmla="*/ 0 w 48"/>
              <a:gd name="T7" fmla="*/ 452 h 452"/>
              <a:gd name="T8" fmla="*/ 48 w 48"/>
              <a:gd name="T9" fmla="*/ 452 h 452"/>
              <a:gd name="T10" fmla="*/ 48 w 48"/>
              <a:gd name="T11" fmla="*/ 451 h 452"/>
              <a:gd name="T12" fmla="*/ 48 w 48"/>
              <a:gd name="T13" fmla="*/ 136 h 452"/>
              <a:gd name="T14" fmla="*/ 48 w 48"/>
              <a:gd name="T15" fmla="*/ 0 h 452"/>
              <a:gd name="T16" fmla="*/ 0 w 48"/>
              <a:gd name="T17" fmla="*/ 0 h 452"/>
              <a:gd name="T18" fmla="*/ 0 w 48"/>
              <a:gd name="T19" fmla="*/ 101 h 452"/>
              <a:gd name="T20" fmla="*/ 48 w 48"/>
              <a:gd name="T21" fmla="*/ 101 h 452"/>
              <a:gd name="T22" fmla="*/ 48 w 48"/>
              <a:gd name="T2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52">
                <a:moveTo>
                  <a:pt x="48" y="136"/>
                </a:moveTo>
                <a:lnTo>
                  <a:pt x="0" y="136"/>
                </a:lnTo>
                <a:lnTo>
                  <a:pt x="0" y="451"/>
                </a:lnTo>
                <a:lnTo>
                  <a:pt x="0" y="452"/>
                </a:lnTo>
                <a:lnTo>
                  <a:pt x="48" y="452"/>
                </a:lnTo>
                <a:lnTo>
                  <a:pt x="48" y="451"/>
                </a:lnTo>
                <a:lnTo>
                  <a:pt x="48" y="136"/>
                </a:lnTo>
                <a:close/>
                <a:moveTo>
                  <a:pt x="48" y="0"/>
                </a:moveTo>
                <a:lnTo>
                  <a:pt x="0" y="0"/>
                </a:lnTo>
                <a:lnTo>
                  <a:pt x="0" y="101"/>
                </a:lnTo>
                <a:lnTo>
                  <a:pt x="48" y="101"/>
                </a:lnTo>
                <a:lnTo>
                  <a:pt x="48" y="0"/>
                </a:lnTo>
                <a:close/>
              </a:path>
            </a:pathLst>
          </a:cu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0" name="íṣlíḑe">
            <a:extLst>
              <a:ext uri="{FF2B5EF4-FFF2-40B4-BE49-F238E27FC236}">
                <a16:creationId xmlns:a16="http://schemas.microsoft.com/office/drawing/2014/main" id="{0E38004A-425E-4B95-A247-50573E1D6B94}"/>
              </a:ext>
            </a:extLst>
          </p:cNvPr>
          <p:cNvSpPr/>
          <p:nvPr/>
        </p:nvSpPr>
        <p:spPr bwMode="auto">
          <a:xfrm>
            <a:off x="7966732" y="3195880"/>
            <a:ext cx="30238" cy="274882"/>
          </a:xfrm>
          <a:custGeom>
            <a:avLst/>
            <a:gdLst>
              <a:gd name="T0" fmla="*/ 48 w 48"/>
              <a:gd name="T1" fmla="*/ 136 h 452"/>
              <a:gd name="T2" fmla="*/ 0 w 48"/>
              <a:gd name="T3" fmla="*/ 136 h 452"/>
              <a:gd name="T4" fmla="*/ 0 w 48"/>
              <a:gd name="T5" fmla="*/ 451 h 452"/>
              <a:gd name="T6" fmla="*/ 0 w 48"/>
              <a:gd name="T7" fmla="*/ 452 h 452"/>
              <a:gd name="T8" fmla="*/ 48 w 48"/>
              <a:gd name="T9" fmla="*/ 452 h 452"/>
              <a:gd name="T10" fmla="*/ 48 w 48"/>
              <a:gd name="T11" fmla="*/ 451 h 452"/>
              <a:gd name="T12" fmla="*/ 48 w 48"/>
              <a:gd name="T13" fmla="*/ 136 h 452"/>
              <a:gd name="T14" fmla="*/ 48 w 48"/>
              <a:gd name="T15" fmla="*/ 0 h 452"/>
              <a:gd name="T16" fmla="*/ 0 w 48"/>
              <a:gd name="T17" fmla="*/ 0 h 452"/>
              <a:gd name="T18" fmla="*/ 0 w 48"/>
              <a:gd name="T19" fmla="*/ 101 h 452"/>
              <a:gd name="T20" fmla="*/ 48 w 48"/>
              <a:gd name="T21" fmla="*/ 101 h 452"/>
              <a:gd name="T22" fmla="*/ 48 w 48"/>
              <a:gd name="T2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52">
                <a:moveTo>
                  <a:pt x="48" y="136"/>
                </a:moveTo>
                <a:lnTo>
                  <a:pt x="0" y="136"/>
                </a:lnTo>
                <a:lnTo>
                  <a:pt x="0" y="451"/>
                </a:lnTo>
                <a:lnTo>
                  <a:pt x="0" y="452"/>
                </a:lnTo>
                <a:lnTo>
                  <a:pt x="48" y="452"/>
                </a:lnTo>
                <a:lnTo>
                  <a:pt x="48" y="451"/>
                </a:lnTo>
                <a:lnTo>
                  <a:pt x="48" y="136"/>
                </a:lnTo>
                <a:moveTo>
                  <a:pt x="48" y="0"/>
                </a:moveTo>
                <a:lnTo>
                  <a:pt x="0" y="0"/>
                </a:lnTo>
                <a:lnTo>
                  <a:pt x="0" y="101"/>
                </a:lnTo>
                <a:lnTo>
                  <a:pt x="48" y="101"/>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1" name="íṡľiḓê">
            <a:extLst>
              <a:ext uri="{FF2B5EF4-FFF2-40B4-BE49-F238E27FC236}">
                <a16:creationId xmlns:a16="http://schemas.microsoft.com/office/drawing/2014/main" id="{F3B32845-79BE-4058-B9C2-A6EBA103AC05}"/>
              </a:ext>
            </a:extLst>
          </p:cNvPr>
          <p:cNvSpPr/>
          <p:nvPr/>
        </p:nvSpPr>
        <p:spPr bwMode="auto">
          <a:xfrm>
            <a:off x="7957282" y="3257303"/>
            <a:ext cx="47878" cy="21285"/>
          </a:xfrm>
          <a:custGeom>
            <a:avLst/>
            <a:gdLst>
              <a:gd name="T0" fmla="*/ 76 w 76"/>
              <a:gd name="T1" fmla="*/ 0 h 35"/>
              <a:gd name="T2" fmla="*/ 63 w 76"/>
              <a:gd name="T3" fmla="*/ 0 h 35"/>
              <a:gd name="T4" fmla="*/ 15 w 76"/>
              <a:gd name="T5" fmla="*/ 0 h 35"/>
              <a:gd name="T6" fmla="*/ 0 w 76"/>
              <a:gd name="T7" fmla="*/ 0 h 35"/>
              <a:gd name="T8" fmla="*/ 0 w 76"/>
              <a:gd name="T9" fmla="*/ 35 h 35"/>
              <a:gd name="T10" fmla="*/ 15 w 76"/>
              <a:gd name="T11" fmla="*/ 35 h 35"/>
              <a:gd name="T12" fmla="*/ 63 w 76"/>
              <a:gd name="T13" fmla="*/ 35 h 35"/>
              <a:gd name="T14" fmla="*/ 76 w 76"/>
              <a:gd name="T15" fmla="*/ 35 h 35"/>
              <a:gd name="T16" fmla="*/ 76 w 7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35">
                <a:moveTo>
                  <a:pt x="76" y="0"/>
                </a:moveTo>
                <a:lnTo>
                  <a:pt x="63" y="0"/>
                </a:lnTo>
                <a:lnTo>
                  <a:pt x="15" y="0"/>
                </a:lnTo>
                <a:lnTo>
                  <a:pt x="0" y="0"/>
                </a:lnTo>
                <a:lnTo>
                  <a:pt x="0" y="35"/>
                </a:lnTo>
                <a:lnTo>
                  <a:pt x="15" y="35"/>
                </a:lnTo>
                <a:lnTo>
                  <a:pt x="63" y="35"/>
                </a:lnTo>
                <a:lnTo>
                  <a:pt x="76" y="35"/>
                </a:lnTo>
                <a:lnTo>
                  <a:pt x="76" y="0"/>
                </a:lnTo>
                <a:close/>
              </a:path>
            </a:pathLst>
          </a:custGeom>
          <a:solidFill>
            <a:srgbClr val="D4A6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2" name="íṩļîḍê">
            <a:extLst>
              <a:ext uri="{FF2B5EF4-FFF2-40B4-BE49-F238E27FC236}">
                <a16:creationId xmlns:a16="http://schemas.microsoft.com/office/drawing/2014/main" id="{490308FA-CC60-43D2-A08D-6771CCE9D998}"/>
              </a:ext>
            </a:extLst>
          </p:cNvPr>
          <p:cNvSpPr/>
          <p:nvPr/>
        </p:nvSpPr>
        <p:spPr bwMode="auto">
          <a:xfrm>
            <a:off x="7957282" y="3257303"/>
            <a:ext cx="47878" cy="21285"/>
          </a:xfrm>
          <a:custGeom>
            <a:avLst/>
            <a:gdLst>
              <a:gd name="T0" fmla="*/ 76 w 76"/>
              <a:gd name="T1" fmla="*/ 0 h 35"/>
              <a:gd name="T2" fmla="*/ 63 w 76"/>
              <a:gd name="T3" fmla="*/ 0 h 35"/>
              <a:gd name="T4" fmla="*/ 15 w 76"/>
              <a:gd name="T5" fmla="*/ 0 h 35"/>
              <a:gd name="T6" fmla="*/ 0 w 76"/>
              <a:gd name="T7" fmla="*/ 0 h 35"/>
              <a:gd name="T8" fmla="*/ 0 w 76"/>
              <a:gd name="T9" fmla="*/ 35 h 35"/>
              <a:gd name="T10" fmla="*/ 15 w 76"/>
              <a:gd name="T11" fmla="*/ 35 h 35"/>
              <a:gd name="T12" fmla="*/ 63 w 76"/>
              <a:gd name="T13" fmla="*/ 35 h 35"/>
              <a:gd name="T14" fmla="*/ 76 w 76"/>
              <a:gd name="T15" fmla="*/ 35 h 35"/>
              <a:gd name="T16" fmla="*/ 76 w 7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35">
                <a:moveTo>
                  <a:pt x="76" y="0"/>
                </a:moveTo>
                <a:lnTo>
                  <a:pt x="63" y="0"/>
                </a:lnTo>
                <a:lnTo>
                  <a:pt x="15" y="0"/>
                </a:lnTo>
                <a:lnTo>
                  <a:pt x="0" y="0"/>
                </a:lnTo>
                <a:lnTo>
                  <a:pt x="0" y="35"/>
                </a:lnTo>
                <a:lnTo>
                  <a:pt x="15" y="35"/>
                </a:lnTo>
                <a:lnTo>
                  <a:pt x="63" y="35"/>
                </a:lnTo>
                <a:lnTo>
                  <a:pt x="76" y="35"/>
                </a:lnTo>
                <a:lnTo>
                  <a:pt x="76" y="0"/>
                </a:lnTo>
              </a:path>
            </a:pathLst>
          </a:custGeom>
          <a:solidFill>
            <a:srgbClr val="E2DBED"/>
          </a:solidFill>
          <a:ln>
            <a:noFill/>
          </a:ln>
        </p:spPr>
        <p:txBody>
          <a:bodyPr anchor="ctr"/>
          <a:lstStyle/>
          <a:p>
            <a:pPr algn="ctr"/>
            <a:endParaRPr dirty="0">
              <a:solidFill>
                <a:schemeClr val="tx1">
                  <a:lumMod val="65000"/>
                  <a:lumOff val="35000"/>
                </a:schemeClr>
              </a:solidFill>
              <a:latin typeface="+mn-ea"/>
            </a:endParaRPr>
          </a:p>
        </p:txBody>
      </p:sp>
      <p:sp>
        <p:nvSpPr>
          <p:cNvPr id="253" name="ïs1îḋé">
            <a:extLst>
              <a:ext uri="{FF2B5EF4-FFF2-40B4-BE49-F238E27FC236}">
                <a16:creationId xmlns:a16="http://schemas.microsoft.com/office/drawing/2014/main" id="{985B8139-DD81-4BCD-B97E-BEC844084D91}"/>
              </a:ext>
            </a:extLst>
          </p:cNvPr>
          <p:cNvSpPr/>
          <p:nvPr/>
        </p:nvSpPr>
        <p:spPr bwMode="auto">
          <a:xfrm>
            <a:off x="8040438" y="3195880"/>
            <a:ext cx="38428" cy="43179"/>
          </a:xfrm>
          <a:custGeom>
            <a:avLst/>
            <a:gdLst>
              <a:gd name="T0" fmla="*/ 0 w 35"/>
              <a:gd name="T1" fmla="*/ 0 h 41"/>
              <a:gd name="T2" fmla="*/ 0 w 35"/>
              <a:gd name="T3" fmla="*/ 0 h 41"/>
              <a:gd name="T4" fmla="*/ 35 w 35"/>
              <a:gd name="T5" fmla="*/ 41 h 41"/>
              <a:gd name="T6" fmla="*/ 35 w 35"/>
              <a:gd name="T7" fmla="*/ 35 h 41"/>
              <a:gd name="T8" fmla="*/ 0 w 35"/>
              <a:gd name="T9" fmla="*/ 0 h 41"/>
            </a:gdLst>
            <a:ahLst/>
            <a:cxnLst>
              <a:cxn ang="0">
                <a:pos x="T0" y="T1"/>
              </a:cxn>
              <a:cxn ang="0">
                <a:pos x="T2" y="T3"/>
              </a:cxn>
              <a:cxn ang="0">
                <a:pos x="T4" y="T5"/>
              </a:cxn>
              <a:cxn ang="0">
                <a:pos x="T6" y="T7"/>
              </a:cxn>
              <a:cxn ang="0">
                <a:pos x="T8" y="T9"/>
              </a:cxn>
            </a:cxnLst>
            <a:rect l="0" t="0" r="r" b="b"/>
            <a:pathLst>
              <a:path w="35" h="41">
                <a:moveTo>
                  <a:pt x="0" y="0"/>
                </a:moveTo>
                <a:cubicBezTo>
                  <a:pt x="0" y="0"/>
                  <a:pt x="0" y="0"/>
                  <a:pt x="0" y="0"/>
                </a:cubicBezTo>
                <a:cubicBezTo>
                  <a:pt x="35" y="41"/>
                  <a:pt x="35" y="41"/>
                  <a:pt x="35" y="41"/>
                </a:cubicBezTo>
                <a:cubicBezTo>
                  <a:pt x="35" y="35"/>
                  <a:pt x="35" y="35"/>
                  <a:pt x="35" y="35"/>
                </a:cubicBezTo>
                <a:cubicBezTo>
                  <a:pt x="35" y="15"/>
                  <a:pt x="20" y="0"/>
                  <a:pt x="0" y="0"/>
                </a:cubicBezTo>
              </a:path>
            </a:pathLst>
          </a:cu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4" name="iṣḻidê">
            <a:extLst>
              <a:ext uri="{FF2B5EF4-FFF2-40B4-BE49-F238E27FC236}">
                <a16:creationId xmlns:a16="http://schemas.microsoft.com/office/drawing/2014/main" id="{9C3E4EB5-1844-4008-B53F-CAE9FE7160D2}"/>
              </a:ext>
            </a:extLst>
          </p:cNvPr>
          <p:cNvSpPr/>
          <p:nvPr/>
        </p:nvSpPr>
        <p:spPr bwMode="auto">
          <a:xfrm>
            <a:off x="8040438" y="3426368"/>
            <a:ext cx="38428" cy="43786"/>
          </a:xfrm>
          <a:custGeom>
            <a:avLst/>
            <a:gdLst>
              <a:gd name="T0" fmla="*/ 35 w 35"/>
              <a:gd name="T1" fmla="*/ 0 h 41"/>
              <a:gd name="T2" fmla="*/ 35 w 35"/>
              <a:gd name="T3" fmla="*/ 0 h 41"/>
              <a:gd name="T4" fmla="*/ 0 w 35"/>
              <a:gd name="T5" fmla="*/ 41 h 41"/>
              <a:gd name="T6" fmla="*/ 9 w 35"/>
              <a:gd name="T7" fmla="*/ 40 h 41"/>
              <a:gd name="T8" fmla="*/ 11 w 35"/>
              <a:gd name="T9" fmla="*/ 40 h 41"/>
              <a:gd name="T10" fmla="*/ 12 w 35"/>
              <a:gd name="T11" fmla="*/ 39 h 41"/>
              <a:gd name="T12" fmla="*/ 14 w 35"/>
              <a:gd name="T13" fmla="*/ 39 h 41"/>
              <a:gd name="T14" fmla="*/ 16 w 35"/>
              <a:gd name="T15" fmla="*/ 38 h 41"/>
              <a:gd name="T16" fmla="*/ 17 w 35"/>
              <a:gd name="T17" fmla="*/ 37 h 41"/>
              <a:gd name="T18" fmla="*/ 18 w 35"/>
              <a:gd name="T19" fmla="*/ 37 h 41"/>
              <a:gd name="T20" fmla="*/ 20 w 35"/>
              <a:gd name="T21" fmla="*/ 35 h 41"/>
              <a:gd name="T22" fmla="*/ 21 w 35"/>
              <a:gd name="T23" fmla="*/ 34 h 41"/>
              <a:gd name="T24" fmla="*/ 23 w 35"/>
              <a:gd name="T25" fmla="*/ 33 h 41"/>
              <a:gd name="T26" fmla="*/ 35 w 35"/>
              <a:gd name="T27" fmla="*/ 6 h 41"/>
              <a:gd name="T28" fmla="*/ 35 w 35"/>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1">
                <a:moveTo>
                  <a:pt x="35" y="0"/>
                </a:moveTo>
                <a:cubicBezTo>
                  <a:pt x="35" y="0"/>
                  <a:pt x="35" y="0"/>
                  <a:pt x="35" y="0"/>
                </a:cubicBezTo>
                <a:cubicBezTo>
                  <a:pt x="0" y="41"/>
                  <a:pt x="0" y="41"/>
                  <a:pt x="0" y="41"/>
                </a:cubicBezTo>
                <a:cubicBezTo>
                  <a:pt x="3" y="41"/>
                  <a:pt x="6" y="41"/>
                  <a:pt x="9" y="40"/>
                </a:cubicBezTo>
                <a:cubicBezTo>
                  <a:pt x="10" y="40"/>
                  <a:pt x="10" y="40"/>
                  <a:pt x="11" y="40"/>
                </a:cubicBezTo>
                <a:cubicBezTo>
                  <a:pt x="12" y="39"/>
                  <a:pt x="12" y="39"/>
                  <a:pt x="12" y="39"/>
                </a:cubicBezTo>
                <a:cubicBezTo>
                  <a:pt x="12" y="39"/>
                  <a:pt x="13" y="39"/>
                  <a:pt x="14" y="39"/>
                </a:cubicBezTo>
                <a:cubicBezTo>
                  <a:pt x="15" y="38"/>
                  <a:pt x="15" y="38"/>
                  <a:pt x="16" y="38"/>
                </a:cubicBezTo>
                <a:cubicBezTo>
                  <a:pt x="16" y="38"/>
                  <a:pt x="17" y="37"/>
                  <a:pt x="17" y="37"/>
                </a:cubicBezTo>
                <a:cubicBezTo>
                  <a:pt x="18" y="37"/>
                  <a:pt x="18" y="37"/>
                  <a:pt x="18" y="37"/>
                </a:cubicBezTo>
                <a:cubicBezTo>
                  <a:pt x="19" y="36"/>
                  <a:pt x="19" y="36"/>
                  <a:pt x="20" y="35"/>
                </a:cubicBezTo>
                <a:cubicBezTo>
                  <a:pt x="20" y="35"/>
                  <a:pt x="21" y="35"/>
                  <a:pt x="21" y="34"/>
                </a:cubicBezTo>
                <a:cubicBezTo>
                  <a:pt x="22" y="34"/>
                  <a:pt x="22" y="34"/>
                  <a:pt x="23" y="33"/>
                </a:cubicBezTo>
                <a:cubicBezTo>
                  <a:pt x="30" y="27"/>
                  <a:pt x="35" y="17"/>
                  <a:pt x="35" y="6"/>
                </a:cubicBezTo>
                <a:cubicBezTo>
                  <a:pt x="35" y="0"/>
                  <a:pt x="35" y="0"/>
                  <a:pt x="35" y="0"/>
                </a:cubicBezTo>
              </a:path>
            </a:pathLst>
          </a:custGeom>
          <a:solidFill>
            <a:srgbClr val="089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5" name="ïšḻîḋé">
            <a:extLst>
              <a:ext uri="{FF2B5EF4-FFF2-40B4-BE49-F238E27FC236}">
                <a16:creationId xmlns:a16="http://schemas.microsoft.com/office/drawing/2014/main" id="{ECBC952F-148F-4E9B-AC9D-7F7AFE5CBC76}"/>
              </a:ext>
            </a:extLst>
          </p:cNvPr>
          <p:cNvSpPr/>
          <p:nvPr/>
        </p:nvSpPr>
        <p:spPr bwMode="auto">
          <a:xfrm>
            <a:off x="8040438" y="3433057"/>
            <a:ext cx="38428" cy="57774"/>
          </a:xfrm>
          <a:custGeom>
            <a:avLst/>
            <a:gdLst>
              <a:gd name="T0" fmla="*/ 35 w 35"/>
              <a:gd name="T1" fmla="*/ 0 h 55"/>
              <a:gd name="T2" fmla="*/ 35 w 35"/>
              <a:gd name="T3" fmla="*/ 0 h 55"/>
              <a:gd name="T4" fmla="*/ 23 w 35"/>
              <a:gd name="T5" fmla="*/ 27 h 55"/>
              <a:gd name="T6" fmla="*/ 21 w 35"/>
              <a:gd name="T7" fmla="*/ 28 h 55"/>
              <a:gd name="T8" fmla="*/ 20 w 35"/>
              <a:gd name="T9" fmla="*/ 29 h 55"/>
              <a:gd name="T10" fmla="*/ 18 w 35"/>
              <a:gd name="T11" fmla="*/ 31 h 55"/>
              <a:gd name="T12" fmla="*/ 17 w 35"/>
              <a:gd name="T13" fmla="*/ 31 h 55"/>
              <a:gd name="T14" fmla="*/ 16 w 35"/>
              <a:gd name="T15" fmla="*/ 32 h 55"/>
              <a:gd name="T16" fmla="*/ 14 w 35"/>
              <a:gd name="T17" fmla="*/ 33 h 55"/>
              <a:gd name="T18" fmla="*/ 12 w 35"/>
              <a:gd name="T19" fmla="*/ 33 h 55"/>
              <a:gd name="T20" fmla="*/ 11 w 35"/>
              <a:gd name="T21" fmla="*/ 34 h 55"/>
              <a:gd name="T22" fmla="*/ 9 w 35"/>
              <a:gd name="T23" fmla="*/ 34 h 55"/>
              <a:gd name="T24" fmla="*/ 0 w 35"/>
              <a:gd name="T25" fmla="*/ 35 h 55"/>
              <a:gd name="T26" fmla="*/ 0 w 35"/>
              <a:gd name="T27" fmla="*/ 35 h 55"/>
              <a:gd name="T28" fmla="*/ 12 w 35"/>
              <a:gd name="T29" fmla="*/ 55 h 55"/>
              <a:gd name="T30" fmla="*/ 12 w 35"/>
              <a:gd name="T31" fmla="*/ 55 h 55"/>
              <a:gd name="T32" fmla="*/ 13 w 35"/>
              <a:gd name="T33" fmla="*/ 55 h 55"/>
              <a:gd name="T34" fmla="*/ 13 w 35"/>
              <a:gd name="T35" fmla="*/ 55 h 55"/>
              <a:gd name="T36" fmla="*/ 15 w 35"/>
              <a:gd name="T37" fmla="*/ 54 h 55"/>
              <a:gd name="T38" fmla="*/ 16 w 35"/>
              <a:gd name="T39" fmla="*/ 54 h 55"/>
              <a:gd name="T40" fmla="*/ 17 w 35"/>
              <a:gd name="T41" fmla="*/ 53 h 55"/>
              <a:gd name="T42" fmla="*/ 18 w 35"/>
              <a:gd name="T43" fmla="*/ 52 h 55"/>
              <a:gd name="T44" fmla="*/ 19 w 35"/>
              <a:gd name="T45" fmla="*/ 52 h 55"/>
              <a:gd name="T46" fmla="*/ 20 w 35"/>
              <a:gd name="T47" fmla="*/ 51 h 55"/>
              <a:gd name="T48" fmla="*/ 20 w 35"/>
              <a:gd name="T49" fmla="*/ 51 h 55"/>
              <a:gd name="T50" fmla="*/ 21 w 35"/>
              <a:gd name="T51" fmla="*/ 50 h 55"/>
              <a:gd name="T52" fmla="*/ 22 w 35"/>
              <a:gd name="T53" fmla="*/ 50 h 55"/>
              <a:gd name="T54" fmla="*/ 23 w 35"/>
              <a:gd name="T55" fmla="*/ 49 h 55"/>
              <a:gd name="T56" fmla="*/ 25 w 35"/>
              <a:gd name="T57" fmla="*/ 47 h 55"/>
              <a:gd name="T58" fmla="*/ 26 w 35"/>
              <a:gd name="T59" fmla="*/ 46 h 55"/>
              <a:gd name="T60" fmla="*/ 27 w 35"/>
              <a:gd name="T61" fmla="*/ 45 h 55"/>
              <a:gd name="T62" fmla="*/ 28 w 35"/>
              <a:gd name="T63" fmla="*/ 44 h 55"/>
              <a:gd name="T64" fmla="*/ 28 w 35"/>
              <a:gd name="T65" fmla="*/ 43 h 55"/>
              <a:gd name="T66" fmla="*/ 29 w 35"/>
              <a:gd name="T67" fmla="*/ 42 h 55"/>
              <a:gd name="T68" fmla="*/ 30 w 35"/>
              <a:gd name="T69" fmla="*/ 41 h 55"/>
              <a:gd name="T70" fmla="*/ 31 w 35"/>
              <a:gd name="T71" fmla="*/ 38 h 55"/>
              <a:gd name="T72" fmla="*/ 32 w 35"/>
              <a:gd name="T73" fmla="*/ 37 h 55"/>
              <a:gd name="T74" fmla="*/ 33 w 35"/>
              <a:gd name="T75" fmla="*/ 36 h 55"/>
              <a:gd name="T76" fmla="*/ 33 w 35"/>
              <a:gd name="T77" fmla="*/ 34 h 55"/>
              <a:gd name="T78" fmla="*/ 34 w 35"/>
              <a:gd name="T79" fmla="*/ 32 h 55"/>
              <a:gd name="T80" fmla="*/ 34 w 35"/>
              <a:gd name="T81" fmla="*/ 31 h 55"/>
              <a:gd name="T82" fmla="*/ 35 w 35"/>
              <a:gd name="T83" fmla="*/ 30 h 55"/>
              <a:gd name="T84" fmla="*/ 35 w 35"/>
              <a:gd name="T85" fmla="*/ 29 h 55"/>
              <a:gd name="T86" fmla="*/ 35 w 35"/>
              <a:gd name="T87" fmla="*/ 26 h 55"/>
              <a:gd name="T88" fmla="*/ 35 w 35"/>
              <a:gd name="T89" fmla="*/ 26 h 55"/>
              <a:gd name="T90" fmla="*/ 35 w 35"/>
              <a:gd name="T91" fmla="*/ 24 h 55"/>
              <a:gd name="T92" fmla="*/ 35 w 35"/>
              <a:gd name="T93" fmla="*/ 23 h 55"/>
              <a:gd name="T94" fmla="*/ 35 w 35"/>
              <a:gd name="T95" fmla="*/ 22 h 55"/>
              <a:gd name="T96" fmla="*/ 35 w 35"/>
              <a:gd name="T9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55">
                <a:moveTo>
                  <a:pt x="35" y="0"/>
                </a:moveTo>
                <a:cubicBezTo>
                  <a:pt x="35" y="0"/>
                  <a:pt x="35" y="0"/>
                  <a:pt x="35" y="0"/>
                </a:cubicBezTo>
                <a:cubicBezTo>
                  <a:pt x="35" y="11"/>
                  <a:pt x="30" y="21"/>
                  <a:pt x="23" y="27"/>
                </a:cubicBezTo>
                <a:cubicBezTo>
                  <a:pt x="22" y="28"/>
                  <a:pt x="22" y="28"/>
                  <a:pt x="21" y="28"/>
                </a:cubicBezTo>
                <a:cubicBezTo>
                  <a:pt x="21" y="29"/>
                  <a:pt x="20" y="29"/>
                  <a:pt x="20" y="29"/>
                </a:cubicBezTo>
                <a:cubicBezTo>
                  <a:pt x="19" y="30"/>
                  <a:pt x="19" y="30"/>
                  <a:pt x="18" y="31"/>
                </a:cubicBezTo>
                <a:cubicBezTo>
                  <a:pt x="17" y="31"/>
                  <a:pt x="17" y="31"/>
                  <a:pt x="17" y="31"/>
                </a:cubicBezTo>
                <a:cubicBezTo>
                  <a:pt x="17" y="31"/>
                  <a:pt x="16" y="32"/>
                  <a:pt x="16" y="32"/>
                </a:cubicBezTo>
                <a:cubicBezTo>
                  <a:pt x="15" y="32"/>
                  <a:pt x="15" y="32"/>
                  <a:pt x="14" y="33"/>
                </a:cubicBezTo>
                <a:cubicBezTo>
                  <a:pt x="13" y="33"/>
                  <a:pt x="12" y="33"/>
                  <a:pt x="12" y="33"/>
                </a:cubicBezTo>
                <a:cubicBezTo>
                  <a:pt x="11" y="34"/>
                  <a:pt x="11" y="34"/>
                  <a:pt x="11" y="34"/>
                </a:cubicBezTo>
                <a:cubicBezTo>
                  <a:pt x="10" y="34"/>
                  <a:pt x="10" y="34"/>
                  <a:pt x="9" y="34"/>
                </a:cubicBezTo>
                <a:cubicBezTo>
                  <a:pt x="6" y="35"/>
                  <a:pt x="3" y="35"/>
                  <a:pt x="0" y="35"/>
                </a:cubicBezTo>
                <a:cubicBezTo>
                  <a:pt x="0" y="35"/>
                  <a:pt x="0" y="35"/>
                  <a:pt x="0" y="35"/>
                </a:cubicBezTo>
                <a:cubicBezTo>
                  <a:pt x="12" y="55"/>
                  <a:pt x="12" y="55"/>
                  <a:pt x="12" y="55"/>
                </a:cubicBezTo>
                <a:cubicBezTo>
                  <a:pt x="12" y="55"/>
                  <a:pt x="12" y="55"/>
                  <a:pt x="12" y="55"/>
                </a:cubicBezTo>
                <a:cubicBezTo>
                  <a:pt x="13" y="55"/>
                  <a:pt x="13" y="55"/>
                  <a:pt x="13" y="55"/>
                </a:cubicBezTo>
                <a:cubicBezTo>
                  <a:pt x="13" y="55"/>
                  <a:pt x="13" y="55"/>
                  <a:pt x="13" y="55"/>
                </a:cubicBezTo>
                <a:cubicBezTo>
                  <a:pt x="14" y="55"/>
                  <a:pt x="14" y="54"/>
                  <a:pt x="15" y="54"/>
                </a:cubicBezTo>
                <a:cubicBezTo>
                  <a:pt x="15" y="54"/>
                  <a:pt x="15" y="54"/>
                  <a:pt x="16" y="54"/>
                </a:cubicBezTo>
                <a:cubicBezTo>
                  <a:pt x="16" y="53"/>
                  <a:pt x="16" y="53"/>
                  <a:pt x="17" y="53"/>
                </a:cubicBezTo>
                <a:cubicBezTo>
                  <a:pt x="17" y="53"/>
                  <a:pt x="18" y="53"/>
                  <a:pt x="18" y="52"/>
                </a:cubicBezTo>
                <a:cubicBezTo>
                  <a:pt x="19" y="52"/>
                  <a:pt x="19" y="52"/>
                  <a:pt x="19" y="52"/>
                </a:cubicBezTo>
                <a:cubicBezTo>
                  <a:pt x="20" y="51"/>
                  <a:pt x="20" y="51"/>
                  <a:pt x="20" y="51"/>
                </a:cubicBezTo>
                <a:cubicBezTo>
                  <a:pt x="20" y="51"/>
                  <a:pt x="20" y="51"/>
                  <a:pt x="20" y="51"/>
                </a:cubicBezTo>
                <a:cubicBezTo>
                  <a:pt x="21" y="50"/>
                  <a:pt x="21" y="50"/>
                  <a:pt x="21" y="50"/>
                </a:cubicBezTo>
                <a:cubicBezTo>
                  <a:pt x="22" y="50"/>
                  <a:pt x="22" y="50"/>
                  <a:pt x="22" y="50"/>
                </a:cubicBezTo>
                <a:cubicBezTo>
                  <a:pt x="22" y="49"/>
                  <a:pt x="23" y="49"/>
                  <a:pt x="23" y="49"/>
                </a:cubicBezTo>
                <a:cubicBezTo>
                  <a:pt x="24" y="48"/>
                  <a:pt x="24" y="48"/>
                  <a:pt x="25" y="47"/>
                </a:cubicBezTo>
                <a:cubicBezTo>
                  <a:pt x="26" y="46"/>
                  <a:pt x="26" y="46"/>
                  <a:pt x="26" y="46"/>
                </a:cubicBezTo>
                <a:cubicBezTo>
                  <a:pt x="26" y="46"/>
                  <a:pt x="26" y="46"/>
                  <a:pt x="27" y="45"/>
                </a:cubicBezTo>
                <a:cubicBezTo>
                  <a:pt x="28" y="44"/>
                  <a:pt x="28" y="44"/>
                  <a:pt x="28" y="44"/>
                </a:cubicBezTo>
                <a:cubicBezTo>
                  <a:pt x="28" y="43"/>
                  <a:pt x="28" y="43"/>
                  <a:pt x="28" y="43"/>
                </a:cubicBezTo>
                <a:cubicBezTo>
                  <a:pt x="29" y="43"/>
                  <a:pt x="29" y="42"/>
                  <a:pt x="29" y="42"/>
                </a:cubicBezTo>
                <a:cubicBezTo>
                  <a:pt x="30" y="41"/>
                  <a:pt x="30" y="41"/>
                  <a:pt x="30" y="41"/>
                </a:cubicBezTo>
                <a:cubicBezTo>
                  <a:pt x="30" y="40"/>
                  <a:pt x="31" y="39"/>
                  <a:pt x="31" y="38"/>
                </a:cubicBezTo>
                <a:cubicBezTo>
                  <a:pt x="32" y="37"/>
                  <a:pt x="32" y="37"/>
                  <a:pt x="32" y="37"/>
                </a:cubicBezTo>
                <a:cubicBezTo>
                  <a:pt x="32" y="37"/>
                  <a:pt x="32" y="36"/>
                  <a:pt x="33" y="36"/>
                </a:cubicBezTo>
                <a:cubicBezTo>
                  <a:pt x="33" y="35"/>
                  <a:pt x="33" y="34"/>
                  <a:pt x="33" y="34"/>
                </a:cubicBezTo>
                <a:cubicBezTo>
                  <a:pt x="34" y="33"/>
                  <a:pt x="34" y="33"/>
                  <a:pt x="34" y="32"/>
                </a:cubicBezTo>
                <a:cubicBezTo>
                  <a:pt x="34" y="32"/>
                  <a:pt x="34" y="31"/>
                  <a:pt x="34" y="31"/>
                </a:cubicBezTo>
                <a:cubicBezTo>
                  <a:pt x="34" y="31"/>
                  <a:pt x="34" y="30"/>
                  <a:pt x="35" y="30"/>
                </a:cubicBezTo>
                <a:cubicBezTo>
                  <a:pt x="35" y="29"/>
                  <a:pt x="35" y="29"/>
                  <a:pt x="35" y="29"/>
                </a:cubicBezTo>
                <a:cubicBezTo>
                  <a:pt x="35" y="28"/>
                  <a:pt x="35" y="27"/>
                  <a:pt x="35" y="26"/>
                </a:cubicBezTo>
                <a:cubicBezTo>
                  <a:pt x="35" y="26"/>
                  <a:pt x="35" y="26"/>
                  <a:pt x="35" y="26"/>
                </a:cubicBezTo>
                <a:cubicBezTo>
                  <a:pt x="35" y="25"/>
                  <a:pt x="35" y="25"/>
                  <a:pt x="35" y="24"/>
                </a:cubicBezTo>
                <a:cubicBezTo>
                  <a:pt x="35" y="23"/>
                  <a:pt x="35" y="23"/>
                  <a:pt x="35" y="23"/>
                </a:cubicBezTo>
                <a:cubicBezTo>
                  <a:pt x="35" y="23"/>
                  <a:pt x="35" y="23"/>
                  <a:pt x="35" y="22"/>
                </a:cubicBezTo>
                <a:cubicBezTo>
                  <a:pt x="35" y="0"/>
                  <a:pt x="35" y="0"/>
                  <a:pt x="35" y="0"/>
                </a:cubicBezTo>
              </a:path>
            </a:pathLst>
          </a:custGeom>
          <a:solidFill>
            <a:srgbClr val="088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6" name="îṣ1íde">
            <a:extLst>
              <a:ext uri="{FF2B5EF4-FFF2-40B4-BE49-F238E27FC236}">
                <a16:creationId xmlns:a16="http://schemas.microsoft.com/office/drawing/2014/main" id="{632659B7-ECEA-4AA5-873F-F455D02E0B69}"/>
              </a:ext>
            </a:extLst>
          </p:cNvPr>
          <p:cNvSpPr/>
          <p:nvPr/>
        </p:nvSpPr>
        <p:spPr bwMode="auto">
          <a:xfrm>
            <a:off x="7375191" y="2168114"/>
            <a:ext cx="961962" cy="926814"/>
          </a:xfrm>
          <a:prstGeom prst="ellipse">
            <a:avLst/>
          </a:prstGeom>
          <a:solidFill>
            <a:srgbClr val="A993C9"/>
          </a:solidFill>
          <a:ln>
            <a:noFill/>
          </a:ln>
        </p:spPr>
        <p:txBody>
          <a:bodyPr anchor="ctr"/>
          <a:lstStyle/>
          <a:p>
            <a:pPr algn="ctr"/>
            <a:endParaRPr dirty="0">
              <a:solidFill>
                <a:schemeClr val="tx1">
                  <a:lumMod val="65000"/>
                  <a:lumOff val="35000"/>
                </a:schemeClr>
              </a:solidFill>
              <a:latin typeface="+mn-ea"/>
            </a:endParaRPr>
          </a:p>
        </p:txBody>
      </p:sp>
      <p:sp>
        <p:nvSpPr>
          <p:cNvPr id="257" name="íšlíḋé">
            <a:extLst>
              <a:ext uri="{FF2B5EF4-FFF2-40B4-BE49-F238E27FC236}">
                <a16:creationId xmlns:a16="http://schemas.microsoft.com/office/drawing/2014/main" id="{46A0DC5D-97EC-45B3-AC17-09EAC313756A}"/>
              </a:ext>
            </a:extLst>
          </p:cNvPr>
          <p:cNvSpPr/>
          <p:nvPr/>
        </p:nvSpPr>
        <p:spPr bwMode="auto">
          <a:xfrm>
            <a:off x="7626549" y="2143788"/>
            <a:ext cx="241908" cy="207378"/>
          </a:xfrm>
          <a:custGeom>
            <a:avLst/>
            <a:gdLst>
              <a:gd name="T0" fmla="*/ 220 w 220"/>
              <a:gd name="T1" fmla="*/ 34 h 196"/>
              <a:gd name="T2" fmla="*/ 130 w 220"/>
              <a:gd name="T3" fmla="*/ 158 h 196"/>
              <a:gd name="T4" fmla="*/ 66 w 220"/>
              <a:gd name="T5" fmla="*/ 167 h 196"/>
              <a:gd name="T6" fmla="*/ 66 w 220"/>
              <a:gd name="T7" fmla="*/ 105 h 196"/>
              <a:gd name="T8" fmla="*/ 7 w 220"/>
              <a:gd name="T9" fmla="*/ 72 h 196"/>
              <a:gd name="T10" fmla="*/ 52 w 220"/>
              <a:gd name="T11" fmla="*/ 45 h 196"/>
              <a:gd name="T12" fmla="*/ 220 w 220"/>
              <a:gd name="T13" fmla="*/ 34 h 196"/>
            </a:gdLst>
            <a:ahLst/>
            <a:cxnLst>
              <a:cxn ang="0">
                <a:pos x="T0" y="T1"/>
              </a:cxn>
              <a:cxn ang="0">
                <a:pos x="T2" y="T3"/>
              </a:cxn>
              <a:cxn ang="0">
                <a:pos x="T4" y="T5"/>
              </a:cxn>
              <a:cxn ang="0">
                <a:pos x="T6" y="T7"/>
              </a:cxn>
              <a:cxn ang="0">
                <a:pos x="T8" y="T9"/>
              </a:cxn>
              <a:cxn ang="0">
                <a:pos x="T10" y="T11"/>
              </a:cxn>
              <a:cxn ang="0">
                <a:pos x="T12" y="T13"/>
              </a:cxn>
            </a:cxnLst>
            <a:rect l="0" t="0" r="r" b="b"/>
            <a:pathLst>
              <a:path w="220" h="196">
                <a:moveTo>
                  <a:pt x="220" y="34"/>
                </a:moveTo>
                <a:cubicBezTo>
                  <a:pt x="220" y="34"/>
                  <a:pt x="195" y="148"/>
                  <a:pt x="130" y="158"/>
                </a:cubicBezTo>
                <a:cubicBezTo>
                  <a:pt x="66" y="167"/>
                  <a:pt x="91" y="196"/>
                  <a:pt x="66" y="167"/>
                </a:cubicBezTo>
                <a:cubicBezTo>
                  <a:pt x="41" y="139"/>
                  <a:pt x="75" y="127"/>
                  <a:pt x="66" y="105"/>
                </a:cubicBezTo>
                <a:cubicBezTo>
                  <a:pt x="56" y="82"/>
                  <a:pt x="23" y="64"/>
                  <a:pt x="7" y="72"/>
                </a:cubicBezTo>
                <a:cubicBezTo>
                  <a:pt x="0" y="76"/>
                  <a:pt x="20" y="60"/>
                  <a:pt x="52" y="45"/>
                </a:cubicBezTo>
                <a:cubicBezTo>
                  <a:pt x="98" y="22"/>
                  <a:pt x="168" y="0"/>
                  <a:pt x="220" y="34"/>
                </a:cubicBezTo>
              </a:path>
            </a:pathLst>
          </a:custGeom>
          <a:solidFill>
            <a:srgbClr val="7943A2"/>
          </a:solidFill>
          <a:ln>
            <a:noFill/>
          </a:ln>
        </p:spPr>
        <p:txBody>
          <a:bodyPr anchor="ctr"/>
          <a:lstStyle/>
          <a:p>
            <a:pPr algn="ctr"/>
            <a:endParaRPr dirty="0">
              <a:solidFill>
                <a:schemeClr val="tx1">
                  <a:lumMod val="65000"/>
                  <a:lumOff val="35000"/>
                </a:schemeClr>
              </a:solidFill>
              <a:latin typeface="+mn-ea"/>
            </a:endParaRPr>
          </a:p>
        </p:txBody>
      </p:sp>
      <p:sp>
        <p:nvSpPr>
          <p:cNvPr id="258" name="íṡļîďe">
            <a:extLst>
              <a:ext uri="{FF2B5EF4-FFF2-40B4-BE49-F238E27FC236}">
                <a16:creationId xmlns:a16="http://schemas.microsoft.com/office/drawing/2014/main" id="{5CFE8388-29C3-4664-8CDD-94E43A8435EE}"/>
              </a:ext>
            </a:extLst>
          </p:cNvPr>
          <p:cNvSpPr/>
          <p:nvPr/>
        </p:nvSpPr>
        <p:spPr bwMode="auto">
          <a:xfrm>
            <a:off x="7602610" y="2236834"/>
            <a:ext cx="90086" cy="93047"/>
          </a:xfrm>
          <a:custGeom>
            <a:avLst/>
            <a:gdLst>
              <a:gd name="T0" fmla="*/ 56 w 82"/>
              <a:gd name="T1" fmla="*/ 49 h 88"/>
              <a:gd name="T2" fmla="*/ 69 w 82"/>
              <a:gd name="T3" fmla="*/ 16 h 88"/>
              <a:gd name="T4" fmla="*/ 33 w 82"/>
              <a:gd name="T5" fmla="*/ 10 h 88"/>
              <a:gd name="T6" fmla="*/ 14 w 82"/>
              <a:gd name="T7" fmla="*/ 46 h 88"/>
              <a:gd name="T8" fmla="*/ 36 w 82"/>
              <a:gd name="T9" fmla="*/ 76 h 88"/>
              <a:gd name="T10" fmla="*/ 56 w 82"/>
              <a:gd name="T11" fmla="*/ 49 h 88"/>
            </a:gdLst>
            <a:ahLst/>
            <a:cxnLst>
              <a:cxn ang="0">
                <a:pos x="T0" y="T1"/>
              </a:cxn>
              <a:cxn ang="0">
                <a:pos x="T2" y="T3"/>
              </a:cxn>
              <a:cxn ang="0">
                <a:pos x="T4" y="T5"/>
              </a:cxn>
              <a:cxn ang="0">
                <a:pos x="T6" y="T7"/>
              </a:cxn>
              <a:cxn ang="0">
                <a:pos x="T8" y="T9"/>
              </a:cxn>
              <a:cxn ang="0">
                <a:pos x="T10" y="T11"/>
              </a:cxn>
            </a:cxnLst>
            <a:rect l="0" t="0" r="r" b="b"/>
            <a:pathLst>
              <a:path w="82" h="88">
                <a:moveTo>
                  <a:pt x="56" y="49"/>
                </a:moveTo>
                <a:cubicBezTo>
                  <a:pt x="56" y="49"/>
                  <a:pt x="77" y="31"/>
                  <a:pt x="69" y="16"/>
                </a:cubicBezTo>
                <a:cubicBezTo>
                  <a:pt x="60" y="0"/>
                  <a:pt x="35" y="2"/>
                  <a:pt x="33" y="10"/>
                </a:cubicBezTo>
                <a:cubicBezTo>
                  <a:pt x="31" y="18"/>
                  <a:pt x="0" y="27"/>
                  <a:pt x="14" y="46"/>
                </a:cubicBezTo>
                <a:cubicBezTo>
                  <a:pt x="27" y="65"/>
                  <a:pt x="39" y="63"/>
                  <a:pt x="36" y="76"/>
                </a:cubicBezTo>
                <a:cubicBezTo>
                  <a:pt x="32" y="88"/>
                  <a:pt x="82" y="85"/>
                  <a:pt x="56" y="49"/>
                </a:cubicBezTo>
                <a:close/>
              </a:path>
            </a:pathLst>
          </a:custGeom>
          <a:solidFill>
            <a:srgbClr val="9AE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59" name="íšľîḍê">
            <a:extLst>
              <a:ext uri="{FF2B5EF4-FFF2-40B4-BE49-F238E27FC236}">
                <a16:creationId xmlns:a16="http://schemas.microsoft.com/office/drawing/2014/main" id="{2EA2E7AA-DCE0-4D22-AF70-D42DD4096375}"/>
              </a:ext>
            </a:extLst>
          </p:cNvPr>
          <p:cNvSpPr/>
          <p:nvPr/>
        </p:nvSpPr>
        <p:spPr bwMode="auto">
          <a:xfrm>
            <a:off x="7620879" y="2700241"/>
            <a:ext cx="90086" cy="51084"/>
          </a:xfrm>
          <a:custGeom>
            <a:avLst/>
            <a:gdLst>
              <a:gd name="T0" fmla="*/ 3 w 82"/>
              <a:gd name="T1" fmla="*/ 19 h 48"/>
              <a:gd name="T2" fmla="*/ 18 w 82"/>
              <a:gd name="T3" fmla="*/ 0 h 48"/>
              <a:gd name="T4" fmla="*/ 57 w 82"/>
              <a:gd name="T5" fmla="*/ 5 h 48"/>
              <a:gd name="T6" fmla="*/ 78 w 82"/>
              <a:gd name="T7" fmla="*/ 34 h 48"/>
              <a:gd name="T8" fmla="*/ 59 w 82"/>
              <a:gd name="T9" fmla="*/ 39 h 48"/>
              <a:gd name="T10" fmla="*/ 35 w 82"/>
              <a:gd name="T11" fmla="*/ 20 h 48"/>
              <a:gd name="T12" fmla="*/ 5 w 82"/>
              <a:gd name="T13" fmla="*/ 31 h 48"/>
              <a:gd name="T14" fmla="*/ 3 w 82"/>
              <a:gd name="T15" fmla="*/ 2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8">
                <a:moveTo>
                  <a:pt x="3" y="19"/>
                </a:moveTo>
                <a:cubicBezTo>
                  <a:pt x="3" y="19"/>
                  <a:pt x="2" y="0"/>
                  <a:pt x="18" y="0"/>
                </a:cubicBezTo>
                <a:cubicBezTo>
                  <a:pt x="33" y="0"/>
                  <a:pt x="36" y="2"/>
                  <a:pt x="57" y="5"/>
                </a:cubicBezTo>
                <a:cubicBezTo>
                  <a:pt x="78" y="9"/>
                  <a:pt x="82" y="32"/>
                  <a:pt x="78" y="34"/>
                </a:cubicBezTo>
                <a:cubicBezTo>
                  <a:pt x="73" y="36"/>
                  <a:pt x="70" y="48"/>
                  <a:pt x="59" y="39"/>
                </a:cubicBezTo>
                <a:cubicBezTo>
                  <a:pt x="49" y="29"/>
                  <a:pt x="40" y="16"/>
                  <a:pt x="35" y="20"/>
                </a:cubicBezTo>
                <a:cubicBezTo>
                  <a:pt x="29" y="23"/>
                  <a:pt x="11" y="36"/>
                  <a:pt x="5" y="31"/>
                </a:cubicBezTo>
                <a:cubicBezTo>
                  <a:pt x="0" y="26"/>
                  <a:pt x="3" y="21"/>
                  <a:pt x="3" y="21"/>
                </a:cubicBezTo>
              </a:path>
            </a:pathLst>
          </a:custGeom>
          <a:solidFill>
            <a:srgbClr val="9AE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0" name="i$líḋê">
            <a:extLst>
              <a:ext uri="{FF2B5EF4-FFF2-40B4-BE49-F238E27FC236}">
                <a16:creationId xmlns:a16="http://schemas.microsoft.com/office/drawing/2014/main" id="{D16F4824-D570-4744-8BED-A4E8896E91FD}"/>
              </a:ext>
            </a:extLst>
          </p:cNvPr>
          <p:cNvSpPr/>
          <p:nvPr/>
        </p:nvSpPr>
        <p:spPr bwMode="auto">
          <a:xfrm>
            <a:off x="7628439" y="2747069"/>
            <a:ext cx="55437" cy="43179"/>
          </a:xfrm>
          <a:custGeom>
            <a:avLst/>
            <a:gdLst>
              <a:gd name="T0" fmla="*/ 47 w 50"/>
              <a:gd name="T1" fmla="*/ 20 h 41"/>
              <a:gd name="T2" fmla="*/ 36 w 50"/>
              <a:gd name="T3" fmla="*/ 5 h 41"/>
              <a:gd name="T4" fmla="*/ 12 w 50"/>
              <a:gd name="T5" fmla="*/ 9 h 41"/>
              <a:gd name="T6" fmla="*/ 5 w 50"/>
              <a:gd name="T7" fmla="*/ 34 h 41"/>
              <a:gd name="T8" fmla="*/ 33 w 50"/>
              <a:gd name="T9" fmla="*/ 38 h 41"/>
              <a:gd name="T10" fmla="*/ 47 w 50"/>
              <a:gd name="T11" fmla="*/ 20 h 41"/>
            </a:gdLst>
            <a:ahLst/>
            <a:cxnLst>
              <a:cxn ang="0">
                <a:pos x="T0" y="T1"/>
              </a:cxn>
              <a:cxn ang="0">
                <a:pos x="T2" y="T3"/>
              </a:cxn>
              <a:cxn ang="0">
                <a:pos x="T4" y="T5"/>
              </a:cxn>
              <a:cxn ang="0">
                <a:pos x="T6" y="T7"/>
              </a:cxn>
              <a:cxn ang="0">
                <a:pos x="T8" y="T9"/>
              </a:cxn>
              <a:cxn ang="0">
                <a:pos x="T10" y="T11"/>
              </a:cxn>
            </a:cxnLst>
            <a:rect l="0" t="0" r="r" b="b"/>
            <a:pathLst>
              <a:path w="50" h="41">
                <a:moveTo>
                  <a:pt x="47" y="20"/>
                </a:moveTo>
                <a:cubicBezTo>
                  <a:pt x="47" y="20"/>
                  <a:pt x="43" y="6"/>
                  <a:pt x="36" y="5"/>
                </a:cubicBezTo>
                <a:cubicBezTo>
                  <a:pt x="30" y="4"/>
                  <a:pt x="16" y="0"/>
                  <a:pt x="12" y="9"/>
                </a:cubicBezTo>
                <a:cubicBezTo>
                  <a:pt x="7" y="17"/>
                  <a:pt x="0" y="30"/>
                  <a:pt x="5" y="34"/>
                </a:cubicBezTo>
                <a:cubicBezTo>
                  <a:pt x="10" y="39"/>
                  <a:pt x="25" y="41"/>
                  <a:pt x="33" y="38"/>
                </a:cubicBezTo>
                <a:cubicBezTo>
                  <a:pt x="42" y="35"/>
                  <a:pt x="50" y="28"/>
                  <a:pt x="47" y="20"/>
                </a:cubicBezTo>
                <a:close/>
              </a:path>
            </a:pathLst>
          </a:custGeom>
          <a:solidFill>
            <a:srgbClr val="9AE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1" name="ïṧ1ïdê">
            <a:extLst>
              <a:ext uri="{FF2B5EF4-FFF2-40B4-BE49-F238E27FC236}">
                <a16:creationId xmlns:a16="http://schemas.microsoft.com/office/drawing/2014/main" id="{A80559F8-0F63-415A-A38A-B3648FE8D169}"/>
              </a:ext>
            </a:extLst>
          </p:cNvPr>
          <p:cNvSpPr/>
          <p:nvPr/>
        </p:nvSpPr>
        <p:spPr bwMode="auto">
          <a:xfrm>
            <a:off x="7984371" y="2283053"/>
            <a:ext cx="432789" cy="757142"/>
          </a:xfrm>
          <a:custGeom>
            <a:avLst/>
            <a:gdLst>
              <a:gd name="T0" fmla="*/ 189 w 394"/>
              <a:gd name="T1" fmla="*/ 15 h 715"/>
              <a:gd name="T2" fmla="*/ 47 w 394"/>
              <a:gd name="T3" fmla="*/ 52 h 715"/>
              <a:gd name="T4" fmla="*/ 39 w 394"/>
              <a:gd name="T5" fmla="*/ 181 h 715"/>
              <a:gd name="T6" fmla="*/ 121 w 394"/>
              <a:gd name="T7" fmla="*/ 112 h 715"/>
              <a:gd name="T8" fmla="*/ 170 w 394"/>
              <a:gd name="T9" fmla="*/ 118 h 715"/>
              <a:gd name="T10" fmla="*/ 204 w 394"/>
              <a:gd name="T11" fmla="*/ 156 h 715"/>
              <a:gd name="T12" fmla="*/ 182 w 394"/>
              <a:gd name="T13" fmla="*/ 207 h 715"/>
              <a:gd name="T14" fmla="*/ 124 w 394"/>
              <a:gd name="T15" fmla="*/ 190 h 715"/>
              <a:gd name="T16" fmla="*/ 91 w 394"/>
              <a:gd name="T17" fmla="*/ 216 h 715"/>
              <a:gd name="T18" fmla="*/ 81 w 394"/>
              <a:gd name="T19" fmla="*/ 255 h 715"/>
              <a:gd name="T20" fmla="*/ 65 w 394"/>
              <a:gd name="T21" fmla="*/ 250 h 715"/>
              <a:gd name="T22" fmla="*/ 41 w 394"/>
              <a:gd name="T23" fmla="*/ 263 h 715"/>
              <a:gd name="T24" fmla="*/ 41 w 394"/>
              <a:gd name="T25" fmla="*/ 329 h 715"/>
              <a:gd name="T26" fmla="*/ 108 w 394"/>
              <a:gd name="T27" fmla="*/ 329 h 715"/>
              <a:gd name="T28" fmla="*/ 155 w 394"/>
              <a:gd name="T29" fmla="*/ 309 h 715"/>
              <a:gd name="T30" fmla="*/ 205 w 394"/>
              <a:gd name="T31" fmla="*/ 338 h 715"/>
              <a:gd name="T32" fmla="*/ 226 w 394"/>
              <a:gd name="T33" fmla="*/ 367 h 715"/>
              <a:gd name="T34" fmla="*/ 303 w 394"/>
              <a:gd name="T35" fmla="*/ 418 h 715"/>
              <a:gd name="T36" fmla="*/ 275 w 394"/>
              <a:gd name="T37" fmla="*/ 526 h 715"/>
              <a:gd name="T38" fmla="*/ 212 w 394"/>
              <a:gd name="T39" fmla="*/ 563 h 715"/>
              <a:gd name="T40" fmla="*/ 139 w 394"/>
              <a:gd name="T41" fmla="*/ 572 h 715"/>
              <a:gd name="T42" fmla="*/ 121 w 394"/>
              <a:gd name="T43" fmla="*/ 675 h 715"/>
              <a:gd name="T44" fmla="*/ 172 w 394"/>
              <a:gd name="T45" fmla="*/ 709 h 715"/>
              <a:gd name="T46" fmla="*/ 290 w 394"/>
              <a:gd name="T47" fmla="*/ 611 h 715"/>
              <a:gd name="T48" fmla="*/ 381 w 394"/>
              <a:gd name="T49" fmla="*/ 470 h 715"/>
              <a:gd name="T50" fmla="*/ 384 w 394"/>
              <a:gd name="T51" fmla="*/ 349 h 715"/>
              <a:gd name="T52" fmla="*/ 386 w 394"/>
              <a:gd name="T53" fmla="*/ 249 h 715"/>
              <a:gd name="T54" fmla="*/ 329 w 394"/>
              <a:gd name="T55" fmla="*/ 110 h 715"/>
              <a:gd name="T56" fmla="*/ 287 w 394"/>
              <a:gd name="T57" fmla="*/ 71 h 715"/>
              <a:gd name="T58" fmla="*/ 189 w 394"/>
              <a:gd name="T59" fmla="*/ 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4" h="715">
                <a:moveTo>
                  <a:pt x="189" y="15"/>
                </a:moveTo>
                <a:cubicBezTo>
                  <a:pt x="189" y="15"/>
                  <a:pt x="67" y="0"/>
                  <a:pt x="47" y="52"/>
                </a:cubicBezTo>
                <a:cubicBezTo>
                  <a:pt x="27" y="105"/>
                  <a:pt x="0" y="184"/>
                  <a:pt x="39" y="181"/>
                </a:cubicBezTo>
                <a:cubicBezTo>
                  <a:pt x="78" y="178"/>
                  <a:pt x="121" y="112"/>
                  <a:pt x="121" y="112"/>
                </a:cubicBezTo>
                <a:cubicBezTo>
                  <a:pt x="121" y="112"/>
                  <a:pt x="159" y="106"/>
                  <a:pt x="170" y="118"/>
                </a:cubicBezTo>
                <a:cubicBezTo>
                  <a:pt x="182" y="130"/>
                  <a:pt x="203" y="139"/>
                  <a:pt x="204" y="156"/>
                </a:cubicBezTo>
                <a:cubicBezTo>
                  <a:pt x="205" y="173"/>
                  <a:pt x="182" y="207"/>
                  <a:pt x="182" y="207"/>
                </a:cubicBezTo>
                <a:cubicBezTo>
                  <a:pt x="182" y="207"/>
                  <a:pt x="123" y="207"/>
                  <a:pt x="124" y="190"/>
                </a:cubicBezTo>
                <a:cubicBezTo>
                  <a:pt x="125" y="173"/>
                  <a:pt x="89" y="194"/>
                  <a:pt x="91" y="216"/>
                </a:cubicBezTo>
                <a:cubicBezTo>
                  <a:pt x="92" y="238"/>
                  <a:pt x="98" y="254"/>
                  <a:pt x="81" y="255"/>
                </a:cubicBezTo>
                <a:cubicBezTo>
                  <a:pt x="76" y="255"/>
                  <a:pt x="70" y="253"/>
                  <a:pt x="65" y="250"/>
                </a:cubicBezTo>
                <a:cubicBezTo>
                  <a:pt x="54" y="245"/>
                  <a:pt x="45" y="240"/>
                  <a:pt x="41" y="263"/>
                </a:cubicBezTo>
                <a:cubicBezTo>
                  <a:pt x="35" y="298"/>
                  <a:pt x="18" y="317"/>
                  <a:pt x="41" y="329"/>
                </a:cubicBezTo>
                <a:cubicBezTo>
                  <a:pt x="64" y="341"/>
                  <a:pt x="80" y="337"/>
                  <a:pt x="108" y="329"/>
                </a:cubicBezTo>
                <a:cubicBezTo>
                  <a:pt x="135" y="321"/>
                  <a:pt x="138" y="311"/>
                  <a:pt x="155" y="309"/>
                </a:cubicBezTo>
                <a:cubicBezTo>
                  <a:pt x="172" y="307"/>
                  <a:pt x="194" y="326"/>
                  <a:pt x="205" y="338"/>
                </a:cubicBezTo>
                <a:cubicBezTo>
                  <a:pt x="215" y="349"/>
                  <a:pt x="221" y="347"/>
                  <a:pt x="226" y="367"/>
                </a:cubicBezTo>
                <a:cubicBezTo>
                  <a:pt x="232" y="387"/>
                  <a:pt x="291" y="419"/>
                  <a:pt x="303" y="418"/>
                </a:cubicBezTo>
                <a:cubicBezTo>
                  <a:pt x="316" y="417"/>
                  <a:pt x="285" y="513"/>
                  <a:pt x="275" y="526"/>
                </a:cubicBezTo>
                <a:cubicBezTo>
                  <a:pt x="264" y="539"/>
                  <a:pt x="228" y="560"/>
                  <a:pt x="212" y="563"/>
                </a:cubicBezTo>
                <a:cubicBezTo>
                  <a:pt x="196" y="566"/>
                  <a:pt x="159" y="567"/>
                  <a:pt x="139" y="572"/>
                </a:cubicBezTo>
                <a:cubicBezTo>
                  <a:pt x="119" y="578"/>
                  <a:pt x="114" y="639"/>
                  <a:pt x="121" y="675"/>
                </a:cubicBezTo>
                <a:cubicBezTo>
                  <a:pt x="128" y="711"/>
                  <a:pt x="160" y="715"/>
                  <a:pt x="172" y="709"/>
                </a:cubicBezTo>
                <a:cubicBezTo>
                  <a:pt x="185" y="703"/>
                  <a:pt x="268" y="637"/>
                  <a:pt x="290" y="611"/>
                </a:cubicBezTo>
                <a:cubicBezTo>
                  <a:pt x="312" y="586"/>
                  <a:pt x="374" y="507"/>
                  <a:pt x="381" y="470"/>
                </a:cubicBezTo>
                <a:cubicBezTo>
                  <a:pt x="389" y="433"/>
                  <a:pt x="384" y="349"/>
                  <a:pt x="384" y="349"/>
                </a:cubicBezTo>
                <a:cubicBezTo>
                  <a:pt x="384" y="349"/>
                  <a:pt x="394" y="272"/>
                  <a:pt x="386" y="249"/>
                </a:cubicBezTo>
                <a:cubicBezTo>
                  <a:pt x="378" y="226"/>
                  <a:pt x="335" y="120"/>
                  <a:pt x="329" y="110"/>
                </a:cubicBezTo>
                <a:cubicBezTo>
                  <a:pt x="323" y="101"/>
                  <a:pt x="291" y="71"/>
                  <a:pt x="287" y="71"/>
                </a:cubicBezTo>
                <a:cubicBezTo>
                  <a:pt x="283" y="70"/>
                  <a:pt x="197" y="5"/>
                  <a:pt x="189" y="15"/>
                </a:cubicBezTo>
              </a:path>
            </a:pathLst>
          </a:custGeom>
          <a:solidFill>
            <a:srgbClr val="7943A2"/>
          </a:solidFill>
          <a:ln>
            <a:noFill/>
          </a:ln>
        </p:spPr>
        <p:txBody>
          <a:bodyPr anchor="ctr"/>
          <a:lstStyle/>
          <a:p>
            <a:pPr algn="ctr"/>
            <a:endParaRPr dirty="0">
              <a:solidFill>
                <a:schemeClr val="tx1">
                  <a:lumMod val="65000"/>
                  <a:lumOff val="35000"/>
                </a:schemeClr>
              </a:solidFill>
              <a:latin typeface="+mn-ea"/>
            </a:endParaRPr>
          </a:p>
        </p:txBody>
      </p:sp>
      <p:sp>
        <p:nvSpPr>
          <p:cNvPr id="262" name="ïṩ1ïḋè">
            <a:extLst>
              <a:ext uri="{FF2B5EF4-FFF2-40B4-BE49-F238E27FC236}">
                <a16:creationId xmlns:a16="http://schemas.microsoft.com/office/drawing/2014/main" id="{F4F52261-F8D9-4727-850D-601C1301D198}"/>
              </a:ext>
            </a:extLst>
          </p:cNvPr>
          <p:cNvSpPr/>
          <p:nvPr/>
        </p:nvSpPr>
        <p:spPr bwMode="auto">
          <a:xfrm>
            <a:off x="7958542" y="2202778"/>
            <a:ext cx="268997" cy="155685"/>
          </a:xfrm>
          <a:custGeom>
            <a:avLst/>
            <a:gdLst>
              <a:gd name="T0" fmla="*/ 105 w 245"/>
              <a:gd name="T1" fmla="*/ 10 h 147"/>
              <a:gd name="T2" fmla="*/ 79 w 245"/>
              <a:gd name="T3" fmla="*/ 18 h 147"/>
              <a:gd name="T4" fmla="*/ 63 w 245"/>
              <a:gd name="T5" fmla="*/ 54 h 147"/>
              <a:gd name="T6" fmla="*/ 21 w 245"/>
              <a:gd name="T7" fmla="*/ 75 h 147"/>
              <a:gd name="T8" fmla="*/ 5 w 245"/>
              <a:gd name="T9" fmla="*/ 123 h 147"/>
              <a:gd name="T10" fmla="*/ 23 w 245"/>
              <a:gd name="T11" fmla="*/ 131 h 147"/>
              <a:gd name="T12" fmla="*/ 45 w 245"/>
              <a:gd name="T13" fmla="*/ 91 h 147"/>
              <a:gd name="T14" fmla="*/ 71 w 245"/>
              <a:gd name="T15" fmla="*/ 81 h 147"/>
              <a:gd name="T16" fmla="*/ 93 w 245"/>
              <a:gd name="T17" fmla="*/ 77 h 147"/>
              <a:gd name="T18" fmla="*/ 123 w 245"/>
              <a:gd name="T19" fmla="*/ 59 h 147"/>
              <a:gd name="T20" fmla="*/ 155 w 245"/>
              <a:gd name="T21" fmla="*/ 97 h 147"/>
              <a:gd name="T22" fmla="*/ 133 w 245"/>
              <a:gd name="T23" fmla="*/ 111 h 147"/>
              <a:gd name="T24" fmla="*/ 213 w 245"/>
              <a:gd name="T25" fmla="*/ 102 h 147"/>
              <a:gd name="T26" fmla="*/ 234 w 245"/>
              <a:gd name="T27" fmla="*/ 52 h 147"/>
              <a:gd name="T28" fmla="*/ 182 w 245"/>
              <a:gd name="T29" fmla="*/ 0 h 147"/>
              <a:gd name="T30" fmla="*/ 113 w 245"/>
              <a:gd name="T31" fmla="*/ 2 h 147"/>
              <a:gd name="T32" fmla="*/ 105 w 245"/>
              <a:gd name="T33"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47">
                <a:moveTo>
                  <a:pt x="105" y="10"/>
                </a:moveTo>
                <a:cubicBezTo>
                  <a:pt x="105" y="10"/>
                  <a:pt x="80" y="0"/>
                  <a:pt x="79" y="18"/>
                </a:cubicBezTo>
                <a:cubicBezTo>
                  <a:pt x="78" y="36"/>
                  <a:pt x="76" y="51"/>
                  <a:pt x="63" y="54"/>
                </a:cubicBezTo>
                <a:cubicBezTo>
                  <a:pt x="51" y="57"/>
                  <a:pt x="25" y="51"/>
                  <a:pt x="21" y="75"/>
                </a:cubicBezTo>
                <a:cubicBezTo>
                  <a:pt x="18" y="99"/>
                  <a:pt x="11" y="108"/>
                  <a:pt x="5" y="123"/>
                </a:cubicBezTo>
                <a:cubicBezTo>
                  <a:pt x="0" y="138"/>
                  <a:pt x="9" y="147"/>
                  <a:pt x="23" y="131"/>
                </a:cubicBezTo>
                <a:cubicBezTo>
                  <a:pt x="38" y="116"/>
                  <a:pt x="36" y="98"/>
                  <a:pt x="45" y="91"/>
                </a:cubicBezTo>
                <a:cubicBezTo>
                  <a:pt x="55" y="85"/>
                  <a:pt x="60" y="81"/>
                  <a:pt x="71" y="81"/>
                </a:cubicBezTo>
                <a:cubicBezTo>
                  <a:pt x="81" y="81"/>
                  <a:pt x="81" y="83"/>
                  <a:pt x="93" y="77"/>
                </a:cubicBezTo>
                <a:cubicBezTo>
                  <a:pt x="104" y="71"/>
                  <a:pt x="113" y="52"/>
                  <a:pt x="123" y="59"/>
                </a:cubicBezTo>
                <a:cubicBezTo>
                  <a:pt x="134" y="66"/>
                  <a:pt x="156" y="94"/>
                  <a:pt x="155" y="97"/>
                </a:cubicBezTo>
                <a:cubicBezTo>
                  <a:pt x="154" y="100"/>
                  <a:pt x="122" y="107"/>
                  <a:pt x="133" y="111"/>
                </a:cubicBezTo>
                <a:cubicBezTo>
                  <a:pt x="143" y="116"/>
                  <a:pt x="205" y="114"/>
                  <a:pt x="213" y="102"/>
                </a:cubicBezTo>
                <a:cubicBezTo>
                  <a:pt x="222" y="89"/>
                  <a:pt x="241" y="64"/>
                  <a:pt x="234" y="52"/>
                </a:cubicBezTo>
                <a:cubicBezTo>
                  <a:pt x="228" y="41"/>
                  <a:pt x="245" y="0"/>
                  <a:pt x="182" y="0"/>
                </a:cubicBezTo>
                <a:cubicBezTo>
                  <a:pt x="119" y="0"/>
                  <a:pt x="113" y="2"/>
                  <a:pt x="113" y="2"/>
                </a:cubicBezTo>
                <a:cubicBezTo>
                  <a:pt x="105" y="10"/>
                  <a:pt x="105" y="10"/>
                  <a:pt x="105" y="10"/>
                </a:cubicBezTo>
              </a:path>
            </a:pathLst>
          </a:custGeom>
          <a:solidFill>
            <a:srgbClr val="7943A2"/>
          </a:solidFill>
          <a:ln>
            <a:noFill/>
          </a:ln>
        </p:spPr>
        <p:txBody>
          <a:bodyPr anchor="ctr"/>
          <a:lstStyle/>
          <a:p>
            <a:pPr algn="ctr"/>
            <a:endParaRPr dirty="0">
              <a:solidFill>
                <a:schemeClr val="tx1">
                  <a:lumMod val="65000"/>
                  <a:lumOff val="35000"/>
                </a:schemeClr>
              </a:solidFill>
              <a:latin typeface="+mn-ea"/>
            </a:endParaRPr>
          </a:p>
        </p:txBody>
      </p:sp>
      <p:sp>
        <p:nvSpPr>
          <p:cNvPr id="263" name="íṥlíḓé">
            <a:extLst>
              <a:ext uri="{FF2B5EF4-FFF2-40B4-BE49-F238E27FC236}">
                <a16:creationId xmlns:a16="http://schemas.microsoft.com/office/drawing/2014/main" id="{90326BA1-C290-42E3-8010-466B22D8869D}"/>
              </a:ext>
            </a:extLst>
          </p:cNvPr>
          <p:cNvSpPr/>
          <p:nvPr/>
        </p:nvSpPr>
        <p:spPr bwMode="auto">
          <a:xfrm>
            <a:off x="7907515" y="2318326"/>
            <a:ext cx="76856" cy="147171"/>
          </a:xfrm>
          <a:custGeom>
            <a:avLst/>
            <a:gdLst>
              <a:gd name="T0" fmla="*/ 61 w 70"/>
              <a:gd name="T1" fmla="*/ 114 h 139"/>
              <a:gd name="T2" fmla="*/ 69 w 70"/>
              <a:gd name="T3" fmla="*/ 87 h 139"/>
              <a:gd name="T4" fmla="*/ 56 w 70"/>
              <a:gd name="T5" fmla="*/ 60 h 139"/>
              <a:gd name="T6" fmla="*/ 27 w 70"/>
              <a:gd name="T7" fmla="*/ 36 h 139"/>
              <a:gd name="T8" fmla="*/ 6 w 70"/>
              <a:gd name="T9" fmla="*/ 19 h 139"/>
              <a:gd name="T10" fmla="*/ 10 w 70"/>
              <a:gd name="T11" fmla="*/ 63 h 139"/>
              <a:gd name="T12" fmla="*/ 21 w 70"/>
              <a:gd name="T13" fmla="*/ 93 h 139"/>
              <a:gd name="T14" fmla="*/ 38 w 70"/>
              <a:gd name="T15" fmla="*/ 135 h 139"/>
              <a:gd name="T16" fmla="*/ 61 w 70"/>
              <a:gd name="T17" fmla="*/ 1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39">
                <a:moveTo>
                  <a:pt x="61" y="114"/>
                </a:moveTo>
                <a:cubicBezTo>
                  <a:pt x="61" y="114"/>
                  <a:pt x="69" y="98"/>
                  <a:pt x="69" y="87"/>
                </a:cubicBezTo>
                <a:cubicBezTo>
                  <a:pt x="69" y="76"/>
                  <a:pt x="70" y="67"/>
                  <a:pt x="56" y="60"/>
                </a:cubicBezTo>
                <a:cubicBezTo>
                  <a:pt x="42" y="54"/>
                  <a:pt x="29" y="48"/>
                  <a:pt x="27" y="36"/>
                </a:cubicBezTo>
                <a:cubicBezTo>
                  <a:pt x="26" y="23"/>
                  <a:pt x="11" y="0"/>
                  <a:pt x="6" y="19"/>
                </a:cubicBezTo>
                <a:cubicBezTo>
                  <a:pt x="0" y="38"/>
                  <a:pt x="1" y="57"/>
                  <a:pt x="10" y="63"/>
                </a:cubicBezTo>
                <a:cubicBezTo>
                  <a:pt x="20" y="70"/>
                  <a:pt x="22" y="79"/>
                  <a:pt x="21" y="93"/>
                </a:cubicBezTo>
                <a:cubicBezTo>
                  <a:pt x="20" y="106"/>
                  <a:pt x="24" y="139"/>
                  <a:pt x="38" y="135"/>
                </a:cubicBezTo>
                <a:cubicBezTo>
                  <a:pt x="52" y="132"/>
                  <a:pt x="61" y="122"/>
                  <a:pt x="61" y="114"/>
                </a:cubicBezTo>
                <a:close/>
              </a:path>
            </a:pathLst>
          </a:custGeom>
          <a:solidFill>
            <a:srgbClr val="9AE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4" name="í$1ïdè">
            <a:extLst>
              <a:ext uri="{FF2B5EF4-FFF2-40B4-BE49-F238E27FC236}">
                <a16:creationId xmlns:a16="http://schemas.microsoft.com/office/drawing/2014/main" id="{E900E7D2-2FD0-4239-8C61-4BF13C3BFCFC}"/>
              </a:ext>
            </a:extLst>
          </p:cNvPr>
          <p:cNvSpPr/>
          <p:nvPr/>
        </p:nvSpPr>
        <p:spPr bwMode="auto">
          <a:xfrm>
            <a:off x="7350623" y="2266634"/>
            <a:ext cx="570122" cy="852012"/>
          </a:xfrm>
          <a:custGeom>
            <a:avLst/>
            <a:gdLst>
              <a:gd name="T0" fmla="*/ 146 w 519"/>
              <a:gd name="T1" fmla="*/ 0 h 805"/>
              <a:gd name="T2" fmla="*/ 214 w 519"/>
              <a:gd name="T3" fmla="*/ 132 h 805"/>
              <a:gd name="T4" fmla="*/ 171 w 519"/>
              <a:gd name="T5" fmla="*/ 255 h 805"/>
              <a:gd name="T6" fmla="*/ 214 w 519"/>
              <a:gd name="T7" fmla="*/ 326 h 805"/>
              <a:gd name="T8" fmla="*/ 180 w 519"/>
              <a:gd name="T9" fmla="*/ 380 h 805"/>
              <a:gd name="T10" fmla="*/ 177 w 519"/>
              <a:gd name="T11" fmla="*/ 331 h 805"/>
              <a:gd name="T12" fmla="*/ 91 w 519"/>
              <a:gd name="T13" fmla="*/ 334 h 805"/>
              <a:gd name="T14" fmla="*/ 82 w 519"/>
              <a:gd name="T15" fmla="*/ 431 h 805"/>
              <a:gd name="T16" fmla="*/ 159 w 519"/>
              <a:gd name="T17" fmla="*/ 508 h 805"/>
              <a:gd name="T18" fmla="*/ 191 w 519"/>
              <a:gd name="T19" fmla="*/ 491 h 805"/>
              <a:gd name="T20" fmla="*/ 214 w 519"/>
              <a:gd name="T21" fmla="*/ 437 h 805"/>
              <a:gd name="T22" fmla="*/ 228 w 519"/>
              <a:gd name="T23" fmla="*/ 463 h 805"/>
              <a:gd name="T24" fmla="*/ 209 w 519"/>
              <a:gd name="T25" fmla="*/ 519 h 805"/>
              <a:gd name="T26" fmla="*/ 242 w 519"/>
              <a:gd name="T27" fmla="*/ 547 h 805"/>
              <a:gd name="T28" fmla="*/ 294 w 519"/>
              <a:gd name="T29" fmla="*/ 576 h 805"/>
              <a:gd name="T30" fmla="*/ 319 w 519"/>
              <a:gd name="T31" fmla="*/ 614 h 805"/>
              <a:gd name="T32" fmla="*/ 348 w 519"/>
              <a:gd name="T33" fmla="*/ 594 h 805"/>
              <a:gd name="T34" fmla="*/ 439 w 519"/>
              <a:gd name="T35" fmla="*/ 587 h 805"/>
              <a:gd name="T36" fmla="*/ 488 w 519"/>
              <a:gd name="T37" fmla="*/ 605 h 805"/>
              <a:gd name="T38" fmla="*/ 511 w 519"/>
              <a:gd name="T39" fmla="*/ 693 h 805"/>
              <a:gd name="T40" fmla="*/ 487 w 519"/>
              <a:gd name="T41" fmla="*/ 773 h 805"/>
              <a:gd name="T42" fmla="*/ 145 w 519"/>
              <a:gd name="T43" fmla="*/ 711 h 805"/>
              <a:gd name="T44" fmla="*/ 6 w 519"/>
              <a:gd name="T45" fmla="*/ 523 h 805"/>
              <a:gd name="T46" fmla="*/ 0 w 519"/>
              <a:gd name="T47" fmla="*/ 386 h 805"/>
              <a:gd name="T48" fmla="*/ 22 w 519"/>
              <a:gd name="T49" fmla="*/ 269 h 805"/>
              <a:gd name="T50" fmla="*/ 146 w 519"/>
              <a:gd name="T5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9" h="805">
                <a:moveTo>
                  <a:pt x="146" y="0"/>
                </a:moveTo>
                <a:cubicBezTo>
                  <a:pt x="146" y="0"/>
                  <a:pt x="246" y="82"/>
                  <a:pt x="214" y="132"/>
                </a:cubicBezTo>
                <a:cubicBezTo>
                  <a:pt x="183" y="182"/>
                  <a:pt x="159" y="235"/>
                  <a:pt x="171" y="255"/>
                </a:cubicBezTo>
                <a:cubicBezTo>
                  <a:pt x="182" y="275"/>
                  <a:pt x="226" y="298"/>
                  <a:pt x="214" y="326"/>
                </a:cubicBezTo>
                <a:cubicBezTo>
                  <a:pt x="203" y="354"/>
                  <a:pt x="187" y="380"/>
                  <a:pt x="180" y="380"/>
                </a:cubicBezTo>
                <a:cubicBezTo>
                  <a:pt x="173" y="380"/>
                  <a:pt x="181" y="348"/>
                  <a:pt x="177" y="331"/>
                </a:cubicBezTo>
                <a:cubicBezTo>
                  <a:pt x="173" y="314"/>
                  <a:pt x="99" y="319"/>
                  <a:pt x="91" y="334"/>
                </a:cubicBezTo>
                <a:cubicBezTo>
                  <a:pt x="82" y="348"/>
                  <a:pt x="76" y="412"/>
                  <a:pt x="82" y="431"/>
                </a:cubicBezTo>
                <a:cubicBezTo>
                  <a:pt x="88" y="450"/>
                  <a:pt x="97" y="540"/>
                  <a:pt x="159" y="508"/>
                </a:cubicBezTo>
                <a:cubicBezTo>
                  <a:pt x="183" y="496"/>
                  <a:pt x="178" y="498"/>
                  <a:pt x="191" y="491"/>
                </a:cubicBezTo>
                <a:cubicBezTo>
                  <a:pt x="205" y="485"/>
                  <a:pt x="198" y="437"/>
                  <a:pt x="214" y="437"/>
                </a:cubicBezTo>
                <a:cubicBezTo>
                  <a:pt x="230" y="437"/>
                  <a:pt x="235" y="441"/>
                  <a:pt x="228" y="463"/>
                </a:cubicBezTo>
                <a:cubicBezTo>
                  <a:pt x="222" y="485"/>
                  <a:pt x="203" y="507"/>
                  <a:pt x="209" y="519"/>
                </a:cubicBezTo>
                <a:cubicBezTo>
                  <a:pt x="214" y="531"/>
                  <a:pt x="227" y="545"/>
                  <a:pt x="242" y="547"/>
                </a:cubicBezTo>
                <a:cubicBezTo>
                  <a:pt x="257" y="550"/>
                  <a:pt x="280" y="555"/>
                  <a:pt x="294" y="576"/>
                </a:cubicBezTo>
                <a:cubicBezTo>
                  <a:pt x="308" y="597"/>
                  <a:pt x="319" y="614"/>
                  <a:pt x="319" y="614"/>
                </a:cubicBezTo>
                <a:cubicBezTo>
                  <a:pt x="319" y="614"/>
                  <a:pt x="317" y="598"/>
                  <a:pt x="348" y="594"/>
                </a:cubicBezTo>
                <a:cubicBezTo>
                  <a:pt x="380" y="590"/>
                  <a:pt x="426" y="581"/>
                  <a:pt x="439" y="587"/>
                </a:cubicBezTo>
                <a:cubicBezTo>
                  <a:pt x="453" y="594"/>
                  <a:pt x="472" y="586"/>
                  <a:pt x="488" y="605"/>
                </a:cubicBezTo>
                <a:cubicBezTo>
                  <a:pt x="504" y="624"/>
                  <a:pt x="519" y="655"/>
                  <a:pt x="511" y="693"/>
                </a:cubicBezTo>
                <a:cubicBezTo>
                  <a:pt x="502" y="731"/>
                  <a:pt x="490" y="753"/>
                  <a:pt x="487" y="773"/>
                </a:cubicBezTo>
                <a:cubicBezTo>
                  <a:pt x="484" y="793"/>
                  <a:pt x="213" y="805"/>
                  <a:pt x="145" y="711"/>
                </a:cubicBezTo>
                <a:cubicBezTo>
                  <a:pt x="76" y="617"/>
                  <a:pt x="9" y="540"/>
                  <a:pt x="6" y="523"/>
                </a:cubicBezTo>
                <a:cubicBezTo>
                  <a:pt x="3" y="506"/>
                  <a:pt x="0" y="386"/>
                  <a:pt x="0" y="386"/>
                </a:cubicBezTo>
                <a:cubicBezTo>
                  <a:pt x="22" y="269"/>
                  <a:pt x="22" y="269"/>
                  <a:pt x="22" y="269"/>
                </a:cubicBezTo>
                <a:cubicBezTo>
                  <a:pt x="22" y="269"/>
                  <a:pt x="94" y="19"/>
                  <a:pt x="146" y="0"/>
                </a:cubicBezTo>
              </a:path>
            </a:pathLst>
          </a:custGeom>
          <a:solidFill>
            <a:srgbClr val="7943A2"/>
          </a:solidFill>
          <a:ln>
            <a:noFill/>
          </a:ln>
        </p:spPr>
        <p:txBody>
          <a:bodyPr anchor="ctr"/>
          <a:lstStyle/>
          <a:p>
            <a:pPr algn="ctr"/>
            <a:endParaRPr dirty="0">
              <a:solidFill>
                <a:schemeClr val="tx1">
                  <a:lumMod val="65000"/>
                  <a:lumOff val="35000"/>
                </a:schemeClr>
              </a:solidFill>
              <a:latin typeface="+mn-ea"/>
            </a:endParaRPr>
          </a:p>
        </p:txBody>
      </p:sp>
      <p:sp>
        <p:nvSpPr>
          <p:cNvPr id="265" name="iSlidê">
            <a:extLst>
              <a:ext uri="{FF2B5EF4-FFF2-40B4-BE49-F238E27FC236}">
                <a16:creationId xmlns:a16="http://schemas.microsoft.com/office/drawing/2014/main" id="{32235BC9-CEC6-4804-877B-2F1416A639E9}"/>
              </a:ext>
            </a:extLst>
          </p:cNvPr>
          <p:cNvSpPr/>
          <p:nvPr/>
        </p:nvSpPr>
        <p:spPr bwMode="auto">
          <a:xfrm>
            <a:off x="7498035" y="2716053"/>
            <a:ext cx="42838" cy="41354"/>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6" name="ïşļíḑé">
            <a:extLst>
              <a:ext uri="{FF2B5EF4-FFF2-40B4-BE49-F238E27FC236}">
                <a16:creationId xmlns:a16="http://schemas.microsoft.com/office/drawing/2014/main" id="{B6149AAE-45BB-48AD-A389-44E2F2AEAA20}"/>
              </a:ext>
            </a:extLst>
          </p:cNvPr>
          <p:cNvSpPr/>
          <p:nvPr/>
        </p:nvSpPr>
        <p:spPr bwMode="auto">
          <a:xfrm>
            <a:off x="7895545" y="2861400"/>
            <a:ext cx="73707" cy="70545"/>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7" name="íṡľïḓè">
            <a:extLst>
              <a:ext uri="{FF2B5EF4-FFF2-40B4-BE49-F238E27FC236}">
                <a16:creationId xmlns:a16="http://schemas.microsoft.com/office/drawing/2014/main" id="{39BF1843-B8B0-4751-9034-42B390E9E9A5}"/>
              </a:ext>
            </a:extLst>
          </p:cNvPr>
          <p:cNvSpPr/>
          <p:nvPr/>
        </p:nvSpPr>
        <p:spPr bwMode="auto">
          <a:xfrm>
            <a:off x="7807980" y="2398601"/>
            <a:ext cx="52288" cy="51084"/>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8" name="iṣļidê">
            <a:extLst>
              <a:ext uri="{FF2B5EF4-FFF2-40B4-BE49-F238E27FC236}">
                <a16:creationId xmlns:a16="http://schemas.microsoft.com/office/drawing/2014/main" id="{2791A662-8376-414B-93FA-2E1CAD90EC3B}"/>
              </a:ext>
            </a:extLst>
          </p:cNvPr>
          <p:cNvSpPr/>
          <p:nvPr/>
        </p:nvSpPr>
        <p:spPr bwMode="auto">
          <a:xfrm>
            <a:off x="8074457" y="2725784"/>
            <a:ext cx="52917" cy="51084"/>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69" name="îşľîde">
            <a:extLst>
              <a:ext uri="{FF2B5EF4-FFF2-40B4-BE49-F238E27FC236}">
                <a16:creationId xmlns:a16="http://schemas.microsoft.com/office/drawing/2014/main" id="{1FDFEB1E-D6BC-4D9A-A3EC-167909F0F193}"/>
              </a:ext>
            </a:extLst>
          </p:cNvPr>
          <p:cNvSpPr/>
          <p:nvPr/>
        </p:nvSpPr>
        <p:spPr bwMode="auto">
          <a:xfrm>
            <a:off x="7607020" y="2356031"/>
            <a:ext cx="43468" cy="42570"/>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0" name="ïşļîḓê">
            <a:extLst>
              <a:ext uri="{FF2B5EF4-FFF2-40B4-BE49-F238E27FC236}">
                <a16:creationId xmlns:a16="http://schemas.microsoft.com/office/drawing/2014/main" id="{82B0467F-249C-478E-B97F-EF66D25A3D68}"/>
              </a:ext>
            </a:extLst>
          </p:cNvPr>
          <p:cNvSpPr/>
          <p:nvPr/>
        </p:nvSpPr>
        <p:spPr bwMode="auto">
          <a:xfrm>
            <a:off x="7467167" y="2478268"/>
            <a:ext cx="28349" cy="26150"/>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1" name="îṧliďè">
            <a:extLst>
              <a:ext uri="{FF2B5EF4-FFF2-40B4-BE49-F238E27FC236}">
                <a16:creationId xmlns:a16="http://schemas.microsoft.com/office/drawing/2014/main" id="{0165CE80-9747-463D-9BB8-7DB342EB098B}"/>
              </a:ext>
            </a:extLst>
          </p:cNvPr>
          <p:cNvSpPr/>
          <p:nvPr/>
        </p:nvSpPr>
        <p:spPr bwMode="auto">
          <a:xfrm>
            <a:off x="7801050" y="2605371"/>
            <a:ext cx="27719" cy="26150"/>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2" name="ïşḻïḓè">
            <a:extLst>
              <a:ext uri="{FF2B5EF4-FFF2-40B4-BE49-F238E27FC236}">
                <a16:creationId xmlns:a16="http://schemas.microsoft.com/office/drawing/2014/main" id="{6880C80E-F044-41BC-ABBA-23F212B978EC}"/>
              </a:ext>
            </a:extLst>
          </p:cNvPr>
          <p:cNvSpPr/>
          <p:nvPr/>
        </p:nvSpPr>
        <p:spPr bwMode="auto">
          <a:xfrm>
            <a:off x="7481656" y="2851670"/>
            <a:ext cx="28349" cy="27367"/>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3" name="íṥļîďé">
            <a:extLst>
              <a:ext uri="{FF2B5EF4-FFF2-40B4-BE49-F238E27FC236}">
                <a16:creationId xmlns:a16="http://schemas.microsoft.com/office/drawing/2014/main" id="{EA90905F-3AF5-4AD7-8D97-7025AF2A52BA}"/>
              </a:ext>
            </a:extLst>
          </p:cNvPr>
          <p:cNvSpPr/>
          <p:nvPr/>
        </p:nvSpPr>
        <p:spPr bwMode="auto">
          <a:xfrm>
            <a:off x="7954133" y="2261160"/>
            <a:ext cx="28349" cy="26150"/>
          </a:xfrm>
          <a:prstGeom prst="ellipse">
            <a:avLst/>
          </a:prstGeom>
          <a:solidFill>
            <a:srgbClr val="00A4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4" name="ïSḻíḑe">
            <a:extLst>
              <a:ext uri="{FF2B5EF4-FFF2-40B4-BE49-F238E27FC236}">
                <a16:creationId xmlns:a16="http://schemas.microsoft.com/office/drawing/2014/main" id="{CF87CD00-853A-478C-97CA-DBD964BB57F5}"/>
              </a:ext>
            </a:extLst>
          </p:cNvPr>
          <p:cNvSpPr/>
          <p:nvPr/>
        </p:nvSpPr>
        <p:spPr bwMode="auto">
          <a:xfrm>
            <a:off x="7786561" y="2192440"/>
            <a:ext cx="28979" cy="27367"/>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5" name="íśḻíḑé">
            <a:extLst>
              <a:ext uri="{FF2B5EF4-FFF2-40B4-BE49-F238E27FC236}">
                <a16:creationId xmlns:a16="http://schemas.microsoft.com/office/drawing/2014/main" id="{C60EAB6E-BAA9-45BC-8C7C-A513BED7590A}"/>
              </a:ext>
            </a:extLst>
          </p:cNvPr>
          <p:cNvSpPr/>
          <p:nvPr/>
        </p:nvSpPr>
        <p:spPr bwMode="auto">
          <a:xfrm>
            <a:off x="8235099" y="2574355"/>
            <a:ext cx="27719" cy="27367"/>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6" name="ïṧļíḋê">
            <a:extLst>
              <a:ext uri="{FF2B5EF4-FFF2-40B4-BE49-F238E27FC236}">
                <a16:creationId xmlns:a16="http://schemas.microsoft.com/office/drawing/2014/main" id="{5DF18DBB-F021-4F1C-82C9-BFC04EE6D3DD}"/>
              </a:ext>
            </a:extLst>
          </p:cNvPr>
          <p:cNvSpPr/>
          <p:nvPr/>
        </p:nvSpPr>
        <p:spPr bwMode="auto">
          <a:xfrm>
            <a:off x="7835068" y="2952014"/>
            <a:ext cx="27719" cy="26758"/>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7" name="išḷíḋe">
            <a:extLst>
              <a:ext uri="{FF2B5EF4-FFF2-40B4-BE49-F238E27FC236}">
                <a16:creationId xmlns:a16="http://schemas.microsoft.com/office/drawing/2014/main" id="{BC64A467-4390-48C8-BE5E-BFA24D60E9E5}"/>
              </a:ext>
            </a:extLst>
          </p:cNvPr>
          <p:cNvSpPr/>
          <p:nvPr/>
        </p:nvSpPr>
        <p:spPr bwMode="auto">
          <a:xfrm>
            <a:off x="8047368" y="2331705"/>
            <a:ext cx="27089" cy="26758"/>
          </a:xfrm>
          <a:prstGeom prst="ellipse">
            <a:avLst/>
          </a:prstGeom>
          <a:solidFill>
            <a:srgbClr val="83C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8" name="ïŝlïḍè">
            <a:extLst>
              <a:ext uri="{FF2B5EF4-FFF2-40B4-BE49-F238E27FC236}">
                <a16:creationId xmlns:a16="http://schemas.microsoft.com/office/drawing/2014/main" id="{1902D031-610B-40B5-A754-77DB03D05861}"/>
              </a:ext>
            </a:extLst>
          </p:cNvPr>
          <p:cNvSpPr/>
          <p:nvPr/>
        </p:nvSpPr>
        <p:spPr bwMode="auto">
          <a:xfrm>
            <a:off x="7299469" y="2322583"/>
            <a:ext cx="1057981" cy="574698"/>
          </a:xfrm>
          <a:custGeom>
            <a:avLst/>
            <a:gdLst>
              <a:gd name="T0" fmla="*/ 53 w 919"/>
              <a:gd name="T1" fmla="*/ 507 h 518"/>
              <a:gd name="T2" fmla="*/ 108 w 919"/>
              <a:gd name="T3" fmla="*/ 506 h 518"/>
              <a:gd name="T4" fmla="*/ 136 w 919"/>
              <a:gd name="T5" fmla="*/ 510 h 518"/>
              <a:gd name="T6" fmla="*/ 169 w 919"/>
              <a:gd name="T7" fmla="*/ 483 h 518"/>
              <a:gd name="T8" fmla="*/ 138 w 919"/>
              <a:gd name="T9" fmla="*/ 510 h 518"/>
              <a:gd name="T10" fmla="*/ 23 w 919"/>
              <a:gd name="T11" fmla="*/ 503 h 518"/>
              <a:gd name="T12" fmla="*/ 19 w 919"/>
              <a:gd name="T13" fmla="*/ 464 h 518"/>
              <a:gd name="T14" fmla="*/ 28 w 919"/>
              <a:gd name="T15" fmla="*/ 505 h 518"/>
              <a:gd name="T16" fmla="*/ 204 w 919"/>
              <a:gd name="T17" fmla="*/ 472 h 518"/>
              <a:gd name="T18" fmla="*/ 245 w 919"/>
              <a:gd name="T19" fmla="*/ 478 h 518"/>
              <a:gd name="T20" fmla="*/ 277 w 919"/>
              <a:gd name="T21" fmla="*/ 465 h 518"/>
              <a:gd name="T22" fmla="*/ 307 w 919"/>
              <a:gd name="T23" fmla="*/ 434 h 518"/>
              <a:gd name="T24" fmla="*/ 280 w 919"/>
              <a:gd name="T25" fmla="*/ 465 h 518"/>
              <a:gd name="T26" fmla="*/ 15 w 919"/>
              <a:gd name="T27" fmla="*/ 438 h 518"/>
              <a:gd name="T28" fmla="*/ 46 w 919"/>
              <a:gd name="T29" fmla="*/ 393 h 518"/>
              <a:gd name="T30" fmla="*/ 19 w 919"/>
              <a:gd name="T31" fmla="*/ 439 h 518"/>
              <a:gd name="T32" fmla="*/ 341 w 919"/>
              <a:gd name="T33" fmla="*/ 419 h 518"/>
              <a:gd name="T34" fmla="*/ 382 w 919"/>
              <a:gd name="T35" fmla="*/ 422 h 518"/>
              <a:gd name="T36" fmla="*/ 412 w 919"/>
              <a:gd name="T37" fmla="*/ 407 h 518"/>
              <a:gd name="T38" fmla="*/ 441 w 919"/>
              <a:gd name="T39" fmla="*/ 373 h 518"/>
              <a:gd name="T40" fmla="*/ 416 w 919"/>
              <a:gd name="T41" fmla="*/ 406 h 518"/>
              <a:gd name="T42" fmla="*/ 470 w 919"/>
              <a:gd name="T43" fmla="*/ 370 h 518"/>
              <a:gd name="T44" fmla="*/ 520 w 919"/>
              <a:gd name="T45" fmla="*/ 345 h 518"/>
              <a:gd name="T46" fmla="*/ 479 w 919"/>
              <a:gd name="T47" fmla="*/ 375 h 518"/>
              <a:gd name="T48" fmla="*/ 540 w 919"/>
              <a:gd name="T49" fmla="*/ 323 h 518"/>
              <a:gd name="T50" fmla="*/ 581 w 919"/>
              <a:gd name="T51" fmla="*/ 323 h 518"/>
              <a:gd name="T52" fmla="*/ 609 w 919"/>
              <a:gd name="T53" fmla="*/ 306 h 518"/>
              <a:gd name="T54" fmla="*/ 636 w 919"/>
              <a:gd name="T55" fmla="*/ 270 h 518"/>
              <a:gd name="T56" fmla="*/ 614 w 919"/>
              <a:gd name="T57" fmla="*/ 304 h 518"/>
              <a:gd name="T58" fmla="*/ 665 w 919"/>
              <a:gd name="T59" fmla="*/ 264 h 518"/>
              <a:gd name="T60" fmla="*/ 712 w 919"/>
              <a:gd name="T61" fmla="*/ 235 h 518"/>
              <a:gd name="T62" fmla="*/ 673 w 919"/>
              <a:gd name="T63" fmla="*/ 269 h 518"/>
              <a:gd name="T64" fmla="*/ 730 w 919"/>
              <a:gd name="T65" fmla="*/ 212 h 518"/>
              <a:gd name="T66" fmla="*/ 771 w 919"/>
              <a:gd name="T67" fmla="*/ 208 h 518"/>
              <a:gd name="T68" fmla="*/ 797 w 919"/>
              <a:gd name="T69" fmla="*/ 188 h 518"/>
              <a:gd name="T70" fmla="*/ 820 w 919"/>
              <a:gd name="T71" fmla="*/ 149 h 518"/>
              <a:gd name="T72" fmla="*/ 802 w 919"/>
              <a:gd name="T73" fmla="*/ 186 h 518"/>
              <a:gd name="T74" fmla="*/ 848 w 919"/>
              <a:gd name="T75" fmla="*/ 139 h 518"/>
              <a:gd name="T76" fmla="*/ 888 w 919"/>
              <a:gd name="T77" fmla="*/ 101 h 518"/>
              <a:gd name="T78" fmla="*/ 855 w 919"/>
              <a:gd name="T79" fmla="*/ 142 h 518"/>
              <a:gd name="T80" fmla="*/ 895 w 919"/>
              <a:gd name="T81" fmla="*/ 74 h 518"/>
              <a:gd name="T82" fmla="*/ 905 w 919"/>
              <a:gd name="T83" fmla="*/ 34 h 518"/>
              <a:gd name="T84" fmla="*/ 912 w 919"/>
              <a:gd name="T85" fmla="*/ 83 h 518"/>
              <a:gd name="T86" fmla="*/ 879 w 919"/>
              <a:gd name="T87" fmla="*/ 25 h 518"/>
              <a:gd name="T88" fmla="*/ 848 w 919"/>
              <a:gd name="T89" fmla="*/ 0 h 518"/>
              <a:gd name="T90" fmla="*/ 892 w 919"/>
              <a:gd name="T91" fmla="*/ 2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9" h="518">
                <a:moveTo>
                  <a:pt x="75" y="518"/>
                </a:moveTo>
                <a:cubicBezTo>
                  <a:pt x="71" y="518"/>
                  <a:pt x="66" y="518"/>
                  <a:pt x="62" y="517"/>
                </a:cubicBezTo>
                <a:cubicBezTo>
                  <a:pt x="57" y="517"/>
                  <a:pt x="53" y="512"/>
                  <a:pt x="53" y="507"/>
                </a:cubicBezTo>
                <a:cubicBezTo>
                  <a:pt x="54" y="502"/>
                  <a:pt x="59" y="498"/>
                  <a:pt x="64" y="498"/>
                </a:cubicBezTo>
                <a:cubicBezTo>
                  <a:pt x="73" y="499"/>
                  <a:pt x="85" y="499"/>
                  <a:pt x="98" y="497"/>
                </a:cubicBezTo>
                <a:cubicBezTo>
                  <a:pt x="103" y="497"/>
                  <a:pt x="108" y="501"/>
                  <a:pt x="108" y="506"/>
                </a:cubicBezTo>
                <a:cubicBezTo>
                  <a:pt x="109" y="511"/>
                  <a:pt x="105" y="516"/>
                  <a:pt x="100" y="516"/>
                </a:cubicBezTo>
                <a:cubicBezTo>
                  <a:pt x="91" y="517"/>
                  <a:pt x="83" y="518"/>
                  <a:pt x="75" y="518"/>
                </a:cubicBezTo>
                <a:close/>
                <a:moveTo>
                  <a:pt x="136" y="510"/>
                </a:moveTo>
                <a:cubicBezTo>
                  <a:pt x="132" y="510"/>
                  <a:pt x="128" y="507"/>
                  <a:pt x="127" y="503"/>
                </a:cubicBezTo>
                <a:cubicBezTo>
                  <a:pt x="126" y="497"/>
                  <a:pt x="129" y="492"/>
                  <a:pt x="134" y="491"/>
                </a:cubicBezTo>
                <a:cubicBezTo>
                  <a:pt x="145" y="489"/>
                  <a:pt x="156" y="486"/>
                  <a:pt x="169" y="483"/>
                </a:cubicBezTo>
                <a:cubicBezTo>
                  <a:pt x="174" y="481"/>
                  <a:pt x="179" y="484"/>
                  <a:pt x="180" y="489"/>
                </a:cubicBezTo>
                <a:cubicBezTo>
                  <a:pt x="182" y="494"/>
                  <a:pt x="179" y="500"/>
                  <a:pt x="174" y="501"/>
                </a:cubicBezTo>
                <a:cubicBezTo>
                  <a:pt x="161" y="504"/>
                  <a:pt x="149" y="507"/>
                  <a:pt x="138" y="510"/>
                </a:cubicBezTo>
                <a:cubicBezTo>
                  <a:pt x="137" y="510"/>
                  <a:pt x="137" y="510"/>
                  <a:pt x="136" y="510"/>
                </a:cubicBezTo>
                <a:close/>
                <a:moveTo>
                  <a:pt x="28" y="505"/>
                </a:moveTo>
                <a:cubicBezTo>
                  <a:pt x="26" y="505"/>
                  <a:pt x="24" y="504"/>
                  <a:pt x="23" y="503"/>
                </a:cubicBezTo>
                <a:cubicBezTo>
                  <a:pt x="9" y="493"/>
                  <a:pt x="2" y="481"/>
                  <a:pt x="0" y="466"/>
                </a:cubicBezTo>
                <a:cubicBezTo>
                  <a:pt x="0" y="461"/>
                  <a:pt x="4" y="456"/>
                  <a:pt x="9" y="456"/>
                </a:cubicBezTo>
                <a:cubicBezTo>
                  <a:pt x="14" y="455"/>
                  <a:pt x="19" y="459"/>
                  <a:pt x="19" y="464"/>
                </a:cubicBezTo>
                <a:cubicBezTo>
                  <a:pt x="20" y="473"/>
                  <a:pt x="25" y="481"/>
                  <a:pt x="34" y="487"/>
                </a:cubicBezTo>
                <a:cubicBezTo>
                  <a:pt x="38" y="490"/>
                  <a:pt x="39" y="496"/>
                  <a:pt x="36" y="501"/>
                </a:cubicBezTo>
                <a:cubicBezTo>
                  <a:pt x="34" y="503"/>
                  <a:pt x="31" y="505"/>
                  <a:pt x="28" y="505"/>
                </a:cubicBezTo>
                <a:close/>
                <a:moveTo>
                  <a:pt x="207" y="490"/>
                </a:moveTo>
                <a:cubicBezTo>
                  <a:pt x="203" y="490"/>
                  <a:pt x="200" y="488"/>
                  <a:pt x="198" y="484"/>
                </a:cubicBezTo>
                <a:cubicBezTo>
                  <a:pt x="197" y="479"/>
                  <a:pt x="199" y="473"/>
                  <a:pt x="204" y="472"/>
                </a:cubicBezTo>
                <a:cubicBezTo>
                  <a:pt x="215" y="468"/>
                  <a:pt x="227" y="464"/>
                  <a:pt x="238" y="460"/>
                </a:cubicBezTo>
                <a:cubicBezTo>
                  <a:pt x="243" y="458"/>
                  <a:pt x="249" y="461"/>
                  <a:pt x="250" y="466"/>
                </a:cubicBezTo>
                <a:cubicBezTo>
                  <a:pt x="252" y="471"/>
                  <a:pt x="250" y="476"/>
                  <a:pt x="245" y="478"/>
                </a:cubicBezTo>
                <a:cubicBezTo>
                  <a:pt x="233" y="482"/>
                  <a:pt x="221" y="486"/>
                  <a:pt x="210" y="490"/>
                </a:cubicBezTo>
                <a:cubicBezTo>
                  <a:pt x="209" y="490"/>
                  <a:pt x="208" y="490"/>
                  <a:pt x="207" y="490"/>
                </a:cubicBezTo>
                <a:close/>
                <a:moveTo>
                  <a:pt x="277" y="465"/>
                </a:moveTo>
                <a:cubicBezTo>
                  <a:pt x="273" y="465"/>
                  <a:pt x="269" y="463"/>
                  <a:pt x="268" y="459"/>
                </a:cubicBezTo>
                <a:cubicBezTo>
                  <a:pt x="266" y="454"/>
                  <a:pt x="268" y="449"/>
                  <a:pt x="273" y="447"/>
                </a:cubicBezTo>
                <a:cubicBezTo>
                  <a:pt x="284" y="443"/>
                  <a:pt x="295" y="438"/>
                  <a:pt x="307" y="434"/>
                </a:cubicBezTo>
                <a:cubicBezTo>
                  <a:pt x="312" y="432"/>
                  <a:pt x="317" y="434"/>
                  <a:pt x="319" y="439"/>
                </a:cubicBezTo>
                <a:cubicBezTo>
                  <a:pt x="321" y="444"/>
                  <a:pt x="319" y="449"/>
                  <a:pt x="314" y="451"/>
                </a:cubicBezTo>
                <a:cubicBezTo>
                  <a:pt x="303" y="456"/>
                  <a:pt x="291" y="461"/>
                  <a:pt x="280" y="465"/>
                </a:cubicBezTo>
                <a:cubicBezTo>
                  <a:pt x="279" y="465"/>
                  <a:pt x="278" y="465"/>
                  <a:pt x="277" y="465"/>
                </a:cubicBezTo>
                <a:close/>
                <a:moveTo>
                  <a:pt x="19" y="439"/>
                </a:moveTo>
                <a:cubicBezTo>
                  <a:pt x="18" y="439"/>
                  <a:pt x="16" y="439"/>
                  <a:pt x="15" y="438"/>
                </a:cubicBezTo>
                <a:cubicBezTo>
                  <a:pt x="10" y="435"/>
                  <a:pt x="8" y="430"/>
                  <a:pt x="11" y="425"/>
                </a:cubicBezTo>
                <a:cubicBezTo>
                  <a:pt x="16" y="415"/>
                  <a:pt x="23" y="405"/>
                  <a:pt x="33" y="394"/>
                </a:cubicBezTo>
                <a:cubicBezTo>
                  <a:pt x="36" y="390"/>
                  <a:pt x="42" y="389"/>
                  <a:pt x="46" y="393"/>
                </a:cubicBezTo>
                <a:cubicBezTo>
                  <a:pt x="50" y="396"/>
                  <a:pt x="51" y="402"/>
                  <a:pt x="47" y="406"/>
                </a:cubicBezTo>
                <a:cubicBezTo>
                  <a:pt x="39" y="416"/>
                  <a:pt x="32" y="425"/>
                  <a:pt x="28" y="434"/>
                </a:cubicBezTo>
                <a:cubicBezTo>
                  <a:pt x="26" y="437"/>
                  <a:pt x="23" y="439"/>
                  <a:pt x="19" y="439"/>
                </a:cubicBezTo>
                <a:close/>
                <a:moveTo>
                  <a:pt x="345" y="437"/>
                </a:moveTo>
                <a:cubicBezTo>
                  <a:pt x="341" y="437"/>
                  <a:pt x="338" y="435"/>
                  <a:pt x="336" y="432"/>
                </a:cubicBezTo>
                <a:cubicBezTo>
                  <a:pt x="334" y="427"/>
                  <a:pt x="336" y="421"/>
                  <a:pt x="341" y="419"/>
                </a:cubicBezTo>
                <a:cubicBezTo>
                  <a:pt x="352" y="415"/>
                  <a:pt x="363" y="410"/>
                  <a:pt x="374" y="405"/>
                </a:cubicBezTo>
                <a:cubicBezTo>
                  <a:pt x="379" y="402"/>
                  <a:pt x="385" y="405"/>
                  <a:pt x="387" y="409"/>
                </a:cubicBezTo>
                <a:cubicBezTo>
                  <a:pt x="389" y="414"/>
                  <a:pt x="387" y="420"/>
                  <a:pt x="382" y="422"/>
                </a:cubicBezTo>
                <a:cubicBezTo>
                  <a:pt x="371" y="427"/>
                  <a:pt x="360" y="432"/>
                  <a:pt x="349" y="437"/>
                </a:cubicBezTo>
                <a:cubicBezTo>
                  <a:pt x="348" y="437"/>
                  <a:pt x="346" y="437"/>
                  <a:pt x="345" y="437"/>
                </a:cubicBezTo>
                <a:close/>
                <a:moveTo>
                  <a:pt x="412" y="407"/>
                </a:moveTo>
                <a:cubicBezTo>
                  <a:pt x="409" y="407"/>
                  <a:pt x="405" y="405"/>
                  <a:pt x="404" y="402"/>
                </a:cubicBezTo>
                <a:cubicBezTo>
                  <a:pt x="402" y="397"/>
                  <a:pt x="404" y="391"/>
                  <a:pt x="408" y="389"/>
                </a:cubicBezTo>
                <a:cubicBezTo>
                  <a:pt x="419" y="384"/>
                  <a:pt x="430" y="379"/>
                  <a:pt x="441" y="373"/>
                </a:cubicBezTo>
                <a:cubicBezTo>
                  <a:pt x="446" y="371"/>
                  <a:pt x="451" y="373"/>
                  <a:pt x="454" y="378"/>
                </a:cubicBezTo>
                <a:cubicBezTo>
                  <a:pt x="456" y="383"/>
                  <a:pt x="454" y="388"/>
                  <a:pt x="449" y="391"/>
                </a:cubicBezTo>
                <a:cubicBezTo>
                  <a:pt x="438" y="396"/>
                  <a:pt x="427" y="401"/>
                  <a:pt x="416" y="406"/>
                </a:cubicBezTo>
                <a:cubicBezTo>
                  <a:pt x="415" y="407"/>
                  <a:pt x="414" y="407"/>
                  <a:pt x="412" y="407"/>
                </a:cubicBezTo>
                <a:close/>
                <a:moveTo>
                  <a:pt x="479" y="375"/>
                </a:moveTo>
                <a:cubicBezTo>
                  <a:pt x="475" y="375"/>
                  <a:pt x="472" y="373"/>
                  <a:pt x="470" y="370"/>
                </a:cubicBezTo>
                <a:cubicBezTo>
                  <a:pt x="468" y="365"/>
                  <a:pt x="470" y="359"/>
                  <a:pt x="475" y="357"/>
                </a:cubicBezTo>
                <a:cubicBezTo>
                  <a:pt x="485" y="352"/>
                  <a:pt x="496" y="346"/>
                  <a:pt x="507" y="341"/>
                </a:cubicBezTo>
                <a:cubicBezTo>
                  <a:pt x="511" y="338"/>
                  <a:pt x="517" y="340"/>
                  <a:pt x="520" y="345"/>
                </a:cubicBezTo>
                <a:cubicBezTo>
                  <a:pt x="522" y="349"/>
                  <a:pt x="520" y="355"/>
                  <a:pt x="515" y="358"/>
                </a:cubicBezTo>
                <a:cubicBezTo>
                  <a:pt x="505" y="363"/>
                  <a:pt x="494" y="369"/>
                  <a:pt x="483" y="374"/>
                </a:cubicBezTo>
                <a:cubicBezTo>
                  <a:pt x="482" y="375"/>
                  <a:pt x="480" y="375"/>
                  <a:pt x="479" y="375"/>
                </a:cubicBezTo>
                <a:close/>
                <a:moveTo>
                  <a:pt x="544" y="341"/>
                </a:moveTo>
                <a:cubicBezTo>
                  <a:pt x="541" y="341"/>
                  <a:pt x="538" y="339"/>
                  <a:pt x="536" y="336"/>
                </a:cubicBezTo>
                <a:cubicBezTo>
                  <a:pt x="534" y="331"/>
                  <a:pt x="535" y="326"/>
                  <a:pt x="540" y="323"/>
                </a:cubicBezTo>
                <a:cubicBezTo>
                  <a:pt x="551" y="318"/>
                  <a:pt x="561" y="312"/>
                  <a:pt x="572" y="306"/>
                </a:cubicBezTo>
                <a:cubicBezTo>
                  <a:pt x="576" y="304"/>
                  <a:pt x="582" y="305"/>
                  <a:pt x="585" y="310"/>
                </a:cubicBezTo>
                <a:cubicBezTo>
                  <a:pt x="587" y="315"/>
                  <a:pt x="585" y="320"/>
                  <a:pt x="581" y="323"/>
                </a:cubicBezTo>
                <a:cubicBezTo>
                  <a:pt x="570" y="329"/>
                  <a:pt x="560" y="334"/>
                  <a:pt x="549" y="340"/>
                </a:cubicBezTo>
                <a:cubicBezTo>
                  <a:pt x="547" y="341"/>
                  <a:pt x="546" y="341"/>
                  <a:pt x="544" y="341"/>
                </a:cubicBezTo>
                <a:close/>
                <a:moveTo>
                  <a:pt x="609" y="306"/>
                </a:moveTo>
                <a:cubicBezTo>
                  <a:pt x="606" y="306"/>
                  <a:pt x="603" y="304"/>
                  <a:pt x="601" y="301"/>
                </a:cubicBezTo>
                <a:cubicBezTo>
                  <a:pt x="598" y="296"/>
                  <a:pt x="600" y="291"/>
                  <a:pt x="604" y="288"/>
                </a:cubicBezTo>
                <a:cubicBezTo>
                  <a:pt x="615" y="282"/>
                  <a:pt x="626" y="276"/>
                  <a:pt x="636" y="270"/>
                </a:cubicBezTo>
                <a:cubicBezTo>
                  <a:pt x="640" y="267"/>
                  <a:pt x="646" y="269"/>
                  <a:pt x="649" y="273"/>
                </a:cubicBezTo>
                <a:cubicBezTo>
                  <a:pt x="651" y="278"/>
                  <a:pt x="650" y="284"/>
                  <a:pt x="645" y="286"/>
                </a:cubicBezTo>
                <a:cubicBezTo>
                  <a:pt x="635" y="292"/>
                  <a:pt x="624" y="299"/>
                  <a:pt x="614" y="304"/>
                </a:cubicBezTo>
                <a:cubicBezTo>
                  <a:pt x="612" y="305"/>
                  <a:pt x="611" y="306"/>
                  <a:pt x="609" y="306"/>
                </a:cubicBezTo>
                <a:close/>
                <a:moveTo>
                  <a:pt x="673" y="269"/>
                </a:moveTo>
                <a:cubicBezTo>
                  <a:pt x="670" y="269"/>
                  <a:pt x="667" y="267"/>
                  <a:pt x="665" y="264"/>
                </a:cubicBezTo>
                <a:cubicBezTo>
                  <a:pt x="662" y="259"/>
                  <a:pt x="664" y="254"/>
                  <a:pt x="668" y="251"/>
                </a:cubicBezTo>
                <a:cubicBezTo>
                  <a:pt x="679" y="245"/>
                  <a:pt x="689" y="238"/>
                  <a:pt x="699" y="232"/>
                </a:cubicBezTo>
                <a:cubicBezTo>
                  <a:pt x="703" y="229"/>
                  <a:pt x="709" y="231"/>
                  <a:pt x="712" y="235"/>
                </a:cubicBezTo>
                <a:cubicBezTo>
                  <a:pt x="715" y="240"/>
                  <a:pt x="713" y="245"/>
                  <a:pt x="709" y="248"/>
                </a:cubicBezTo>
                <a:cubicBezTo>
                  <a:pt x="699" y="254"/>
                  <a:pt x="688" y="261"/>
                  <a:pt x="678" y="267"/>
                </a:cubicBezTo>
                <a:cubicBezTo>
                  <a:pt x="676" y="268"/>
                  <a:pt x="675" y="269"/>
                  <a:pt x="673" y="269"/>
                </a:cubicBezTo>
                <a:close/>
                <a:moveTo>
                  <a:pt x="736" y="229"/>
                </a:moveTo>
                <a:cubicBezTo>
                  <a:pt x="732" y="229"/>
                  <a:pt x="729" y="228"/>
                  <a:pt x="728" y="225"/>
                </a:cubicBezTo>
                <a:cubicBezTo>
                  <a:pt x="725" y="221"/>
                  <a:pt x="726" y="215"/>
                  <a:pt x="730" y="212"/>
                </a:cubicBezTo>
                <a:cubicBezTo>
                  <a:pt x="741" y="205"/>
                  <a:pt x="751" y="199"/>
                  <a:pt x="760" y="192"/>
                </a:cubicBezTo>
                <a:cubicBezTo>
                  <a:pt x="765" y="189"/>
                  <a:pt x="771" y="190"/>
                  <a:pt x="774" y="195"/>
                </a:cubicBezTo>
                <a:cubicBezTo>
                  <a:pt x="777" y="199"/>
                  <a:pt x="775" y="205"/>
                  <a:pt x="771" y="208"/>
                </a:cubicBezTo>
                <a:cubicBezTo>
                  <a:pt x="761" y="214"/>
                  <a:pt x="751" y="221"/>
                  <a:pt x="741" y="228"/>
                </a:cubicBezTo>
                <a:cubicBezTo>
                  <a:pt x="739" y="229"/>
                  <a:pt x="737" y="229"/>
                  <a:pt x="736" y="229"/>
                </a:cubicBezTo>
                <a:close/>
                <a:moveTo>
                  <a:pt x="797" y="188"/>
                </a:moveTo>
                <a:cubicBezTo>
                  <a:pt x="794" y="188"/>
                  <a:pt x="791" y="186"/>
                  <a:pt x="789" y="184"/>
                </a:cubicBezTo>
                <a:cubicBezTo>
                  <a:pt x="786" y="180"/>
                  <a:pt x="787" y="174"/>
                  <a:pt x="791" y="171"/>
                </a:cubicBezTo>
                <a:cubicBezTo>
                  <a:pt x="801" y="163"/>
                  <a:pt x="811" y="156"/>
                  <a:pt x="820" y="149"/>
                </a:cubicBezTo>
                <a:cubicBezTo>
                  <a:pt x="824" y="146"/>
                  <a:pt x="830" y="147"/>
                  <a:pt x="833" y="151"/>
                </a:cubicBezTo>
                <a:cubicBezTo>
                  <a:pt x="836" y="155"/>
                  <a:pt x="836" y="161"/>
                  <a:pt x="831" y="164"/>
                </a:cubicBezTo>
                <a:cubicBezTo>
                  <a:pt x="822" y="171"/>
                  <a:pt x="813" y="179"/>
                  <a:pt x="802" y="186"/>
                </a:cubicBezTo>
                <a:cubicBezTo>
                  <a:pt x="800" y="187"/>
                  <a:pt x="799" y="188"/>
                  <a:pt x="797" y="188"/>
                </a:cubicBezTo>
                <a:close/>
                <a:moveTo>
                  <a:pt x="855" y="142"/>
                </a:moveTo>
                <a:cubicBezTo>
                  <a:pt x="852" y="142"/>
                  <a:pt x="849" y="141"/>
                  <a:pt x="848" y="139"/>
                </a:cubicBezTo>
                <a:cubicBezTo>
                  <a:pt x="844" y="135"/>
                  <a:pt x="845" y="129"/>
                  <a:pt x="848" y="126"/>
                </a:cubicBezTo>
                <a:cubicBezTo>
                  <a:pt x="858" y="117"/>
                  <a:pt x="867" y="109"/>
                  <a:pt x="874" y="101"/>
                </a:cubicBezTo>
                <a:cubicBezTo>
                  <a:pt x="878" y="97"/>
                  <a:pt x="884" y="97"/>
                  <a:pt x="888" y="101"/>
                </a:cubicBezTo>
                <a:cubicBezTo>
                  <a:pt x="891" y="105"/>
                  <a:pt x="892" y="111"/>
                  <a:pt x="888" y="114"/>
                </a:cubicBezTo>
                <a:cubicBezTo>
                  <a:pt x="880" y="122"/>
                  <a:pt x="871" y="131"/>
                  <a:pt x="861" y="140"/>
                </a:cubicBezTo>
                <a:cubicBezTo>
                  <a:pt x="859" y="141"/>
                  <a:pt x="857" y="142"/>
                  <a:pt x="855" y="142"/>
                </a:cubicBezTo>
                <a:close/>
                <a:moveTo>
                  <a:pt x="904" y="88"/>
                </a:moveTo>
                <a:cubicBezTo>
                  <a:pt x="902" y="88"/>
                  <a:pt x="901" y="87"/>
                  <a:pt x="899" y="86"/>
                </a:cubicBezTo>
                <a:cubicBezTo>
                  <a:pt x="895" y="84"/>
                  <a:pt x="893" y="78"/>
                  <a:pt x="895" y="74"/>
                </a:cubicBezTo>
                <a:cubicBezTo>
                  <a:pt x="898" y="68"/>
                  <a:pt x="900" y="63"/>
                  <a:pt x="900" y="60"/>
                </a:cubicBezTo>
                <a:cubicBezTo>
                  <a:pt x="900" y="55"/>
                  <a:pt x="899" y="50"/>
                  <a:pt x="898" y="46"/>
                </a:cubicBezTo>
                <a:cubicBezTo>
                  <a:pt x="897" y="41"/>
                  <a:pt x="900" y="36"/>
                  <a:pt x="905" y="34"/>
                </a:cubicBezTo>
                <a:cubicBezTo>
                  <a:pt x="910" y="33"/>
                  <a:pt x="915" y="36"/>
                  <a:pt x="916" y="41"/>
                </a:cubicBezTo>
                <a:cubicBezTo>
                  <a:pt x="918" y="47"/>
                  <a:pt x="919" y="53"/>
                  <a:pt x="919" y="60"/>
                </a:cubicBezTo>
                <a:cubicBezTo>
                  <a:pt x="919" y="67"/>
                  <a:pt x="917" y="74"/>
                  <a:pt x="912" y="83"/>
                </a:cubicBezTo>
                <a:cubicBezTo>
                  <a:pt x="910" y="86"/>
                  <a:pt x="907" y="88"/>
                  <a:pt x="904" y="88"/>
                </a:cubicBezTo>
                <a:close/>
                <a:moveTo>
                  <a:pt x="883" y="26"/>
                </a:moveTo>
                <a:cubicBezTo>
                  <a:pt x="882" y="26"/>
                  <a:pt x="881" y="26"/>
                  <a:pt x="879" y="25"/>
                </a:cubicBezTo>
                <a:cubicBezTo>
                  <a:pt x="871" y="21"/>
                  <a:pt x="860" y="19"/>
                  <a:pt x="848" y="19"/>
                </a:cubicBezTo>
                <a:cubicBezTo>
                  <a:pt x="843" y="19"/>
                  <a:pt x="838" y="14"/>
                  <a:pt x="839" y="9"/>
                </a:cubicBezTo>
                <a:cubicBezTo>
                  <a:pt x="839" y="4"/>
                  <a:pt x="843" y="0"/>
                  <a:pt x="848" y="0"/>
                </a:cubicBezTo>
                <a:cubicBezTo>
                  <a:pt x="848" y="0"/>
                  <a:pt x="848" y="0"/>
                  <a:pt x="848" y="0"/>
                </a:cubicBezTo>
                <a:cubicBezTo>
                  <a:pt x="864" y="0"/>
                  <a:pt x="877" y="3"/>
                  <a:pt x="887" y="8"/>
                </a:cubicBezTo>
                <a:cubicBezTo>
                  <a:pt x="892" y="10"/>
                  <a:pt x="894" y="16"/>
                  <a:pt x="892" y="20"/>
                </a:cubicBezTo>
                <a:cubicBezTo>
                  <a:pt x="890" y="24"/>
                  <a:pt x="887" y="26"/>
                  <a:pt x="883" y="26"/>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79" name="îś1iḓé">
            <a:extLst>
              <a:ext uri="{FF2B5EF4-FFF2-40B4-BE49-F238E27FC236}">
                <a16:creationId xmlns:a16="http://schemas.microsoft.com/office/drawing/2014/main" id="{F9517BAD-7FAD-4C64-8259-91457F8A8FF9}"/>
              </a:ext>
            </a:extLst>
          </p:cNvPr>
          <p:cNvSpPr/>
          <p:nvPr/>
        </p:nvSpPr>
        <p:spPr bwMode="auto">
          <a:xfrm>
            <a:off x="7406689" y="2382181"/>
            <a:ext cx="32758" cy="21893"/>
          </a:xfrm>
          <a:custGeom>
            <a:avLst/>
            <a:gdLst>
              <a:gd name="T0" fmla="*/ 30 w 30"/>
              <a:gd name="T1" fmla="*/ 4 h 21"/>
              <a:gd name="T2" fmla="*/ 10 w 30"/>
              <a:gd name="T3" fmla="*/ 0 h 21"/>
              <a:gd name="T4" fmla="*/ 0 w 30"/>
              <a:gd name="T5" fmla="*/ 10 h 21"/>
              <a:gd name="T6" fmla="*/ 9 w 30"/>
              <a:gd name="T7" fmla="*/ 19 h 21"/>
              <a:gd name="T8" fmla="*/ 22 w 30"/>
              <a:gd name="T9" fmla="*/ 21 h 21"/>
              <a:gd name="T10" fmla="*/ 30 w 30"/>
              <a:gd name="T11" fmla="*/ 4 h 21"/>
            </a:gdLst>
            <a:ahLst/>
            <a:cxnLst>
              <a:cxn ang="0">
                <a:pos x="T0" y="T1"/>
              </a:cxn>
              <a:cxn ang="0">
                <a:pos x="T2" y="T3"/>
              </a:cxn>
              <a:cxn ang="0">
                <a:pos x="T4" y="T5"/>
              </a:cxn>
              <a:cxn ang="0">
                <a:pos x="T6" y="T7"/>
              </a:cxn>
              <a:cxn ang="0">
                <a:pos x="T8" y="T9"/>
              </a:cxn>
              <a:cxn ang="0">
                <a:pos x="T10" y="T11"/>
              </a:cxn>
            </a:cxnLst>
            <a:rect l="0" t="0" r="r" b="b"/>
            <a:pathLst>
              <a:path w="30" h="21">
                <a:moveTo>
                  <a:pt x="30" y="4"/>
                </a:moveTo>
                <a:cubicBezTo>
                  <a:pt x="28" y="3"/>
                  <a:pt x="20" y="1"/>
                  <a:pt x="10" y="0"/>
                </a:cubicBezTo>
                <a:cubicBezTo>
                  <a:pt x="5" y="0"/>
                  <a:pt x="0" y="4"/>
                  <a:pt x="0" y="10"/>
                </a:cubicBezTo>
                <a:cubicBezTo>
                  <a:pt x="0" y="15"/>
                  <a:pt x="4" y="19"/>
                  <a:pt x="9" y="19"/>
                </a:cubicBezTo>
                <a:cubicBezTo>
                  <a:pt x="15" y="20"/>
                  <a:pt x="19" y="21"/>
                  <a:pt x="22" y="21"/>
                </a:cubicBezTo>
                <a:cubicBezTo>
                  <a:pt x="24" y="15"/>
                  <a:pt x="27" y="9"/>
                  <a:pt x="30" y="4"/>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0" name="ïś1iḓé">
            <a:extLst>
              <a:ext uri="{FF2B5EF4-FFF2-40B4-BE49-F238E27FC236}">
                <a16:creationId xmlns:a16="http://schemas.microsoft.com/office/drawing/2014/main" id="{24C19BC7-79E8-45EA-9815-31C768DA5F56}"/>
              </a:ext>
            </a:extLst>
          </p:cNvPr>
          <p:cNvSpPr/>
          <p:nvPr/>
        </p:nvSpPr>
        <p:spPr bwMode="auto">
          <a:xfrm>
            <a:off x="7344323" y="2385416"/>
            <a:ext cx="1115263" cy="449895"/>
          </a:xfrm>
          <a:custGeom>
            <a:avLst/>
            <a:gdLst>
              <a:gd name="T0" fmla="*/ 837 w 950"/>
              <a:gd name="T1" fmla="*/ 386 h 398"/>
              <a:gd name="T2" fmla="*/ 881 w 950"/>
              <a:gd name="T3" fmla="*/ 379 h 398"/>
              <a:gd name="T4" fmla="*/ 876 w 950"/>
              <a:gd name="T5" fmla="*/ 398 h 398"/>
              <a:gd name="T6" fmla="*/ 913 w 950"/>
              <a:gd name="T7" fmla="*/ 374 h 398"/>
              <a:gd name="T8" fmla="*/ 943 w 950"/>
              <a:gd name="T9" fmla="*/ 350 h 398"/>
              <a:gd name="T10" fmla="*/ 920 w 950"/>
              <a:gd name="T11" fmla="*/ 392 h 398"/>
              <a:gd name="T12" fmla="*/ 810 w 950"/>
              <a:gd name="T13" fmla="*/ 392 h 398"/>
              <a:gd name="T14" fmla="*/ 779 w 950"/>
              <a:gd name="T15" fmla="*/ 368 h 398"/>
              <a:gd name="T16" fmla="*/ 811 w 950"/>
              <a:gd name="T17" fmla="*/ 392 h 398"/>
              <a:gd name="T18" fmla="*/ 706 w 950"/>
              <a:gd name="T19" fmla="*/ 372 h 398"/>
              <a:gd name="T20" fmla="*/ 744 w 950"/>
              <a:gd name="T21" fmla="*/ 361 h 398"/>
              <a:gd name="T22" fmla="*/ 674 w 950"/>
              <a:gd name="T23" fmla="*/ 364 h 398"/>
              <a:gd name="T24" fmla="*/ 631 w 950"/>
              <a:gd name="T25" fmla="*/ 343 h 398"/>
              <a:gd name="T26" fmla="*/ 683 w 950"/>
              <a:gd name="T27" fmla="*/ 356 h 398"/>
              <a:gd name="T28" fmla="*/ 603 w 950"/>
              <a:gd name="T29" fmla="*/ 345 h 398"/>
              <a:gd name="T30" fmla="*/ 576 w 950"/>
              <a:gd name="T31" fmla="*/ 317 h 398"/>
              <a:gd name="T32" fmla="*/ 606 w 950"/>
              <a:gd name="T33" fmla="*/ 345 h 398"/>
              <a:gd name="T34" fmla="*/ 911 w 950"/>
              <a:gd name="T35" fmla="*/ 303 h 398"/>
              <a:gd name="T36" fmla="*/ 946 w 950"/>
              <a:gd name="T37" fmla="*/ 320 h 398"/>
              <a:gd name="T38" fmla="*/ 539 w 950"/>
              <a:gd name="T39" fmla="*/ 326 h 398"/>
              <a:gd name="T40" fmla="*/ 497 w 950"/>
              <a:gd name="T41" fmla="*/ 303 h 398"/>
              <a:gd name="T42" fmla="*/ 548 w 950"/>
              <a:gd name="T43" fmla="*/ 319 h 398"/>
              <a:gd name="T44" fmla="*/ 469 w 950"/>
              <a:gd name="T45" fmla="*/ 304 h 398"/>
              <a:gd name="T46" fmla="*/ 442 w 950"/>
              <a:gd name="T47" fmla="*/ 275 h 398"/>
              <a:gd name="T48" fmla="*/ 472 w 950"/>
              <a:gd name="T49" fmla="*/ 304 h 398"/>
              <a:gd name="T50" fmla="*/ 369 w 950"/>
              <a:gd name="T51" fmla="*/ 270 h 398"/>
              <a:gd name="T52" fmla="*/ 408 w 950"/>
              <a:gd name="T53" fmla="*/ 264 h 398"/>
              <a:gd name="T54" fmla="*/ 339 w 950"/>
              <a:gd name="T55" fmla="*/ 259 h 398"/>
              <a:gd name="T56" fmla="*/ 298 w 950"/>
              <a:gd name="T57" fmla="*/ 234 h 398"/>
              <a:gd name="T58" fmla="*/ 348 w 950"/>
              <a:gd name="T59" fmla="*/ 252 h 398"/>
              <a:gd name="T60" fmla="*/ 270 w 950"/>
              <a:gd name="T61" fmla="*/ 233 h 398"/>
              <a:gd name="T62" fmla="*/ 245 w 950"/>
              <a:gd name="T63" fmla="*/ 203 h 398"/>
              <a:gd name="T64" fmla="*/ 273 w 950"/>
              <a:gd name="T65" fmla="*/ 234 h 398"/>
              <a:gd name="T66" fmla="*/ 173 w 950"/>
              <a:gd name="T67" fmla="*/ 194 h 398"/>
              <a:gd name="T68" fmla="*/ 212 w 950"/>
              <a:gd name="T69" fmla="*/ 189 h 398"/>
              <a:gd name="T70" fmla="*/ 144 w 950"/>
              <a:gd name="T71" fmla="*/ 180 h 398"/>
              <a:gd name="T72" fmla="*/ 104 w 950"/>
              <a:gd name="T73" fmla="*/ 152 h 398"/>
              <a:gd name="T74" fmla="*/ 152 w 950"/>
              <a:gd name="T75" fmla="*/ 174 h 398"/>
              <a:gd name="T76" fmla="*/ 76 w 950"/>
              <a:gd name="T77" fmla="*/ 148 h 398"/>
              <a:gd name="T78" fmla="*/ 55 w 950"/>
              <a:gd name="T79" fmla="*/ 114 h 398"/>
              <a:gd name="T80" fmla="*/ 80 w 950"/>
              <a:gd name="T81" fmla="*/ 149 h 398"/>
              <a:gd name="T82" fmla="*/ 0 w 950"/>
              <a:gd name="T83" fmla="*/ 84 h 398"/>
              <a:gd name="T84" fmla="*/ 19 w 950"/>
              <a:gd name="T85" fmla="*/ 73 h 398"/>
              <a:gd name="T86" fmla="*/ 28 w 950"/>
              <a:gd name="T87" fmla="*/ 108 h 398"/>
              <a:gd name="T88" fmla="*/ 14 w 950"/>
              <a:gd name="T89" fmla="*/ 46 h 398"/>
              <a:gd name="T90" fmla="*/ 46 w 950"/>
              <a:gd name="T91" fmla="*/ 5 h 398"/>
              <a:gd name="T92" fmla="*/ 17 w 950"/>
              <a:gd name="T93" fmla="*/ 4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0" h="398">
                <a:moveTo>
                  <a:pt x="876" y="398"/>
                </a:moveTo>
                <a:cubicBezTo>
                  <a:pt x="867" y="398"/>
                  <a:pt x="857" y="398"/>
                  <a:pt x="846" y="397"/>
                </a:cubicBezTo>
                <a:cubicBezTo>
                  <a:pt x="841" y="396"/>
                  <a:pt x="837" y="392"/>
                  <a:pt x="837" y="386"/>
                </a:cubicBezTo>
                <a:cubicBezTo>
                  <a:pt x="838" y="381"/>
                  <a:pt x="842" y="377"/>
                  <a:pt x="848" y="378"/>
                </a:cubicBezTo>
                <a:cubicBezTo>
                  <a:pt x="858" y="379"/>
                  <a:pt x="868" y="379"/>
                  <a:pt x="876" y="379"/>
                </a:cubicBezTo>
                <a:cubicBezTo>
                  <a:pt x="878" y="379"/>
                  <a:pt x="879" y="379"/>
                  <a:pt x="881" y="379"/>
                </a:cubicBezTo>
                <a:cubicBezTo>
                  <a:pt x="886" y="379"/>
                  <a:pt x="891" y="383"/>
                  <a:pt x="891" y="388"/>
                </a:cubicBezTo>
                <a:cubicBezTo>
                  <a:pt x="891" y="394"/>
                  <a:pt x="887" y="398"/>
                  <a:pt x="881" y="398"/>
                </a:cubicBezTo>
                <a:cubicBezTo>
                  <a:pt x="880" y="398"/>
                  <a:pt x="878" y="398"/>
                  <a:pt x="876" y="398"/>
                </a:cubicBezTo>
                <a:close/>
                <a:moveTo>
                  <a:pt x="916" y="393"/>
                </a:moveTo>
                <a:cubicBezTo>
                  <a:pt x="912" y="393"/>
                  <a:pt x="909" y="390"/>
                  <a:pt x="907" y="387"/>
                </a:cubicBezTo>
                <a:cubicBezTo>
                  <a:pt x="905" y="382"/>
                  <a:pt x="908" y="376"/>
                  <a:pt x="913" y="374"/>
                </a:cubicBezTo>
                <a:cubicBezTo>
                  <a:pt x="916" y="373"/>
                  <a:pt x="919" y="372"/>
                  <a:pt x="920" y="370"/>
                </a:cubicBezTo>
                <a:cubicBezTo>
                  <a:pt x="925" y="365"/>
                  <a:pt x="928" y="360"/>
                  <a:pt x="930" y="355"/>
                </a:cubicBezTo>
                <a:cubicBezTo>
                  <a:pt x="932" y="350"/>
                  <a:pt x="938" y="348"/>
                  <a:pt x="943" y="350"/>
                </a:cubicBezTo>
                <a:cubicBezTo>
                  <a:pt x="948" y="352"/>
                  <a:pt x="950" y="358"/>
                  <a:pt x="948" y="362"/>
                </a:cubicBezTo>
                <a:cubicBezTo>
                  <a:pt x="945" y="370"/>
                  <a:pt x="940" y="377"/>
                  <a:pt x="934" y="383"/>
                </a:cubicBezTo>
                <a:cubicBezTo>
                  <a:pt x="930" y="387"/>
                  <a:pt x="925" y="390"/>
                  <a:pt x="920" y="392"/>
                </a:cubicBezTo>
                <a:cubicBezTo>
                  <a:pt x="919" y="392"/>
                  <a:pt x="917" y="393"/>
                  <a:pt x="916" y="393"/>
                </a:cubicBezTo>
                <a:close/>
                <a:moveTo>
                  <a:pt x="811" y="392"/>
                </a:moveTo>
                <a:cubicBezTo>
                  <a:pt x="811" y="392"/>
                  <a:pt x="810" y="392"/>
                  <a:pt x="810" y="392"/>
                </a:cubicBezTo>
                <a:cubicBezTo>
                  <a:pt x="799" y="391"/>
                  <a:pt x="788" y="389"/>
                  <a:pt x="775" y="387"/>
                </a:cubicBezTo>
                <a:cubicBezTo>
                  <a:pt x="770" y="386"/>
                  <a:pt x="767" y="381"/>
                  <a:pt x="768" y="375"/>
                </a:cubicBezTo>
                <a:cubicBezTo>
                  <a:pt x="769" y="370"/>
                  <a:pt x="774" y="367"/>
                  <a:pt x="779" y="368"/>
                </a:cubicBezTo>
                <a:cubicBezTo>
                  <a:pt x="791" y="370"/>
                  <a:pt x="802" y="372"/>
                  <a:pt x="813" y="373"/>
                </a:cubicBezTo>
                <a:cubicBezTo>
                  <a:pt x="818" y="374"/>
                  <a:pt x="821" y="379"/>
                  <a:pt x="821" y="384"/>
                </a:cubicBezTo>
                <a:cubicBezTo>
                  <a:pt x="820" y="389"/>
                  <a:pt x="816" y="392"/>
                  <a:pt x="811" y="392"/>
                </a:cubicBezTo>
                <a:close/>
                <a:moveTo>
                  <a:pt x="742" y="380"/>
                </a:moveTo>
                <a:cubicBezTo>
                  <a:pt x="741" y="380"/>
                  <a:pt x="741" y="380"/>
                  <a:pt x="740" y="379"/>
                </a:cubicBezTo>
                <a:cubicBezTo>
                  <a:pt x="729" y="377"/>
                  <a:pt x="718" y="375"/>
                  <a:pt x="706" y="372"/>
                </a:cubicBezTo>
                <a:cubicBezTo>
                  <a:pt x="701" y="371"/>
                  <a:pt x="698" y="366"/>
                  <a:pt x="699" y="360"/>
                </a:cubicBezTo>
                <a:cubicBezTo>
                  <a:pt x="700" y="355"/>
                  <a:pt x="706" y="352"/>
                  <a:pt x="711" y="353"/>
                </a:cubicBezTo>
                <a:cubicBezTo>
                  <a:pt x="722" y="356"/>
                  <a:pt x="733" y="359"/>
                  <a:pt x="744" y="361"/>
                </a:cubicBezTo>
                <a:cubicBezTo>
                  <a:pt x="749" y="362"/>
                  <a:pt x="753" y="367"/>
                  <a:pt x="751" y="372"/>
                </a:cubicBezTo>
                <a:cubicBezTo>
                  <a:pt x="750" y="377"/>
                  <a:pt x="747" y="380"/>
                  <a:pt x="742" y="380"/>
                </a:cubicBezTo>
                <a:close/>
                <a:moveTo>
                  <a:pt x="674" y="364"/>
                </a:moveTo>
                <a:cubicBezTo>
                  <a:pt x="673" y="364"/>
                  <a:pt x="672" y="364"/>
                  <a:pt x="671" y="363"/>
                </a:cubicBezTo>
                <a:cubicBezTo>
                  <a:pt x="661" y="361"/>
                  <a:pt x="649" y="358"/>
                  <a:pt x="638" y="355"/>
                </a:cubicBezTo>
                <a:cubicBezTo>
                  <a:pt x="633" y="353"/>
                  <a:pt x="630" y="348"/>
                  <a:pt x="631" y="343"/>
                </a:cubicBezTo>
                <a:cubicBezTo>
                  <a:pt x="633" y="338"/>
                  <a:pt x="638" y="335"/>
                  <a:pt x="643" y="336"/>
                </a:cubicBezTo>
                <a:cubicBezTo>
                  <a:pt x="654" y="339"/>
                  <a:pt x="665" y="342"/>
                  <a:pt x="676" y="345"/>
                </a:cubicBezTo>
                <a:cubicBezTo>
                  <a:pt x="681" y="346"/>
                  <a:pt x="684" y="351"/>
                  <a:pt x="683" y="356"/>
                </a:cubicBezTo>
                <a:cubicBezTo>
                  <a:pt x="682" y="361"/>
                  <a:pt x="678" y="364"/>
                  <a:pt x="674" y="364"/>
                </a:cubicBezTo>
                <a:close/>
                <a:moveTo>
                  <a:pt x="606" y="345"/>
                </a:moveTo>
                <a:cubicBezTo>
                  <a:pt x="605" y="345"/>
                  <a:pt x="604" y="345"/>
                  <a:pt x="603" y="345"/>
                </a:cubicBezTo>
                <a:cubicBezTo>
                  <a:pt x="593" y="342"/>
                  <a:pt x="581" y="339"/>
                  <a:pt x="570" y="335"/>
                </a:cubicBezTo>
                <a:cubicBezTo>
                  <a:pt x="565" y="334"/>
                  <a:pt x="562" y="329"/>
                  <a:pt x="564" y="324"/>
                </a:cubicBezTo>
                <a:cubicBezTo>
                  <a:pt x="565" y="319"/>
                  <a:pt x="571" y="316"/>
                  <a:pt x="576" y="317"/>
                </a:cubicBezTo>
                <a:cubicBezTo>
                  <a:pt x="587" y="321"/>
                  <a:pt x="598" y="324"/>
                  <a:pt x="609" y="327"/>
                </a:cubicBezTo>
                <a:cubicBezTo>
                  <a:pt x="614" y="328"/>
                  <a:pt x="617" y="333"/>
                  <a:pt x="615" y="338"/>
                </a:cubicBezTo>
                <a:cubicBezTo>
                  <a:pt x="614" y="343"/>
                  <a:pt x="610" y="345"/>
                  <a:pt x="606" y="345"/>
                </a:cubicBezTo>
                <a:close/>
                <a:moveTo>
                  <a:pt x="938" y="334"/>
                </a:moveTo>
                <a:cubicBezTo>
                  <a:pt x="934" y="334"/>
                  <a:pt x="931" y="332"/>
                  <a:pt x="929" y="328"/>
                </a:cubicBezTo>
                <a:cubicBezTo>
                  <a:pt x="926" y="320"/>
                  <a:pt x="920" y="312"/>
                  <a:pt x="911" y="303"/>
                </a:cubicBezTo>
                <a:cubicBezTo>
                  <a:pt x="907" y="299"/>
                  <a:pt x="908" y="293"/>
                  <a:pt x="911" y="289"/>
                </a:cubicBezTo>
                <a:cubicBezTo>
                  <a:pt x="915" y="286"/>
                  <a:pt x="921" y="286"/>
                  <a:pt x="925" y="290"/>
                </a:cubicBezTo>
                <a:cubicBezTo>
                  <a:pt x="935" y="300"/>
                  <a:pt x="942" y="310"/>
                  <a:pt x="946" y="320"/>
                </a:cubicBezTo>
                <a:cubicBezTo>
                  <a:pt x="949" y="325"/>
                  <a:pt x="946" y="331"/>
                  <a:pt x="942" y="333"/>
                </a:cubicBezTo>
                <a:cubicBezTo>
                  <a:pt x="940" y="333"/>
                  <a:pt x="939" y="334"/>
                  <a:pt x="938" y="334"/>
                </a:cubicBezTo>
                <a:close/>
                <a:moveTo>
                  <a:pt x="539" y="326"/>
                </a:moveTo>
                <a:cubicBezTo>
                  <a:pt x="538" y="326"/>
                  <a:pt x="537" y="325"/>
                  <a:pt x="536" y="325"/>
                </a:cubicBezTo>
                <a:cubicBezTo>
                  <a:pt x="525" y="322"/>
                  <a:pt x="514" y="318"/>
                  <a:pt x="503" y="315"/>
                </a:cubicBezTo>
                <a:cubicBezTo>
                  <a:pt x="498" y="313"/>
                  <a:pt x="495" y="308"/>
                  <a:pt x="497" y="303"/>
                </a:cubicBezTo>
                <a:cubicBezTo>
                  <a:pt x="498" y="298"/>
                  <a:pt x="504" y="295"/>
                  <a:pt x="509" y="297"/>
                </a:cubicBezTo>
                <a:cubicBezTo>
                  <a:pt x="520" y="300"/>
                  <a:pt x="531" y="304"/>
                  <a:pt x="541" y="307"/>
                </a:cubicBezTo>
                <a:cubicBezTo>
                  <a:pt x="546" y="309"/>
                  <a:pt x="549" y="314"/>
                  <a:pt x="548" y="319"/>
                </a:cubicBezTo>
                <a:cubicBezTo>
                  <a:pt x="546" y="323"/>
                  <a:pt x="543" y="326"/>
                  <a:pt x="539" y="326"/>
                </a:cubicBezTo>
                <a:close/>
                <a:moveTo>
                  <a:pt x="472" y="304"/>
                </a:moveTo>
                <a:cubicBezTo>
                  <a:pt x="471" y="304"/>
                  <a:pt x="470" y="304"/>
                  <a:pt x="469" y="304"/>
                </a:cubicBezTo>
                <a:cubicBezTo>
                  <a:pt x="458" y="300"/>
                  <a:pt x="447" y="297"/>
                  <a:pt x="436" y="293"/>
                </a:cubicBezTo>
                <a:cubicBezTo>
                  <a:pt x="431" y="291"/>
                  <a:pt x="428" y="286"/>
                  <a:pt x="430" y="281"/>
                </a:cubicBezTo>
                <a:cubicBezTo>
                  <a:pt x="432" y="276"/>
                  <a:pt x="437" y="273"/>
                  <a:pt x="442" y="275"/>
                </a:cubicBezTo>
                <a:cubicBezTo>
                  <a:pt x="453" y="279"/>
                  <a:pt x="464" y="282"/>
                  <a:pt x="475" y="286"/>
                </a:cubicBezTo>
                <a:cubicBezTo>
                  <a:pt x="480" y="288"/>
                  <a:pt x="482" y="293"/>
                  <a:pt x="481" y="298"/>
                </a:cubicBezTo>
                <a:cubicBezTo>
                  <a:pt x="479" y="302"/>
                  <a:pt x="476" y="304"/>
                  <a:pt x="472" y="304"/>
                </a:cubicBezTo>
                <a:close/>
                <a:moveTo>
                  <a:pt x="405" y="282"/>
                </a:moveTo>
                <a:cubicBezTo>
                  <a:pt x="404" y="282"/>
                  <a:pt x="403" y="282"/>
                  <a:pt x="402" y="282"/>
                </a:cubicBezTo>
                <a:cubicBezTo>
                  <a:pt x="391" y="278"/>
                  <a:pt x="380" y="274"/>
                  <a:pt x="369" y="270"/>
                </a:cubicBezTo>
                <a:cubicBezTo>
                  <a:pt x="364" y="268"/>
                  <a:pt x="362" y="263"/>
                  <a:pt x="364" y="258"/>
                </a:cubicBezTo>
                <a:cubicBezTo>
                  <a:pt x="365" y="253"/>
                  <a:pt x="371" y="250"/>
                  <a:pt x="376" y="252"/>
                </a:cubicBezTo>
                <a:cubicBezTo>
                  <a:pt x="386" y="256"/>
                  <a:pt x="397" y="260"/>
                  <a:pt x="408" y="264"/>
                </a:cubicBezTo>
                <a:cubicBezTo>
                  <a:pt x="413" y="265"/>
                  <a:pt x="416" y="271"/>
                  <a:pt x="414" y="276"/>
                </a:cubicBezTo>
                <a:cubicBezTo>
                  <a:pt x="413" y="280"/>
                  <a:pt x="409" y="282"/>
                  <a:pt x="405" y="282"/>
                </a:cubicBezTo>
                <a:close/>
                <a:moveTo>
                  <a:pt x="339" y="259"/>
                </a:moveTo>
                <a:cubicBezTo>
                  <a:pt x="338" y="259"/>
                  <a:pt x="337" y="258"/>
                  <a:pt x="336" y="258"/>
                </a:cubicBezTo>
                <a:cubicBezTo>
                  <a:pt x="325" y="254"/>
                  <a:pt x="314" y="250"/>
                  <a:pt x="303" y="246"/>
                </a:cubicBezTo>
                <a:cubicBezTo>
                  <a:pt x="298" y="244"/>
                  <a:pt x="296" y="239"/>
                  <a:pt x="298" y="234"/>
                </a:cubicBezTo>
                <a:cubicBezTo>
                  <a:pt x="300" y="229"/>
                  <a:pt x="305" y="226"/>
                  <a:pt x="310" y="228"/>
                </a:cubicBezTo>
                <a:cubicBezTo>
                  <a:pt x="321" y="232"/>
                  <a:pt x="331" y="236"/>
                  <a:pt x="342" y="240"/>
                </a:cubicBezTo>
                <a:cubicBezTo>
                  <a:pt x="347" y="242"/>
                  <a:pt x="350" y="247"/>
                  <a:pt x="348" y="252"/>
                </a:cubicBezTo>
                <a:cubicBezTo>
                  <a:pt x="346" y="256"/>
                  <a:pt x="343" y="259"/>
                  <a:pt x="339" y="259"/>
                </a:cubicBezTo>
                <a:close/>
                <a:moveTo>
                  <a:pt x="273" y="234"/>
                </a:moveTo>
                <a:cubicBezTo>
                  <a:pt x="272" y="234"/>
                  <a:pt x="271" y="234"/>
                  <a:pt x="270" y="233"/>
                </a:cubicBezTo>
                <a:cubicBezTo>
                  <a:pt x="259" y="229"/>
                  <a:pt x="248" y="225"/>
                  <a:pt x="238" y="221"/>
                </a:cubicBezTo>
                <a:cubicBezTo>
                  <a:pt x="233" y="219"/>
                  <a:pt x="230" y="213"/>
                  <a:pt x="232" y="208"/>
                </a:cubicBezTo>
                <a:cubicBezTo>
                  <a:pt x="234" y="203"/>
                  <a:pt x="240" y="201"/>
                  <a:pt x="245" y="203"/>
                </a:cubicBezTo>
                <a:cubicBezTo>
                  <a:pt x="255" y="207"/>
                  <a:pt x="266" y="211"/>
                  <a:pt x="277" y="215"/>
                </a:cubicBezTo>
                <a:cubicBezTo>
                  <a:pt x="282" y="217"/>
                  <a:pt x="284" y="223"/>
                  <a:pt x="282" y="228"/>
                </a:cubicBezTo>
                <a:cubicBezTo>
                  <a:pt x="281" y="232"/>
                  <a:pt x="277" y="234"/>
                  <a:pt x="273" y="234"/>
                </a:cubicBezTo>
                <a:close/>
                <a:moveTo>
                  <a:pt x="208" y="208"/>
                </a:moveTo>
                <a:cubicBezTo>
                  <a:pt x="207" y="208"/>
                  <a:pt x="206" y="207"/>
                  <a:pt x="204" y="207"/>
                </a:cubicBezTo>
                <a:cubicBezTo>
                  <a:pt x="193" y="202"/>
                  <a:pt x="183" y="198"/>
                  <a:pt x="173" y="194"/>
                </a:cubicBezTo>
                <a:cubicBezTo>
                  <a:pt x="168" y="191"/>
                  <a:pt x="166" y="186"/>
                  <a:pt x="168" y="181"/>
                </a:cubicBezTo>
                <a:cubicBezTo>
                  <a:pt x="170" y="176"/>
                  <a:pt x="175" y="174"/>
                  <a:pt x="180" y="176"/>
                </a:cubicBezTo>
                <a:cubicBezTo>
                  <a:pt x="190" y="180"/>
                  <a:pt x="201" y="185"/>
                  <a:pt x="212" y="189"/>
                </a:cubicBezTo>
                <a:cubicBezTo>
                  <a:pt x="217" y="191"/>
                  <a:pt x="219" y="197"/>
                  <a:pt x="217" y="202"/>
                </a:cubicBezTo>
                <a:cubicBezTo>
                  <a:pt x="215" y="206"/>
                  <a:pt x="212" y="208"/>
                  <a:pt x="208" y="208"/>
                </a:cubicBezTo>
                <a:close/>
                <a:moveTo>
                  <a:pt x="144" y="180"/>
                </a:moveTo>
                <a:cubicBezTo>
                  <a:pt x="142" y="180"/>
                  <a:pt x="141" y="180"/>
                  <a:pt x="140" y="179"/>
                </a:cubicBezTo>
                <a:cubicBezTo>
                  <a:pt x="129" y="174"/>
                  <a:pt x="118" y="169"/>
                  <a:pt x="108" y="164"/>
                </a:cubicBezTo>
                <a:cubicBezTo>
                  <a:pt x="104" y="162"/>
                  <a:pt x="102" y="156"/>
                  <a:pt x="104" y="152"/>
                </a:cubicBezTo>
                <a:cubicBezTo>
                  <a:pt x="106" y="147"/>
                  <a:pt x="112" y="145"/>
                  <a:pt x="117" y="147"/>
                </a:cubicBezTo>
                <a:cubicBezTo>
                  <a:pt x="126" y="152"/>
                  <a:pt x="137" y="157"/>
                  <a:pt x="148" y="162"/>
                </a:cubicBezTo>
                <a:cubicBezTo>
                  <a:pt x="152" y="164"/>
                  <a:pt x="154" y="169"/>
                  <a:pt x="152" y="174"/>
                </a:cubicBezTo>
                <a:cubicBezTo>
                  <a:pt x="151" y="178"/>
                  <a:pt x="147" y="180"/>
                  <a:pt x="144" y="180"/>
                </a:cubicBezTo>
                <a:close/>
                <a:moveTo>
                  <a:pt x="80" y="149"/>
                </a:moveTo>
                <a:cubicBezTo>
                  <a:pt x="79" y="149"/>
                  <a:pt x="77" y="149"/>
                  <a:pt x="76" y="148"/>
                </a:cubicBezTo>
                <a:cubicBezTo>
                  <a:pt x="65" y="142"/>
                  <a:pt x="54" y="136"/>
                  <a:pt x="45" y="131"/>
                </a:cubicBezTo>
                <a:cubicBezTo>
                  <a:pt x="41" y="128"/>
                  <a:pt x="40" y="122"/>
                  <a:pt x="42" y="118"/>
                </a:cubicBezTo>
                <a:cubicBezTo>
                  <a:pt x="45" y="113"/>
                  <a:pt x="51" y="112"/>
                  <a:pt x="55" y="114"/>
                </a:cubicBezTo>
                <a:cubicBezTo>
                  <a:pt x="64" y="120"/>
                  <a:pt x="74" y="125"/>
                  <a:pt x="85" y="131"/>
                </a:cubicBezTo>
                <a:cubicBezTo>
                  <a:pt x="90" y="134"/>
                  <a:pt x="91" y="139"/>
                  <a:pt x="89" y="144"/>
                </a:cubicBezTo>
                <a:cubicBezTo>
                  <a:pt x="87" y="147"/>
                  <a:pt x="84" y="149"/>
                  <a:pt x="80" y="149"/>
                </a:cubicBezTo>
                <a:close/>
                <a:moveTo>
                  <a:pt x="21" y="111"/>
                </a:moveTo>
                <a:cubicBezTo>
                  <a:pt x="19" y="111"/>
                  <a:pt x="17" y="111"/>
                  <a:pt x="15" y="109"/>
                </a:cubicBezTo>
                <a:cubicBezTo>
                  <a:pt x="5" y="100"/>
                  <a:pt x="0" y="92"/>
                  <a:pt x="0" y="84"/>
                </a:cubicBezTo>
                <a:cubicBezTo>
                  <a:pt x="0" y="80"/>
                  <a:pt x="0" y="76"/>
                  <a:pt x="1" y="72"/>
                </a:cubicBezTo>
                <a:cubicBezTo>
                  <a:pt x="1" y="66"/>
                  <a:pt x="5" y="62"/>
                  <a:pt x="11" y="63"/>
                </a:cubicBezTo>
                <a:cubicBezTo>
                  <a:pt x="16" y="63"/>
                  <a:pt x="20" y="68"/>
                  <a:pt x="19" y="73"/>
                </a:cubicBezTo>
                <a:cubicBezTo>
                  <a:pt x="19" y="76"/>
                  <a:pt x="19" y="80"/>
                  <a:pt x="19" y="84"/>
                </a:cubicBezTo>
                <a:cubicBezTo>
                  <a:pt x="19" y="84"/>
                  <a:pt x="20" y="88"/>
                  <a:pt x="28" y="95"/>
                </a:cubicBezTo>
                <a:cubicBezTo>
                  <a:pt x="32" y="98"/>
                  <a:pt x="32" y="104"/>
                  <a:pt x="28" y="108"/>
                </a:cubicBezTo>
                <a:cubicBezTo>
                  <a:pt x="27" y="110"/>
                  <a:pt x="24" y="111"/>
                  <a:pt x="21" y="111"/>
                </a:cubicBezTo>
                <a:close/>
                <a:moveTo>
                  <a:pt x="17" y="47"/>
                </a:moveTo>
                <a:cubicBezTo>
                  <a:pt x="16" y="47"/>
                  <a:pt x="15" y="47"/>
                  <a:pt x="14" y="46"/>
                </a:cubicBezTo>
                <a:cubicBezTo>
                  <a:pt x="9" y="44"/>
                  <a:pt x="6" y="39"/>
                  <a:pt x="8" y="34"/>
                </a:cubicBezTo>
                <a:cubicBezTo>
                  <a:pt x="14" y="20"/>
                  <a:pt x="22" y="10"/>
                  <a:pt x="32" y="3"/>
                </a:cubicBezTo>
                <a:cubicBezTo>
                  <a:pt x="37" y="0"/>
                  <a:pt x="43" y="1"/>
                  <a:pt x="46" y="5"/>
                </a:cubicBezTo>
                <a:cubicBezTo>
                  <a:pt x="49" y="10"/>
                  <a:pt x="47" y="16"/>
                  <a:pt x="43" y="18"/>
                </a:cubicBezTo>
                <a:cubicBezTo>
                  <a:pt x="36" y="23"/>
                  <a:pt x="30" y="31"/>
                  <a:pt x="26" y="41"/>
                </a:cubicBezTo>
                <a:cubicBezTo>
                  <a:pt x="24" y="45"/>
                  <a:pt x="21" y="47"/>
                  <a:pt x="17" y="47"/>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1" name="íṩľíďe">
            <a:extLst>
              <a:ext uri="{FF2B5EF4-FFF2-40B4-BE49-F238E27FC236}">
                <a16:creationId xmlns:a16="http://schemas.microsoft.com/office/drawing/2014/main" id="{7B654727-C819-4ED5-8825-1534381CEB37}"/>
              </a:ext>
            </a:extLst>
          </p:cNvPr>
          <p:cNvSpPr/>
          <p:nvPr/>
        </p:nvSpPr>
        <p:spPr bwMode="auto">
          <a:xfrm>
            <a:off x="7858377" y="2461240"/>
            <a:ext cx="88826" cy="51693"/>
          </a:xfrm>
          <a:custGeom>
            <a:avLst/>
            <a:gdLst>
              <a:gd name="T0" fmla="*/ 0 w 81"/>
              <a:gd name="T1" fmla="*/ 23 h 49"/>
              <a:gd name="T2" fmla="*/ 68 w 81"/>
              <a:gd name="T3" fmla="*/ 17 h 49"/>
              <a:gd name="T4" fmla="*/ 81 w 81"/>
              <a:gd name="T5" fmla="*/ 25 h 49"/>
              <a:gd name="T6" fmla="*/ 39 w 81"/>
              <a:gd name="T7" fmla="*/ 49 h 49"/>
              <a:gd name="T8" fmla="*/ 0 w 81"/>
              <a:gd name="T9" fmla="*/ 23 h 49"/>
            </a:gdLst>
            <a:ahLst/>
            <a:cxnLst>
              <a:cxn ang="0">
                <a:pos x="T0" y="T1"/>
              </a:cxn>
              <a:cxn ang="0">
                <a:pos x="T2" y="T3"/>
              </a:cxn>
              <a:cxn ang="0">
                <a:pos x="T4" y="T5"/>
              </a:cxn>
              <a:cxn ang="0">
                <a:pos x="T6" y="T7"/>
              </a:cxn>
              <a:cxn ang="0">
                <a:pos x="T8" y="T9"/>
              </a:cxn>
            </a:cxnLst>
            <a:rect l="0" t="0" r="r" b="b"/>
            <a:pathLst>
              <a:path w="81" h="49">
                <a:moveTo>
                  <a:pt x="0" y="23"/>
                </a:moveTo>
                <a:cubicBezTo>
                  <a:pt x="13" y="3"/>
                  <a:pt x="44" y="0"/>
                  <a:pt x="68" y="17"/>
                </a:cubicBezTo>
                <a:cubicBezTo>
                  <a:pt x="81" y="25"/>
                  <a:pt x="81" y="25"/>
                  <a:pt x="81" y="25"/>
                </a:cubicBezTo>
                <a:cubicBezTo>
                  <a:pt x="39" y="49"/>
                  <a:pt x="39" y="49"/>
                  <a:pt x="39" y="49"/>
                </a:cubicBezTo>
                <a:lnTo>
                  <a:pt x="0" y="23"/>
                </a:ln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2" name="ïṧlîḍe">
            <a:extLst>
              <a:ext uri="{FF2B5EF4-FFF2-40B4-BE49-F238E27FC236}">
                <a16:creationId xmlns:a16="http://schemas.microsoft.com/office/drawing/2014/main" id="{5365EB8B-C039-4D21-9E07-1B61AE7EDC00}"/>
              </a:ext>
            </a:extLst>
          </p:cNvPr>
          <p:cNvSpPr/>
          <p:nvPr/>
        </p:nvSpPr>
        <p:spPr bwMode="auto">
          <a:xfrm>
            <a:off x="7790971" y="2512933"/>
            <a:ext cx="73076" cy="51084"/>
          </a:xfrm>
          <a:custGeom>
            <a:avLst/>
            <a:gdLst>
              <a:gd name="T0" fmla="*/ 60 w 66"/>
              <a:gd name="T1" fmla="*/ 18 h 48"/>
              <a:gd name="T2" fmla="*/ 61 w 66"/>
              <a:gd name="T3" fmla="*/ 22 h 48"/>
              <a:gd name="T4" fmla="*/ 66 w 66"/>
              <a:gd name="T5" fmla="*/ 30 h 48"/>
              <a:gd name="T6" fmla="*/ 35 w 66"/>
              <a:gd name="T7" fmla="*/ 48 h 48"/>
              <a:gd name="T8" fmla="*/ 30 w 66"/>
              <a:gd name="T9" fmla="*/ 40 h 48"/>
              <a:gd name="T10" fmla="*/ 0 w 66"/>
              <a:gd name="T11" fmla="*/ 10 h 48"/>
              <a:gd name="T12" fmla="*/ 60 w 66"/>
              <a:gd name="T13" fmla="*/ 18 h 48"/>
            </a:gdLst>
            <a:ahLst/>
            <a:cxnLst>
              <a:cxn ang="0">
                <a:pos x="T0" y="T1"/>
              </a:cxn>
              <a:cxn ang="0">
                <a:pos x="T2" y="T3"/>
              </a:cxn>
              <a:cxn ang="0">
                <a:pos x="T4" y="T5"/>
              </a:cxn>
              <a:cxn ang="0">
                <a:pos x="T6" y="T7"/>
              </a:cxn>
              <a:cxn ang="0">
                <a:pos x="T8" y="T9"/>
              </a:cxn>
              <a:cxn ang="0">
                <a:pos x="T10" y="T11"/>
              </a:cxn>
              <a:cxn ang="0">
                <a:pos x="T12" y="T13"/>
              </a:cxn>
            </a:cxnLst>
            <a:rect l="0" t="0" r="r" b="b"/>
            <a:pathLst>
              <a:path w="66" h="48">
                <a:moveTo>
                  <a:pt x="60" y="18"/>
                </a:moveTo>
                <a:cubicBezTo>
                  <a:pt x="61" y="22"/>
                  <a:pt x="61" y="22"/>
                  <a:pt x="61" y="22"/>
                </a:cubicBezTo>
                <a:cubicBezTo>
                  <a:pt x="66" y="30"/>
                  <a:pt x="66" y="30"/>
                  <a:pt x="66" y="30"/>
                </a:cubicBezTo>
                <a:cubicBezTo>
                  <a:pt x="35" y="48"/>
                  <a:pt x="35" y="48"/>
                  <a:pt x="35" y="48"/>
                </a:cubicBezTo>
                <a:cubicBezTo>
                  <a:pt x="30" y="40"/>
                  <a:pt x="30" y="40"/>
                  <a:pt x="30" y="40"/>
                </a:cubicBezTo>
                <a:cubicBezTo>
                  <a:pt x="0" y="10"/>
                  <a:pt x="0" y="10"/>
                  <a:pt x="0" y="10"/>
                </a:cubicBezTo>
                <a:cubicBezTo>
                  <a:pt x="17" y="0"/>
                  <a:pt x="50" y="1"/>
                  <a:pt x="60" y="18"/>
                </a:cubicBez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3" name="ïṣḻïḍê">
            <a:extLst>
              <a:ext uri="{FF2B5EF4-FFF2-40B4-BE49-F238E27FC236}">
                <a16:creationId xmlns:a16="http://schemas.microsoft.com/office/drawing/2014/main" id="{BB597704-F3F6-4142-ACD5-C3CA01E22AC2}"/>
              </a:ext>
            </a:extLst>
          </p:cNvPr>
          <p:cNvSpPr/>
          <p:nvPr/>
        </p:nvSpPr>
        <p:spPr bwMode="auto">
          <a:xfrm>
            <a:off x="7986891" y="2463065"/>
            <a:ext cx="130404" cy="82708"/>
          </a:xfrm>
          <a:custGeom>
            <a:avLst/>
            <a:gdLst>
              <a:gd name="T0" fmla="*/ 111 w 119"/>
              <a:gd name="T1" fmla="*/ 0 h 78"/>
              <a:gd name="T2" fmla="*/ 118 w 119"/>
              <a:gd name="T3" fmla="*/ 10 h 78"/>
              <a:gd name="T4" fmla="*/ 118 w 119"/>
              <a:gd name="T5" fmla="*/ 12 h 78"/>
              <a:gd name="T6" fmla="*/ 1 w 119"/>
              <a:gd name="T7" fmla="*/ 78 h 78"/>
              <a:gd name="T8" fmla="*/ 0 w 119"/>
              <a:gd name="T9" fmla="*/ 63 h 78"/>
              <a:gd name="T10" fmla="*/ 111 w 119"/>
              <a:gd name="T11" fmla="*/ 0 h 78"/>
            </a:gdLst>
            <a:ahLst/>
            <a:cxnLst>
              <a:cxn ang="0">
                <a:pos x="T0" y="T1"/>
              </a:cxn>
              <a:cxn ang="0">
                <a:pos x="T2" y="T3"/>
              </a:cxn>
              <a:cxn ang="0">
                <a:pos x="T4" y="T5"/>
              </a:cxn>
              <a:cxn ang="0">
                <a:pos x="T6" y="T7"/>
              </a:cxn>
              <a:cxn ang="0">
                <a:pos x="T8" y="T9"/>
              </a:cxn>
              <a:cxn ang="0">
                <a:pos x="T10" y="T11"/>
              </a:cxn>
            </a:cxnLst>
            <a:rect l="0" t="0" r="r" b="b"/>
            <a:pathLst>
              <a:path w="119" h="78">
                <a:moveTo>
                  <a:pt x="111" y="0"/>
                </a:moveTo>
                <a:cubicBezTo>
                  <a:pt x="114" y="3"/>
                  <a:pt x="116" y="7"/>
                  <a:pt x="118" y="10"/>
                </a:cubicBezTo>
                <a:cubicBezTo>
                  <a:pt x="119" y="11"/>
                  <a:pt x="118" y="11"/>
                  <a:pt x="118" y="12"/>
                </a:cubicBezTo>
                <a:cubicBezTo>
                  <a:pt x="1" y="78"/>
                  <a:pt x="1" y="78"/>
                  <a:pt x="1" y="78"/>
                </a:cubicBezTo>
                <a:cubicBezTo>
                  <a:pt x="0" y="63"/>
                  <a:pt x="0" y="63"/>
                  <a:pt x="0" y="63"/>
                </a:cubicBezTo>
                <a:lnTo>
                  <a:pt x="111"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4" name="ïṥḻíḓè">
            <a:extLst>
              <a:ext uri="{FF2B5EF4-FFF2-40B4-BE49-F238E27FC236}">
                <a16:creationId xmlns:a16="http://schemas.microsoft.com/office/drawing/2014/main" id="{C58ABA69-46CC-47E4-ABE4-586AC3B1E65A}"/>
              </a:ext>
            </a:extLst>
          </p:cNvPr>
          <p:cNvSpPr/>
          <p:nvPr/>
        </p:nvSpPr>
        <p:spPr bwMode="auto">
          <a:xfrm>
            <a:off x="7855858" y="2554286"/>
            <a:ext cx="85676" cy="60207"/>
          </a:xfrm>
          <a:custGeom>
            <a:avLst/>
            <a:gdLst>
              <a:gd name="T0" fmla="*/ 8 w 78"/>
              <a:gd name="T1" fmla="*/ 39 h 57"/>
              <a:gd name="T2" fmla="*/ 42 w 78"/>
              <a:gd name="T3" fmla="*/ 21 h 57"/>
              <a:gd name="T4" fmla="*/ 78 w 78"/>
              <a:gd name="T5" fmla="*/ 0 h 57"/>
              <a:gd name="T6" fmla="*/ 78 w 78"/>
              <a:gd name="T7" fmla="*/ 15 h 57"/>
              <a:gd name="T8" fmla="*/ 49 w 78"/>
              <a:gd name="T9" fmla="*/ 32 h 57"/>
              <a:gd name="T10" fmla="*/ 48 w 78"/>
              <a:gd name="T11" fmla="*/ 32 h 57"/>
              <a:gd name="T12" fmla="*/ 48 w 78"/>
              <a:gd name="T13" fmla="*/ 32 h 57"/>
              <a:gd name="T14" fmla="*/ 5 w 78"/>
              <a:gd name="T15" fmla="*/ 57 h 57"/>
              <a:gd name="T16" fmla="*/ 0 w 78"/>
              <a:gd name="T17" fmla="*/ 44 h 57"/>
              <a:gd name="T18" fmla="*/ 8 w 78"/>
              <a:gd name="T19"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7">
                <a:moveTo>
                  <a:pt x="8" y="39"/>
                </a:moveTo>
                <a:cubicBezTo>
                  <a:pt x="42" y="21"/>
                  <a:pt x="42" y="21"/>
                  <a:pt x="42" y="21"/>
                </a:cubicBezTo>
                <a:cubicBezTo>
                  <a:pt x="78" y="0"/>
                  <a:pt x="78" y="0"/>
                  <a:pt x="78" y="0"/>
                </a:cubicBezTo>
                <a:cubicBezTo>
                  <a:pt x="78" y="15"/>
                  <a:pt x="78" y="15"/>
                  <a:pt x="78" y="15"/>
                </a:cubicBezTo>
                <a:cubicBezTo>
                  <a:pt x="49" y="32"/>
                  <a:pt x="49" y="32"/>
                  <a:pt x="49" y="32"/>
                </a:cubicBezTo>
                <a:cubicBezTo>
                  <a:pt x="48" y="32"/>
                  <a:pt x="48" y="32"/>
                  <a:pt x="48" y="32"/>
                </a:cubicBezTo>
                <a:cubicBezTo>
                  <a:pt x="48" y="32"/>
                  <a:pt x="48" y="32"/>
                  <a:pt x="48" y="32"/>
                </a:cubicBezTo>
                <a:cubicBezTo>
                  <a:pt x="5" y="57"/>
                  <a:pt x="5" y="57"/>
                  <a:pt x="5" y="57"/>
                </a:cubicBezTo>
                <a:cubicBezTo>
                  <a:pt x="2" y="53"/>
                  <a:pt x="1" y="48"/>
                  <a:pt x="0" y="44"/>
                </a:cubicBezTo>
                <a:lnTo>
                  <a:pt x="8" y="39"/>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5" name="îṧḻïḍê">
            <a:extLst>
              <a:ext uri="{FF2B5EF4-FFF2-40B4-BE49-F238E27FC236}">
                <a16:creationId xmlns:a16="http://schemas.microsoft.com/office/drawing/2014/main" id="{884543C1-1F79-4FD2-A7B8-F87E047F81DF}"/>
              </a:ext>
            </a:extLst>
          </p:cNvPr>
          <p:cNvSpPr/>
          <p:nvPr/>
        </p:nvSpPr>
        <p:spPr bwMode="auto">
          <a:xfrm>
            <a:off x="7813020" y="2436915"/>
            <a:ext cx="290416" cy="156294"/>
          </a:xfrm>
          <a:custGeom>
            <a:avLst/>
            <a:gdLst>
              <a:gd name="T0" fmla="*/ 0 w 264"/>
              <a:gd name="T1" fmla="*/ 117 h 148"/>
              <a:gd name="T2" fmla="*/ 10 w 264"/>
              <a:gd name="T3" fmla="*/ 112 h 148"/>
              <a:gd name="T4" fmla="*/ 15 w 264"/>
              <a:gd name="T5" fmla="*/ 120 h 148"/>
              <a:gd name="T6" fmla="*/ 46 w 264"/>
              <a:gd name="T7" fmla="*/ 102 h 148"/>
              <a:gd name="T8" fmla="*/ 41 w 264"/>
              <a:gd name="T9" fmla="*/ 94 h 148"/>
              <a:gd name="T10" fmla="*/ 80 w 264"/>
              <a:gd name="T11" fmla="*/ 72 h 148"/>
              <a:gd name="T12" fmla="*/ 122 w 264"/>
              <a:gd name="T13" fmla="*/ 48 h 148"/>
              <a:gd name="T14" fmla="*/ 188 w 264"/>
              <a:gd name="T15" fmla="*/ 11 h 148"/>
              <a:gd name="T16" fmla="*/ 236 w 264"/>
              <a:gd name="T17" fmla="*/ 5 h 148"/>
              <a:gd name="T18" fmla="*/ 192 w 264"/>
              <a:gd name="T19" fmla="*/ 30 h 148"/>
              <a:gd name="T20" fmla="*/ 199 w 264"/>
              <a:gd name="T21" fmla="*/ 42 h 148"/>
              <a:gd name="T22" fmla="*/ 252 w 264"/>
              <a:gd name="T23" fmla="*/ 12 h 148"/>
              <a:gd name="T24" fmla="*/ 253 w 264"/>
              <a:gd name="T25" fmla="*/ 11 h 148"/>
              <a:gd name="T26" fmla="*/ 264 w 264"/>
              <a:gd name="T27" fmla="*/ 20 h 148"/>
              <a:gd name="T28" fmla="*/ 158 w 264"/>
              <a:gd name="T29" fmla="*/ 80 h 148"/>
              <a:gd name="T30" fmla="*/ 157 w 264"/>
              <a:gd name="T31" fmla="*/ 75 h 148"/>
              <a:gd name="T32" fmla="*/ 116 w 264"/>
              <a:gd name="T33" fmla="*/ 98 h 148"/>
              <a:gd name="T34" fmla="*/ 116 w 264"/>
              <a:gd name="T35" fmla="*/ 104 h 148"/>
              <a:gd name="T36" fmla="*/ 77 w 264"/>
              <a:gd name="T37" fmla="*/ 126 h 148"/>
              <a:gd name="T38" fmla="*/ 39 w 264"/>
              <a:gd name="T39" fmla="*/ 147 h 148"/>
              <a:gd name="T40" fmla="*/ 38 w 264"/>
              <a:gd name="T41" fmla="*/ 148 h 148"/>
              <a:gd name="T42" fmla="*/ 0 w 264"/>
              <a:gd name="T43" fmla="*/ 118 h 148"/>
              <a:gd name="T44" fmla="*/ 0 w 264"/>
              <a:gd name="T45" fmla="*/ 11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 h="148">
                <a:moveTo>
                  <a:pt x="0" y="117"/>
                </a:moveTo>
                <a:cubicBezTo>
                  <a:pt x="10" y="112"/>
                  <a:pt x="10" y="112"/>
                  <a:pt x="10" y="112"/>
                </a:cubicBezTo>
                <a:cubicBezTo>
                  <a:pt x="15" y="120"/>
                  <a:pt x="15" y="120"/>
                  <a:pt x="15" y="120"/>
                </a:cubicBezTo>
                <a:cubicBezTo>
                  <a:pt x="46" y="102"/>
                  <a:pt x="46" y="102"/>
                  <a:pt x="46" y="102"/>
                </a:cubicBezTo>
                <a:cubicBezTo>
                  <a:pt x="41" y="94"/>
                  <a:pt x="41" y="94"/>
                  <a:pt x="41" y="94"/>
                </a:cubicBezTo>
                <a:cubicBezTo>
                  <a:pt x="80" y="72"/>
                  <a:pt x="80" y="72"/>
                  <a:pt x="80" y="72"/>
                </a:cubicBezTo>
                <a:cubicBezTo>
                  <a:pt x="122" y="48"/>
                  <a:pt x="122" y="48"/>
                  <a:pt x="122" y="48"/>
                </a:cubicBezTo>
                <a:cubicBezTo>
                  <a:pt x="188" y="11"/>
                  <a:pt x="188" y="11"/>
                  <a:pt x="188" y="11"/>
                </a:cubicBezTo>
                <a:cubicBezTo>
                  <a:pt x="203" y="2"/>
                  <a:pt x="221" y="0"/>
                  <a:pt x="236" y="5"/>
                </a:cubicBezTo>
                <a:cubicBezTo>
                  <a:pt x="192" y="30"/>
                  <a:pt x="192" y="30"/>
                  <a:pt x="192" y="30"/>
                </a:cubicBezTo>
                <a:cubicBezTo>
                  <a:pt x="199" y="42"/>
                  <a:pt x="199" y="42"/>
                  <a:pt x="199" y="42"/>
                </a:cubicBezTo>
                <a:cubicBezTo>
                  <a:pt x="252" y="12"/>
                  <a:pt x="252" y="12"/>
                  <a:pt x="252" y="12"/>
                </a:cubicBezTo>
                <a:cubicBezTo>
                  <a:pt x="253" y="11"/>
                  <a:pt x="253" y="11"/>
                  <a:pt x="253" y="11"/>
                </a:cubicBezTo>
                <a:cubicBezTo>
                  <a:pt x="257" y="14"/>
                  <a:pt x="261" y="17"/>
                  <a:pt x="264" y="20"/>
                </a:cubicBezTo>
                <a:cubicBezTo>
                  <a:pt x="158" y="80"/>
                  <a:pt x="158" y="80"/>
                  <a:pt x="158" y="80"/>
                </a:cubicBezTo>
                <a:cubicBezTo>
                  <a:pt x="157" y="75"/>
                  <a:pt x="157" y="75"/>
                  <a:pt x="157" y="75"/>
                </a:cubicBezTo>
                <a:cubicBezTo>
                  <a:pt x="116" y="98"/>
                  <a:pt x="116" y="98"/>
                  <a:pt x="116" y="98"/>
                </a:cubicBezTo>
                <a:cubicBezTo>
                  <a:pt x="116" y="104"/>
                  <a:pt x="116" y="104"/>
                  <a:pt x="116" y="104"/>
                </a:cubicBezTo>
                <a:cubicBezTo>
                  <a:pt x="77" y="126"/>
                  <a:pt x="77" y="126"/>
                  <a:pt x="77" y="126"/>
                </a:cubicBezTo>
                <a:cubicBezTo>
                  <a:pt x="39" y="147"/>
                  <a:pt x="39" y="147"/>
                  <a:pt x="39" y="147"/>
                </a:cubicBezTo>
                <a:cubicBezTo>
                  <a:pt x="38" y="148"/>
                  <a:pt x="38" y="148"/>
                  <a:pt x="38" y="148"/>
                </a:cubicBezTo>
                <a:cubicBezTo>
                  <a:pt x="22" y="144"/>
                  <a:pt x="8" y="133"/>
                  <a:pt x="0" y="118"/>
                </a:cubicBezTo>
                <a:cubicBezTo>
                  <a:pt x="0" y="118"/>
                  <a:pt x="0" y="117"/>
                  <a:pt x="0" y="1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6" name="ïs1iďê">
            <a:extLst>
              <a:ext uri="{FF2B5EF4-FFF2-40B4-BE49-F238E27FC236}">
                <a16:creationId xmlns:a16="http://schemas.microsoft.com/office/drawing/2014/main" id="{BDEA2CA3-C0C7-4BAD-8E06-A6594850B8BC}"/>
              </a:ext>
            </a:extLst>
          </p:cNvPr>
          <p:cNvSpPr/>
          <p:nvPr/>
        </p:nvSpPr>
        <p:spPr bwMode="auto">
          <a:xfrm>
            <a:off x="7986891" y="2458199"/>
            <a:ext cx="121584" cy="71761"/>
          </a:xfrm>
          <a:custGeom>
            <a:avLst/>
            <a:gdLst>
              <a:gd name="T0" fmla="*/ 0 w 111"/>
              <a:gd name="T1" fmla="*/ 60 h 68"/>
              <a:gd name="T2" fmla="*/ 106 w 111"/>
              <a:gd name="T3" fmla="*/ 0 h 68"/>
              <a:gd name="T4" fmla="*/ 111 w 111"/>
              <a:gd name="T5" fmla="*/ 5 h 68"/>
              <a:gd name="T6" fmla="*/ 0 w 111"/>
              <a:gd name="T7" fmla="*/ 68 h 68"/>
              <a:gd name="T8" fmla="*/ 0 w 111"/>
              <a:gd name="T9" fmla="*/ 60 h 68"/>
            </a:gdLst>
            <a:ahLst/>
            <a:cxnLst>
              <a:cxn ang="0">
                <a:pos x="T0" y="T1"/>
              </a:cxn>
              <a:cxn ang="0">
                <a:pos x="T2" y="T3"/>
              </a:cxn>
              <a:cxn ang="0">
                <a:pos x="T4" y="T5"/>
              </a:cxn>
              <a:cxn ang="0">
                <a:pos x="T6" y="T7"/>
              </a:cxn>
              <a:cxn ang="0">
                <a:pos x="T8" y="T9"/>
              </a:cxn>
            </a:cxnLst>
            <a:rect l="0" t="0" r="r" b="b"/>
            <a:pathLst>
              <a:path w="111" h="68">
                <a:moveTo>
                  <a:pt x="0" y="60"/>
                </a:moveTo>
                <a:cubicBezTo>
                  <a:pt x="106" y="0"/>
                  <a:pt x="106" y="0"/>
                  <a:pt x="106" y="0"/>
                </a:cubicBezTo>
                <a:cubicBezTo>
                  <a:pt x="108" y="2"/>
                  <a:pt x="110" y="3"/>
                  <a:pt x="111" y="5"/>
                </a:cubicBezTo>
                <a:cubicBezTo>
                  <a:pt x="0" y="68"/>
                  <a:pt x="0" y="68"/>
                  <a:pt x="0" y="68"/>
                </a:cubicBezTo>
                <a:lnTo>
                  <a:pt x="0" y="60"/>
                </a:ln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7" name="ïṣḷiḋé">
            <a:extLst>
              <a:ext uri="{FF2B5EF4-FFF2-40B4-BE49-F238E27FC236}">
                <a16:creationId xmlns:a16="http://schemas.microsoft.com/office/drawing/2014/main" id="{BC3DB209-CC57-4204-8CFE-EB350483BFB4}"/>
              </a:ext>
            </a:extLst>
          </p:cNvPr>
          <p:cNvSpPr/>
          <p:nvPr/>
        </p:nvSpPr>
        <p:spPr bwMode="auto">
          <a:xfrm>
            <a:off x="7855227" y="2592600"/>
            <a:ext cx="630" cy="1825"/>
          </a:xfrm>
          <a:custGeom>
            <a:avLst/>
            <a:gdLst>
              <a:gd name="T0" fmla="*/ 1 w 1"/>
              <a:gd name="T1" fmla="*/ 2 h 2"/>
              <a:gd name="T2" fmla="*/ 0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1"/>
                  <a:pt x="0" y="1"/>
                  <a:pt x="0" y="1"/>
                </a:cubicBezTo>
                <a:cubicBezTo>
                  <a:pt x="1" y="0"/>
                  <a:pt x="1" y="0"/>
                  <a:pt x="1" y="0"/>
                </a:cubicBezTo>
                <a:cubicBezTo>
                  <a:pt x="1" y="1"/>
                  <a:pt x="1" y="1"/>
                  <a:pt x="1" y="2"/>
                </a:cubicBez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8" name="iSḻïḋe">
            <a:extLst>
              <a:ext uri="{FF2B5EF4-FFF2-40B4-BE49-F238E27FC236}">
                <a16:creationId xmlns:a16="http://schemas.microsoft.com/office/drawing/2014/main" id="{5A38C2BF-B326-4B09-BC19-564B45F7CBF5}"/>
              </a:ext>
            </a:extLst>
          </p:cNvPr>
          <p:cNvSpPr/>
          <p:nvPr/>
        </p:nvSpPr>
        <p:spPr bwMode="auto">
          <a:xfrm>
            <a:off x="7898065" y="2546989"/>
            <a:ext cx="43468" cy="29799"/>
          </a:xfrm>
          <a:custGeom>
            <a:avLst/>
            <a:gdLst>
              <a:gd name="T0" fmla="*/ 68 w 69"/>
              <a:gd name="T1" fmla="*/ 0 h 49"/>
              <a:gd name="T2" fmla="*/ 69 w 69"/>
              <a:gd name="T3" fmla="*/ 12 h 49"/>
              <a:gd name="T4" fmla="*/ 7 w 69"/>
              <a:gd name="T5" fmla="*/ 49 h 49"/>
              <a:gd name="T6" fmla="*/ 0 w 69"/>
              <a:gd name="T7" fmla="*/ 38 h 49"/>
              <a:gd name="T8" fmla="*/ 68 w 69"/>
              <a:gd name="T9" fmla="*/ 0 h 49"/>
            </a:gdLst>
            <a:ahLst/>
            <a:cxnLst>
              <a:cxn ang="0">
                <a:pos x="T0" y="T1"/>
              </a:cxn>
              <a:cxn ang="0">
                <a:pos x="T2" y="T3"/>
              </a:cxn>
              <a:cxn ang="0">
                <a:pos x="T4" y="T5"/>
              </a:cxn>
              <a:cxn ang="0">
                <a:pos x="T6" y="T7"/>
              </a:cxn>
              <a:cxn ang="0">
                <a:pos x="T8" y="T9"/>
              </a:cxn>
            </a:cxnLst>
            <a:rect l="0" t="0" r="r" b="b"/>
            <a:pathLst>
              <a:path w="69" h="49">
                <a:moveTo>
                  <a:pt x="68" y="0"/>
                </a:moveTo>
                <a:lnTo>
                  <a:pt x="69" y="12"/>
                </a:lnTo>
                <a:lnTo>
                  <a:pt x="7" y="49"/>
                </a:lnTo>
                <a:lnTo>
                  <a:pt x="0" y="38"/>
                </a:lnTo>
                <a:lnTo>
                  <a:pt x="68" y="0"/>
                </a:ln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89" name="ï$ḻíde">
            <a:extLst>
              <a:ext uri="{FF2B5EF4-FFF2-40B4-BE49-F238E27FC236}">
                <a16:creationId xmlns:a16="http://schemas.microsoft.com/office/drawing/2014/main" id="{9DA7453B-8308-4E24-B994-7C969E120700}"/>
              </a:ext>
            </a:extLst>
          </p:cNvPr>
          <p:cNvSpPr/>
          <p:nvPr/>
        </p:nvSpPr>
        <p:spPr bwMode="auto">
          <a:xfrm>
            <a:off x="7855858" y="2594424"/>
            <a:ext cx="8820" cy="6690"/>
          </a:xfrm>
          <a:custGeom>
            <a:avLst/>
            <a:gdLst>
              <a:gd name="T0" fmla="*/ 0 w 8"/>
              <a:gd name="T1" fmla="*/ 6 h 6"/>
              <a:gd name="T2" fmla="*/ 0 w 8"/>
              <a:gd name="T3" fmla="*/ 0 h 6"/>
              <a:gd name="T4" fmla="*/ 8 w 8"/>
              <a:gd name="T5" fmla="*/ 1 h 6"/>
              <a:gd name="T6" fmla="*/ 0 w 8"/>
              <a:gd name="T7" fmla="*/ 6 h 6"/>
            </a:gdLst>
            <a:ahLst/>
            <a:cxnLst>
              <a:cxn ang="0">
                <a:pos x="T0" y="T1"/>
              </a:cxn>
              <a:cxn ang="0">
                <a:pos x="T2" y="T3"/>
              </a:cxn>
              <a:cxn ang="0">
                <a:pos x="T4" y="T5"/>
              </a:cxn>
              <a:cxn ang="0">
                <a:pos x="T6" y="T7"/>
              </a:cxn>
            </a:cxnLst>
            <a:rect l="0" t="0" r="r" b="b"/>
            <a:pathLst>
              <a:path w="8" h="6">
                <a:moveTo>
                  <a:pt x="0" y="6"/>
                </a:moveTo>
                <a:cubicBezTo>
                  <a:pt x="0" y="4"/>
                  <a:pt x="0" y="2"/>
                  <a:pt x="0" y="0"/>
                </a:cubicBezTo>
                <a:cubicBezTo>
                  <a:pt x="3" y="0"/>
                  <a:pt x="6" y="1"/>
                  <a:pt x="8" y="1"/>
                </a:cubicBezTo>
                <a:lnTo>
                  <a:pt x="0" y="6"/>
                </a:ln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0" name="ïšļïḑe">
            <a:extLst>
              <a:ext uri="{FF2B5EF4-FFF2-40B4-BE49-F238E27FC236}">
                <a16:creationId xmlns:a16="http://schemas.microsoft.com/office/drawing/2014/main" id="{7DBE7CD3-123B-49D1-93D0-D435F5FBF2BD}"/>
              </a:ext>
            </a:extLst>
          </p:cNvPr>
          <p:cNvSpPr/>
          <p:nvPr/>
        </p:nvSpPr>
        <p:spPr bwMode="auto">
          <a:xfrm>
            <a:off x="7855858" y="2570098"/>
            <a:ext cx="46618" cy="25542"/>
          </a:xfrm>
          <a:custGeom>
            <a:avLst/>
            <a:gdLst>
              <a:gd name="T0" fmla="*/ 38 w 42"/>
              <a:gd name="T1" fmla="*/ 0 h 24"/>
              <a:gd name="T2" fmla="*/ 42 w 42"/>
              <a:gd name="T3" fmla="*/ 6 h 24"/>
              <a:gd name="T4" fmla="*/ 8 w 42"/>
              <a:gd name="T5" fmla="*/ 24 h 24"/>
              <a:gd name="T6" fmla="*/ 0 w 42"/>
              <a:gd name="T7" fmla="*/ 23 h 24"/>
              <a:gd name="T8" fmla="*/ 0 w 42"/>
              <a:gd name="T9" fmla="*/ 21 h 24"/>
              <a:gd name="T10" fmla="*/ 38 w 42"/>
              <a:gd name="T11" fmla="*/ 0 h 24"/>
            </a:gdLst>
            <a:ahLst/>
            <a:cxnLst>
              <a:cxn ang="0">
                <a:pos x="T0" y="T1"/>
              </a:cxn>
              <a:cxn ang="0">
                <a:pos x="T2" y="T3"/>
              </a:cxn>
              <a:cxn ang="0">
                <a:pos x="T4" y="T5"/>
              </a:cxn>
              <a:cxn ang="0">
                <a:pos x="T6" y="T7"/>
              </a:cxn>
              <a:cxn ang="0">
                <a:pos x="T8" y="T9"/>
              </a:cxn>
              <a:cxn ang="0">
                <a:pos x="T10" y="T11"/>
              </a:cxn>
            </a:cxnLst>
            <a:rect l="0" t="0" r="r" b="b"/>
            <a:pathLst>
              <a:path w="42" h="24">
                <a:moveTo>
                  <a:pt x="38" y="0"/>
                </a:moveTo>
                <a:cubicBezTo>
                  <a:pt x="42" y="6"/>
                  <a:pt x="42" y="6"/>
                  <a:pt x="42" y="6"/>
                </a:cubicBezTo>
                <a:cubicBezTo>
                  <a:pt x="8" y="24"/>
                  <a:pt x="8" y="24"/>
                  <a:pt x="8" y="24"/>
                </a:cubicBezTo>
                <a:cubicBezTo>
                  <a:pt x="6" y="24"/>
                  <a:pt x="3" y="23"/>
                  <a:pt x="0" y="23"/>
                </a:cubicBezTo>
                <a:cubicBezTo>
                  <a:pt x="0" y="22"/>
                  <a:pt x="0" y="22"/>
                  <a:pt x="0" y="21"/>
                </a:cubicBezTo>
                <a:lnTo>
                  <a:pt x="38" y="0"/>
                </a:lnTo>
                <a:close/>
              </a:path>
            </a:pathLst>
          </a:custGeom>
          <a:solidFill>
            <a:srgbClr val="2226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1" name="išľíḓè">
            <a:extLst>
              <a:ext uri="{FF2B5EF4-FFF2-40B4-BE49-F238E27FC236}">
                <a16:creationId xmlns:a16="http://schemas.microsoft.com/office/drawing/2014/main" id="{8B5CC74D-FFC5-4CBC-BAD1-3DB78DF98786}"/>
              </a:ext>
            </a:extLst>
          </p:cNvPr>
          <p:cNvSpPr/>
          <p:nvPr/>
        </p:nvSpPr>
        <p:spPr bwMode="auto">
          <a:xfrm>
            <a:off x="8024059" y="2441780"/>
            <a:ext cx="67407" cy="39530"/>
          </a:xfrm>
          <a:custGeom>
            <a:avLst/>
            <a:gdLst>
              <a:gd name="T0" fmla="*/ 7 w 61"/>
              <a:gd name="T1" fmla="*/ 37 h 37"/>
              <a:gd name="T2" fmla="*/ 0 w 61"/>
              <a:gd name="T3" fmla="*/ 25 h 37"/>
              <a:gd name="T4" fmla="*/ 44 w 61"/>
              <a:gd name="T5" fmla="*/ 0 h 37"/>
              <a:gd name="T6" fmla="*/ 61 w 61"/>
              <a:gd name="T7" fmla="*/ 6 h 37"/>
              <a:gd name="T8" fmla="*/ 60 w 61"/>
              <a:gd name="T9" fmla="*/ 7 h 37"/>
              <a:gd name="T10" fmla="*/ 7 w 61"/>
              <a:gd name="T11" fmla="*/ 37 h 37"/>
            </a:gdLst>
            <a:ahLst/>
            <a:cxnLst>
              <a:cxn ang="0">
                <a:pos x="T0" y="T1"/>
              </a:cxn>
              <a:cxn ang="0">
                <a:pos x="T2" y="T3"/>
              </a:cxn>
              <a:cxn ang="0">
                <a:pos x="T4" y="T5"/>
              </a:cxn>
              <a:cxn ang="0">
                <a:pos x="T6" y="T7"/>
              </a:cxn>
              <a:cxn ang="0">
                <a:pos x="T8" y="T9"/>
              </a:cxn>
              <a:cxn ang="0">
                <a:pos x="T10" y="T11"/>
              </a:cxn>
            </a:cxnLst>
            <a:rect l="0" t="0" r="r" b="b"/>
            <a:pathLst>
              <a:path w="61" h="37">
                <a:moveTo>
                  <a:pt x="7" y="37"/>
                </a:moveTo>
                <a:cubicBezTo>
                  <a:pt x="0" y="25"/>
                  <a:pt x="0" y="25"/>
                  <a:pt x="0" y="25"/>
                </a:cubicBezTo>
                <a:cubicBezTo>
                  <a:pt x="44" y="0"/>
                  <a:pt x="44" y="0"/>
                  <a:pt x="44" y="0"/>
                </a:cubicBezTo>
                <a:cubicBezTo>
                  <a:pt x="50" y="1"/>
                  <a:pt x="56" y="3"/>
                  <a:pt x="61" y="6"/>
                </a:cubicBezTo>
                <a:cubicBezTo>
                  <a:pt x="60" y="7"/>
                  <a:pt x="60" y="7"/>
                  <a:pt x="60" y="7"/>
                </a:cubicBezTo>
                <a:lnTo>
                  <a:pt x="7" y="37"/>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2" name="ïṧḷidê">
            <a:extLst>
              <a:ext uri="{FF2B5EF4-FFF2-40B4-BE49-F238E27FC236}">
                <a16:creationId xmlns:a16="http://schemas.microsoft.com/office/drawing/2014/main" id="{670406C3-E329-45F8-AE39-80835B2546A4}"/>
              </a:ext>
            </a:extLst>
          </p:cNvPr>
          <p:cNvSpPr/>
          <p:nvPr/>
        </p:nvSpPr>
        <p:spPr bwMode="auto">
          <a:xfrm>
            <a:off x="7994451" y="2477052"/>
            <a:ext cx="22049" cy="20069"/>
          </a:xfrm>
          <a:custGeom>
            <a:avLst/>
            <a:gdLst>
              <a:gd name="T0" fmla="*/ 12 w 35"/>
              <a:gd name="T1" fmla="*/ 33 h 33"/>
              <a:gd name="T2" fmla="*/ 35 w 35"/>
              <a:gd name="T3" fmla="*/ 21 h 33"/>
              <a:gd name="T4" fmla="*/ 23 w 35"/>
              <a:gd name="T5" fmla="*/ 0 h 33"/>
              <a:gd name="T6" fmla="*/ 0 w 35"/>
              <a:gd name="T7" fmla="*/ 12 h 33"/>
              <a:gd name="T8" fmla="*/ 12 w 35"/>
              <a:gd name="T9" fmla="*/ 33 h 33"/>
            </a:gdLst>
            <a:ahLst/>
            <a:cxnLst>
              <a:cxn ang="0">
                <a:pos x="T0" y="T1"/>
              </a:cxn>
              <a:cxn ang="0">
                <a:pos x="T2" y="T3"/>
              </a:cxn>
              <a:cxn ang="0">
                <a:pos x="T4" y="T5"/>
              </a:cxn>
              <a:cxn ang="0">
                <a:pos x="T6" y="T7"/>
              </a:cxn>
              <a:cxn ang="0">
                <a:pos x="T8" y="T9"/>
              </a:cxn>
            </a:cxnLst>
            <a:rect l="0" t="0" r="r" b="b"/>
            <a:pathLst>
              <a:path w="35" h="33">
                <a:moveTo>
                  <a:pt x="12" y="33"/>
                </a:moveTo>
                <a:lnTo>
                  <a:pt x="35" y="21"/>
                </a:lnTo>
                <a:lnTo>
                  <a:pt x="23" y="0"/>
                </a:lnTo>
                <a:lnTo>
                  <a:pt x="0" y="12"/>
                </a:lnTo>
                <a:lnTo>
                  <a:pt x="12" y="33"/>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3" name="iṧlíḋê">
            <a:extLst>
              <a:ext uri="{FF2B5EF4-FFF2-40B4-BE49-F238E27FC236}">
                <a16:creationId xmlns:a16="http://schemas.microsoft.com/office/drawing/2014/main" id="{0350A054-EDFC-488B-9927-0592F879742B}"/>
              </a:ext>
            </a:extLst>
          </p:cNvPr>
          <p:cNvSpPr/>
          <p:nvPr/>
        </p:nvSpPr>
        <p:spPr bwMode="auto">
          <a:xfrm>
            <a:off x="7969252" y="2491039"/>
            <a:ext cx="22049" cy="20069"/>
          </a:xfrm>
          <a:custGeom>
            <a:avLst/>
            <a:gdLst>
              <a:gd name="T0" fmla="*/ 12 w 35"/>
              <a:gd name="T1" fmla="*/ 33 h 33"/>
              <a:gd name="T2" fmla="*/ 35 w 35"/>
              <a:gd name="T3" fmla="*/ 20 h 33"/>
              <a:gd name="T4" fmla="*/ 23 w 35"/>
              <a:gd name="T5" fmla="*/ 0 h 33"/>
              <a:gd name="T6" fmla="*/ 0 w 35"/>
              <a:gd name="T7" fmla="*/ 12 h 33"/>
              <a:gd name="T8" fmla="*/ 12 w 35"/>
              <a:gd name="T9" fmla="*/ 33 h 33"/>
            </a:gdLst>
            <a:ahLst/>
            <a:cxnLst>
              <a:cxn ang="0">
                <a:pos x="T0" y="T1"/>
              </a:cxn>
              <a:cxn ang="0">
                <a:pos x="T2" y="T3"/>
              </a:cxn>
              <a:cxn ang="0">
                <a:pos x="T4" y="T5"/>
              </a:cxn>
              <a:cxn ang="0">
                <a:pos x="T6" y="T7"/>
              </a:cxn>
              <a:cxn ang="0">
                <a:pos x="T8" y="T9"/>
              </a:cxn>
            </a:cxnLst>
            <a:rect l="0" t="0" r="r" b="b"/>
            <a:pathLst>
              <a:path w="35" h="33">
                <a:moveTo>
                  <a:pt x="12" y="33"/>
                </a:moveTo>
                <a:lnTo>
                  <a:pt x="35" y="20"/>
                </a:lnTo>
                <a:lnTo>
                  <a:pt x="23" y="0"/>
                </a:lnTo>
                <a:lnTo>
                  <a:pt x="0" y="12"/>
                </a:lnTo>
                <a:lnTo>
                  <a:pt x="12" y="33"/>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4" name="îŝľîďè">
            <a:extLst>
              <a:ext uri="{FF2B5EF4-FFF2-40B4-BE49-F238E27FC236}">
                <a16:creationId xmlns:a16="http://schemas.microsoft.com/office/drawing/2014/main" id="{4515CE25-9E97-44B5-9237-B5F71919DC06}"/>
              </a:ext>
            </a:extLst>
          </p:cNvPr>
          <p:cNvSpPr/>
          <p:nvPr/>
        </p:nvSpPr>
        <p:spPr bwMode="auto">
          <a:xfrm>
            <a:off x="7944053" y="2504418"/>
            <a:ext cx="20789" cy="20069"/>
          </a:xfrm>
          <a:custGeom>
            <a:avLst/>
            <a:gdLst>
              <a:gd name="T0" fmla="*/ 10 w 33"/>
              <a:gd name="T1" fmla="*/ 33 h 33"/>
              <a:gd name="T2" fmla="*/ 33 w 33"/>
              <a:gd name="T3" fmla="*/ 23 h 33"/>
              <a:gd name="T4" fmla="*/ 21 w 33"/>
              <a:gd name="T5" fmla="*/ 0 h 33"/>
              <a:gd name="T6" fmla="*/ 0 w 33"/>
              <a:gd name="T7" fmla="*/ 12 h 33"/>
              <a:gd name="T8" fmla="*/ 10 w 33"/>
              <a:gd name="T9" fmla="*/ 33 h 33"/>
            </a:gdLst>
            <a:ahLst/>
            <a:cxnLst>
              <a:cxn ang="0">
                <a:pos x="T0" y="T1"/>
              </a:cxn>
              <a:cxn ang="0">
                <a:pos x="T2" y="T3"/>
              </a:cxn>
              <a:cxn ang="0">
                <a:pos x="T4" y="T5"/>
              </a:cxn>
              <a:cxn ang="0">
                <a:pos x="T6" y="T7"/>
              </a:cxn>
              <a:cxn ang="0">
                <a:pos x="T8" y="T9"/>
              </a:cxn>
            </a:cxnLst>
            <a:rect l="0" t="0" r="r" b="b"/>
            <a:pathLst>
              <a:path w="33" h="33">
                <a:moveTo>
                  <a:pt x="10" y="33"/>
                </a:moveTo>
                <a:lnTo>
                  <a:pt x="33" y="23"/>
                </a:lnTo>
                <a:lnTo>
                  <a:pt x="21" y="0"/>
                </a:lnTo>
                <a:lnTo>
                  <a:pt x="0" y="12"/>
                </a:lnTo>
                <a:lnTo>
                  <a:pt x="10" y="33"/>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5" name="ïṩḻïḋe">
            <a:extLst>
              <a:ext uri="{FF2B5EF4-FFF2-40B4-BE49-F238E27FC236}">
                <a16:creationId xmlns:a16="http://schemas.microsoft.com/office/drawing/2014/main" id="{B5498C52-EF81-4624-B324-050841627563}"/>
              </a:ext>
            </a:extLst>
          </p:cNvPr>
          <p:cNvSpPr/>
          <p:nvPr/>
        </p:nvSpPr>
        <p:spPr bwMode="auto">
          <a:xfrm>
            <a:off x="7917594" y="2519622"/>
            <a:ext cx="20789" cy="20069"/>
          </a:xfrm>
          <a:custGeom>
            <a:avLst/>
            <a:gdLst>
              <a:gd name="T0" fmla="*/ 12 w 33"/>
              <a:gd name="T1" fmla="*/ 33 h 33"/>
              <a:gd name="T2" fmla="*/ 33 w 33"/>
              <a:gd name="T3" fmla="*/ 20 h 33"/>
              <a:gd name="T4" fmla="*/ 21 w 33"/>
              <a:gd name="T5" fmla="*/ 0 h 33"/>
              <a:gd name="T6" fmla="*/ 0 w 33"/>
              <a:gd name="T7" fmla="*/ 12 h 33"/>
              <a:gd name="T8" fmla="*/ 12 w 33"/>
              <a:gd name="T9" fmla="*/ 33 h 33"/>
            </a:gdLst>
            <a:ahLst/>
            <a:cxnLst>
              <a:cxn ang="0">
                <a:pos x="T0" y="T1"/>
              </a:cxn>
              <a:cxn ang="0">
                <a:pos x="T2" y="T3"/>
              </a:cxn>
              <a:cxn ang="0">
                <a:pos x="T4" y="T5"/>
              </a:cxn>
              <a:cxn ang="0">
                <a:pos x="T6" y="T7"/>
              </a:cxn>
              <a:cxn ang="0">
                <a:pos x="T8" y="T9"/>
              </a:cxn>
            </a:cxnLst>
            <a:rect l="0" t="0" r="r" b="b"/>
            <a:pathLst>
              <a:path w="33" h="33">
                <a:moveTo>
                  <a:pt x="12" y="33"/>
                </a:moveTo>
                <a:lnTo>
                  <a:pt x="33" y="20"/>
                </a:lnTo>
                <a:lnTo>
                  <a:pt x="21" y="0"/>
                </a:lnTo>
                <a:lnTo>
                  <a:pt x="0" y="12"/>
                </a:lnTo>
                <a:lnTo>
                  <a:pt x="12" y="33"/>
                </a:lnTo>
                <a:close/>
              </a:path>
            </a:pathLst>
          </a:custGeom>
          <a:solidFill>
            <a:srgbClr val="00B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6" name="išḻîdè">
            <a:extLst>
              <a:ext uri="{FF2B5EF4-FFF2-40B4-BE49-F238E27FC236}">
                <a16:creationId xmlns:a16="http://schemas.microsoft.com/office/drawing/2014/main" id="{C56AC8FE-8116-4D03-8976-AD8313E24AAD}"/>
              </a:ext>
            </a:extLst>
          </p:cNvPr>
          <p:cNvSpPr/>
          <p:nvPr/>
        </p:nvSpPr>
        <p:spPr bwMode="auto">
          <a:xfrm>
            <a:off x="7962322" y="2515973"/>
            <a:ext cx="27719" cy="111291"/>
          </a:xfrm>
          <a:custGeom>
            <a:avLst/>
            <a:gdLst>
              <a:gd name="T0" fmla="*/ 21 w 25"/>
              <a:gd name="T1" fmla="*/ 0 h 105"/>
              <a:gd name="T2" fmla="*/ 22 w 25"/>
              <a:gd name="T3" fmla="*/ 5 h 105"/>
              <a:gd name="T4" fmla="*/ 22 w 25"/>
              <a:gd name="T5" fmla="*/ 13 h 105"/>
              <a:gd name="T6" fmla="*/ 23 w 25"/>
              <a:gd name="T7" fmla="*/ 28 h 105"/>
              <a:gd name="T8" fmla="*/ 24 w 25"/>
              <a:gd name="T9" fmla="*/ 57 h 105"/>
              <a:gd name="T10" fmla="*/ 2 w 25"/>
              <a:gd name="T11" fmla="*/ 105 h 105"/>
              <a:gd name="T12" fmla="*/ 0 w 25"/>
              <a:gd name="T13" fmla="*/ 12 h 105"/>
              <a:gd name="T14" fmla="*/ 21 w 25"/>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5">
                <a:moveTo>
                  <a:pt x="21" y="0"/>
                </a:moveTo>
                <a:cubicBezTo>
                  <a:pt x="22" y="5"/>
                  <a:pt x="22" y="5"/>
                  <a:pt x="22" y="5"/>
                </a:cubicBezTo>
                <a:cubicBezTo>
                  <a:pt x="22" y="13"/>
                  <a:pt x="22" y="13"/>
                  <a:pt x="22" y="13"/>
                </a:cubicBezTo>
                <a:cubicBezTo>
                  <a:pt x="23" y="28"/>
                  <a:pt x="23" y="28"/>
                  <a:pt x="23" y="28"/>
                </a:cubicBezTo>
                <a:cubicBezTo>
                  <a:pt x="24" y="57"/>
                  <a:pt x="24" y="57"/>
                  <a:pt x="24" y="57"/>
                </a:cubicBezTo>
                <a:cubicBezTo>
                  <a:pt x="25" y="78"/>
                  <a:pt x="16" y="96"/>
                  <a:pt x="2" y="105"/>
                </a:cubicBezTo>
                <a:cubicBezTo>
                  <a:pt x="0" y="12"/>
                  <a:pt x="0" y="12"/>
                  <a:pt x="0" y="12"/>
                </a:cubicBezTo>
                <a:lnTo>
                  <a:pt x="21" y="0"/>
                </a:lnTo>
                <a:close/>
              </a:path>
            </a:pathLst>
          </a:custGeom>
          <a:solidFill>
            <a:srgbClr val="FF0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7" name="iŝlîdè">
            <a:extLst>
              <a:ext uri="{FF2B5EF4-FFF2-40B4-BE49-F238E27FC236}">
                <a16:creationId xmlns:a16="http://schemas.microsoft.com/office/drawing/2014/main" id="{506EF3A6-329A-48F3-820C-E0A8EA30F634}"/>
              </a:ext>
            </a:extLst>
          </p:cNvPr>
          <p:cNvSpPr/>
          <p:nvPr/>
        </p:nvSpPr>
        <p:spPr bwMode="auto">
          <a:xfrm>
            <a:off x="7940903" y="2528744"/>
            <a:ext cx="23939" cy="105209"/>
          </a:xfrm>
          <a:custGeom>
            <a:avLst/>
            <a:gdLst>
              <a:gd name="T0" fmla="*/ 4 w 22"/>
              <a:gd name="T1" fmla="*/ 99 h 99"/>
              <a:gd name="T2" fmla="*/ 1 w 22"/>
              <a:gd name="T3" fmla="*/ 39 h 99"/>
              <a:gd name="T4" fmla="*/ 1 w 22"/>
              <a:gd name="T5" fmla="*/ 24 h 99"/>
              <a:gd name="T6" fmla="*/ 0 w 22"/>
              <a:gd name="T7" fmla="*/ 17 h 99"/>
              <a:gd name="T8" fmla="*/ 0 w 22"/>
              <a:gd name="T9" fmla="*/ 11 h 99"/>
              <a:gd name="T10" fmla="*/ 20 w 22"/>
              <a:gd name="T11" fmla="*/ 0 h 99"/>
              <a:gd name="T12" fmla="*/ 22 w 22"/>
              <a:gd name="T13" fmla="*/ 93 h 99"/>
              <a:gd name="T14" fmla="*/ 4 w 2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99">
                <a:moveTo>
                  <a:pt x="4" y="99"/>
                </a:moveTo>
                <a:cubicBezTo>
                  <a:pt x="1" y="39"/>
                  <a:pt x="1" y="39"/>
                  <a:pt x="1" y="39"/>
                </a:cubicBezTo>
                <a:cubicBezTo>
                  <a:pt x="1" y="24"/>
                  <a:pt x="1" y="24"/>
                  <a:pt x="1" y="24"/>
                </a:cubicBezTo>
                <a:cubicBezTo>
                  <a:pt x="0" y="17"/>
                  <a:pt x="0" y="17"/>
                  <a:pt x="0" y="17"/>
                </a:cubicBezTo>
                <a:cubicBezTo>
                  <a:pt x="0" y="11"/>
                  <a:pt x="0" y="11"/>
                  <a:pt x="0" y="11"/>
                </a:cubicBezTo>
                <a:cubicBezTo>
                  <a:pt x="20" y="0"/>
                  <a:pt x="20" y="0"/>
                  <a:pt x="20" y="0"/>
                </a:cubicBezTo>
                <a:cubicBezTo>
                  <a:pt x="22" y="93"/>
                  <a:pt x="22" y="93"/>
                  <a:pt x="22" y="93"/>
                </a:cubicBezTo>
                <a:cubicBezTo>
                  <a:pt x="16" y="97"/>
                  <a:pt x="10" y="99"/>
                  <a:pt x="4" y="99"/>
                </a:cubicBezTo>
                <a:close/>
              </a:path>
            </a:pathLst>
          </a:custGeom>
          <a:solidFill>
            <a:srgbClr val="D80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tx1">
                  <a:lumMod val="65000"/>
                  <a:lumOff val="35000"/>
                </a:schemeClr>
              </a:solidFill>
              <a:latin typeface="+mn-ea"/>
            </a:endParaRPr>
          </a:p>
        </p:txBody>
      </p:sp>
      <p:sp>
        <p:nvSpPr>
          <p:cNvPr id="298" name="Rectangle 29">
            <a:extLst>
              <a:ext uri="{FF2B5EF4-FFF2-40B4-BE49-F238E27FC236}">
                <a16:creationId xmlns:a16="http://schemas.microsoft.com/office/drawing/2014/main" id="{FC99E115-9309-4A19-B112-7CA35C5562A4}"/>
              </a:ext>
            </a:extLst>
          </p:cNvPr>
          <p:cNvSpPr/>
          <p:nvPr/>
        </p:nvSpPr>
        <p:spPr>
          <a:xfrm>
            <a:off x="2205501" y="2096961"/>
            <a:ext cx="5308959" cy="2208746"/>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cs typeface="Segoe UI" panose="020B0502040204020203" pitchFamily="34" charset="0"/>
              </a:rPr>
              <a:t>一是追求“整体性把握”原则</a:t>
            </a:r>
          </a:p>
          <a:p>
            <a:pPr marL="285750" indent="-285750">
              <a:lnSpc>
                <a:spcPct val="20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cs typeface="Segoe UI" panose="020B0502040204020203" pitchFamily="34" charset="0"/>
              </a:rPr>
              <a:t>二是强调“当地人观点”的原则</a:t>
            </a:r>
          </a:p>
          <a:p>
            <a:pPr marL="285750" indent="-285750">
              <a:lnSpc>
                <a:spcPct val="20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cs typeface="Segoe UI" panose="020B0502040204020203" pitchFamily="34" charset="0"/>
              </a:rPr>
              <a:t>三是持以开放的思维</a:t>
            </a:r>
            <a:endParaRPr lang="en-US" altLang="zh-CN" sz="1800" dirty="0">
              <a:latin typeface="楷体" panose="02010609060101010101" pitchFamily="49" charset="-122"/>
              <a:ea typeface="楷体" panose="02010609060101010101" pitchFamily="49" charset="-122"/>
              <a:cs typeface="Segoe UI" panose="020B0502040204020203" pitchFamily="34" charset="0"/>
            </a:endParaRPr>
          </a:p>
          <a:p>
            <a:pPr marL="285750" indent="-285750">
              <a:lnSpc>
                <a:spcPct val="20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cs typeface="Segoe UI" panose="020B0502040204020203" pitchFamily="34" charset="0"/>
              </a:rPr>
              <a:t>四是成熟的方法体系</a:t>
            </a:r>
            <a:endParaRPr lang="id-ID" altLang="zh-CN" sz="1800" dirty="0">
              <a:latin typeface="楷体" panose="02010609060101010101" pitchFamily="49" charset="-122"/>
              <a:ea typeface="楷体" panose="02010609060101010101" pitchFamily="49" charset="-122"/>
              <a:cs typeface="Segoe UI" panose="020B0502040204020203" pitchFamily="34" charset="0"/>
            </a:endParaRPr>
          </a:p>
        </p:txBody>
      </p:sp>
      <p:sp>
        <p:nvSpPr>
          <p:cNvPr id="304" name="TextBox 106">
            <a:extLst>
              <a:ext uri="{FF2B5EF4-FFF2-40B4-BE49-F238E27FC236}">
                <a16:creationId xmlns:a16="http://schemas.microsoft.com/office/drawing/2014/main" id="{E004F388-9A22-464F-A7CA-3F74E37742D0}"/>
              </a:ext>
            </a:extLst>
          </p:cNvPr>
          <p:cNvSpPr txBox="1"/>
          <p:nvPr/>
        </p:nvSpPr>
        <p:spPr>
          <a:xfrm>
            <a:off x="755576" y="1393629"/>
            <a:ext cx="3737235" cy="505030"/>
          </a:xfrm>
          <a:prstGeom prst="rect">
            <a:avLst/>
          </a:prstGeom>
          <a:noFill/>
        </p:spPr>
        <p:txBody>
          <a:bodyPr wrap="none" rtlCol="0" anchor="ctr">
            <a:noAutofit/>
          </a:bodyPr>
          <a:lstStyle/>
          <a:p>
            <a:r>
              <a:rPr lang="zh-CN" altLang="en-US" sz="1800" b="1" dirty="0">
                <a:latin typeface="黑体" panose="02010609060101010101" pitchFamily="49" charset="-122"/>
                <a:ea typeface="黑体" panose="02010609060101010101" pitchFamily="49" charset="-122"/>
                <a:cs typeface="Segoe UI" panose="020B0502040204020203" pitchFamily="34" charset="0"/>
              </a:rPr>
              <a:t>民族志方法的特性</a:t>
            </a:r>
            <a:endParaRPr lang="id-ID" sz="1800" b="1" dirty="0">
              <a:latin typeface="黑体" panose="02010609060101010101" pitchFamily="49" charset="-122"/>
              <a:ea typeface="黑体" panose="02010609060101010101" pitchFamily="49" charset="-122"/>
              <a:cs typeface="Segoe UI" panose="020B0502040204020203" pitchFamily="34" charset="0"/>
            </a:endParaRPr>
          </a:p>
        </p:txBody>
      </p:sp>
    </p:spTree>
    <p:extLst>
      <p:ext uri="{BB962C8B-B14F-4D97-AF65-F5344CB8AC3E}">
        <p14:creationId xmlns:p14="http://schemas.microsoft.com/office/powerpoint/2010/main" val="422124019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50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500" fill="hold"/>
                                        <p:tgtEl>
                                          <p:spTgt spid="298"/>
                                        </p:tgtEl>
                                        <p:attrNameLst>
                                          <p:attrName>ppt_x</p:attrName>
                                        </p:attrNameLst>
                                      </p:cBhvr>
                                      <p:tavLst>
                                        <p:tav tm="0">
                                          <p:val>
                                            <p:strVal val="1+#ppt_w/2"/>
                                          </p:val>
                                        </p:tav>
                                        <p:tav tm="100000">
                                          <p:val>
                                            <p:strVal val="#ppt_x"/>
                                          </p:val>
                                        </p:tav>
                                      </p:tavLst>
                                    </p:anim>
                                    <p:anim calcmode="lin" valueType="num">
                                      <p:cBhvr additive="base">
                                        <p:cTn id="8" dur="500" fill="hold"/>
                                        <p:tgtEl>
                                          <p:spTgt spid="29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750"/>
                                  </p:stCondLst>
                                  <p:childTnLst>
                                    <p:set>
                                      <p:cBhvr>
                                        <p:cTn id="10" dur="1" fill="hold">
                                          <p:stCondLst>
                                            <p:cond delay="0"/>
                                          </p:stCondLst>
                                        </p:cTn>
                                        <p:tgtEl>
                                          <p:spTgt spid="304"/>
                                        </p:tgtEl>
                                        <p:attrNameLst>
                                          <p:attrName>style.visibility</p:attrName>
                                        </p:attrNameLst>
                                      </p:cBhvr>
                                      <p:to>
                                        <p:strVal val="visible"/>
                                      </p:to>
                                    </p:set>
                                    <p:anim calcmode="lin" valueType="num">
                                      <p:cBhvr additive="base">
                                        <p:cTn id="11" dur="500" fill="hold"/>
                                        <p:tgtEl>
                                          <p:spTgt spid="304"/>
                                        </p:tgtEl>
                                        <p:attrNameLst>
                                          <p:attrName>ppt_x</p:attrName>
                                        </p:attrNameLst>
                                      </p:cBhvr>
                                      <p:tavLst>
                                        <p:tav tm="0">
                                          <p:val>
                                            <p:strVal val="0-#ppt_w/2"/>
                                          </p:val>
                                        </p:tav>
                                        <p:tav tm="100000">
                                          <p:val>
                                            <p:strVal val="#ppt_x"/>
                                          </p:val>
                                        </p:tav>
                                      </p:tavLst>
                                    </p:anim>
                                    <p:anim calcmode="lin" valueType="num">
                                      <p:cBhvr additive="base">
                                        <p:cTn id="12" dur="5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P spid="30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F3A880-0A01-4D65-A1C0-18D38641D055}"/>
              </a:ext>
            </a:extLst>
          </p:cNvPr>
          <p:cNvSpPr>
            <a:spLocks noGrp="1"/>
          </p:cNvSpPr>
          <p:nvPr>
            <p:ph type="sldNum" sz="quarter" idx="12"/>
          </p:nvPr>
        </p:nvSpPr>
        <p:spPr/>
        <p:txBody>
          <a:bodyPr/>
          <a:lstStyle/>
          <a:p>
            <a:pPr>
              <a:defRPr/>
            </a:pPr>
            <a:fld id="{2C69FBB6-E99C-45BC-A8D0-F20B296B0ADB}" type="slidenum">
              <a:rPr lang="zh-CN" altLang="en-US" smtClean="0"/>
              <a:pPr>
                <a:defRPr/>
              </a:pPr>
              <a:t>81</a:t>
            </a:fld>
            <a:endParaRPr lang="zh-CN" altLang="en-US" dirty="0"/>
          </a:p>
        </p:txBody>
      </p:sp>
      <p:sp>
        <p:nvSpPr>
          <p:cNvPr id="4" name="Oval 7">
            <a:extLst>
              <a:ext uri="{FF2B5EF4-FFF2-40B4-BE49-F238E27FC236}">
                <a16:creationId xmlns:a16="http://schemas.microsoft.com/office/drawing/2014/main" id="{D1A4F952-05F5-445E-9ED2-6211C7D72ECC}"/>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5" name="矩形 4">
            <a:extLst>
              <a:ext uri="{FF2B5EF4-FFF2-40B4-BE49-F238E27FC236}">
                <a16:creationId xmlns:a16="http://schemas.microsoft.com/office/drawing/2014/main" id="{AAD83AD7-6A4B-4356-B8DB-AE7F0863C23A}"/>
              </a:ext>
            </a:extLst>
          </p:cNvPr>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矩形 5">
            <a:extLst>
              <a:ext uri="{FF2B5EF4-FFF2-40B4-BE49-F238E27FC236}">
                <a16:creationId xmlns:a16="http://schemas.microsoft.com/office/drawing/2014/main" id="{F8A2A79C-13CC-46DE-BCA4-3BB7E2B179AA}"/>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7" name="矩形 6">
            <a:extLst>
              <a:ext uri="{FF2B5EF4-FFF2-40B4-BE49-F238E27FC236}">
                <a16:creationId xmlns:a16="http://schemas.microsoft.com/office/drawing/2014/main" id="{1E1552DA-93CB-4EFF-8AAB-A21DA6272BC3}"/>
              </a:ext>
            </a:extLst>
          </p:cNvPr>
          <p:cNvSpPr/>
          <p:nvPr/>
        </p:nvSpPr>
        <p:spPr>
          <a:xfrm>
            <a:off x="792660" y="915566"/>
            <a:ext cx="95891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民族志</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矩形 7">
            <a:extLst>
              <a:ext uri="{FF2B5EF4-FFF2-40B4-BE49-F238E27FC236}">
                <a16:creationId xmlns:a16="http://schemas.microsoft.com/office/drawing/2014/main" id="{B40654AF-CEA0-432D-A2C8-4C2BA537093A}"/>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9" name="矩形 8">
            <a:extLst>
              <a:ext uri="{FF2B5EF4-FFF2-40B4-BE49-F238E27FC236}">
                <a16:creationId xmlns:a16="http://schemas.microsoft.com/office/drawing/2014/main" id="{F4501E4E-656C-4756-AEFA-F1F9278F335F}"/>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2" name="矩形 11">
            <a:extLst>
              <a:ext uri="{FF2B5EF4-FFF2-40B4-BE49-F238E27FC236}">
                <a16:creationId xmlns:a16="http://schemas.microsoft.com/office/drawing/2014/main" id="{66569DDA-7F36-42A3-B5C9-A35F7C4E8E90}"/>
              </a:ext>
            </a:extLst>
          </p:cNvPr>
          <p:cNvSpPr/>
          <p:nvPr/>
        </p:nvSpPr>
        <p:spPr>
          <a:xfrm>
            <a:off x="2051720" y="1393629"/>
            <a:ext cx="6605501" cy="2950359"/>
          </a:xfrm>
          <a:prstGeom prst="rect">
            <a:avLst/>
          </a:prstGeom>
        </p:spPr>
        <p:txBody>
          <a:bodyPr wrap="square">
            <a:spAutoFit/>
          </a:bodyPr>
          <a:lstStyle/>
          <a:p>
            <a:pPr>
              <a:lnSpc>
                <a:spcPct val="150000"/>
              </a:lnSpc>
            </a:pPr>
            <a:r>
              <a:rPr lang="zh-CN" altLang="en-US" sz="1400" b="1" dirty="0">
                <a:latin typeface="+mn-ea"/>
              </a:rPr>
              <a:t>（</a:t>
            </a:r>
            <a:r>
              <a:rPr lang="en-US" altLang="zh-CN" sz="1400" b="1" dirty="0">
                <a:latin typeface="+mn-ea"/>
              </a:rPr>
              <a:t>1</a:t>
            </a:r>
            <a:r>
              <a:rPr lang="zh-CN" altLang="en-US" sz="1400" b="1" dirty="0">
                <a:latin typeface="+mn-ea"/>
              </a:rPr>
              <a:t>）用户研究。</a:t>
            </a:r>
            <a:r>
              <a:rPr lang="zh-CN" altLang="en-US" sz="1400" dirty="0">
                <a:latin typeface="+mn-ea"/>
              </a:rPr>
              <a:t>民族志方法能直接面对用户群体，通过参与观察、深度访谈等专门技巧，细致入微地观察和分析用户行为，避免如下许多不足：自我报告（受试者意识到） 的信息需求并非完全准确；</a:t>
            </a:r>
            <a:endParaRPr lang="en-US" altLang="zh-CN" sz="1400" dirty="0">
              <a:latin typeface="+mn-ea"/>
            </a:endParaRPr>
          </a:p>
          <a:p>
            <a:pPr>
              <a:lnSpc>
                <a:spcPct val="150000"/>
              </a:lnSpc>
            </a:pPr>
            <a:r>
              <a:rPr lang="zh-CN" altLang="en-US" sz="1400" b="1" dirty="0">
                <a:latin typeface="+mn-ea"/>
              </a:rPr>
              <a:t>（</a:t>
            </a:r>
            <a:r>
              <a:rPr lang="en-US" altLang="zh-CN" sz="1400" b="1" dirty="0">
                <a:latin typeface="+mn-ea"/>
              </a:rPr>
              <a:t>2</a:t>
            </a:r>
            <a:r>
              <a:rPr lang="zh-CN" altLang="en-US" sz="1400" b="1" dirty="0">
                <a:latin typeface="+mn-ea"/>
              </a:rPr>
              <a:t>）服务开发和评估。</a:t>
            </a:r>
            <a:r>
              <a:rPr lang="zh-CN" altLang="en-US" sz="1400" dirty="0">
                <a:latin typeface="+mn-ea"/>
              </a:rPr>
              <a:t>民族志方法因其本身的特质，在信息系统开发、服务评估等、空间设计等领域中应用广泛。</a:t>
            </a:r>
            <a:endParaRPr lang="en-US" altLang="zh-CN" sz="1400" dirty="0">
              <a:latin typeface="+mn-ea"/>
            </a:endParaRPr>
          </a:p>
          <a:p>
            <a:pPr>
              <a:lnSpc>
                <a:spcPct val="150000"/>
              </a:lnSpc>
            </a:pPr>
            <a:r>
              <a:rPr lang="zh-CN" altLang="en-US" sz="1400" b="1" dirty="0">
                <a:latin typeface="+mn-ea"/>
              </a:rPr>
              <a:t>（</a:t>
            </a:r>
            <a:r>
              <a:rPr lang="en-US" altLang="zh-CN" sz="1400" b="1" dirty="0">
                <a:latin typeface="+mn-ea"/>
              </a:rPr>
              <a:t>3</a:t>
            </a:r>
            <a:r>
              <a:rPr lang="zh-CN" altLang="en-US" sz="1400" b="1" dirty="0">
                <a:latin typeface="+mn-ea"/>
              </a:rPr>
              <a:t>）知识管理领域。</a:t>
            </a:r>
            <a:r>
              <a:rPr lang="zh-CN" altLang="en-US" sz="1400" dirty="0">
                <a:latin typeface="+mn-ea"/>
              </a:rPr>
              <a:t>知识管理是图书馆学研究的重要方面，民族志方法为这一领域中问题的认识和理解提供了新的思路。</a:t>
            </a:r>
            <a:endParaRPr lang="en-US" altLang="zh-CN" sz="1400" dirty="0">
              <a:latin typeface="+mn-ea"/>
            </a:endParaRPr>
          </a:p>
          <a:p>
            <a:pPr>
              <a:lnSpc>
                <a:spcPct val="150000"/>
              </a:lnSpc>
            </a:pPr>
            <a:r>
              <a:rPr lang="zh-CN" altLang="en-US" sz="1400" b="1" dirty="0">
                <a:latin typeface="+mn-ea"/>
              </a:rPr>
              <a:t>（</a:t>
            </a:r>
            <a:r>
              <a:rPr lang="en-US" altLang="zh-CN" sz="1400" b="1" dirty="0">
                <a:latin typeface="+mn-ea"/>
              </a:rPr>
              <a:t>4</a:t>
            </a:r>
            <a:r>
              <a:rPr lang="zh-CN" altLang="en-US" sz="1400" b="1" dirty="0">
                <a:latin typeface="+mn-ea"/>
              </a:rPr>
              <a:t>） 图书馆员职业生态问题研究。</a:t>
            </a:r>
            <a:r>
              <a:rPr lang="zh-CN" altLang="en-US" sz="1400" dirty="0">
                <a:latin typeface="+mn-ea"/>
              </a:rPr>
              <a:t>与前两个领域侧重于用户不同，民族志方法在这一领域的应用是针对组织成员的。</a:t>
            </a:r>
          </a:p>
        </p:txBody>
      </p:sp>
      <p:sp>
        <p:nvSpPr>
          <p:cNvPr id="13" name="TextBox 106">
            <a:extLst>
              <a:ext uri="{FF2B5EF4-FFF2-40B4-BE49-F238E27FC236}">
                <a16:creationId xmlns:a16="http://schemas.microsoft.com/office/drawing/2014/main" id="{13C03CAF-A68C-4E05-A07E-43DEC3064851}"/>
              </a:ext>
            </a:extLst>
          </p:cNvPr>
          <p:cNvSpPr txBox="1"/>
          <p:nvPr/>
        </p:nvSpPr>
        <p:spPr>
          <a:xfrm>
            <a:off x="755577" y="1393629"/>
            <a:ext cx="1152128" cy="505030"/>
          </a:xfrm>
          <a:prstGeom prst="rect">
            <a:avLst/>
          </a:prstGeom>
          <a:noFill/>
        </p:spPr>
        <p:txBody>
          <a:bodyPr wrap="none" rtlCol="0" anchor="ctr">
            <a:noAutofit/>
          </a:bodyPr>
          <a:lstStyle/>
          <a:p>
            <a:r>
              <a:rPr lang="zh-CN" altLang="en-US" sz="1800" b="1" dirty="0">
                <a:latin typeface="黑体" panose="02010609060101010101" pitchFamily="49" charset="-122"/>
                <a:ea typeface="黑体" panose="02010609060101010101" pitchFamily="49" charset="-122"/>
                <a:cs typeface="Segoe UI" panose="020B0502040204020203" pitchFamily="34" charset="0"/>
              </a:rPr>
              <a:t>适用场景：</a:t>
            </a:r>
            <a:endParaRPr lang="id-ID" sz="1800" b="1" dirty="0">
              <a:latin typeface="黑体" panose="02010609060101010101" pitchFamily="49" charset="-122"/>
              <a:ea typeface="黑体" panose="02010609060101010101" pitchFamily="49" charset="-122"/>
              <a:cs typeface="Segoe UI" panose="020B0502040204020203" pitchFamily="34" charset="0"/>
            </a:endParaRPr>
          </a:p>
        </p:txBody>
      </p:sp>
    </p:spTree>
    <p:extLst>
      <p:ext uri="{BB962C8B-B14F-4D97-AF65-F5344CB8AC3E}">
        <p14:creationId xmlns:p14="http://schemas.microsoft.com/office/powerpoint/2010/main" val="19551995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案例研究</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矩形 47">
            <a:extLst>
              <a:ext uri="{FF2B5EF4-FFF2-40B4-BE49-F238E27FC236}">
                <a16:creationId xmlns:a16="http://schemas.microsoft.com/office/drawing/2014/main" id="{BE920ED7-70BC-4611-A255-D95D8A531527}"/>
              </a:ext>
            </a:extLst>
          </p:cNvPr>
          <p:cNvSpPr/>
          <p:nvPr/>
        </p:nvSpPr>
        <p:spPr>
          <a:xfrm>
            <a:off x="1043607" y="1482128"/>
            <a:ext cx="7096891" cy="2935868"/>
          </a:xfrm>
          <a:prstGeom prst="rect">
            <a:avLst/>
          </a:prstGeom>
        </p:spPr>
        <p:txBody>
          <a:bodyPr wrap="square">
            <a:spAutoFit/>
          </a:bodyPr>
          <a:lstStyle/>
          <a:p>
            <a:pPr>
              <a:lnSpc>
                <a:spcPct val="150000"/>
              </a:lnSpc>
            </a:pPr>
            <a:r>
              <a:rPr lang="zh-CN" altLang="en-US" sz="1800" dirty="0">
                <a:latin typeface="楷体" panose="02010609060101010101" pitchFamily="49" charset="-122"/>
                <a:ea typeface="楷体" panose="02010609060101010101" pitchFamily="49" charset="-122"/>
              </a:rPr>
              <a:t>    </a:t>
            </a:r>
            <a:r>
              <a:rPr lang="zh-CN" altLang="en-US" sz="1800" b="1" dirty="0">
                <a:latin typeface="楷体" panose="02010609060101010101" pitchFamily="49" charset="-122"/>
                <a:ea typeface="楷体" panose="02010609060101010101" pitchFamily="49" charset="-122"/>
              </a:rPr>
              <a:t>案例研究方法</a:t>
            </a:r>
            <a:r>
              <a:rPr lang="zh-CN" altLang="en-US" sz="1800" dirty="0">
                <a:latin typeface="楷体" panose="02010609060101010101" pitchFamily="49" charset="-122"/>
                <a:ea typeface="楷体" panose="02010609060101010101" pitchFamily="49" charset="-122"/>
              </a:rPr>
              <a:t>来源于实践，以典型案例为素材，并通过具体分析、解剖，不仅能更全面、真实地反映客观事实，还能解析现象产生的原因，对动态的相互作用过程与所处的情境脉络加以掌握，获得一个较全面与整体的观点。</a:t>
            </a:r>
          </a:p>
          <a:p>
            <a:pPr>
              <a:lnSpc>
                <a:spcPct val="150000"/>
              </a:lnSpc>
            </a:pPr>
            <a:r>
              <a:rPr lang="zh-CN" altLang="en-US" sz="1800" dirty="0">
                <a:latin typeface="楷体" panose="02010609060101010101" pitchFamily="49" charset="-122"/>
                <a:ea typeface="楷体" panose="02010609060101010101" pitchFamily="49" charset="-122"/>
              </a:rPr>
              <a:t>    案例研究的定义有两大类别</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第一种观点认为案例是特殊事件，从案例中不能总结出带一般规律性的结论；第二种观点认为对案例的研究可以得出新的假说以及分析性的普遍结论</a:t>
            </a:r>
          </a:p>
        </p:txBody>
      </p:sp>
      <p:sp>
        <p:nvSpPr>
          <p:cNvPr id="5" name="菱形 4">
            <a:extLst>
              <a:ext uri="{FF2B5EF4-FFF2-40B4-BE49-F238E27FC236}">
                <a16:creationId xmlns:a16="http://schemas.microsoft.com/office/drawing/2014/main" id="{58ED6C3E-6D49-4085-B3E9-AC94B9B3FC40}"/>
              </a:ext>
            </a:extLst>
          </p:cNvPr>
          <p:cNvSpPr/>
          <p:nvPr/>
        </p:nvSpPr>
        <p:spPr>
          <a:xfrm>
            <a:off x="728141" y="1602262"/>
            <a:ext cx="190130" cy="190130"/>
          </a:xfrm>
          <a:prstGeom prst="diamond">
            <a:avLst/>
          </a:prstGeom>
          <a:solidFill>
            <a:srgbClr val="69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C9CB4A67-F081-4676-9762-38099EF4ED7F}"/>
              </a:ext>
            </a:extLst>
          </p:cNvPr>
          <p:cNvSpPr/>
          <p:nvPr/>
        </p:nvSpPr>
        <p:spPr>
          <a:xfrm>
            <a:off x="751030" y="3090003"/>
            <a:ext cx="190130" cy="190130"/>
          </a:xfrm>
          <a:prstGeom prst="diamond">
            <a:avLst/>
          </a:prstGeom>
          <a:solidFill>
            <a:srgbClr val="69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4339751"/>
      </p:ext>
    </p:extLst>
  </p:cSld>
  <p:clrMapOvr>
    <a:masterClrMapping/>
  </p:clrMapOvr>
  <p:transition>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案例研究</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71600" y="1457610"/>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特点</a:t>
            </a:r>
          </a:p>
        </p:txBody>
      </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矩形 47">
            <a:extLst>
              <a:ext uri="{FF2B5EF4-FFF2-40B4-BE49-F238E27FC236}">
                <a16:creationId xmlns:a16="http://schemas.microsoft.com/office/drawing/2014/main" id="{BE920ED7-70BC-4611-A255-D95D8A531527}"/>
              </a:ext>
            </a:extLst>
          </p:cNvPr>
          <p:cNvSpPr/>
          <p:nvPr/>
        </p:nvSpPr>
        <p:spPr>
          <a:xfrm>
            <a:off x="1146945" y="1826942"/>
            <a:ext cx="7246960" cy="2520370"/>
          </a:xfrm>
          <a:prstGeom prst="rect">
            <a:avLst/>
          </a:prstGeom>
        </p:spPr>
        <p:txBody>
          <a:bodyPr wrap="square">
            <a:spAutoFit/>
          </a:bodyPr>
          <a:lstStyle/>
          <a:p>
            <a:pPr>
              <a:lnSpc>
                <a:spcPct val="150000"/>
              </a:lnSpc>
            </a:pPr>
            <a:r>
              <a:rPr lang="zh-CN" altLang="en-US" sz="1800" dirty="0">
                <a:latin typeface="楷体" panose="02010609060101010101" pitchFamily="49" charset="-122"/>
                <a:ea typeface="楷体" panose="02010609060101010101" pitchFamily="49" charset="-122"/>
              </a:rPr>
              <a:t>案例研究最明显的两大特点主要体现在研究形势和研究数据上。</a:t>
            </a:r>
            <a:endParaRPr lang="en-US" altLang="zh-CN" sz="1800"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就</a:t>
            </a:r>
            <a:r>
              <a:rPr lang="zh-CN" altLang="en-US" sz="1800" b="1" dirty="0">
                <a:latin typeface="楷体" panose="02010609060101010101" pitchFamily="49" charset="-122"/>
                <a:ea typeface="楷体" panose="02010609060101010101" pitchFamily="49" charset="-122"/>
              </a:rPr>
              <a:t>研究形式</a:t>
            </a:r>
            <a:r>
              <a:rPr lang="zh-CN" altLang="en-US" sz="1800" dirty="0">
                <a:latin typeface="楷体" panose="02010609060101010101" pitchFamily="49" charset="-122"/>
                <a:ea typeface="楷体" panose="02010609060101010101" pitchFamily="49" charset="-122"/>
              </a:rPr>
              <a:t>而言，若研究者更倾向于过程研究，即探索自变量变化导致因变量变化的原因和机制，那么案例研究方法的适用性更好。</a:t>
            </a:r>
            <a:endParaRPr lang="en-US" altLang="zh-CN" sz="1800"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就</a:t>
            </a:r>
            <a:r>
              <a:rPr lang="zh-CN" altLang="en-US" sz="1800" b="1" dirty="0">
                <a:latin typeface="楷体" panose="02010609060101010101" pitchFamily="49" charset="-122"/>
                <a:ea typeface="楷体" panose="02010609060101010101" pitchFamily="49" charset="-122"/>
              </a:rPr>
              <a:t>研究数据</a:t>
            </a:r>
            <a:r>
              <a:rPr lang="zh-CN" altLang="en-US" sz="1800" dirty="0">
                <a:latin typeface="楷体" panose="02010609060101010101" pitchFamily="49" charset="-122"/>
                <a:ea typeface="楷体" panose="02010609060101010101" pitchFamily="49" charset="-122"/>
              </a:rPr>
              <a:t>而言，案例研究数据主要为描述性文字材料</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包括历史访谈、档案资料等二手资料</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但仍有很多时候研究需要基于现场访谈获得的一手数据开展。</a:t>
            </a:r>
          </a:p>
        </p:txBody>
      </p:sp>
    </p:spTree>
    <p:extLst>
      <p:ext uri="{BB962C8B-B14F-4D97-AF65-F5344CB8AC3E}">
        <p14:creationId xmlns:p14="http://schemas.microsoft.com/office/powerpoint/2010/main" val="1938971850"/>
      </p:ext>
    </p:extLst>
  </p:cSld>
  <p:clrMapOvr>
    <a:masterClrMapping/>
  </p:clrMapOvr>
  <p:transition>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案例研究</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71600" y="1457610"/>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优缺点</a:t>
            </a:r>
          </a:p>
        </p:txBody>
      </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流程图: 多文档 1">
            <a:extLst>
              <a:ext uri="{FF2B5EF4-FFF2-40B4-BE49-F238E27FC236}">
                <a16:creationId xmlns:a16="http://schemas.microsoft.com/office/drawing/2014/main" id="{CABB3149-FBD9-46FA-9B06-BCE47F8F422C}"/>
              </a:ext>
            </a:extLst>
          </p:cNvPr>
          <p:cNvSpPr/>
          <p:nvPr/>
        </p:nvSpPr>
        <p:spPr>
          <a:xfrm>
            <a:off x="2060162" y="1785588"/>
            <a:ext cx="1415143" cy="685791"/>
          </a:xfrm>
          <a:prstGeom prst="flowChartMultidocument">
            <a:avLst/>
          </a:prstGeom>
          <a:solidFill>
            <a:srgbClr val="E2DBED"/>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多文档 22">
            <a:extLst>
              <a:ext uri="{FF2B5EF4-FFF2-40B4-BE49-F238E27FC236}">
                <a16:creationId xmlns:a16="http://schemas.microsoft.com/office/drawing/2014/main" id="{4570EAAD-5EF7-412D-9748-6CAB949DE142}"/>
              </a:ext>
            </a:extLst>
          </p:cNvPr>
          <p:cNvSpPr/>
          <p:nvPr/>
        </p:nvSpPr>
        <p:spPr>
          <a:xfrm>
            <a:off x="3935986" y="2979320"/>
            <a:ext cx="1415143" cy="685791"/>
          </a:xfrm>
          <a:prstGeom prst="flowChartMultidocument">
            <a:avLst/>
          </a:prstGeom>
          <a:solidFill>
            <a:srgbClr val="E2DBED"/>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多文档 23">
            <a:extLst>
              <a:ext uri="{FF2B5EF4-FFF2-40B4-BE49-F238E27FC236}">
                <a16:creationId xmlns:a16="http://schemas.microsoft.com/office/drawing/2014/main" id="{C38A5DEF-524E-4E40-8C37-CB0F3A8FF15B}"/>
              </a:ext>
            </a:extLst>
          </p:cNvPr>
          <p:cNvSpPr/>
          <p:nvPr/>
        </p:nvSpPr>
        <p:spPr>
          <a:xfrm>
            <a:off x="6247077" y="3035317"/>
            <a:ext cx="1415143" cy="685791"/>
          </a:xfrm>
          <a:prstGeom prst="flowChartMultidocument">
            <a:avLst/>
          </a:prstGeom>
          <a:solidFill>
            <a:srgbClr val="E2DBED"/>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C753676-25DD-4ACF-A45B-2979AC006164}"/>
              </a:ext>
            </a:extLst>
          </p:cNvPr>
          <p:cNvSpPr txBox="1"/>
          <p:nvPr/>
        </p:nvSpPr>
        <p:spPr>
          <a:xfrm>
            <a:off x="2105669" y="1976426"/>
            <a:ext cx="1151632"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缺乏严密性</a:t>
            </a:r>
          </a:p>
        </p:txBody>
      </p:sp>
      <p:sp>
        <p:nvSpPr>
          <p:cNvPr id="27" name="文本框 26">
            <a:extLst>
              <a:ext uri="{FF2B5EF4-FFF2-40B4-BE49-F238E27FC236}">
                <a16:creationId xmlns:a16="http://schemas.microsoft.com/office/drawing/2014/main" id="{3CD6D954-8256-4141-BB1C-03EF235ADF76}"/>
              </a:ext>
            </a:extLst>
          </p:cNvPr>
          <p:cNvSpPr txBox="1"/>
          <p:nvPr/>
        </p:nvSpPr>
        <p:spPr>
          <a:xfrm>
            <a:off x="3966024" y="3058594"/>
            <a:ext cx="1337794" cy="523220"/>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为科学概化提供较少的基础</a:t>
            </a:r>
          </a:p>
        </p:txBody>
      </p:sp>
      <p:sp>
        <p:nvSpPr>
          <p:cNvPr id="28" name="文本框 27">
            <a:extLst>
              <a:ext uri="{FF2B5EF4-FFF2-40B4-BE49-F238E27FC236}">
                <a16:creationId xmlns:a16="http://schemas.microsoft.com/office/drawing/2014/main" id="{EBE84790-23ED-4AF7-9725-EEE0B72D48B0}"/>
              </a:ext>
            </a:extLst>
          </p:cNvPr>
          <p:cNvSpPr txBox="1"/>
          <p:nvPr/>
        </p:nvSpPr>
        <p:spPr>
          <a:xfrm>
            <a:off x="6347094" y="3275069"/>
            <a:ext cx="1151632"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耗费时间长</a:t>
            </a:r>
          </a:p>
        </p:txBody>
      </p:sp>
      <p:cxnSp>
        <p:nvCxnSpPr>
          <p:cNvPr id="7" name="直接连接符 6">
            <a:extLst>
              <a:ext uri="{FF2B5EF4-FFF2-40B4-BE49-F238E27FC236}">
                <a16:creationId xmlns:a16="http://schemas.microsoft.com/office/drawing/2014/main" id="{F431532E-2C23-47AC-9052-B23CD4E04F6E}"/>
              </a:ext>
            </a:extLst>
          </p:cNvPr>
          <p:cNvCxnSpPr>
            <a:cxnSpLocks/>
          </p:cNvCxnSpPr>
          <p:nvPr/>
        </p:nvCxnSpPr>
        <p:spPr>
          <a:xfrm flipH="1">
            <a:off x="2664117" y="2474306"/>
            <a:ext cx="5212" cy="389896"/>
          </a:xfrm>
          <a:prstGeom prst="line">
            <a:avLst/>
          </a:prstGeom>
          <a:ln w="19050">
            <a:solidFill>
              <a:srgbClr val="7A43A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8A065AF-3A0B-4138-B757-0347D2A6A9DC}"/>
              </a:ext>
            </a:extLst>
          </p:cNvPr>
          <p:cNvCxnSpPr>
            <a:cxnSpLocks/>
          </p:cNvCxnSpPr>
          <p:nvPr/>
        </p:nvCxnSpPr>
        <p:spPr>
          <a:xfrm flipH="1">
            <a:off x="4658557" y="2544016"/>
            <a:ext cx="5212" cy="389896"/>
          </a:xfrm>
          <a:prstGeom prst="line">
            <a:avLst/>
          </a:prstGeom>
          <a:ln w="19050">
            <a:solidFill>
              <a:srgbClr val="7A43A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B9FD747-0CC7-44C9-AF8E-6DFBDB583B06}"/>
              </a:ext>
            </a:extLst>
          </p:cNvPr>
          <p:cNvCxnSpPr>
            <a:cxnSpLocks/>
          </p:cNvCxnSpPr>
          <p:nvPr/>
        </p:nvCxnSpPr>
        <p:spPr>
          <a:xfrm flipH="1">
            <a:off x="6856010" y="2628738"/>
            <a:ext cx="5212" cy="389896"/>
          </a:xfrm>
          <a:prstGeom prst="line">
            <a:avLst/>
          </a:prstGeom>
          <a:ln w="19050">
            <a:solidFill>
              <a:srgbClr val="7A43A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CC4C581-F3F5-4BBE-9690-E9C73519D225}"/>
              </a:ext>
            </a:extLst>
          </p:cNvPr>
          <p:cNvSpPr txBox="1"/>
          <p:nvPr/>
        </p:nvSpPr>
        <p:spPr>
          <a:xfrm>
            <a:off x="1996836" y="2883275"/>
            <a:ext cx="1215110" cy="1200329"/>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rPr>
              <a:t>案例研究者常常因为信息不全面而让模棱两可的观点影响了结论的方向</a:t>
            </a:r>
          </a:p>
        </p:txBody>
      </p:sp>
      <p:sp>
        <p:nvSpPr>
          <p:cNvPr id="36" name="文本框 35">
            <a:extLst>
              <a:ext uri="{FF2B5EF4-FFF2-40B4-BE49-F238E27FC236}">
                <a16:creationId xmlns:a16="http://schemas.microsoft.com/office/drawing/2014/main" id="{22E9793E-2AA7-486F-A757-3D72345761AF}"/>
              </a:ext>
            </a:extLst>
          </p:cNvPr>
          <p:cNvSpPr txBox="1"/>
          <p:nvPr/>
        </p:nvSpPr>
        <p:spPr>
          <a:xfrm>
            <a:off x="3994726" y="1801117"/>
            <a:ext cx="1215110" cy="830997"/>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rPr>
              <a:t>如何从一个案例做推论？从结果推论到理论命题</a:t>
            </a:r>
          </a:p>
        </p:txBody>
      </p:sp>
      <p:sp>
        <p:nvSpPr>
          <p:cNvPr id="37" name="文本框 36">
            <a:extLst>
              <a:ext uri="{FF2B5EF4-FFF2-40B4-BE49-F238E27FC236}">
                <a16:creationId xmlns:a16="http://schemas.microsoft.com/office/drawing/2014/main" id="{F3D81030-FAD9-458D-8204-AA4D166AA12D}"/>
              </a:ext>
            </a:extLst>
          </p:cNvPr>
          <p:cNvSpPr txBox="1"/>
          <p:nvPr/>
        </p:nvSpPr>
        <p:spPr>
          <a:xfrm>
            <a:off x="6347094" y="1993768"/>
            <a:ext cx="1215110" cy="646331"/>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rPr>
              <a:t>会产生大量且让人没兴趣阅读的文件</a:t>
            </a:r>
          </a:p>
        </p:txBody>
      </p:sp>
    </p:spTree>
    <p:extLst>
      <p:ext uri="{BB962C8B-B14F-4D97-AF65-F5344CB8AC3E}">
        <p14:creationId xmlns:p14="http://schemas.microsoft.com/office/powerpoint/2010/main" val="1249246734"/>
      </p:ext>
    </p:extLst>
  </p:cSld>
  <p:clrMapOvr>
    <a:masterClrMapping/>
  </p:clrMapOvr>
  <p:transition>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案例研究</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71600" y="1457610"/>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实例</a:t>
            </a:r>
          </a:p>
        </p:txBody>
      </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文本框 4">
            <a:extLst>
              <a:ext uri="{FF2B5EF4-FFF2-40B4-BE49-F238E27FC236}">
                <a16:creationId xmlns:a16="http://schemas.microsoft.com/office/drawing/2014/main" id="{DC753676-25DD-4ACF-A45B-2979AC006164}"/>
              </a:ext>
            </a:extLst>
          </p:cNvPr>
          <p:cNvSpPr txBox="1"/>
          <p:nvPr/>
        </p:nvSpPr>
        <p:spPr>
          <a:xfrm>
            <a:off x="935596" y="1826942"/>
            <a:ext cx="7272808" cy="2677656"/>
          </a:xfrm>
          <a:prstGeom prst="rect">
            <a:avLst/>
          </a:prstGeom>
          <a:noFill/>
        </p:spPr>
        <p:txBody>
          <a:bodyPr wrap="square" rtlCol="0">
            <a:spAutoFit/>
          </a:bodyPr>
          <a:lstStyle/>
          <a:p>
            <a:r>
              <a:rPr lang="en-US" altLang="zh-CN" sz="1400" dirty="0">
                <a:solidFill>
                  <a:srgbClr val="7A43A3"/>
                </a:solidFill>
                <a:latin typeface="楷体" panose="02010609060101010101" pitchFamily="49" charset="-122"/>
                <a:ea typeface="楷体" panose="02010609060101010101" pitchFamily="49" charset="-122"/>
              </a:rPr>
              <a:t>1</a:t>
            </a:r>
            <a:r>
              <a:rPr lang="zh-CN" altLang="en-US" sz="1400" dirty="0">
                <a:solidFill>
                  <a:srgbClr val="7A43A3"/>
                </a:solidFill>
                <a:latin typeface="楷体" panose="02010609060101010101" pitchFamily="49" charset="-122"/>
                <a:ea typeface="楷体" panose="02010609060101010101" pitchFamily="49" charset="-122"/>
              </a:rPr>
              <a:t>、本文选择案例研究方法的原因</a:t>
            </a:r>
          </a:p>
          <a:p>
            <a:r>
              <a:rPr lang="zh-CN" altLang="en-US" sz="1400" dirty="0">
                <a:latin typeface="楷体" panose="02010609060101010101" pitchFamily="49" charset="-122"/>
                <a:ea typeface="楷体" panose="02010609060101010101" pitchFamily="49" charset="-122"/>
              </a:rPr>
              <a:t>    研究旨在回答组织如何采取措施提升其成员的组织承诺，以及职业生涯发展阶段如何影响组织承诺管理的演化，探讨“如何”的问题范畴；是一个动态的互动过程；要求有丰富的案例材料和数据支撑。</a:t>
            </a:r>
          </a:p>
          <a:p>
            <a:r>
              <a:rPr lang="en-US" altLang="zh-CN" sz="1400" dirty="0">
                <a:solidFill>
                  <a:srgbClr val="7A43A3"/>
                </a:solidFill>
                <a:latin typeface="楷体" panose="02010609060101010101" pitchFamily="49" charset="-122"/>
                <a:ea typeface="楷体" panose="02010609060101010101" pitchFamily="49" charset="-122"/>
              </a:rPr>
              <a:t>2</a:t>
            </a:r>
            <a:r>
              <a:rPr lang="zh-CN" altLang="en-US" sz="1400" dirty="0">
                <a:solidFill>
                  <a:srgbClr val="7A43A3"/>
                </a:solidFill>
                <a:latin typeface="楷体" panose="02010609060101010101" pitchFamily="49" charset="-122"/>
                <a:ea typeface="楷体" panose="02010609060101010101" pitchFamily="49" charset="-122"/>
              </a:rPr>
              <a:t>、案例选择的依据</a:t>
            </a:r>
          </a:p>
          <a:p>
            <a:r>
              <a:rPr lang="zh-CN" altLang="en-US" sz="1400" dirty="0">
                <a:latin typeface="楷体" panose="02010609060101010101" pitchFamily="49" charset="-122"/>
                <a:ea typeface="楷体" panose="02010609060101010101" pitchFamily="49" charset="-122"/>
              </a:rPr>
              <a:t>    本研究遵循典型性原则（</a:t>
            </a:r>
            <a:r>
              <a:rPr lang="en-US" altLang="zh-CN" sz="1400" dirty="0">
                <a:latin typeface="楷体" panose="02010609060101010101" pitchFamily="49" charset="-122"/>
                <a:ea typeface="楷体" panose="02010609060101010101" pitchFamily="49" charset="-122"/>
              </a:rPr>
              <a:t>Patton,1987</a:t>
            </a:r>
            <a:r>
              <a:rPr lang="zh-CN" altLang="en-US" sz="1400" dirty="0">
                <a:latin typeface="楷体" panose="02010609060101010101" pitchFamily="49" charset="-122"/>
                <a:ea typeface="楷体" panose="02010609060101010101" pitchFamily="49" charset="-122"/>
              </a:rPr>
              <a:t>）、理论抽样的准则，兼顾了案例的典型性及研究数据的可获得性，选取台湾儿童暨家庭扶助基金会作为案例研究对象。研究数据可获得性强且获取渠道丰富。</a:t>
            </a:r>
          </a:p>
          <a:p>
            <a:r>
              <a:rPr lang="en-US" altLang="zh-CN" sz="1400" dirty="0">
                <a:solidFill>
                  <a:srgbClr val="7A43A3"/>
                </a:solidFill>
                <a:latin typeface="楷体" panose="02010609060101010101" pitchFamily="49" charset="-122"/>
                <a:ea typeface="楷体" panose="02010609060101010101" pitchFamily="49" charset="-122"/>
              </a:rPr>
              <a:t>3</a:t>
            </a:r>
            <a:r>
              <a:rPr lang="zh-CN" altLang="en-US" sz="1400" dirty="0">
                <a:solidFill>
                  <a:srgbClr val="7A43A3"/>
                </a:solidFill>
                <a:latin typeface="楷体" panose="02010609060101010101" pitchFamily="49" charset="-122"/>
                <a:ea typeface="楷体" panose="02010609060101010101" pitchFamily="49" charset="-122"/>
              </a:rPr>
              <a:t>、研究框架</a:t>
            </a:r>
          </a:p>
          <a:p>
            <a:r>
              <a:rPr lang="zh-CN" altLang="en-US" sz="1400" dirty="0">
                <a:latin typeface="楷体" panose="02010609060101010101" pitchFamily="49" charset="-122"/>
                <a:ea typeface="楷体" panose="02010609060101010101" pitchFamily="49" charset="-122"/>
              </a:rPr>
              <a:t>   方法选择的依据</a:t>
            </a:r>
            <a:r>
              <a:rPr lang="en-US" altLang="zh-CN" sz="14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案例选择的理由（案例选择遵循理论抽样的准则，兼顾了案例的典型性及研究数据的可获得性）</a:t>
            </a:r>
            <a:r>
              <a:rPr lang="en-US" altLang="zh-CN" sz="14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数据来源与获取方式（半结构化访谈与二手资料）</a:t>
            </a:r>
            <a:r>
              <a:rPr lang="en-US" altLang="zh-CN" sz="14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研究设计。</a:t>
            </a:r>
          </a:p>
        </p:txBody>
      </p:sp>
      <p:sp>
        <p:nvSpPr>
          <p:cNvPr id="4" name="矩形 3">
            <a:extLst>
              <a:ext uri="{FF2B5EF4-FFF2-40B4-BE49-F238E27FC236}">
                <a16:creationId xmlns:a16="http://schemas.microsoft.com/office/drawing/2014/main" id="{99598270-B217-4795-8BF6-A1F40B0490A0}"/>
              </a:ext>
            </a:extLst>
          </p:cNvPr>
          <p:cNvSpPr/>
          <p:nvPr/>
        </p:nvSpPr>
        <p:spPr>
          <a:xfrm>
            <a:off x="-12130" y="4824903"/>
            <a:ext cx="9367801" cy="246221"/>
          </a:xfrm>
          <a:prstGeom prst="rect">
            <a:avLst/>
          </a:prstGeom>
        </p:spPr>
        <p:txBody>
          <a:bodyPr wrap="square">
            <a:spAutoFit/>
          </a:bodyPr>
          <a:lstStyle/>
          <a:p>
            <a:r>
              <a:rPr lang="zh-CN" altLang="en-US" sz="1000" dirty="0">
                <a:solidFill>
                  <a:schemeClr val="bg1"/>
                </a:solidFill>
                <a:latin typeface="楷体" panose="02010609060101010101" pitchFamily="49" charset="-122"/>
                <a:ea typeface="楷体" panose="02010609060101010101" pitchFamily="49" charset="-122"/>
              </a:rPr>
              <a:t>张伶</a:t>
            </a:r>
            <a:r>
              <a:rPr lang="en-US" altLang="zh-CN" sz="1000" dirty="0">
                <a:solidFill>
                  <a:schemeClr val="bg1"/>
                </a:solidFill>
                <a:latin typeface="楷体" panose="02010609060101010101" pitchFamily="49" charset="-122"/>
                <a:ea typeface="楷体" panose="02010609060101010101" pitchFamily="49" charset="-122"/>
              </a:rPr>
              <a:t>,</a:t>
            </a:r>
            <a:r>
              <a:rPr lang="zh-CN" altLang="en-US" sz="1000" dirty="0">
                <a:solidFill>
                  <a:schemeClr val="bg1"/>
                </a:solidFill>
                <a:latin typeface="楷体" panose="02010609060101010101" pitchFamily="49" charset="-122"/>
                <a:ea typeface="楷体" panose="02010609060101010101" pitchFamily="49" charset="-122"/>
              </a:rPr>
              <a:t>吴美琦</a:t>
            </a:r>
            <a:r>
              <a:rPr lang="en-US" altLang="zh-CN" sz="1000" dirty="0">
                <a:solidFill>
                  <a:schemeClr val="bg1"/>
                </a:solidFill>
                <a:latin typeface="楷体" panose="02010609060101010101" pitchFamily="49" charset="-122"/>
                <a:ea typeface="楷体" panose="02010609060101010101" pitchFamily="49" charset="-122"/>
              </a:rPr>
              <a:t>.</a:t>
            </a:r>
            <a:r>
              <a:rPr lang="zh-CN" altLang="en-US" sz="1000" dirty="0">
                <a:solidFill>
                  <a:schemeClr val="bg1"/>
                </a:solidFill>
                <a:latin typeface="楷体" panose="02010609060101010101" pitchFamily="49" charset="-122"/>
                <a:ea typeface="楷体" panose="02010609060101010101" pitchFamily="49" charset="-122"/>
              </a:rPr>
              <a:t>社会工作者组织承诺提升策略</a:t>
            </a:r>
            <a:r>
              <a:rPr lang="en-US" altLang="zh-CN" sz="1000" dirty="0">
                <a:solidFill>
                  <a:schemeClr val="bg1"/>
                </a:solidFill>
                <a:latin typeface="楷体" panose="02010609060101010101" pitchFamily="49" charset="-122"/>
                <a:ea typeface="楷体" panose="02010609060101010101" pitchFamily="49" charset="-122"/>
              </a:rPr>
              <a:t>——</a:t>
            </a:r>
            <a:r>
              <a:rPr lang="zh-CN" altLang="en-US" sz="1000" dirty="0">
                <a:solidFill>
                  <a:schemeClr val="bg1"/>
                </a:solidFill>
                <a:latin typeface="楷体" panose="02010609060101010101" pitchFamily="49" charset="-122"/>
                <a:ea typeface="楷体" panose="02010609060101010101" pitchFamily="49" charset="-122"/>
              </a:rPr>
              <a:t>台湾儿童暨家庭扶助基金会的案例研究</a:t>
            </a:r>
            <a:r>
              <a:rPr lang="en-US" altLang="zh-CN" sz="1000" dirty="0">
                <a:solidFill>
                  <a:schemeClr val="bg1"/>
                </a:solidFill>
                <a:latin typeface="楷体" panose="02010609060101010101" pitchFamily="49" charset="-122"/>
                <a:ea typeface="楷体" panose="02010609060101010101" pitchFamily="49" charset="-122"/>
              </a:rPr>
              <a:t>[J].</a:t>
            </a:r>
            <a:r>
              <a:rPr lang="zh-CN" altLang="en-US" sz="1000" dirty="0">
                <a:solidFill>
                  <a:schemeClr val="bg1"/>
                </a:solidFill>
                <a:latin typeface="楷体" panose="02010609060101010101" pitchFamily="49" charset="-122"/>
                <a:ea typeface="楷体" panose="02010609060101010101" pitchFamily="49" charset="-122"/>
              </a:rPr>
              <a:t>南京大学学报</a:t>
            </a:r>
            <a:r>
              <a:rPr lang="en-US" altLang="zh-CN" sz="1000" dirty="0">
                <a:solidFill>
                  <a:schemeClr val="bg1"/>
                </a:solidFill>
                <a:latin typeface="楷体" panose="02010609060101010101" pitchFamily="49" charset="-122"/>
                <a:ea typeface="楷体" panose="02010609060101010101" pitchFamily="49" charset="-122"/>
              </a:rPr>
              <a:t>(</a:t>
            </a:r>
            <a:r>
              <a:rPr lang="zh-CN" altLang="en-US" sz="1000" dirty="0">
                <a:solidFill>
                  <a:schemeClr val="bg1"/>
                </a:solidFill>
                <a:latin typeface="楷体" panose="02010609060101010101" pitchFamily="49" charset="-122"/>
                <a:ea typeface="楷体" panose="02010609060101010101" pitchFamily="49" charset="-122"/>
              </a:rPr>
              <a:t>哲学</a:t>
            </a:r>
            <a:r>
              <a:rPr lang="en-US" altLang="zh-CN" sz="1000" dirty="0">
                <a:solidFill>
                  <a:schemeClr val="bg1"/>
                </a:solidFill>
                <a:latin typeface="楷体" panose="02010609060101010101" pitchFamily="49" charset="-122"/>
                <a:ea typeface="楷体" panose="02010609060101010101" pitchFamily="49" charset="-122"/>
              </a:rPr>
              <a:t>·</a:t>
            </a:r>
            <a:r>
              <a:rPr lang="zh-CN" altLang="en-US" sz="1000" dirty="0">
                <a:solidFill>
                  <a:schemeClr val="bg1"/>
                </a:solidFill>
                <a:latin typeface="楷体" panose="02010609060101010101" pitchFamily="49" charset="-122"/>
                <a:ea typeface="楷体" panose="02010609060101010101" pitchFamily="49" charset="-122"/>
              </a:rPr>
              <a:t>人文科学</a:t>
            </a:r>
            <a:r>
              <a:rPr lang="en-US" altLang="zh-CN" sz="1000" dirty="0">
                <a:solidFill>
                  <a:schemeClr val="bg1"/>
                </a:solidFill>
                <a:latin typeface="楷体" panose="02010609060101010101" pitchFamily="49" charset="-122"/>
                <a:ea typeface="楷体" panose="02010609060101010101" pitchFamily="49" charset="-122"/>
              </a:rPr>
              <a:t>·</a:t>
            </a:r>
            <a:r>
              <a:rPr lang="zh-CN" altLang="en-US" sz="1000" dirty="0">
                <a:solidFill>
                  <a:schemeClr val="bg1"/>
                </a:solidFill>
                <a:latin typeface="楷体" panose="02010609060101010101" pitchFamily="49" charset="-122"/>
                <a:ea typeface="楷体" panose="02010609060101010101" pitchFamily="49" charset="-122"/>
              </a:rPr>
              <a:t>社会科学</a:t>
            </a:r>
            <a:r>
              <a:rPr lang="en-US" altLang="zh-CN" sz="1000" dirty="0">
                <a:solidFill>
                  <a:schemeClr val="bg1"/>
                </a:solidFill>
                <a:latin typeface="楷体" panose="02010609060101010101" pitchFamily="49" charset="-122"/>
                <a:ea typeface="楷体" panose="02010609060101010101" pitchFamily="49" charset="-122"/>
              </a:rPr>
              <a:t>),2015,52(06):31-41+154.</a:t>
            </a:r>
            <a:endParaRPr lang="zh-CN" altLang="en-US" sz="10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77340855"/>
      </p:ext>
    </p:extLst>
  </p:cSld>
  <p:clrMapOvr>
    <a:masterClrMapping/>
  </p:clrMapOvr>
  <p:transition>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3</a:t>
            </a:r>
            <a:endParaRPr lang="en-US" sz="1800" dirty="0">
              <a:solidFill>
                <a:prstClr val="black">
                  <a:lumMod val="50000"/>
                  <a:lumOff val="50000"/>
                </a:prstClr>
              </a:solidFill>
              <a:latin typeface="Impact" panose="020B0806030902050204" pitchFamily="34" charset="0"/>
              <a:ea typeface="微软雅黑"/>
            </a:endParaRPr>
          </a:p>
        </p:txBody>
      </p:sp>
      <p:sp>
        <p:nvSpPr>
          <p:cNvPr id="11" name="矩形 10"/>
          <p:cNvSpPr/>
          <p:nvPr/>
        </p:nvSpPr>
        <p:spPr>
          <a:xfrm>
            <a:off x="858310" y="405737"/>
            <a:ext cx="4202110"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定性分析中的资料收集与研究方法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案例研究</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DBA97ECA-7A0E-41F1-AF63-2104940AEBBE}"/>
              </a:ext>
            </a:extLst>
          </p:cNvPr>
          <p:cNvSpPr txBox="1"/>
          <p:nvPr/>
        </p:nvSpPr>
        <p:spPr>
          <a:xfrm>
            <a:off x="971600" y="1457610"/>
            <a:ext cx="1415143" cy="369332"/>
          </a:xfrm>
          <a:prstGeom prst="rect">
            <a:avLst/>
          </a:prstGeom>
          <a:noFill/>
        </p:spPr>
        <p:txBody>
          <a:bodyPr wrap="square" rtlCol="0">
            <a:spAutoFit/>
          </a:bodyPr>
          <a:lstStyle/>
          <a:p>
            <a:r>
              <a:rPr lang="zh-CN" altLang="en-US" sz="1800" dirty="0">
                <a:latin typeface="Times New Roman" panose="02020603050405020304" pitchFamily="18" charset="0"/>
                <a:ea typeface="微软雅黑" panose="020B0503020204020204" pitchFamily="34" charset="-122"/>
              </a:rPr>
              <a:t>实例</a:t>
            </a:r>
          </a:p>
        </p:txBody>
      </p:sp>
      <p:grpSp>
        <p:nvGrpSpPr>
          <p:cNvPr id="41" name="Group 34">
            <a:extLst>
              <a:ext uri="{FF2B5EF4-FFF2-40B4-BE49-F238E27FC236}">
                <a16:creationId xmlns:a16="http://schemas.microsoft.com/office/drawing/2014/main" id="{6BE4591C-98D1-41B1-8DC4-0C7DF08E3BF3}"/>
              </a:ext>
            </a:extLst>
          </p:cNvPr>
          <p:cNvGrpSpPr/>
          <p:nvPr/>
        </p:nvGrpSpPr>
        <p:grpSpPr>
          <a:xfrm>
            <a:off x="8393905" y="1233958"/>
            <a:ext cx="299494" cy="243706"/>
            <a:chOff x="1550139" y="1314466"/>
            <a:chExt cx="509139" cy="414300"/>
          </a:xfrm>
          <a:solidFill>
            <a:schemeClr val="bg1"/>
          </a:solidFill>
        </p:grpSpPr>
        <p:sp>
          <p:nvSpPr>
            <p:cNvPr id="61" name="Freeform 5">
              <a:extLst>
                <a:ext uri="{FF2B5EF4-FFF2-40B4-BE49-F238E27FC236}">
                  <a16:creationId xmlns:a16="http://schemas.microsoft.com/office/drawing/2014/main" id="{C06B82A3-B2A8-4DC5-A90D-613D792F9DDF}"/>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A4606C19-FF1E-4746-B9FE-FD92D0E17268}"/>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a:extLst>
                <a:ext uri="{FF2B5EF4-FFF2-40B4-BE49-F238E27FC236}">
                  <a16:creationId xmlns:a16="http://schemas.microsoft.com/office/drawing/2014/main" id="{E5CCE7B4-71C6-42DE-936F-1456FF0CC895}"/>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文本框 4">
            <a:extLst>
              <a:ext uri="{FF2B5EF4-FFF2-40B4-BE49-F238E27FC236}">
                <a16:creationId xmlns:a16="http://schemas.microsoft.com/office/drawing/2014/main" id="{DC753676-25DD-4ACF-A45B-2979AC006164}"/>
              </a:ext>
            </a:extLst>
          </p:cNvPr>
          <p:cNvSpPr txBox="1"/>
          <p:nvPr/>
        </p:nvSpPr>
        <p:spPr>
          <a:xfrm>
            <a:off x="971600" y="1884288"/>
            <a:ext cx="7272808" cy="738664"/>
          </a:xfrm>
          <a:prstGeom prst="rect">
            <a:avLst/>
          </a:prstGeom>
          <a:noFill/>
        </p:spPr>
        <p:txBody>
          <a:bodyPr wrap="square" rtlCol="0">
            <a:spAutoFit/>
          </a:bodyPr>
          <a:lstStyle/>
          <a:p>
            <a:r>
              <a:rPr lang="en-US" altLang="zh-CN" sz="1400" dirty="0">
                <a:solidFill>
                  <a:srgbClr val="7A43A3"/>
                </a:solidFill>
                <a:latin typeface="楷体" panose="02010609060101010101" pitchFamily="49" charset="-122"/>
                <a:ea typeface="楷体" panose="02010609060101010101" pitchFamily="49" charset="-122"/>
              </a:rPr>
              <a:t>1</a:t>
            </a:r>
            <a:r>
              <a:rPr lang="zh-CN" altLang="en-US" sz="1400" dirty="0">
                <a:solidFill>
                  <a:srgbClr val="7A43A3"/>
                </a:solidFill>
                <a:latin typeface="楷体" panose="02010609060101010101" pitchFamily="49" charset="-122"/>
                <a:ea typeface="楷体" panose="02010609060101010101" pitchFamily="49" charset="-122"/>
              </a:rPr>
              <a:t>、选择多案例研究方法的原因</a:t>
            </a:r>
          </a:p>
          <a:p>
            <a:r>
              <a:rPr lang="zh-CN" altLang="en-US" sz="1400" dirty="0">
                <a:latin typeface="楷体" panose="02010609060101010101" pitchFamily="49" charset="-122"/>
                <a:ea typeface="楷体" panose="02010609060101010101" pitchFamily="49" charset="-122"/>
              </a:rPr>
              <a:t>    多案例研究遵循“可复制”的逻辑原则，通过比较分析多个案例，从而进一步扩展和反复验证研究发现或结论，有助于提出更具普适性的理论概念或框架。</a:t>
            </a:r>
          </a:p>
        </p:txBody>
      </p:sp>
      <p:sp>
        <p:nvSpPr>
          <p:cNvPr id="4" name="矩形 3">
            <a:extLst>
              <a:ext uri="{FF2B5EF4-FFF2-40B4-BE49-F238E27FC236}">
                <a16:creationId xmlns:a16="http://schemas.microsoft.com/office/drawing/2014/main" id="{99598270-B217-4795-8BF6-A1F40B0490A0}"/>
              </a:ext>
            </a:extLst>
          </p:cNvPr>
          <p:cNvSpPr/>
          <p:nvPr/>
        </p:nvSpPr>
        <p:spPr>
          <a:xfrm>
            <a:off x="-12130" y="4824903"/>
            <a:ext cx="9367801" cy="246221"/>
          </a:xfrm>
          <a:prstGeom prst="rect">
            <a:avLst/>
          </a:prstGeom>
        </p:spPr>
        <p:txBody>
          <a:bodyPr wrap="square">
            <a:spAutoFit/>
          </a:bodyPr>
          <a:lstStyle/>
          <a:p>
            <a:r>
              <a:rPr lang="zh-CN" altLang="en-US" sz="1000" dirty="0">
                <a:solidFill>
                  <a:schemeClr val="bg1"/>
                </a:solidFill>
                <a:latin typeface="楷体" panose="02010609060101010101" pitchFamily="49" charset="-122"/>
                <a:ea typeface="楷体" panose="02010609060101010101" pitchFamily="49" charset="-122"/>
              </a:rPr>
              <a:t>刘自团</a:t>
            </a:r>
            <a:r>
              <a:rPr lang="en-US" altLang="zh-CN" sz="1000" dirty="0">
                <a:solidFill>
                  <a:schemeClr val="bg1"/>
                </a:solidFill>
                <a:latin typeface="楷体" panose="02010609060101010101" pitchFamily="49" charset="-122"/>
                <a:ea typeface="楷体" panose="02010609060101010101" pitchFamily="49" charset="-122"/>
              </a:rPr>
              <a:t>,</a:t>
            </a:r>
            <a:r>
              <a:rPr lang="zh-CN" altLang="en-US" sz="1000" dirty="0">
                <a:solidFill>
                  <a:schemeClr val="bg1"/>
                </a:solidFill>
                <a:latin typeface="楷体" panose="02010609060101010101" pitchFamily="49" charset="-122"/>
                <a:ea typeface="楷体" panose="02010609060101010101" pitchFamily="49" charset="-122"/>
              </a:rPr>
              <a:t>汪雅霜</a:t>
            </a:r>
            <a:r>
              <a:rPr lang="en-US" altLang="zh-CN" sz="1000" dirty="0">
                <a:solidFill>
                  <a:schemeClr val="bg1"/>
                </a:solidFill>
                <a:latin typeface="楷体" panose="02010609060101010101" pitchFamily="49" charset="-122"/>
                <a:ea typeface="楷体" panose="02010609060101010101" pitchFamily="49" charset="-122"/>
              </a:rPr>
              <a:t>.“</a:t>
            </a:r>
            <a:r>
              <a:rPr lang="zh-CN" altLang="en-US" sz="1000" dirty="0">
                <a:solidFill>
                  <a:schemeClr val="bg1"/>
                </a:solidFill>
                <a:latin typeface="楷体" panose="02010609060101010101" pitchFamily="49" charset="-122"/>
                <a:ea typeface="楷体" panose="02010609060101010101" pitchFamily="49" charset="-122"/>
              </a:rPr>
              <a:t>双一流”建设背景下研究生教育高质量发展路径研究</a:t>
            </a:r>
            <a:r>
              <a:rPr lang="en-US" altLang="zh-CN" sz="1000" dirty="0">
                <a:solidFill>
                  <a:schemeClr val="bg1"/>
                </a:solidFill>
                <a:latin typeface="楷体" panose="02010609060101010101" pitchFamily="49" charset="-122"/>
                <a:ea typeface="楷体" panose="02010609060101010101" pitchFamily="49" charset="-122"/>
              </a:rPr>
              <a:t>——</a:t>
            </a:r>
            <a:r>
              <a:rPr lang="zh-CN" altLang="en-US" sz="1000" dirty="0">
                <a:solidFill>
                  <a:schemeClr val="bg1"/>
                </a:solidFill>
                <a:latin typeface="楷体" panose="02010609060101010101" pitchFamily="49" charset="-122"/>
                <a:ea typeface="楷体" panose="02010609060101010101" pitchFamily="49" charset="-122"/>
              </a:rPr>
              <a:t>基于江苏高校的多案例分析</a:t>
            </a:r>
            <a:r>
              <a:rPr lang="en-US" altLang="zh-CN" sz="1000" dirty="0">
                <a:solidFill>
                  <a:schemeClr val="bg1"/>
                </a:solidFill>
                <a:latin typeface="楷体" panose="02010609060101010101" pitchFamily="49" charset="-122"/>
                <a:ea typeface="楷体" panose="02010609060101010101" pitchFamily="49" charset="-122"/>
              </a:rPr>
              <a:t>[J].</a:t>
            </a:r>
            <a:r>
              <a:rPr lang="zh-CN" altLang="en-US" sz="1000" dirty="0">
                <a:solidFill>
                  <a:schemeClr val="bg1"/>
                </a:solidFill>
                <a:latin typeface="楷体" panose="02010609060101010101" pitchFamily="49" charset="-122"/>
                <a:ea typeface="楷体" panose="02010609060101010101" pitchFamily="49" charset="-122"/>
              </a:rPr>
              <a:t>高教探索</a:t>
            </a:r>
            <a:r>
              <a:rPr lang="en-US" altLang="zh-CN" sz="1000" dirty="0">
                <a:solidFill>
                  <a:schemeClr val="bg1"/>
                </a:solidFill>
                <a:latin typeface="楷体" panose="02010609060101010101" pitchFamily="49" charset="-122"/>
                <a:ea typeface="楷体" panose="02010609060101010101" pitchFamily="49" charset="-122"/>
              </a:rPr>
              <a:t>,2020(10):35-41.</a:t>
            </a:r>
            <a:endParaRPr lang="zh-CN" altLang="en-US" sz="1000" dirty="0">
              <a:solidFill>
                <a:schemeClr val="bg1"/>
              </a:solidFill>
              <a:latin typeface="楷体" panose="02010609060101010101" pitchFamily="49" charset="-122"/>
              <a:ea typeface="楷体" panose="02010609060101010101" pitchFamily="49" charset="-122"/>
            </a:endParaRPr>
          </a:p>
        </p:txBody>
      </p:sp>
      <p:sp>
        <p:nvSpPr>
          <p:cNvPr id="22" name="文本框 21">
            <a:extLst>
              <a:ext uri="{FF2B5EF4-FFF2-40B4-BE49-F238E27FC236}">
                <a16:creationId xmlns:a16="http://schemas.microsoft.com/office/drawing/2014/main" id="{C1168756-64F0-4B14-A04C-FBDB29025B8E}"/>
              </a:ext>
            </a:extLst>
          </p:cNvPr>
          <p:cNvSpPr txBox="1"/>
          <p:nvPr/>
        </p:nvSpPr>
        <p:spPr>
          <a:xfrm>
            <a:off x="971600" y="2686730"/>
            <a:ext cx="7272808" cy="738664"/>
          </a:xfrm>
          <a:prstGeom prst="rect">
            <a:avLst/>
          </a:prstGeom>
          <a:noFill/>
        </p:spPr>
        <p:txBody>
          <a:bodyPr wrap="square" rtlCol="0">
            <a:spAutoFit/>
          </a:bodyPr>
          <a:lstStyle/>
          <a:p>
            <a:r>
              <a:rPr lang="en-US" altLang="zh-CN" sz="1400" dirty="0">
                <a:solidFill>
                  <a:srgbClr val="7A43A3"/>
                </a:solidFill>
                <a:latin typeface="楷体" panose="02010609060101010101" pitchFamily="49" charset="-122"/>
                <a:ea typeface="楷体" panose="02010609060101010101" pitchFamily="49" charset="-122"/>
              </a:rPr>
              <a:t>2</a:t>
            </a:r>
            <a:r>
              <a:rPr lang="zh-CN" altLang="en-US" sz="1400" dirty="0">
                <a:solidFill>
                  <a:srgbClr val="7A43A3"/>
                </a:solidFill>
                <a:latin typeface="楷体" panose="02010609060101010101" pitchFamily="49" charset="-122"/>
                <a:ea typeface="楷体" panose="02010609060101010101" pitchFamily="49" charset="-122"/>
              </a:rPr>
              <a:t>、案例选择的依据</a:t>
            </a:r>
          </a:p>
          <a:p>
            <a:r>
              <a:rPr lang="zh-CN" altLang="en-US" sz="1400" dirty="0">
                <a:latin typeface="楷体" panose="02010609060101010101" pitchFamily="49" charset="-122"/>
                <a:ea typeface="楷体" panose="02010609060101010101" pitchFamily="49" charset="-122"/>
              </a:rPr>
              <a:t>    考虑到研究的可行性，本研究选取南京大学、东南大学、南京师范大学和南京农业大学四所 “双一流”高校作为研究案例。</a:t>
            </a:r>
          </a:p>
        </p:txBody>
      </p:sp>
      <p:sp>
        <p:nvSpPr>
          <p:cNvPr id="23" name="文本框 22">
            <a:extLst>
              <a:ext uri="{FF2B5EF4-FFF2-40B4-BE49-F238E27FC236}">
                <a16:creationId xmlns:a16="http://schemas.microsoft.com/office/drawing/2014/main" id="{95988226-51B3-4318-A074-41DA902313E0}"/>
              </a:ext>
            </a:extLst>
          </p:cNvPr>
          <p:cNvSpPr txBox="1"/>
          <p:nvPr/>
        </p:nvSpPr>
        <p:spPr>
          <a:xfrm>
            <a:off x="971600" y="3489172"/>
            <a:ext cx="7272808" cy="1169551"/>
          </a:xfrm>
          <a:prstGeom prst="rect">
            <a:avLst/>
          </a:prstGeom>
          <a:noFill/>
        </p:spPr>
        <p:txBody>
          <a:bodyPr wrap="square" rtlCol="0">
            <a:spAutoFit/>
          </a:bodyPr>
          <a:lstStyle/>
          <a:p>
            <a:r>
              <a:rPr lang="en-US" altLang="zh-CN" sz="1400" dirty="0">
                <a:solidFill>
                  <a:srgbClr val="7A43A3"/>
                </a:solidFill>
                <a:latin typeface="楷体" panose="02010609060101010101" pitchFamily="49" charset="-122"/>
                <a:ea typeface="楷体" panose="02010609060101010101" pitchFamily="49" charset="-122"/>
              </a:rPr>
              <a:t>3</a:t>
            </a:r>
            <a:r>
              <a:rPr lang="zh-CN" altLang="en-US" sz="1400" dirty="0">
                <a:solidFill>
                  <a:srgbClr val="7A43A3"/>
                </a:solidFill>
                <a:latin typeface="楷体" panose="02010609060101010101" pitchFamily="49" charset="-122"/>
                <a:ea typeface="楷体" panose="02010609060101010101" pitchFamily="49" charset="-122"/>
              </a:rPr>
              <a:t>、研究框架</a:t>
            </a:r>
          </a:p>
          <a:p>
            <a:r>
              <a:rPr lang="zh-CN" altLang="en-US" sz="1400" dirty="0">
                <a:latin typeface="楷体" panose="02010609060101010101" pitchFamily="49" charset="-122"/>
                <a:ea typeface="楷体" panose="02010609060101010101" pitchFamily="49" charset="-122"/>
              </a:rPr>
              <a:t>    通过</a:t>
            </a:r>
            <a:r>
              <a:rPr lang="zh-CN" altLang="en-US" sz="1400" b="1" dirty="0">
                <a:latin typeface="楷体" panose="02010609060101010101" pitchFamily="49" charset="-122"/>
                <a:ea typeface="楷体" panose="02010609060101010101" pitchFamily="49" charset="-122"/>
              </a:rPr>
              <a:t>文本数据收集</a:t>
            </a:r>
            <a:r>
              <a:rPr lang="zh-CN" altLang="en-US" sz="1400" dirty="0">
                <a:latin typeface="楷体" panose="02010609060101010101" pitchFamily="49" charset="-122"/>
                <a:ea typeface="楷体" panose="02010609060101010101" pitchFamily="49" charset="-122"/>
              </a:rPr>
              <a:t>和</a:t>
            </a:r>
            <a:r>
              <a:rPr lang="zh-CN" altLang="en-US" sz="1400" b="1" dirty="0">
                <a:latin typeface="楷体" panose="02010609060101010101" pitchFamily="49" charset="-122"/>
                <a:ea typeface="楷体" panose="02010609060101010101" pitchFamily="49" charset="-122"/>
              </a:rPr>
              <a:t>半结构化访谈</a:t>
            </a:r>
            <a:r>
              <a:rPr lang="zh-CN" altLang="en-US" sz="1400" dirty="0">
                <a:latin typeface="楷体" panose="02010609060101010101" pitchFamily="49" charset="-122"/>
                <a:ea typeface="楷体" panose="02010609060101010101" pitchFamily="49" charset="-122"/>
              </a:rPr>
              <a:t>的方式来获取。通过登录官方网站获取与研究生教育高质量发展相关文本数据。采用半结构化访谈方式对四所学校负责研究生培养的工作人员进行半小时至一小时不等的访谈。对江苏省研究生教育高质量发展的具体路径进行分析，总结出研究生教育高质量发展的路径框架，最后提出结论和展望。</a:t>
            </a:r>
          </a:p>
        </p:txBody>
      </p:sp>
    </p:spTree>
    <p:extLst>
      <p:ext uri="{BB962C8B-B14F-4D97-AF65-F5344CB8AC3E}">
        <p14:creationId xmlns:p14="http://schemas.microsoft.com/office/powerpoint/2010/main" val="785168192"/>
      </p:ext>
    </p:extLst>
  </p:cSld>
  <p:clrMapOvr>
    <a:masterClrMapping/>
  </p:clrMapOvr>
  <p:transition>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D8B1D24-E186-463A-82D4-E8AAE12940FE}"/>
              </a:ext>
            </a:extLst>
          </p:cNvPr>
          <p:cNvSpPr>
            <a:spLocks noGrp="1"/>
          </p:cNvSpPr>
          <p:nvPr>
            <p:ph type="sldNum" sz="quarter" idx="12"/>
          </p:nvPr>
        </p:nvSpPr>
        <p:spPr/>
        <p:txBody>
          <a:bodyPr/>
          <a:lstStyle/>
          <a:p>
            <a:pPr>
              <a:defRPr/>
            </a:pPr>
            <a:fld id="{2C69FBB6-E99C-45BC-A8D0-F20B296B0ADB}" type="slidenum">
              <a:rPr lang="zh-CN" altLang="en-US" smtClean="0"/>
              <a:pPr>
                <a:defRPr/>
              </a:pPr>
              <a:t>87</a:t>
            </a:fld>
            <a:endParaRPr lang="zh-CN" altLang="en-US" dirty="0"/>
          </a:p>
        </p:txBody>
      </p:sp>
      <p:pic>
        <p:nvPicPr>
          <p:cNvPr id="3" name="图片 2">
            <a:extLst>
              <a:ext uri="{FF2B5EF4-FFF2-40B4-BE49-F238E27FC236}">
                <a16:creationId xmlns:a16="http://schemas.microsoft.com/office/drawing/2014/main" id="{DE7AB65E-7E56-435A-92A4-242DD37064CF}"/>
              </a:ext>
            </a:extLst>
          </p:cNvPr>
          <p:cNvPicPr>
            <a:picLocks noChangeAspect="1"/>
          </p:cNvPicPr>
          <p:nvPr/>
        </p:nvPicPr>
        <p:blipFill>
          <a:blip r:embed="rId3"/>
          <a:stretch>
            <a:fillRect/>
          </a:stretch>
        </p:blipFill>
        <p:spPr>
          <a:xfrm>
            <a:off x="1331915" y="1530848"/>
            <a:ext cx="1662538" cy="2198840"/>
          </a:xfrm>
          <a:prstGeom prst="rect">
            <a:avLst/>
          </a:prstGeom>
        </p:spPr>
      </p:pic>
      <p:sp>
        <p:nvSpPr>
          <p:cNvPr id="4" name="矩形 3">
            <a:extLst>
              <a:ext uri="{FF2B5EF4-FFF2-40B4-BE49-F238E27FC236}">
                <a16:creationId xmlns:a16="http://schemas.microsoft.com/office/drawing/2014/main" id="{C4FA607C-6D36-4558-B466-4D3C3CA4D38A}"/>
              </a:ext>
            </a:extLst>
          </p:cNvPr>
          <p:cNvSpPr/>
          <p:nvPr/>
        </p:nvSpPr>
        <p:spPr>
          <a:xfrm>
            <a:off x="611560" y="3819997"/>
            <a:ext cx="3224642" cy="769441"/>
          </a:xfrm>
          <a:prstGeom prst="rect">
            <a:avLst/>
          </a:prstGeom>
        </p:spPr>
        <p:txBody>
          <a:bodyPr wrap="square">
            <a:spAutoFit/>
          </a:bodyPr>
          <a:lstStyle/>
          <a:p>
            <a:r>
              <a:rPr lang="en-US" altLang="zh-CN" sz="1100" dirty="0">
                <a:solidFill>
                  <a:srgbClr val="7943A2"/>
                </a:solidFill>
              </a:rPr>
              <a:t>QCA</a:t>
            </a:r>
            <a:r>
              <a:rPr lang="zh-CN" altLang="en-US" sz="1100" dirty="0">
                <a:solidFill>
                  <a:srgbClr val="7943A2"/>
                </a:solidFill>
              </a:rPr>
              <a:t>设计原理与应用：超越定性与定记研究的新方法</a:t>
            </a:r>
            <a:r>
              <a:rPr lang="en-US" altLang="zh-CN" sz="1100" dirty="0">
                <a:solidFill>
                  <a:srgbClr val="7943A2"/>
                </a:solidFill>
              </a:rPr>
              <a:t>/</a:t>
            </a:r>
            <a:r>
              <a:rPr lang="zh-CN" altLang="en-US" sz="1100" dirty="0">
                <a:solidFill>
                  <a:srgbClr val="7943A2"/>
                </a:solidFill>
              </a:rPr>
              <a:t>（比）伯努瓦</a:t>
            </a:r>
            <a:r>
              <a:rPr lang="en-US" altLang="zh-CN" sz="1100" dirty="0">
                <a:solidFill>
                  <a:srgbClr val="7943A2"/>
                </a:solidFill>
              </a:rPr>
              <a:t>·</a:t>
            </a:r>
            <a:r>
              <a:rPr lang="zh-CN" altLang="en-US" sz="1100" dirty="0">
                <a:solidFill>
                  <a:srgbClr val="7943A2"/>
                </a:solidFill>
              </a:rPr>
              <a:t>里豪克斯</a:t>
            </a:r>
            <a:r>
              <a:rPr lang="en-US" altLang="zh-CN" sz="1100" dirty="0">
                <a:solidFill>
                  <a:srgbClr val="7943A2"/>
                </a:solidFill>
              </a:rPr>
              <a:t>(Benoît </a:t>
            </a:r>
            <a:r>
              <a:rPr lang="en-US" altLang="zh-CN" sz="1100" dirty="0" err="1">
                <a:solidFill>
                  <a:srgbClr val="7943A2"/>
                </a:solidFill>
              </a:rPr>
              <a:t>Rihoux</a:t>
            </a:r>
            <a:r>
              <a:rPr lang="en-US" altLang="zh-CN" sz="1100" dirty="0">
                <a:solidFill>
                  <a:srgbClr val="7943A2"/>
                </a:solidFill>
              </a:rPr>
              <a:t>),</a:t>
            </a:r>
            <a:r>
              <a:rPr lang="zh-CN" altLang="en-US" sz="1100" dirty="0">
                <a:solidFill>
                  <a:srgbClr val="7943A2"/>
                </a:solidFill>
              </a:rPr>
              <a:t>（美）查尔斯</a:t>
            </a:r>
            <a:r>
              <a:rPr lang="en-US" altLang="zh-CN" sz="1100" dirty="0">
                <a:solidFill>
                  <a:srgbClr val="7943A2"/>
                </a:solidFill>
              </a:rPr>
              <a:t>C.</a:t>
            </a:r>
            <a:r>
              <a:rPr lang="zh-CN" altLang="en-US" sz="1100" dirty="0">
                <a:solidFill>
                  <a:srgbClr val="7943A2"/>
                </a:solidFill>
              </a:rPr>
              <a:t>拉金</a:t>
            </a:r>
            <a:r>
              <a:rPr lang="en-US" altLang="zh-CN" sz="1100" dirty="0">
                <a:solidFill>
                  <a:srgbClr val="7943A2"/>
                </a:solidFill>
              </a:rPr>
              <a:t>(Charles C. Ragin)</a:t>
            </a:r>
            <a:r>
              <a:rPr lang="zh-CN" altLang="en-US" sz="1100" dirty="0">
                <a:solidFill>
                  <a:srgbClr val="7943A2"/>
                </a:solidFill>
              </a:rPr>
              <a:t>编著；杜运周等译</a:t>
            </a:r>
            <a:r>
              <a:rPr lang="en-US" altLang="zh-CN" sz="1100" dirty="0">
                <a:solidFill>
                  <a:srgbClr val="7943A2"/>
                </a:solidFill>
              </a:rPr>
              <a:t>.</a:t>
            </a:r>
            <a:r>
              <a:rPr lang="zh-CN" altLang="en-US" sz="1100" dirty="0">
                <a:solidFill>
                  <a:srgbClr val="7943A2"/>
                </a:solidFill>
              </a:rPr>
              <a:t>北京：机械工业出版社，</a:t>
            </a:r>
            <a:r>
              <a:rPr lang="en-US" altLang="zh-CN" sz="1100" dirty="0">
                <a:solidFill>
                  <a:srgbClr val="7943A2"/>
                </a:solidFill>
              </a:rPr>
              <a:t>2017.7</a:t>
            </a:r>
            <a:endParaRPr lang="zh-CN" altLang="en-US" sz="1100" dirty="0">
              <a:solidFill>
                <a:srgbClr val="7943A2"/>
              </a:solidFill>
            </a:endParaRPr>
          </a:p>
        </p:txBody>
      </p:sp>
      <p:sp>
        <p:nvSpPr>
          <p:cNvPr id="5" name="Oval 7">
            <a:extLst>
              <a:ext uri="{FF2B5EF4-FFF2-40B4-BE49-F238E27FC236}">
                <a16:creationId xmlns:a16="http://schemas.microsoft.com/office/drawing/2014/main" id="{FD645546-371D-47D7-A6F4-EEE3E93FB428}"/>
              </a:ext>
            </a:extLst>
          </p:cNvPr>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sp>
        <p:nvSpPr>
          <p:cNvPr id="6" name="矩形 5">
            <a:extLst>
              <a:ext uri="{FF2B5EF4-FFF2-40B4-BE49-F238E27FC236}">
                <a16:creationId xmlns:a16="http://schemas.microsoft.com/office/drawing/2014/main" id="{04D2C5CC-B1BD-4788-B66E-980AD1EBDE8F}"/>
              </a:ext>
            </a:extLst>
          </p:cNvPr>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定性分析方法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FD37D0D0-33F2-42B6-A7B4-84BA89B85DB0}"/>
              </a:ext>
            </a:extLst>
          </p:cNvPr>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8" name="矩形 7">
            <a:extLst>
              <a:ext uri="{FF2B5EF4-FFF2-40B4-BE49-F238E27FC236}">
                <a16:creationId xmlns:a16="http://schemas.microsoft.com/office/drawing/2014/main" id="{4D6981F0-3D4E-4A55-ADF2-748F5C14B910}"/>
              </a:ext>
            </a:extLst>
          </p:cNvPr>
          <p:cNvSpPr/>
          <p:nvPr/>
        </p:nvSpPr>
        <p:spPr>
          <a:xfrm>
            <a:off x="979030" y="9100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补充读物</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矩形 8">
            <a:extLst>
              <a:ext uri="{FF2B5EF4-FFF2-40B4-BE49-F238E27FC236}">
                <a16:creationId xmlns:a16="http://schemas.microsoft.com/office/drawing/2014/main" id="{D02D70B4-5917-4444-B65C-5C7079892ABB}"/>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10" name="矩形 9">
            <a:extLst>
              <a:ext uri="{FF2B5EF4-FFF2-40B4-BE49-F238E27FC236}">
                <a16:creationId xmlns:a16="http://schemas.microsoft.com/office/drawing/2014/main" id="{7BEAC2A0-62C7-41AE-81E6-61E0406B35AA}"/>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pic>
        <p:nvPicPr>
          <p:cNvPr id="13" name="图片 12">
            <a:extLst>
              <a:ext uri="{FF2B5EF4-FFF2-40B4-BE49-F238E27FC236}">
                <a16:creationId xmlns:a16="http://schemas.microsoft.com/office/drawing/2014/main" id="{67013144-D089-44E4-90F5-AB44BEF54487}"/>
              </a:ext>
            </a:extLst>
          </p:cNvPr>
          <p:cNvPicPr>
            <a:picLocks noChangeAspect="1"/>
          </p:cNvPicPr>
          <p:nvPr/>
        </p:nvPicPr>
        <p:blipFill>
          <a:blip r:embed="rId4"/>
          <a:stretch>
            <a:fillRect/>
          </a:stretch>
        </p:blipFill>
        <p:spPr>
          <a:xfrm>
            <a:off x="4903555" y="1225272"/>
            <a:ext cx="1269079" cy="1864570"/>
          </a:xfrm>
          <a:prstGeom prst="rect">
            <a:avLst/>
          </a:prstGeom>
        </p:spPr>
      </p:pic>
      <p:pic>
        <p:nvPicPr>
          <p:cNvPr id="14" name="图片 13">
            <a:extLst>
              <a:ext uri="{FF2B5EF4-FFF2-40B4-BE49-F238E27FC236}">
                <a16:creationId xmlns:a16="http://schemas.microsoft.com/office/drawing/2014/main" id="{826524BA-11D2-4F3C-9669-974354B93E15}"/>
              </a:ext>
            </a:extLst>
          </p:cNvPr>
          <p:cNvPicPr>
            <a:picLocks noChangeAspect="1"/>
          </p:cNvPicPr>
          <p:nvPr/>
        </p:nvPicPr>
        <p:blipFill>
          <a:blip r:embed="rId5"/>
          <a:stretch>
            <a:fillRect/>
          </a:stretch>
        </p:blipFill>
        <p:spPr>
          <a:xfrm>
            <a:off x="6172634" y="1225272"/>
            <a:ext cx="1324814" cy="1933146"/>
          </a:xfrm>
          <a:prstGeom prst="rect">
            <a:avLst/>
          </a:prstGeom>
        </p:spPr>
      </p:pic>
      <p:pic>
        <p:nvPicPr>
          <p:cNvPr id="15" name="图片 14">
            <a:extLst>
              <a:ext uri="{FF2B5EF4-FFF2-40B4-BE49-F238E27FC236}">
                <a16:creationId xmlns:a16="http://schemas.microsoft.com/office/drawing/2014/main" id="{8644616F-D516-468A-84F1-3A8B73E513D3}"/>
              </a:ext>
            </a:extLst>
          </p:cNvPr>
          <p:cNvPicPr>
            <a:picLocks noChangeAspect="1"/>
          </p:cNvPicPr>
          <p:nvPr/>
        </p:nvPicPr>
        <p:blipFill>
          <a:blip r:embed="rId6"/>
          <a:stretch>
            <a:fillRect/>
          </a:stretch>
        </p:blipFill>
        <p:spPr>
          <a:xfrm>
            <a:off x="5161875" y="2184350"/>
            <a:ext cx="1221842" cy="1726383"/>
          </a:xfrm>
          <a:prstGeom prst="rect">
            <a:avLst/>
          </a:prstGeom>
        </p:spPr>
      </p:pic>
      <p:sp>
        <p:nvSpPr>
          <p:cNvPr id="17" name="矩形 16">
            <a:extLst>
              <a:ext uri="{FF2B5EF4-FFF2-40B4-BE49-F238E27FC236}">
                <a16:creationId xmlns:a16="http://schemas.microsoft.com/office/drawing/2014/main" id="{E26BB824-F627-441E-958A-591FF4160724}"/>
              </a:ext>
            </a:extLst>
          </p:cNvPr>
          <p:cNvSpPr/>
          <p:nvPr/>
        </p:nvSpPr>
        <p:spPr>
          <a:xfrm>
            <a:off x="4427984" y="4113284"/>
            <a:ext cx="4572000" cy="261610"/>
          </a:xfrm>
          <a:prstGeom prst="rect">
            <a:avLst/>
          </a:prstGeom>
        </p:spPr>
        <p:txBody>
          <a:bodyPr>
            <a:spAutoFit/>
          </a:bodyPr>
          <a:lstStyle/>
          <a:p>
            <a:r>
              <a:rPr lang="zh-CN" altLang="en-US" sz="1100" dirty="0">
                <a:solidFill>
                  <a:srgbClr val="7943A2"/>
                </a:solidFill>
              </a:rPr>
              <a:t>诺曼</a:t>
            </a:r>
            <a:r>
              <a:rPr lang="en-US" altLang="zh-CN" sz="1100" dirty="0">
                <a:solidFill>
                  <a:srgbClr val="7943A2"/>
                </a:solidFill>
              </a:rPr>
              <a:t>·K·</a:t>
            </a:r>
            <a:r>
              <a:rPr lang="zh-CN" altLang="en-US" sz="1100" dirty="0">
                <a:solidFill>
                  <a:srgbClr val="7943A2"/>
                </a:solidFill>
              </a:rPr>
              <a:t>邓津</a:t>
            </a:r>
            <a:r>
              <a:rPr lang="en-US" altLang="zh-CN" sz="1100" dirty="0">
                <a:solidFill>
                  <a:srgbClr val="7943A2"/>
                </a:solidFill>
              </a:rPr>
              <a:t>, </a:t>
            </a:r>
            <a:r>
              <a:rPr lang="zh-CN" altLang="en-US" sz="1100" dirty="0">
                <a:solidFill>
                  <a:srgbClr val="7943A2"/>
                </a:solidFill>
              </a:rPr>
              <a:t>伊冯娜</a:t>
            </a:r>
            <a:r>
              <a:rPr lang="en-US" altLang="zh-CN" sz="1100" dirty="0">
                <a:solidFill>
                  <a:srgbClr val="7943A2"/>
                </a:solidFill>
              </a:rPr>
              <a:t>·S·</a:t>
            </a:r>
            <a:r>
              <a:rPr lang="zh-CN" altLang="en-US" sz="1100" dirty="0">
                <a:solidFill>
                  <a:srgbClr val="7943A2"/>
                </a:solidFill>
              </a:rPr>
              <a:t>林肯</a:t>
            </a:r>
            <a:r>
              <a:rPr lang="en-US" altLang="zh-CN" sz="1100" dirty="0">
                <a:solidFill>
                  <a:srgbClr val="7943A2"/>
                </a:solidFill>
              </a:rPr>
              <a:t>. </a:t>
            </a:r>
            <a:r>
              <a:rPr lang="zh-CN" altLang="en-US" sz="1100" dirty="0">
                <a:solidFill>
                  <a:srgbClr val="7943A2"/>
                </a:solidFill>
              </a:rPr>
              <a:t>定性研究</a:t>
            </a:r>
            <a:r>
              <a:rPr lang="en-US" altLang="zh-CN" sz="1100" dirty="0">
                <a:solidFill>
                  <a:srgbClr val="7943A2"/>
                </a:solidFill>
              </a:rPr>
              <a:t>[M]. </a:t>
            </a:r>
            <a:r>
              <a:rPr lang="zh-CN" altLang="en-US" sz="1100" dirty="0">
                <a:solidFill>
                  <a:srgbClr val="7943A2"/>
                </a:solidFill>
              </a:rPr>
              <a:t>重庆大学出版社</a:t>
            </a:r>
            <a:r>
              <a:rPr lang="en-US" altLang="zh-CN" sz="1100" dirty="0">
                <a:solidFill>
                  <a:srgbClr val="7943A2"/>
                </a:solidFill>
              </a:rPr>
              <a:t>, 2007.</a:t>
            </a:r>
            <a:endParaRPr lang="zh-CN" altLang="en-US" sz="1100" dirty="0">
              <a:solidFill>
                <a:srgbClr val="7943A2"/>
              </a:solidFill>
            </a:endParaRPr>
          </a:p>
        </p:txBody>
      </p:sp>
      <p:pic>
        <p:nvPicPr>
          <p:cNvPr id="18" name="图片 17">
            <a:extLst>
              <a:ext uri="{FF2B5EF4-FFF2-40B4-BE49-F238E27FC236}">
                <a16:creationId xmlns:a16="http://schemas.microsoft.com/office/drawing/2014/main" id="{9BA6E7C8-FA6F-4529-B594-D82472075DD5}"/>
              </a:ext>
            </a:extLst>
          </p:cNvPr>
          <p:cNvPicPr>
            <a:picLocks noChangeAspect="1"/>
          </p:cNvPicPr>
          <p:nvPr/>
        </p:nvPicPr>
        <p:blipFill>
          <a:blip r:embed="rId7"/>
          <a:stretch>
            <a:fillRect/>
          </a:stretch>
        </p:blipFill>
        <p:spPr>
          <a:xfrm>
            <a:off x="6459868" y="2191844"/>
            <a:ext cx="1211179" cy="1726383"/>
          </a:xfrm>
          <a:prstGeom prst="rect">
            <a:avLst/>
          </a:prstGeom>
        </p:spPr>
      </p:pic>
    </p:spTree>
    <p:extLst>
      <p:ext uri="{BB962C8B-B14F-4D97-AF65-F5344CB8AC3E}">
        <p14:creationId xmlns:p14="http://schemas.microsoft.com/office/powerpoint/2010/main" val="256683990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11710"/>
            <a:ext cx="7756767" cy="861003"/>
          </a:xfrm>
        </p:spPr>
        <p:txBody>
          <a:bodyPr>
            <a:normAutofit/>
          </a:bodyPr>
          <a:lstStyle/>
          <a:p>
            <a:pPr>
              <a:lnSpc>
                <a:spcPct val="150000"/>
              </a:lnSpc>
            </a:pPr>
            <a:r>
              <a:rPr lang="zh-CN" altLang="en-US" sz="2800" b="1" dirty="0">
                <a:latin typeface="华文中宋" panose="02010600040101010101" pitchFamily="2" charset="-122"/>
                <a:ea typeface="华文中宋" panose="02010600040101010101" pitchFamily="2" charset="-122"/>
              </a:rPr>
              <a:t>三</a:t>
            </a:r>
            <a:r>
              <a:rPr lang="zh-CN" altLang="en-US" sz="2800" b="1">
                <a:latin typeface="华文中宋" panose="02010600040101010101" pitchFamily="2" charset="-122"/>
                <a:ea typeface="华文中宋" panose="02010600040101010101" pitchFamily="2" charset="-122"/>
              </a:rPr>
              <a:t>、信息分析利器之典型方法（二）</a:t>
            </a:r>
            <a:endParaRPr lang="zh-CN" altLang="en-US" sz="2800" b="1" dirty="0">
              <a:latin typeface="华文中宋" panose="02010600040101010101" pitchFamily="2" charset="-122"/>
              <a:ea typeface="华文中宋" panose="02010600040101010101" pitchFamily="2" charset="-122"/>
            </a:endParaRPr>
          </a:p>
        </p:txBody>
      </p:sp>
      <p:pic>
        <p:nvPicPr>
          <p:cNvPr id="3" name="图片 9"/>
          <p:cNvPicPr>
            <a:picLocks noChangeAspect="1"/>
          </p:cNvPicPr>
          <p:nvPr/>
        </p:nvPicPr>
        <p:blipFill>
          <a:blip r:embed="rId2" cstate="print"/>
          <a:srcRect/>
          <a:stretch>
            <a:fillRect/>
          </a:stretch>
        </p:blipFill>
        <p:spPr bwMode="auto">
          <a:xfrm>
            <a:off x="8140499" y="195486"/>
            <a:ext cx="552450" cy="697706"/>
          </a:xfrm>
          <a:prstGeom prst="rect">
            <a:avLst/>
          </a:prstGeom>
          <a:noFill/>
          <a:ln w="9525">
            <a:noFill/>
            <a:miter lim="800000"/>
            <a:headEnd/>
            <a:tailEnd/>
          </a:ln>
        </p:spPr>
      </p:pic>
    </p:spTree>
    <p:extLst>
      <p:ext uri="{BB962C8B-B14F-4D97-AF65-F5344CB8AC3E}">
        <p14:creationId xmlns:p14="http://schemas.microsoft.com/office/powerpoint/2010/main" val="278688542"/>
      </p:ext>
    </p:extLst>
  </p:cSld>
  <p:clrMapOvr>
    <a:masterClrMapping/>
  </p:clrMapOvr>
  <p:transition>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89</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763942" cy="392413"/>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定量分析</a:t>
            </a:r>
            <a:r>
              <a:rPr lang="zh-CN" altLang="en-US" sz="2100" b="1" dirty="0">
                <a:solidFill>
                  <a:prstClr val="black"/>
                </a:solidFill>
                <a:latin typeface="黑体" panose="02010609060101010101" pitchFamily="49" charset="-122"/>
                <a:ea typeface="黑体" panose="02010609060101010101" pitchFamily="49" charset="-122"/>
                <a:cs typeface="Segoe UI" panose="020B0502040204020203" pitchFamily="34" charset="0"/>
              </a:rPr>
              <a:t>方法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 name="矩形 1">
            <a:extLst>
              <a:ext uri="{FF2B5EF4-FFF2-40B4-BE49-F238E27FC236}">
                <a16:creationId xmlns:a16="http://schemas.microsoft.com/office/drawing/2014/main" id="{80F7D5E6-9430-4976-9471-04882C37EB5E}"/>
              </a:ext>
            </a:extLst>
          </p:cNvPr>
          <p:cNvSpPr/>
          <p:nvPr/>
        </p:nvSpPr>
        <p:spPr>
          <a:xfrm>
            <a:off x="623941" y="1808656"/>
            <a:ext cx="7512731" cy="1705403"/>
          </a:xfrm>
          <a:prstGeom prst="rect">
            <a:avLst/>
          </a:prstGeom>
        </p:spPr>
        <p:txBody>
          <a:bodyPr wrap="square">
            <a:spAutoFit/>
          </a:bodyPr>
          <a:lstStyle/>
          <a:p>
            <a:pPr indent="457200" algn="just">
              <a:lnSpc>
                <a:spcPct val="150000"/>
              </a:lnSpc>
            </a:pPr>
            <a:r>
              <a:rPr lang="zh-CN" altLang="zh-CN" sz="1800" b="1" dirty="0">
                <a:latin typeface="微软雅黑" panose="020B0503020204020204" pitchFamily="34" charset="-122"/>
                <a:ea typeface="微软雅黑" panose="020B0503020204020204" pitchFamily="34" charset="-122"/>
                <a:cs typeface="Times New Roman" panose="02020603050405020304" pitchFamily="18" charset="0"/>
              </a:rPr>
              <a:t>回归分析法</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是运用数理统计方法，通过两个及两个以上变量之间的相关关系对未来状况进行预测的一种定量化研究方法。由于回归分析法提供了建立变量间相关关系的数学表达式的一般途径，且能够分析所建立公式的适用性以对其进行有效的控制和预测，因此被广泛应用于信息分析领域。</a:t>
            </a:r>
            <a:endParaRPr lang="zh-CN" altLang="en-US" sz="18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2688F107-CDEA-45A4-BA1B-896F8144A349}"/>
              </a:ext>
            </a:extLst>
          </p:cNvPr>
          <p:cNvSpPr/>
          <p:nvPr/>
        </p:nvSpPr>
        <p:spPr>
          <a:xfrm>
            <a:off x="792660" y="915566"/>
            <a:ext cx="1217000"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回归分析</a:t>
            </a:r>
          </a:p>
        </p:txBody>
      </p:sp>
      <p:sp>
        <p:nvSpPr>
          <p:cNvPr id="9" name="矩形 8">
            <a:extLst>
              <a:ext uri="{FF2B5EF4-FFF2-40B4-BE49-F238E27FC236}">
                <a16:creationId xmlns:a16="http://schemas.microsoft.com/office/drawing/2014/main" id="{D90EAE8D-0D24-4D08-9DA8-EF199A76F204}"/>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C5D1714-4BAE-4B44-B51A-754613C4C56E}"/>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73274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dirty="0">
                <a:solidFill>
                  <a:prstClr val="black">
                    <a:lumMod val="50000"/>
                    <a:lumOff val="50000"/>
                  </a:prstClr>
                </a:solidFill>
                <a:latin typeface="Impact" panose="020B0806030902050204" pitchFamily="34" charset="0"/>
                <a:ea typeface="微软雅黑"/>
              </a:rPr>
              <a:t>0</a:t>
            </a:r>
            <a:r>
              <a:rPr lang="en-US" altLang="zh-CN" sz="1800" dirty="0">
                <a:solidFill>
                  <a:prstClr val="black">
                    <a:lumMod val="50000"/>
                    <a:lumOff val="50000"/>
                  </a:prstClr>
                </a:solidFill>
                <a:latin typeface="Impact" panose="020B0806030902050204" pitchFamily="34" charset="0"/>
                <a:ea typeface="微软雅黑"/>
              </a:rPr>
              <a:t>4</a:t>
            </a:r>
            <a:endParaRPr lang="en-US" sz="1800" dirty="0">
              <a:solidFill>
                <a:prstClr val="black">
                  <a:lumMod val="50000"/>
                  <a:lumOff val="50000"/>
                </a:prstClr>
              </a:solidFill>
              <a:latin typeface="Impact" panose="020B0806030902050204" pitchFamily="34" charset="0"/>
              <a:ea typeface="微软雅黑"/>
            </a:endParaRPr>
          </a:p>
        </p:txBody>
      </p:sp>
      <p:pic>
        <p:nvPicPr>
          <p:cNvPr id="17" name="图片 9"/>
          <p:cNvPicPr>
            <a:picLocks noChangeAspect="1"/>
          </p:cNvPicPr>
          <p:nvPr/>
        </p:nvPicPr>
        <p:blipFill>
          <a:blip r:embed="rId4"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5" name="矩形 1">
            <a:extLst>
              <a:ext uri="{FF2B5EF4-FFF2-40B4-BE49-F238E27FC236}">
                <a16:creationId xmlns:a16="http://schemas.microsoft.com/office/drawing/2014/main" id="{B253D45E-99BB-4B8B-8638-EDE81DC7EC61}"/>
              </a:ext>
            </a:extLst>
          </p:cNvPr>
          <p:cNvSpPr>
            <a:spLocks noChangeArrowheads="1"/>
          </p:cNvSpPr>
          <p:nvPr/>
        </p:nvSpPr>
        <p:spPr bwMode="auto">
          <a:xfrm>
            <a:off x="880768" y="843558"/>
            <a:ext cx="2755128" cy="4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endParaRPr lang="zh-CN" altLang="en-US" sz="1600" b="1" dirty="0">
              <a:solidFill>
                <a:schemeClr val="accent2">
                  <a:lumMod val="50000"/>
                </a:schemeClr>
              </a:solidFill>
              <a:latin typeface="微软雅黑" pitchFamily="34" charset="-122"/>
              <a:ea typeface="微软雅黑" pitchFamily="34" charset="-122"/>
            </a:endParaRPr>
          </a:p>
        </p:txBody>
      </p:sp>
      <p:sp>
        <p:nvSpPr>
          <p:cNvPr id="26" name="矩形 25">
            <a:extLst>
              <a:ext uri="{FF2B5EF4-FFF2-40B4-BE49-F238E27FC236}">
                <a16:creationId xmlns:a16="http://schemas.microsoft.com/office/drawing/2014/main" id="{CD8A0426-0C48-474C-A5B5-25D9260608C1}"/>
              </a:ext>
            </a:extLst>
          </p:cNvPr>
          <p:cNvSpPr/>
          <p:nvPr/>
        </p:nvSpPr>
        <p:spPr>
          <a:xfrm>
            <a:off x="914770" y="916493"/>
            <a:ext cx="147508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基本功能：</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矩形 26">
            <a:extLst>
              <a:ext uri="{FF2B5EF4-FFF2-40B4-BE49-F238E27FC236}">
                <a16:creationId xmlns:a16="http://schemas.microsoft.com/office/drawing/2014/main" id="{0170A2B0-D318-4612-9B92-8FDA3A3C6862}"/>
              </a:ext>
            </a:extLst>
          </p:cNvPr>
          <p:cNvSpPr/>
          <p:nvPr/>
        </p:nvSpPr>
        <p:spPr>
          <a:xfrm>
            <a:off x="858309" y="1292539"/>
            <a:ext cx="397011" cy="55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8" name="矩形 27">
            <a:extLst>
              <a:ext uri="{FF2B5EF4-FFF2-40B4-BE49-F238E27FC236}">
                <a16:creationId xmlns:a16="http://schemas.microsoft.com/office/drawing/2014/main" id="{94449C73-1147-48FA-8B37-572E50093B42}"/>
              </a:ext>
            </a:extLst>
          </p:cNvPr>
          <p:cNvSpPr/>
          <p:nvPr/>
        </p:nvSpPr>
        <p:spPr>
          <a:xfrm>
            <a:off x="1247371"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29" name="矩形 28">
            <a:extLst>
              <a:ext uri="{FF2B5EF4-FFF2-40B4-BE49-F238E27FC236}">
                <a16:creationId xmlns:a16="http://schemas.microsoft.com/office/drawing/2014/main" id="{16FA95BB-A3FC-4BB9-BA1D-E54C0A303177}"/>
              </a:ext>
            </a:extLst>
          </p:cNvPr>
          <p:cNvSpPr/>
          <p:nvPr/>
        </p:nvSpPr>
        <p:spPr>
          <a:xfrm>
            <a:off x="858310" y="405737"/>
            <a:ext cx="3931202" cy="392413"/>
          </a:xfrm>
          <a:prstGeom prst="rect">
            <a:avLst/>
          </a:prstGeom>
        </p:spPr>
        <p:txBody>
          <a:bodyPr wrap="none" lIns="68579" tIns="34289" rIns="68579" bIns="34289">
            <a:spAutoFit/>
          </a:bodyPr>
          <a:lstStyle/>
          <a:p>
            <a:pPr defTabSz="685783">
              <a:defRPr/>
            </a:pPr>
            <a:r>
              <a:rPr lang="zh-CN" altLang="en-US" sz="2100" b="1" dirty="0">
                <a:solidFill>
                  <a:prstClr val="black"/>
                </a:solidFill>
                <a:latin typeface="黑体" panose="02010609060101010101" pitchFamily="49" charset="-122"/>
                <a:ea typeface="黑体" panose="02010609060101010101" pitchFamily="49" charset="-122"/>
              </a:rPr>
              <a:t>信息分析的作用与抽象工作目标</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Oval 69">
            <a:extLst>
              <a:ext uri="{FF2B5EF4-FFF2-40B4-BE49-F238E27FC236}">
                <a16:creationId xmlns:a16="http://schemas.microsoft.com/office/drawing/2014/main" id="{986F615F-A027-4867-A4AD-57CDE501146E}"/>
              </a:ext>
            </a:extLst>
          </p:cNvPr>
          <p:cNvSpPr/>
          <p:nvPr/>
        </p:nvSpPr>
        <p:spPr>
          <a:xfrm>
            <a:off x="5607918" y="2420095"/>
            <a:ext cx="508000" cy="508000"/>
          </a:xfrm>
          <a:prstGeom prst="ellipse">
            <a:avLst/>
          </a:prstGeom>
          <a:solidFill>
            <a:srgbClr val="42BA97"/>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anchor="ctr"/>
          <a:lstStyle/>
          <a:p>
            <a:pPr algn="ctr" defTabSz="1219200"/>
            <a:endParaRPr lang="en-US" sz="16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31" name="Oval 70">
            <a:extLst>
              <a:ext uri="{FF2B5EF4-FFF2-40B4-BE49-F238E27FC236}">
                <a16:creationId xmlns:a16="http://schemas.microsoft.com/office/drawing/2014/main" id="{7FB8062C-FBD4-4149-B090-9B42B2814E9F}"/>
              </a:ext>
            </a:extLst>
          </p:cNvPr>
          <p:cNvSpPr/>
          <p:nvPr/>
        </p:nvSpPr>
        <p:spPr>
          <a:xfrm>
            <a:off x="3044105" y="2420095"/>
            <a:ext cx="508000" cy="508000"/>
          </a:xfrm>
          <a:prstGeom prst="ellipse">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anchor="ctr"/>
          <a:lstStyle/>
          <a:p>
            <a:pPr algn="ctr" defTabSz="1219200"/>
            <a:endParaRPr lang="en-US" sz="16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32" name="Oval 66">
            <a:extLst>
              <a:ext uri="{FF2B5EF4-FFF2-40B4-BE49-F238E27FC236}">
                <a16:creationId xmlns:a16="http://schemas.microsoft.com/office/drawing/2014/main" id="{E9BE924B-B2BB-44CA-9584-D1C96E514F35}"/>
              </a:ext>
            </a:extLst>
          </p:cNvPr>
          <p:cNvSpPr/>
          <p:nvPr/>
        </p:nvSpPr>
        <p:spPr>
          <a:xfrm>
            <a:off x="3421930" y="1519982"/>
            <a:ext cx="508000" cy="508000"/>
          </a:xfrm>
          <a:prstGeom prst="ellipse">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anchor="ctr"/>
          <a:lstStyle/>
          <a:p>
            <a:pPr algn="ctr" defTabSz="1219200"/>
            <a:endParaRPr lang="en-US" sz="16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33" name="Oval 68">
            <a:extLst>
              <a:ext uri="{FF2B5EF4-FFF2-40B4-BE49-F238E27FC236}">
                <a16:creationId xmlns:a16="http://schemas.microsoft.com/office/drawing/2014/main" id="{1C31E068-FFEC-47C3-8974-180DF5B10330}"/>
              </a:ext>
            </a:extLst>
          </p:cNvPr>
          <p:cNvSpPr/>
          <p:nvPr/>
        </p:nvSpPr>
        <p:spPr>
          <a:xfrm>
            <a:off x="5233268" y="1519982"/>
            <a:ext cx="508000" cy="508000"/>
          </a:xfrm>
          <a:prstGeom prst="ellipse">
            <a:avLst/>
          </a:prstGeom>
          <a:solidFill>
            <a:srgbClr val="7050A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anchor="ctr"/>
          <a:lstStyle/>
          <a:p>
            <a:pPr algn="ctr" defTabSz="1219200"/>
            <a:endParaRPr lang="en-US" sz="16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34" name="Oval 71">
            <a:extLst>
              <a:ext uri="{FF2B5EF4-FFF2-40B4-BE49-F238E27FC236}">
                <a16:creationId xmlns:a16="http://schemas.microsoft.com/office/drawing/2014/main" id="{C30DE5A4-E8FB-4BAF-B912-BF613EE535F2}"/>
              </a:ext>
            </a:extLst>
          </p:cNvPr>
          <p:cNvSpPr/>
          <p:nvPr/>
        </p:nvSpPr>
        <p:spPr>
          <a:xfrm>
            <a:off x="3421930" y="3321795"/>
            <a:ext cx="508000" cy="508000"/>
          </a:xfrm>
          <a:prstGeom prst="ellipse">
            <a:avLst/>
          </a:prstGeom>
          <a:solidFill>
            <a:srgbClr val="42BA97"/>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anchor="ctr"/>
          <a:lstStyle/>
          <a:p>
            <a:pPr algn="ctr" defTabSz="1219200"/>
            <a:endParaRPr lang="en-US" sz="16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35" name="Oval 72">
            <a:extLst>
              <a:ext uri="{FF2B5EF4-FFF2-40B4-BE49-F238E27FC236}">
                <a16:creationId xmlns:a16="http://schemas.microsoft.com/office/drawing/2014/main" id="{DFCBE910-0041-4CE4-9223-10515238A22F}"/>
              </a:ext>
            </a:extLst>
          </p:cNvPr>
          <p:cNvSpPr/>
          <p:nvPr/>
        </p:nvSpPr>
        <p:spPr>
          <a:xfrm>
            <a:off x="5233268" y="3321795"/>
            <a:ext cx="508000" cy="508000"/>
          </a:xfrm>
          <a:prstGeom prst="ellipse">
            <a:avLst/>
          </a:prstGeom>
          <a:solidFill>
            <a:srgbClr val="7050A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anchor="ctr"/>
          <a:lstStyle/>
          <a:p>
            <a:pPr algn="ctr" defTabSz="1219200"/>
            <a:endParaRPr lang="en-US" sz="1600" noProof="1">
              <a:solidFill>
                <a:srgbClr val="3F3F3F"/>
              </a:solidFill>
              <a:latin typeface="微软雅黑" panose="020B0503020204020204" charset="-122"/>
              <a:ea typeface="微软雅黑" panose="020B0503020204020204" charset="-122"/>
              <a:sym typeface="微软雅黑" panose="020B0503020204020204" charset="-122"/>
            </a:endParaRPr>
          </a:p>
        </p:txBody>
      </p:sp>
      <p:cxnSp>
        <p:nvCxnSpPr>
          <p:cNvPr id="36" name="Straight Connector 80">
            <a:extLst>
              <a:ext uri="{FF2B5EF4-FFF2-40B4-BE49-F238E27FC236}">
                <a16:creationId xmlns:a16="http://schemas.microsoft.com/office/drawing/2014/main" id="{FDA1FDC5-16D7-4AA5-928A-240CFDED4CF7}"/>
              </a:ext>
            </a:extLst>
          </p:cNvPr>
          <p:cNvCxnSpPr>
            <a:endCxn id="32" idx="5"/>
          </p:cNvCxnSpPr>
          <p:nvPr/>
        </p:nvCxnSpPr>
        <p:spPr>
          <a:xfrm flipH="1" flipV="1">
            <a:off x="3855318" y="1953370"/>
            <a:ext cx="146050" cy="146050"/>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37" name="Straight Connector 82">
            <a:extLst>
              <a:ext uri="{FF2B5EF4-FFF2-40B4-BE49-F238E27FC236}">
                <a16:creationId xmlns:a16="http://schemas.microsoft.com/office/drawing/2014/main" id="{192EDEB8-C464-41DE-A51B-7CC017E1D770}"/>
              </a:ext>
            </a:extLst>
          </p:cNvPr>
          <p:cNvCxnSpPr>
            <a:endCxn id="33" idx="3"/>
          </p:cNvCxnSpPr>
          <p:nvPr/>
        </p:nvCxnSpPr>
        <p:spPr>
          <a:xfrm flipV="1">
            <a:off x="5150718" y="1953370"/>
            <a:ext cx="155575" cy="146050"/>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38" name="Straight Connector 86">
            <a:extLst>
              <a:ext uri="{FF2B5EF4-FFF2-40B4-BE49-F238E27FC236}">
                <a16:creationId xmlns:a16="http://schemas.microsoft.com/office/drawing/2014/main" id="{62DCAE69-991E-4EA2-9ACC-3FC38FCCF9DD}"/>
              </a:ext>
            </a:extLst>
          </p:cNvPr>
          <p:cNvCxnSpPr>
            <a:stCxn id="31" idx="6"/>
            <a:endCxn id="45" idx="11"/>
          </p:cNvCxnSpPr>
          <p:nvPr/>
        </p:nvCxnSpPr>
        <p:spPr>
          <a:xfrm flipV="1">
            <a:off x="3552105" y="2672507"/>
            <a:ext cx="211138" cy="1588"/>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39" name="Straight Connector 88">
            <a:extLst>
              <a:ext uri="{FF2B5EF4-FFF2-40B4-BE49-F238E27FC236}">
                <a16:creationId xmlns:a16="http://schemas.microsoft.com/office/drawing/2014/main" id="{83D3A2E6-0B2C-4ADC-A30B-DDA4F08AE85B}"/>
              </a:ext>
            </a:extLst>
          </p:cNvPr>
          <p:cNvCxnSpPr>
            <a:stCxn id="30" idx="2"/>
            <a:endCxn id="45" idx="11"/>
          </p:cNvCxnSpPr>
          <p:nvPr/>
        </p:nvCxnSpPr>
        <p:spPr>
          <a:xfrm flipH="1">
            <a:off x="5388843" y="2674095"/>
            <a:ext cx="219075" cy="0"/>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40" name="Straight Connector 90">
            <a:extLst>
              <a:ext uri="{FF2B5EF4-FFF2-40B4-BE49-F238E27FC236}">
                <a16:creationId xmlns:a16="http://schemas.microsoft.com/office/drawing/2014/main" id="{E51E5496-24B8-4C60-8678-9F6846D1EEDB}"/>
              </a:ext>
            </a:extLst>
          </p:cNvPr>
          <p:cNvCxnSpPr>
            <a:stCxn id="34" idx="7"/>
            <a:endCxn id="45" idx="11"/>
          </p:cNvCxnSpPr>
          <p:nvPr/>
        </p:nvCxnSpPr>
        <p:spPr>
          <a:xfrm flipV="1">
            <a:off x="3855318" y="3250357"/>
            <a:ext cx="146050" cy="146050"/>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41" name="Straight Connector 92">
            <a:extLst>
              <a:ext uri="{FF2B5EF4-FFF2-40B4-BE49-F238E27FC236}">
                <a16:creationId xmlns:a16="http://schemas.microsoft.com/office/drawing/2014/main" id="{8A155C1C-EDF1-4A8E-8DA5-959F819B78E9}"/>
              </a:ext>
            </a:extLst>
          </p:cNvPr>
          <p:cNvCxnSpPr>
            <a:cxnSpLocks/>
            <a:stCxn id="35" idx="1"/>
            <a:endCxn id="45" idx="11"/>
          </p:cNvCxnSpPr>
          <p:nvPr/>
        </p:nvCxnSpPr>
        <p:spPr>
          <a:xfrm flipH="1" flipV="1">
            <a:off x="5150718" y="3250357"/>
            <a:ext cx="155575" cy="146050"/>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sp>
        <p:nvSpPr>
          <p:cNvPr id="42" name="Freeform 62">
            <a:extLst>
              <a:ext uri="{FF2B5EF4-FFF2-40B4-BE49-F238E27FC236}">
                <a16:creationId xmlns:a16="http://schemas.microsoft.com/office/drawing/2014/main" id="{D3167F8A-6135-4B77-9D2B-FECC2F591B16}"/>
              </a:ext>
            </a:extLst>
          </p:cNvPr>
          <p:cNvSpPr/>
          <p:nvPr/>
        </p:nvSpPr>
        <p:spPr>
          <a:xfrm>
            <a:off x="4447455" y="3455145"/>
            <a:ext cx="266700" cy="1117600"/>
          </a:xfrm>
          <a:custGeom>
            <a:avLst/>
            <a:gdLst>
              <a:gd name="connsiteX0" fmla="*/ 70702 w 314943"/>
              <a:gd name="connsiteY0" fmla="*/ 0 h 1322136"/>
              <a:gd name="connsiteX1" fmla="*/ 244242 w 314943"/>
              <a:gd name="connsiteY1" fmla="*/ 0 h 1322136"/>
              <a:gd name="connsiteX2" fmla="*/ 244242 w 314943"/>
              <a:gd name="connsiteY2" fmla="*/ 518712 h 1322136"/>
              <a:gd name="connsiteX3" fmla="*/ 262452 w 314943"/>
              <a:gd name="connsiteY3" fmla="*/ 518712 h 1322136"/>
              <a:gd name="connsiteX4" fmla="*/ 314943 w 314943"/>
              <a:gd name="connsiteY4" fmla="*/ 571203 h 1322136"/>
              <a:gd name="connsiteX5" fmla="*/ 314943 w 314943"/>
              <a:gd name="connsiteY5" fmla="*/ 1269645 h 1322136"/>
              <a:gd name="connsiteX6" fmla="*/ 262452 w 314943"/>
              <a:gd name="connsiteY6" fmla="*/ 1322136 h 1322136"/>
              <a:gd name="connsiteX7" fmla="*/ 52491 w 314943"/>
              <a:gd name="connsiteY7" fmla="*/ 1322136 h 1322136"/>
              <a:gd name="connsiteX8" fmla="*/ 0 w 314943"/>
              <a:gd name="connsiteY8" fmla="*/ 1269645 h 1322136"/>
              <a:gd name="connsiteX9" fmla="*/ 0 w 314943"/>
              <a:gd name="connsiteY9" fmla="*/ 571203 h 1322136"/>
              <a:gd name="connsiteX10" fmla="*/ 52491 w 314943"/>
              <a:gd name="connsiteY10" fmla="*/ 518712 h 1322136"/>
              <a:gd name="connsiteX11" fmla="*/ 70702 w 314943"/>
              <a:gd name="connsiteY11" fmla="*/ 518712 h 132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943" h="1322136">
                <a:moveTo>
                  <a:pt x="70702" y="0"/>
                </a:moveTo>
                <a:lnTo>
                  <a:pt x="244242" y="0"/>
                </a:lnTo>
                <a:lnTo>
                  <a:pt x="244242" y="518712"/>
                </a:lnTo>
                <a:lnTo>
                  <a:pt x="262452" y="518712"/>
                </a:lnTo>
                <a:cubicBezTo>
                  <a:pt x="291443" y="518712"/>
                  <a:pt x="314943" y="542212"/>
                  <a:pt x="314943" y="571203"/>
                </a:cubicBezTo>
                <a:lnTo>
                  <a:pt x="314943" y="1269645"/>
                </a:lnTo>
                <a:cubicBezTo>
                  <a:pt x="314943" y="1298636"/>
                  <a:pt x="291443" y="1322136"/>
                  <a:pt x="262452" y="1322136"/>
                </a:cubicBezTo>
                <a:lnTo>
                  <a:pt x="52491" y="1322136"/>
                </a:lnTo>
                <a:cubicBezTo>
                  <a:pt x="23501" y="1322136"/>
                  <a:pt x="0" y="1298636"/>
                  <a:pt x="0" y="1269645"/>
                </a:cubicBezTo>
                <a:lnTo>
                  <a:pt x="0" y="571203"/>
                </a:lnTo>
                <a:cubicBezTo>
                  <a:pt x="0" y="542212"/>
                  <a:pt x="23501" y="518712"/>
                  <a:pt x="52491" y="518712"/>
                </a:cubicBezTo>
                <a:lnTo>
                  <a:pt x="70702" y="51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anchor="ctr"/>
          <a:lstStyle/>
          <a:p>
            <a:pPr algn="ctr" defTabSz="1219200"/>
            <a:endParaRPr lang="en-US" sz="16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43" name="Rectangle 55">
            <a:extLst>
              <a:ext uri="{FF2B5EF4-FFF2-40B4-BE49-F238E27FC236}">
                <a16:creationId xmlns:a16="http://schemas.microsoft.com/office/drawing/2014/main" id="{EF98CBB3-A37B-453A-B633-4C4D3DC292CA}"/>
              </a:ext>
            </a:extLst>
          </p:cNvPr>
          <p:cNvSpPr/>
          <p:nvPr/>
        </p:nvSpPr>
        <p:spPr>
          <a:xfrm>
            <a:off x="4449043" y="3990132"/>
            <a:ext cx="263525"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anchor="ctr"/>
          <a:lstStyle/>
          <a:p>
            <a:pPr algn="ctr" defTabSz="1219200"/>
            <a:endParaRPr lang="en-US" sz="16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44" name="Rectangle 56">
            <a:extLst>
              <a:ext uri="{FF2B5EF4-FFF2-40B4-BE49-F238E27FC236}">
                <a16:creationId xmlns:a16="http://schemas.microsoft.com/office/drawing/2014/main" id="{3DD62A32-DE9F-49FA-AAA8-3F0538398719}"/>
              </a:ext>
            </a:extLst>
          </p:cNvPr>
          <p:cNvSpPr/>
          <p:nvPr/>
        </p:nvSpPr>
        <p:spPr>
          <a:xfrm>
            <a:off x="4449043" y="4439395"/>
            <a:ext cx="263525" cy="49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anchor="ctr"/>
          <a:lstStyle/>
          <a:p>
            <a:pPr algn="ctr" defTabSz="1219200"/>
            <a:endParaRPr lang="en-US" sz="16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45" name="Freeform 41">
            <a:extLst>
              <a:ext uri="{FF2B5EF4-FFF2-40B4-BE49-F238E27FC236}">
                <a16:creationId xmlns:a16="http://schemas.microsoft.com/office/drawing/2014/main" id="{0AE45F78-E5BD-471D-8C01-D7742F4004C2}"/>
              </a:ext>
            </a:extLst>
          </p:cNvPr>
          <p:cNvSpPr>
            <a:spLocks noChangeArrowheads="1"/>
          </p:cNvSpPr>
          <p:nvPr/>
        </p:nvSpPr>
        <p:spPr bwMode="auto">
          <a:xfrm>
            <a:off x="3763243" y="1856532"/>
            <a:ext cx="1635125" cy="1682750"/>
          </a:xfrm>
          <a:custGeom>
            <a:avLst/>
            <a:gdLst>
              <a:gd name="T0" fmla="*/ 703262 w 1406525"/>
              <a:gd name="T1" fmla="*/ 85725 h 1447800"/>
              <a:gd name="T2" fmla="*/ 87312 w 1406525"/>
              <a:gd name="T3" fmla="*/ 701675 h 1447800"/>
              <a:gd name="T4" fmla="*/ 703262 w 1406525"/>
              <a:gd name="T5" fmla="*/ 1317625 h 1447800"/>
              <a:gd name="T6" fmla="*/ 1319212 w 1406525"/>
              <a:gd name="T7" fmla="*/ 701675 h 1447800"/>
              <a:gd name="T8" fmla="*/ 703262 w 1406525"/>
              <a:gd name="T9" fmla="*/ 85725 h 1447800"/>
              <a:gd name="T10" fmla="*/ 702958 w 1406525"/>
              <a:gd name="T11" fmla="*/ 0 h 1447800"/>
              <a:gd name="T12" fmla="*/ 1406525 w 1406525"/>
              <a:gd name="T13" fmla="*/ 702001 h 1447800"/>
              <a:gd name="T14" fmla="*/ 938699 w 1406525"/>
              <a:gd name="T15" fmla="*/ 1363852 h 1447800"/>
              <a:gd name="T16" fmla="*/ 938699 w 1406525"/>
              <a:gd name="T17" fmla="*/ 1365677 h 1447800"/>
              <a:gd name="T18" fmla="*/ 709659 w 1406525"/>
              <a:gd name="T19" fmla="*/ 1447800 h 1447800"/>
              <a:gd name="T20" fmla="*/ 481228 w 1406525"/>
              <a:gd name="T21" fmla="*/ 1368110 h 1447800"/>
              <a:gd name="T22" fmla="*/ 0 w 1406525"/>
              <a:gd name="T23" fmla="*/ 702001 h 1447800"/>
              <a:gd name="T24" fmla="*/ 702958 w 1406525"/>
              <a:gd name="T25" fmla="*/ 0 h 1447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6525" h="1447800">
                <a:moveTo>
                  <a:pt x="703262" y="85725"/>
                </a:moveTo>
                <a:cubicBezTo>
                  <a:pt x="363082" y="85725"/>
                  <a:pt x="87312" y="361495"/>
                  <a:pt x="87312" y="701675"/>
                </a:cubicBezTo>
                <a:cubicBezTo>
                  <a:pt x="87312" y="1041855"/>
                  <a:pt x="363082" y="1317625"/>
                  <a:pt x="703262" y="1317625"/>
                </a:cubicBezTo>
                <a:cubicBezTo>
                  <a:pt x="1043442" y="1317625"/>
                  <a:pt x="1319212" y="1041855"/>
                  <a:pt x="1319212" y="701675"/>
                </a:cubicBezTo>
                <a:cubicBezTo>
                  <a:pt x="1319212" y="361495"/>
                  <a:pt x="1043442" y="85725"/>
                  <a:pt x="703262" y="85725"/>
                </a:cubicBezTo>
                <a:close/>
                <a:moveTo>
                  <a:pt x="702958" y="0"/>
                </a:moveTo>
                <a:cubicBezTo>
                  <a:pt x="1091595" y="0"/>
                  <a:pt x="1406525" y="313893"/>
                  <a:pt x="1406525" y="702001"/>
                </a:cubicBezTo>
                <a:cubicBezTo>
                  <a:pt x="1406525" y="1007377"/>
                  <a:pt x="1210988" y="1267129"/>
                  <a:pt x="938699" y="1363852"/>
                </a:cubicBezTo>
                <a:cubicBezTo>
                  <a:pt x="938699" y="1364460"/>
                  <a:pt x="938699" y="1365069"/>
                  <a:pt x="938699" y="1365677"/>
                </a:cubicBezTo>
                <a:cubicBezTo>
                  <a:pt x="938699" y="1410693"/>
                  <a:pt x="836362" y="1447800"/>
                  <a:pt x="709659" y="1447800"/>
                </a:cubicBezTo>
                <a:cubicBezTo>
                  <a:pt x="586001" y="1447800"/>
                  <a:pt x="485492" y="1412518"/>
                  <a:pt x="481228" y="1368110"/>
                </a:cubicBezTo>
                <a:cubicBezTo>
                  <a:pt x="201628" y="1275646"/>
                  <a:pt x="0" y="1012244"/>
                  <a:pt x="0" y="702001"/>
                </a:cubicBezTo>
                <a:cubicBezTo>
                  <a:pt x="0" y="313893"/>
                  <a:pt x="314930" y="0"/>
                  <a:pt x="702958" y="0"/>
                </a:cubicBezTo>
                <a:close/>
              </a:path>
            </a:pathLst>
          </a:custGeom>
          <a:solidFill>
            <a:schemeClr val="accent1"/>
          </a:soli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p>
        </p:txBody>
      </p:sp>
      <p:sp>
        <p:nvSpPr>
          <p:cNvPr id="46" name="KSO_Shape">
            <a:extLst>
              <a:ext uri="{FF2B5EF4-FFF2-40B4-BE49-F238E27FC236}">
                <a16:creationId xmlns:a16="http://schemas.microsoft.com/office/drawing/2014/main" id="{8A928988-D4ED-40ED-A2A6-40BACEC8EEC0}"/>
              </a:ext>
            </a:extLst>
          </p:cNvPr>
          <p:cNvSpPr/>
          <p:nvPr/>
        </p:nvSpPr>
        <p:spPr bwMode="auto">
          <a:xfrm>
            <a:off x="5390430" y="3448795"/>
            <a:ext cx="209550" cy="231775"/>
          </a:xfrm>
          <a:custGeom>
            <a:avLst/>
            <a:gdLst>
              <a:gd name="T0" fmla="*/ 1478682 w 5929"/>
              <a:gd name="T1" fmla="*/ 292493 h 6526"/>
              <a:gd name="T2" fmla="*/ 1443934 w 5929"/>
              <a:gd name="T3" fmla="*/ 257756 h 6526"/>
              <a:gd name="T4" fmla="*/ 395074 w 5929"/>
              <a:gd name="T5" fmla="*/ 34445 h 6526"/>
              <a:gd name="T6" fmla="*/ 274187 w 5929"/>
              <a:gd name="T7" fmla="*/ 203169 h 6526"/>
              <a:gd name="T8" fmla="*/ 195931 w 5929"/>
              <a:gd name="T9" fmla="*/ 389115 h 6526"/>
              <a:gd name="T10" fmla="*/ 160307 w 5929"/>
              <a:gd name="T11" fmla="*/ 585570 h 6526"/>
              <a:gd name="T12" fmla="*/ 167315 w 5929"/>
              <a:gd name="T13" fmla="*/ 784068 h 6526"/>
              <a:gd name="T14" fmla="*/ 217247 w 5929"/>
              <a:gd name="T15" fmla="*/ 977896 h 6526"/>
              <a:gd name="T16" fmla="*/ 309811 w 5929"/>
              <a:gd name="T17" fmla="*/ 1158880 h 6526"/>
              <a:gd name="T18" fmla="*/ 427778 w 5929"/>
              <a:gd name="T19" fmla="*/ 1303667 h 6526"/>
              <a:gd name="T20" fmla="*/ 591882 w 5929"/>
              <a:gd name="T21" fmla="*/ 1434150 h 6526"/>
              <a:gd name="T22" fmla="*/ 774673 w 5929"/>
              <a:gd name="T23" fmla="*/ 1521723 h 6526"/>
              <a:gd name="T24" fmla="*/ 969436 w 5929"/>
              <a:gd name="T25" fmla="*/ 1566677 h 6526"/>
              <a:gd name="T26" fmla="*/ 1167995 w 5929"/>
              <a:gd name="T27" fmla="*/ 1569012 h 6526"/>
              <a:gd name="T28" fmla="*/ 1363342 w 5929"/>
              <a:gd name="T29" fmla="*/ 1528729 h 6526"/>
              <a:gd name="T30" fmla="*/ 1548178 w 5929"/>
              <a:gd name="T31" fmla="*/ 1445827 h 6526"/>
              <a:gd name="T32" fmla="*/ 1714617 w 5929"/>
              <a:gd name="T33" fmla="*/ 1320014 h 6526"/>
              <a:gd name="T34" fmla="*/ 284991 w 5929"/>
              <a:gd name="T35" fmla="*/ 957754 h 6526"/>
              <a:gd name="T36" fmla="*/ 228635 w 5929"/>
              <a:gd name="T37" fmla="*/ 742033 h 6526"/>
              <a:gd name="T38" fmla="*/ 228051 w 5929"/>
              <a:gd name="T39" fmla="*/ 552292 h 6526"/>
              <a:gd name="T40" fmla="*/ 264843 w 5929"/>
              <a:gd name="T41" fmla="*/ 392326 h 6526"/>
              <a:gd name="T42" fmla="*/ 320323 w 5929"/>
              <a:gd name="T43" fmla="*/ 266221 h 6526"/>
              <a:gd name="T44" fmla="*/ 405002 w 5929"/>
              <a:gd name="T45" fmla="*/ 140992 h 6526"/>
              <a:gd name="T46" fmla="*/ 467782 w 5929"/>
              <a:gd name="T47" fmla="*/ 237030 h 6526"/>
              <a:gd name="T48" fmla="*/ 387190 w 5929"/>
              <a:gd name="T49" fmla="*/ 363719 h 6526"/>
              <a:gd name="T50" fmla="*/ 338427 w 5929"/>
              <a:gd name="T51" fmla="*/ 486029 h 6526"/>
              <a:gd name="T52" fmla="*/ 305723 w 5929"/>
              <a:gd name="T53" fmla="*/ 643076 h 6526"/>
              <a:gd name="T54" fmla="*/ 301635 w 5929"/>
              <a:gd name="T55" fmla="*/ 834569 h 6526"/>
              <a:gd name="T56" fmla="*/ 339887 w 5929"/>
              <a:gd name="T57" fmla="*/ 1060215 h 6526"/>
              <a:gd name="T58" fmla="*/ 566186 w 5929"/>
              <a:gd name="T59" fmla="*/ 1663591 h 6526"/>
              <a:gd name="T60" fmla="*/ 553922 w 5929"/>
              <a:gd name="T61" fmla="*/ 1538946 h 6526"/>
              <a:gd name="T62" fmla="*/ 519466 w 5929"/>
              <a:gd name="T63" fmla="*/ 1472099 h 6526"/>
              <a:gd name="T64" fmla="*/ 482966 w 5929"/>
              <a:gd name="T65" fmla="*/ 1447870 h 6526"/>
              <a:gd name="T66" fmla="*/ 430406 w 5929"/>
              <a:gd name="T67" fmla="*/ 1436778 h 6526"/>
              <a:gd name="T68" fmla="*/ 375802 w 5929"/>
              <a:gd name="T69" fmla="*/ 1439989 h 6526"/>
              <a:gd name="T70" fmla="*/ 330251 w 5929"/>
              <a:gd name="T71" fmla="*/ 1457503 h 6526"/>
              <a:gd name="T72" fmla="*/ 294919 w 5929"/>
              <a:gd name="T73" fmla="*/ 1494576 h 6526"/>
              <a:gd name="T74" fmla="*/ 270683 w 5929"/>
              <a:gd name="T75" fmla="*/ 1579229 h 6526"/>
              <a:gd name="T76" fmla="*/ 256083 w 5929"/>
              <a:gd name="T77" fmla="*/ 1702123 h 6526"/>
              <a:gd name="T78" fmla="*/ 212283 w 5929"/>
              <a:gd name="T79" fmla="*/ 1758462 h 6526"/>
              <a:gd name="T80" fmla="*/ 163811 w 5929"/>
              <a:gd name="T81" fmla="*/ 1784150 h 6526"/>
              <a:gd name="T82" fmla="*/ 70956 w 5929"/>
              <a:gd name="T83" fmla="*/ 1795826 h 6526"/>
              <a:gd name="T84" fmla="*/ 27448 w 5929"/>
              <a:gd name="T85" fmla="*/ 1814216 h 6526"/>
              <a:gd name="T86" fmla="*/ 5840 w 5929"/>
              <a:gd name="T87" fmla="*/ 1856251 h 6526"/>
              <a:gd name="T88" fmla="*/ 831905 w 5929"/>
              <a:gd name="T89" fmla="*/ 1895367 h 6526"/>
              <a:gd name="T90" fmla="*/ 818765 w 5929"/>
              <a:gd name="T91" fmla="*/ 1833190 h 6526"/>
              <a:gd name="T92" fmla="*/ 790733 w 5929"/>
              <a:gd name="T93" fmla="*/ 1804291 h 6526"/>
              <a:gd name="T94" fmla="*/ 711601 w 5929"/>
              <a:gd name="T95" fmla="*/ 1791739 h 6526"/>
              <a:gd name="T96" fmla="*/ 646485 w 5929"/>
              <a:gd name="T97" fmla="*/ 1775976 h 6526"/>
              <a:gd name="T98" fmla="*/ 599766 w 5929"/>
              <a:gd name="T99" fmla="*/ 1738028 h 6526"/>
              <a:gd name="T100" fmla="*/ 299299 w 5929"/>
              <a:gd name="T101" fmla="*/ 1676727 h 6526"/>
              <a:gd name="T102" fmla="*/ 297255 w 5929"/>
              <a:gd name="T103" fmla="*/ 1599663 h 6526"/>
              <a:gd name="T104" fmla="*/ 311563 w 5929"/>
              <a:gd name="T105" fmla="*/ 1537486 h 6526"/>
              <a:gd name="T106" fmla="*/ 336967 w 5929"/>
              <a:gd name="T107" fmla="*/ 1496619 h 6526"/>
              <a:gd name="T108" fmla="*/ 397702 w 5929"/>
              <a:gd name="T109" fmla="*/ 1461590 h 6526"/>
              <a:gd name="T110" fmla="*/ 430990 w 5929"/>
              <a:gd name="T111" fmla="*/ 1461006 h 6526"/>
              <a:gd name="T112" fmla="*/ 366751 w 5929"/>
              <a:gd name="T113" fmla="*/ 1534859 h 6526"/>
              <a:gd name="T114" fmla="*/ 315359 w 5929"/>
              <a:gd name="T115" fmla="*/ 1632941 h 65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29" h="6526">
                <a:moveTo>
                  <a:pt x="5068" y="3604"/>
                </a:moveTo>
                <a:lnTo>
                  <a:pt x="5081" y="1083"/>
                </a:lnTo>
                <a:lnTo>
                  <a:pt x="5080" y="1071"/>
                </a:lnTo>
                <a:lnTo>
                  <a:pt x="5079" y="1061"/>
                </a:lnTo>
                <a:lnTo>
                  <a:pt x="5075" y="1041"/>
                </a:lnTo>
                <a:lnTo>
                  <a:pt x="5071" y="1022"/>
                </a:lnTo>
                <a:lnTo>
                  <a:pt x="5064" y="1002"/>
                </a:lnTo>
                <a:lnTo>
                  <a:pt x="5056" y="986"/>
                </a:lnTo>
                <a:lnTo>
                  <a:pt x="5047" y="969"/>
                </a:lnTo>
                <a:lnTo>
                  <a:pt x="5036" y="953"/>
                </a:lnTo>
                <a:lnTo>
                  <a:pt x="5024" y="937"/>
                </a:lnTo>
                <a:lnTo>
                  <a:pt x="5010" y="923"/>
                </a:lnTo>
                <a:lnTo>
                  <a:pt x="4995" y="911"/>
                </a:lnTo>
                <a:lnTo>
                  <a:pt x="4980" y="901"/>
                </a:lnTo>
                <a:lnTo>
                  <a:pt x="4963" y="891"/>
                </a:lnTo>
                <a:lnTo>
                  <a:pt x="4945" y="883"/>
                </a:lnTo>
                <a:lnTo>
                  <a:pt x="4925" y="876"/>
                </a:lnTo>
                <a:lnTo>
                  <a:pt x="4906" y="872"/>
                </a:lnTo>
                <a:lnTo>
                  <a:pt x="4887" y="869"/>
                </a:lnTo>
                <a:lnTo>
                  <a:pt x="4866" y="868"/>
                </a:lnTo>
                <a:lnTo>
                  <a:pt x="2333" y="868"/>
                </a:lnTo>
                <a:lnTo>
                  <a:pt x="1465" y="0"/>
                </a:lnTo>
                <a:lnTo>
                  <a:pt x="1409" y="58"/>
                </a:lnTo>
                <a:lnTo>
                  <a:pt x="1353" y="118"/>
                </a:lnTo>
                <a:lnTo>
                  <a:pt x="1300" y="179"/>
                </a:lnTo>
                <a:lnTo>
                  <a:pt x="1249" y="240"/>
                </a:lnTo>
                <a:lnTo>
                  <a:pt x="1199" y="302"/>
                </a:lnTo>
                <a:lnTo>
                  <a:pt x="1152" y="366"/>
                </a:lnTo>
                <a:lnTo>
                  <a:pt x="1105" y="430"/>
                </a:lnTo>
                <a:lnTo>
                  <a:pt x="1061" y="495"/>
                </a:lnTo>
                <a:lnTo>
                  <a:pt x="1018" y="561"/>
                </a:lnTo>
                <a:lnTo>
                  <a:pt x="978" y="628"/>
                </a:lnTo>
                <a:lnTo>
                  <a:pt x="939" y="696"/>
                </a:lnTo>
                <a:lnTo>
                  <a:pt x="902" y="764"/>
                </a:lnTo>
                <a:lnTo>
                  <a:pt x="867" y="833"/>
                </a:lnTo>
                <a:lnTo>
                  <a:pt x="833" y="903"/>
                </a:lnTo>
                <a:lnTo>
                  <a:pt x="802" y="973"/>
                </a:lnTo>
                <a:lnTo>
                  <a:pt x="772" y="1044"/>
                </a:lnTo>
                <a:lnTo>
                  <a:pt x="744" y="1116"/>
                </a:lnTo>
                <a:lnTo>
                  <a:pt x="718" y="1188"/>
                </a:lnTo>
                <a:lnTo>
                  <a:pt x="693" y="1261"/>
                </a:lnTo>
                <a:lnTo>
                  <a:pt x="671" y="1333"/>
                </a:lnTo>
                <a:lnTo>
                  <a:pt x="651" y="1406"/>
                </a:lnTo>
                <a:lnTo>
                  <a:pt x="631" y="1481"/>
                </a:lnTo>
                <a:lnTo>
                  <a:pt x="614" y="1555"/>
                </a:lnTo>
                <a:lnTo>
                  <a:pt x="599" y="1630"/>
                </a:lnTo>
                <a:lnTo>
                  <a:pt x="585" y="1704"/>
                </a:lnTo>
                <a:lnTo>
                  <a:pt x="573" y="1779"/>
                </a:lnTo>
                <a:lnTo>
                  <a:pt x="564" y="1854"/>
                </a:lnTo>
                <a:lnTo>
                  <a:pt x="555" y="1930"/>
                </a:lnTo>
                <a:lnTo>
                  <a:pt x="549" y="2006"/>
                </a:lnTo>
                <a:lnTo>
                  <a:pt x="545" y="2081"/>
                </a:lnTo>
                <a:lnTo>
                  <a:pt x="541" y="2157"/>
                </a:lnTo>
                <a:lnTo>
                  <a:pt x="541" y="2232"/>
                </a:lnTo>
                <a:lnTo>
                  <a:pt x="541" y="2308"/>
                </a:lnTo>
                <a:lnTo>
                  <a:pt x="545" y="2384"/>
                </a:lnTo>
                <a:lnTo>
                  <a:pt x="549" y="2459"/>
                </a:lnTo>
                <a:lnTo>
                  <a:pt x="555" y="2535"/>
                </a:lnTo>
                <a:lnTo>
                  <a:pt x="564" y="2610"/>
                </a:lnTo>
                <a:lnTo>
                  <a:pt x="573" y="2686"/>
                </a:lnTo>
                <a:lnTo>
                  <a:pt x="585" y="2761"/>
                </a:lnTo>
                <a:lnTo>
                  <a:pt x="599" y="2835"/>
                </a:lnTo>
                <a:lnTo>
                  <a:pt x="614" y="2910"/>
                </a:lnTo>
                <a:lnTo>
                  <a:pt x="631" y="2984"/>
                </a:lnTo>
                <a:lnTo>
                  <a:pt x="651" y="3058"/>
                </a:lnTo>
                <a:lnTo>
                  <a:pt x="671" y="3132"/>
                </a:lnTo>
                <a:lnTo>
                  <a:pt x="693" y="3204"/>
                </a:lnTo>
                <a:lnTo>
                  <a:pt x="718" y="3277"/>
                </a:lnTo>
                <a:lnTo>
                  <a:pt x="744" y="3350"/>
                </a:lnTo>
                <a:lnTo>
                  <a:pt x="772" y="3421"/>
                </a:lnTo>
                <a:lnTo>
                  <a:pt x="802" y="3492"/>
                </a:lnTo>
                <a:lnTo>
                  <a:pt x="833" y="3562"/>
                </a:lnTo>
                <a:lnTo>
                  <a:pt x="867" y="3632"/>
                </a:lnTo>
                <a:lnTo>
                  <a:pt x="902" y="3701"/>
                </a:lnTo>
                <a:lnTo>
                  <a:pt x="939" y="3769"/>
                </a:lnTo>
                <a:lnTo>
                  <a:pt x="978" y="3837"/>
                </a:lnTo>
                <a:lnTo>
                  <a:pt x="1018" y="3904"/>
                </a:lnTo>
                <a:lnTo>
                  <a:pt x="1061" y="3970"/>
                </a:lnTo>
                <a:lnTo>
                  <a:pt x="1105" y="4036"/>
                </a:lnTo>
                <a:lnTo>
                  <a:pt x="1152" y="4100"/>
                </a:lnTo>
                <a:lnTo>
                  <a:pt x="1199" y="4163"/>
                </a:lnTo>
                <a:lnTo>
                  <a:pt x="1249" y="4225"/>
                </a:lnTo>
                <a:lnTo>
                  <a:pt x="1300" y="4287"/>
                </a:lnTo>
                <a:lnTo>
                  <a:pt x="1353" y="4347"/>
                </a:lnTo>
                <a:lnTo>
                  <a:pt x="1409" y="4407"/>
                </a:lnTo>
                <a:lnTo>
                  <a:pt x="1465" y="4466"/>
                </a:lnTo>
                <a:lnTo>
                  <a:pt x="1524" y="4522"/>
                </a:lnTo>
                <a:lnTo>
                  <a:pt x="1584" y="4577"/>
                </a:lnTo>
                <a:lnTo>
                  <a:pt x="1643" y="4630"/>
                </a:lnTo>
                <a:lnTo>
                  <a:pt x="1705" y="4682"/>
                </a:lnTo>
                <a:lnTo>
                  <a:pt x="1768" y="4732"/>
                </a:lnTo>
                <a:lnTo>
                  <a:pt x="1831" y="4779"/>
                </a:lnTo>
                <a:lnTo>
                  <a:pt x="1895" y="4826"/>
                </a:lnTo>
                <a:lnTo>
                  <a:pt x="1960" y="4870"/>
                </a:lnTo>
                <a:lnTo>
                  <a:pt x="2027" y="4913"/>
                </a:lnTo>
                <a:lnTo>
                  <a:pt x="2094" y="4953"/>
                </a:lnTo>
                <a:lnTo>
                  <a:pt x="2161" y="4991"/>
                </a:lnTo>
                <a:lnTo>
                  <a:pt x="2230" y="5029"/>
                </a:lnTo>
                <a:lnTo>
                  <a:pt x="2299" y="5064"/>
                </a:lnTo>
                <a:lnTo>
                  <a:pt x="2369" y="5098"/>
                </a:lnTo>
                <a:lnTo>
                  <a:pt x="2439" y="5129"/>
                </a:lnTo>
                <a:lnTo>
                  <a:pt x="2510" y="5159"/>
                </a:lnTo>
                <a:lnTo>
                  <a:pt x="2581" y="5187"/>
                </a:lnTo>
                <a:lnTo>
                  <a:pt x="2653" y="5213"/>
                </a:lnTo>
                <a:lnTo>
                  <a:pt x="2725" y="5237"/>
                </a:lnTo>
                <a:lnTo>
                  <a:pt x="2799" y="5260"/>
                </a:lnTo>
                <a:lnTo>
                  <a:pt x="2872" y="5280"/>
                </a:lnTo>
                <a:lnTo>
                  <a:pt x="2947" y="5300"/>
                </a:lnTo>
                <a:lnTo>
                  <a:pt x="3020" y="5316"/>
                </a:lnTo>
                <a:lnTo>
                  <a:pt x="3094" y="5332"/>
                </a:lnTo>
                <a:lnTo>
                  <a:pt x="3170" y="5346"/>
                </a:lnTo>
                <a:lnTo>
                  <a:pt x="3244" y="5357"/>
                </a:lnTo>
                <a:lnTo>
                  <a:pt x="3320" y="5367"/>
                </a:lnTo>
                <a:lnTo>
                  <a:pt x="3396" y="5375"/>
                </a:lnTo>
                <a:lnTo>
                  <a:pt x="3471" y="5382"/>
                </a:lnTo>
                <a:lnTo>
                  <a:pt x="3547" y="5386"/>
                </a:lnTo>
                <a:lnTo>
                  <a:pt x="3622" y="5389"/>
                </a:lnTo>
                <a:lnTo>
                  <a:pt x="3698" y="5390"/>
                </a:lnTo>
                <a:lnTo>
                  <a:pt x="3773" y="5389"/>
                </a:lnTo>
                <a:lnTo>
                  <a:pt x="3849" y="5386"/>
                </a:lnTo>
                <a:lnTo>
                  <a:pt x="3925" y="5382"/>
                </a:lnTo>
                <a:lnTo>
                  <a:pt x="4000" y="5375"/>
                </a:lnTo>
                <a:lnTo>
                  <a:pt x="4076" y="5367"/>
                </a:lnTo>
                <a:lnTo>
                  <a:pt x="4151" y="5357"/>
                </a:lnTo>
                <a:lnTo>
                  <a:pt x="4226" y="5346"/>
                </a:lnTo>
                <a:lnTo>
                  <a:pt x="4300" y="5332"/>
                </a:lnTo>
                <a:lnTo>
                  <a:pt x="4375" y="5316"/>
                </a:lnTo>
                <a:lnTo>
                  <a:pt x="4449" y="5300"/>
                </a:lnTo>
                <a:lnTo>
                  <a:pt x="4523" y="5280"/>
                </a:lnTo>
                <a:lnTo>
                  <a:pt x="4596" y="5260"/>
                </a:lnTo>
                <a:lnTo>
                  <a:pt x="4669" y="5237"/>
                </a:lnTo>
                <a:lnTo>
                  <a:pt x="4741" y="5213"/>
                </a:lnTo>
                <a:lnTo>
                  <a:pt x="4814" y="5187"/>
                </a:lnTo>
                <a:lnTo>
                  <a:pt x="4886" y="5159"/>
                </a:lnTo>
                <a:lnTo>
                  <a:pt x="4957" y="5129"/>
                </a:lnTo>
                <a:lnTo>
                  <a:pt x="5027" y="5098"/>
                </a:lnTo>
                <a:lnTo>
                  <a:pt x="5097" y="5064"/>
                </a:lnTo>
                <a:lnTo>
                  <a:pt x="5166" y="5029"/>
                </a:lnTo>
                <a:lnTo>
                  <a:pt x="5235" y="4991"/>
                </a:lnTo>
                <a:lnTo>
                  <a:pt x="5302" y="4953"/>
                </a:lnTo>
                <a:lnTo>
                  <a:pt x="5369" y="4913"/>
                </a:lnTo>
                <a:lnTo>
                  <a:pt x="5434" y="4870"/>
                </a:lnTo>
                <a:lnTo>
                  <a:pt x="5500" y="4826"/>
                </a:lnTo>
                <a:lnTo>
                  <a:pt x="5564" y="4779"/>
                </a:lnTo>
                <a:lnTo>
                  <a:pt x="5627" y="4732"/>
                </a:lnTo>
                <a:lnTo>
                  <a:pt x="5690" y="4682"/>
                </a:lnTo>
                <a:lnTo>
                  <a:pt x="5751" y="4630"/>
                </a:lnTo>
                <a:lnTo>
                  <a:pt x="5812" y="4577"/>
                </a:lnTo>
                <a:lnTo>
                  <a:pt x="5872" y="4522"/>
                </a:lnTo>
                <a:lnTo>
                  <a:pt x="5929" y="4466"/>
                </a:lnTo>
                <a:lnTo>
                  <a:pt x="5068" y="3604"/>
                </a:lnTo>
                <a:close/>
                <a:moveTo>
                  <a:pt x="1189" y="3725"/>
                </a:moveTo>
                <a:lnTo>
                  <a:pt x="1189" y="3725"/>
                </a:lnTo>
                <a:lnTo>
                  <a:pt x="1139" y="3634"/>
                </a:lnTo>
                <a:lnTo>
                  <a:pt x="1094" y="3545"/>
                </a:lnTo>
                <a:lnTo>
                  <a:pt x="1051" y="3456"/>
                </a:lnTo>
                <a:lnTo>
                  <a:pt x="1012" y="3368"/>
                </a:lnTo>
                <a:lnTo>
                  <a:pt x="976" y="3281"/>
                </a:lnTo>
                <a:lnTo>
                  <a:pt x="943" y="3195"/>
                </a:lnTo>
                <a:lnTo>
                  <a:pt x="913" y="3109"/>
                </a:lnTo>
                <a:lnTo>
                  <a:pt x="886" y="3026"/>
                </a:lnTo>
                <a:lnTo>
                  <a:pt x="863" y="2942"/>
                </a:lnTo>
                <a:lnTo>
                  <a:pt x="841" y="2860"/>
                </a:lnTo>
                <a:lnTo>
                  <a:pt x="823" y="2779"/>
                </a:lnTo>
                <a:lnTo>
                  <a:pt x="807" y="2698"/>
                </a:lnTo>
                <a:lnTo>
                  <a:pt x="794" y="2620"/>
                </a:lnTo>
                <a:lnTo>
                  <a:pt x="783" y="2542"/>
                </a:lnTo>
                <a:lnTo>
                  <a:pt x="775" y="2465"/>
                </a:lnTo>
                <a:lnTo>
                  <a:pt x="768" y="2389"/>
                </a:lnTo>
                <a:lnTo>
                  <a:pt x="765" y="2315"/>
                </a:lnTo>
                <a:lnTo>
                  <a:pt x="762" y="2241"/>
                </a:lnTo>
                <a:lnTo>
                  <a:pt x="762" y="2169"/>
                </a:lnTo>
                <a:lnTo>
                  <a:pt x="765" y="2098"/>
                </a:lnTo>
                <a:lnTo>
                  <a:pt x="768" y="2028"/>
                </a:lnTo>
                <a:lnTo>
                  <a:pt x="774" y="1959"/>
                </a:lnTo>
                <a:lnTo>
                  <a:pt x="781" y="1892"/>
                </a:lnTo>
                <a:lnTo>
                  <a:pt x="789" y="1826"/>
                </a:lnTo>
                <a:lnTo>
                  <a:pt x="801" y="1761"/>
                </a:lnTo>
                <a:lnTo>
                  <a:pt x="812" y="1698"/>
                </a:lnTo>
                <a:lnTo>
                  <a:pt x="824" y="1636"/>
                </a:lnTo>
                <a:lnTo>
                  <a:pt x="839" y="1575"/>
                </a:lnTo>
                <a:lnTo>
                  <a:pt x="855" y="1515"/>
                </a:lnTo>
                <a:lnTo>
                  <a:pt x="871" y="1456"/>
                </a:lnTo>
                <a:lnTo>
                  <a:pt x="889" y="1400"/>
                </a:lnTo>
                <a:lnTo>
                  <a:pt x="907" y="1344"/>
                </a:lnTo>
                <a:lnTo>
                  <a:pt x="926" y="1290"/>
                </a:lnTo>
                <a:lnTo>
                  <a:pt x="946" y="1238"/>
                </a:lnTo>
                <a:lnTo>
                  <a:pt x="966" y="1186"/>
                </a:lnTo>
                <a:lnTo>
                  <a:pt x="987" y="1137"/>
                </a:lnTo>
                <a:lnTo>
                  <a:pt x="1008" y="1089"/>
                </a:lnTo>
                <a:lnTo>
                  <a:pt x="1031" y="1043"/>
                </a:lnTo>
                <a:lnTo>
                  <a:pt x="1052" y="998"/>
                </a:lnTo>
                <a:lnTo>
                  <a:pt x="1075" y="954"/>
                </a:lnTo>
                <a:lnTo>
                  <a:pt x="1097" y="912"/>
                </a:lnTo>
                <a:lnTo>
                  <a:pt x="1120" y="872"/>
                </a:lnTo>
                <a:lnTo>
                  <a:pt x="1142" y="833"/>
                </a:lnTo>
                <a:lnTo>
                  <a:pt x="1164" y="796"/>
                </a:lnTo>
                <a:lnTo>
                  <a:pt x="1208" y="727"/>
                </a:lnTo>
                <a:lnTo>
                  <a:pt x="1250" y="664"/>
                </a:lnTo>
                <a:lnTo>
                  <a:pt x="1289" y="609"/>
                </a:lnTo>
                <a:lnTo>
                  <a:pt x="1326" y="559"/>
                </a:lnTo>
                <a:lnTo>
                  <a:pt x="1359" y="517"/>
                </a:lnTo>
                <a:lnTo>
                  <a:pt x="1387" y="483"/>
                </a:lnTo>
                <a:lnTo>
                  <a:pt x="1411" y="456"/>
                </a:lnTo>
                <a:lnTo>
                  <a:pt x="1428" y="437"/>
                </a:lnTo>
                <a:lnTo>
                  <a:pt x="1443" y="421"/>
                </a:lnTo>
                <a:lnTo>
                  <a:pt x="1698" y="705"/>
                </a:lnTo>
                <a:lnTo>
                  <a:pt x="1685" y="717"/>
                </a:lnTo>
                <a:lnTo>
                  <a:pt x="1652" y="753"/>
                </a:lnTo>
                <a:lnTo>
                  <a:pt x="1629" y="779"/>
                </a:lnTo>
                <a:lnTo>
                  <a:pt x="1602" y="812"/>
                </a:lnTo>
                <a:lnTo>
                  <a:pt x="1571" y="850"/>
                </a:lnTo>
                <a:lnTo>
                  <a:pt x="1537" y="895"/>
                </a:lnTo>
                <a:lnTo>
                  <a:pt x="1502" y="946"/>
                </a:lnTo>
                <a:lnTo>
                  <a:pt x="1465" y="1002"/>
                </a:lnTo>
                <a:lnTo>
                  <a:pt x="1426" y="1065"/>
                </a:lnTo>
                <a:lnTo>
                  <a:pt x="1386" y="1132"/>
                </a:lnTo>
                <a:lnTo>
                  <a:pt x="1367" y="1168"/>
                </a:lnTo>
                <a:lnTo>
                  <a:pt x="1347" y="1207"/>
                </a:lnTo>
                <a:lnTo>
                  <a:pt x="1326" y="1246"/>
                </a:lnTo>
                <a:lnTo>
                  <a:pt x="1307" y="1287"/>
                </a:lnTo>
                <a:lnTo>
                  <a:pt x="1287" y="1329"/>
                </a:lnTo>
                <a:lnTo>
                  <a:pt x="1268" y="1373"/>
                </a:lnTo>
                <a:lnTo>
                  <a:pt x="1249" y="1418"/>
                </a:lnTo>
                <a:lnTo>
                  <a:pt x="1230" y="1464"/>
                </a:lnTo>
                <a:lnTo>
                  <a:pt x="1211" y="1511"/>
                </a:lnTo>
                <a:lnTo>
                  <a:pt x="1194" y="1561"/>
                </a:lnTo>
                <a:lnTo>
                  <a:pt x="1176" y="1612"/>
                </a:lnTo>
                <a:lnTo>
                  <a:pt x="1159" y="1665"/>
                </a:lnTo>
                <a:lnTo>
                  <a:pt x="1144" y="1719"/>
                </a:lnTo>
                <a:lnTo>
                  <a:pt x="1128" y="1774"/>
                </a:lnTo>
                <a:lnTo>
                  <a:pt x="1114" y="1831"/>
                </a:lnTo>
                <a:lnTo>
                  <a:pt x="1100" y="1889"/>
                </a:lnTo>
                <a:lnTo>
                  <a:pt x="1087" y="1949"/>
                </a:lnTo>
                <a:lnTo>
                  <a:pt x="1076" y="2010"/>
                </a:lnTo>
                <a:lnTo>
                  <a:pt x="1065" y="2073"/>
                </a:lnTo>
                <a:lnTo>
                  <a:pt x="1056" y="2137"/>
                </a:lnTo>
                <a:lnTo>
                  <a:pt x="1047" y="2203"/>
                </a:lnTo>
                <a:lnTo>
                  <a:pt x="1040" y="2270"/>
                </a:lnTo>
                <a:lnTo>
                  <a:pt x="1033" y="2339"/>
                </a:lnTo>
                <a:lnTo>
                  <a:pt x="1029" y="2408"/>
                </a:lnTo>
                <a:lnTo>
                  <a:pt x="1025" y="2480"/>
                </a:lnTo>
                <a:lnTo>
                  <a:pt x="1024" y="2553"/>
                </a:lnTo>
                <a:lnTo>
                  <a:pt x="1024" y="2626"/>
                </a:lnTo>
                <a:lnTo>
                  <a:pt x="1025" y="2703"/>
                </a:lnTo>
                <a:lnTo>
                  <a:pt x="1029" y="2780"/>
                </a:lnTo>
                <a:lnTo>
                  <a:pt x="1033" y="2859"/>
                </a:lnTo>
                <a:lnTo>
                  <a:pt x="1040" y="2939"/>
                </a:lnTo>
                <a:lnTo>
                  <a:pt x="1048" y="3020"/>
                </a:lnTo>
                <a:lnTo>
                  <a:pt x="1058" y="3104"/>
                </a:lnTo>
                <a:lnTo>
                  <a:pt x="1070" y="3188"/>
                </a:lnTo>
                <a:lnTo>
                  <a:pt x="1085" y="3274"/>
                </a:lnTo>
                <a:lnTo>
                  <a:pt x="1101" y="3361"/>
                </a:lnTo>
                <a:lnTo>
                  <a:pt x="1120" y="3450"/>
                </a:lnTo>
                <a:lnTo>
                  <a:pt x="1140" y="3540"/>
                </a:lnTo>
                <a:lnTo>
                  <a:pt x="1164" y="3632"/>
                </a:lnTo>
                <a:lnTo>
                  <a:pt x="1189" y="3725"/>
                </a:lnTo>
                <a:close/>
                <a:moveTo>
                  <a:pt x="4632" y="3167"/>
                </a:moveTo>
                <a:lnTo>
                  <a:pt x="2763" y="1298"/>
                </a:lnTo>
                <a:lnTo>
                  <a:pt x="4632" y="1298"/>
                </a:lnTo>
                <a:lnTo>
                  <a:pt x="4632" y="3167"/>
                </a:lnTo>
                <a:close/>
                <a:moveTo>
                  <a:pt x="1942" y="5769"/>
                </a:moveTo>
                <a:lnTo>
                  <a:pt x="1942" y="5769"/>
                </a:lnTo>
                <a:lnTo>
                  <a:pt x="1939" y="5699"/>
                </a:lnTo>
                <a:lnTo>
                  <a:pt x="1937" y="5628"/>
                </a:lnTo>
                <a:lnTo>
                  <a:pt x="1933" y="5555"/>
                </a:lnTo>
                <a:lnTo>
                  <a:pt x="1929" y="5482"/>
                </a:lnTo>
                <a:lnTo>
                  <a:pt x="1925" y="5446"/>
                </a:lnTo>
                <a:lnTo>
                  <a:pt x="1921" y="5410"/>
                </a:lnTo>
                <a:lnTo>
                  <a:pt x="1916" y="5375"/>
                </a:lnTo>
                <a:lnTo>
                  <a:pt x="1911" y="5340"/>
                </a:lnTo>
                <a:lnTo>
                  <a:pt x="1904" y="5306"/>
                </a:lnTo>
                <a:lnTo>
                  <a:pt x="1897" y="5272"/>
                </a:lnTo>
                <a:lnTo>
                  <a:pt x="1887" y="5240"/>
                </a:lnTo>
                <a:lnTo>
                  <a:pt x="1877" y="5208"/>
                </a:lnTo>
                <a:lnTo>
                  <a:pt x="1866" y="5178"/>
                </a:lnTo>
                <a:lnTo>
                  <a:pt x="1852" y="5148"/>
                </a:lnTo>
                <a:lnTo>
                  <a:pt x="1836" y="5120"/>
                </a:lnTo>
                <a:lnTo>
                  <a:pt x="1819" y="5093"/>
                </a:lnTo>
                <a:lnTo>
                  <a:pt x="1800" y="5067"/>
                </a:lnTo>
                <a:lnTo>
                  <a:pt x="1789" y="5056"/>
                </a:lnTo>
                <a:lnTo>
                  <a:pt x="1779" y="5043"/>
                </a:lnTo>
                <a:lnTo>
                  <a:pt x="1768" y="5033"/>
                </a:lnTo>
                <a:lnTo>
                  <a:pt x="1755" y="5022"/>
                </a:lnTo>
                <a:lnTo>
                  <a:pt x="1743" y="5012"/>
                </a:lnTo>
                <a:lnTo>
                  <a:pt x="1729" y="5002"/>
                </a:lnTo>
                <a:lnTo>
                  <a:pt x="1716" y="4993"/>
                </a:lnTo>
                <a:lnTo>
                  <a:pt x="1701" y="4984"/>
                </a:lnTo>
                <a:lnTo>
                  <a:pt x="1686" y="4976"/>
                </a:lnTo>
                <a:lnTo>
                  <a:pt x="1670" y="4968"/>
                </a:lnTo>
                <a:lnTo>
                  <a:pt x="1654" y="4960"/>
                </a:lnTo>
                <a:lnTo>
                  <a:pt x="1637" y="4954"/>
                </a:lnTo>
                <a:lnTo>
                  <a:pt x="1619" y="4947"/>
                </a:lnTo>
                <a:lnTo>
                  <a:pt x="1601" y="4942"/>
                </a:lnTo>
                <a:lnTo>
                  <a:pt x="1581" y="4937"/>
                </a:lnTo>
                <a:lnTo>
                  <a:pt x="1561" y="4933"/>
                </a:lnTo>
                <a:lnTo>
                  <a:pt x="1541" y="4929"/>
                </a:lnTo>
                <a:lnTo>
                  <a:pt x="1519" y="4926"/>
                </a:lnTo>
                <a:lnTo>
                  <a:pt x="1497" y="4924"/>
                </a:lnTo>
                <a:lnTo>
                  <a:pt x="1474" y="4922"/>
                </a:lnTo>
                <a:lnTo>
                  <a:pt x="1450" y="4922"/>
                </a:lnTo>
                <a:lnTo>
                  <a:pt x="1426" y="4920"/>
                </a:lnTo>
                <a:lnTo>
                  <a:pt x="1400" y="4922"/>
                </a:lnTo>
                <a:lnTo>
                  <a:pt x="1376" y="4922"/>
                </a:lnTo>
                <a:lnTo>
                  <a:pt x="1352" y="4924"/>
                </a:lnTo>
                <a:lnTo>
                  <a:pt x="1330" y="4926"/>
                </a:lnTo>
                <a:lnTo>
                  <a:pt x="1308" y="4929"/>
                </a:lnTo>
                <a:lnTo>
                  <a:pt x="1287" y="4933"/>
                </a:lnTo>
                <a:lnTo>
                  <a:pt x="1267" y="4937"/>
                </a:lnTo>
                <a:lnTo>
                  <a:pt x="1247" y="4942"/>
                </a:lnTo>
                <a:lnTo>
                  <a:pt x="1228" y="4947"/>
                </a:lnTo>
                <a:lnTo>
                  <a:pt x="1210" y="4954"/>
                </a:lnTo>
                <a:lnTo>
                  <a:pt x="1193" y="4960"/>
                </a:lnTo>
                <a:lnTo>
                  <a:pt x="1176" y="4968"/>
                </a:lnTo>
                <a:lnTo>
                  <a:pt x="1161" y="4976"/>
                </a:lnTo>
                <a:lnTo>
                  <a:pt x="1146" y="4984"/>
                </a:lnTo>
                <a:lnTo>
                  <a:pt x="1131" y="4993"/>
                </a:lnTo>
                <a:lnTo>
                  <a:pt x="1118" y="5002"/>
                </a:lnTo>
                <a:lnTo>
                  <a:pt x="1104" y="5012"/>
                </a:lnTo>
                <a:lnTo>
                  <a:pt x="1092" y="5022"/>
                </a:lnTo>
                <a:lnTo>
                  <a:pt x="1079" y="5033"/>
                </a:lnTo>
                <a:lnTo>
                  <a:pt x="1068" y="5043"/>
                </a:lnTo>
                <a:lnTo>
                  <a:pt x="1057" y="5056"/>
                </a:lnTo>
                <a:lnTo>
                  <a:pt x="1047" y="5067"/>
                </a:lnTo>
                <a:lnTo>
                  <a:pt x="1027" y="5093"/>
                </a:lnTo>
                <a:lnTo>
                  <a:pt x="1010" y="5120"/>
                </a:lnTo>
                <a:lnTo>
                  <a:pt x="995" y="5148"/>
                </a:lnTo>
                <a:lnTo>
                  <a:pt x="981" y="5178"/>
                </a:lnTo>
                <a:lnTo>
                  <a:pt x="970" y="5208"/>
                </a:lnTo>
                <a:lnTo>
                  <a:pt x="960" y="5240"/>
                </a:lnTo>
                <a:lnTo>
                  <a:pt x="951" y="5272"/>
                </a:lnTo>
                <a:lnTo>
                  <a:pt x="943" y="5306"/>
                </a:lnTo>
                <a:lnTo>
                  <a:pt x="937" y="5340"/>
                </a:lnTo>
                <a:lnTo>
                  <a:pt x="932" y="5375"/>
                </a:lnTo>
                <a:lnTo>
                  <a:pt x="927" y="5410"/>
                </a:lnTo>
                <a:lnTo>
                  <a:pt x="924" y="5446"/>
                </a:lnTo>
                <a:lnTo>
                  <a:pt x="921" y="5482"/>
                </a:lnTo>
                <a:lnTo>
                  <a:pt x="917" y="5555"/>
                </a:lnTo>
                <a:lnTo>
                  <a:pt x="913" y="5628"/>
                </a:lnTo>
                <a:lnTo>
                  <a:pt x="911" y="5699"/>
                </a:lnTo>
                <a:lnTo>
                  <a:pt x="908" y="5769"/>
                </a:lnTo>
                <a:lnTo>
                  <a:pt x="893" y="5801"/>
                </a:lnTo>
                <a:lnTo>
                  <a:pt x="877" y="5831"/>
                </a:lnTo>
                <a:lnTo>
                  <a:pt x="863" y="5859"/>
                </a:lnTo>
                <a:lnTo>
                  <a:pt x="846" y="5885"/>
                </a:lnTo>
                <a:lnTo>
                  <a:pt x="830" y="5910"/>
                </a:lnTo>
                <a:lnTo>
                  <a:pt x="813" y="5933"/>
                </a:lnTo>
                <a:lnTo>
                  <a:pt x="796" y="5954"/>
                </a:lnTo>
                <a:lnTo>
                  <a:pt x="779" y="5974"/>
                </a:lnTo>
                <a:lnTo>
                  <a:pt x="762" y="5992"/>
                </a:lnTo>
                <a:lnTo>
                  <a:pt x="744" y="6009"/>
                </a:lnTo>
                <a:lnTo>
                  <a:pt x="727" y="6024"/>
                </a:lnTo>
                <a:lnTo>
                  <a:pt x="709" y="6039"/>
                </a:lnTo>
                <a:lnTo>
                  <a:pt x="691" y="6051"/>
                </a:lnTo>
                <a:lnTo>
                  <a:pt x="673" y="6064"/>
                </a:lnTo>
                <a:lnTo>
                  <a:pt x="654" y="6074"/>
                </a:lnTo>
                <a:lnTo>
                  <a:pt x="636" y="6084"/>
                </a:lnTo>
                <a:lnTo>
                  <a:pt x="618" y="6092"/>
                </a:lnTo>
                <a:lnTo>
                  <a:pt x="599" y="6100"/>
                </a:lnTo>
                <a:lnTo>
                  <a:pt x="581" y="6106"/>
                </a:lnTo>
                <a:lnTo>
                  <a:pt x="561" y="6112"/>
                </a:lnTo>
                <a:lnTo>
                  <a:pt x="543" y="6118"/>
                </a:lnTo>
                <a:lnTo>
                  <a:pt x="524" y="6122"/>
                </a:lnTo>
                <a:lnTo>
                  <a:pt x="487" y="6129"/>
                </a:lnTo>
                <a:lnTo>
                  <a:pt x="451" y="6133"/>
                </a:lnTo>
                <a:lnTo>
                  <a:pt x="415" y="6138"/>
                </a:lnTo>
                <a:lnTo>
                  <a:pt x="344" y="6143"/>
                </a:lnTo>
                <a:lnTo>
                  <a:pt x="309" y="6145"/>
                </a:lnTo>
                <a:lnTo>
                  <a:pt x="276" y="6148"/>
                </a:lnTo>
                <a:lnTo>
                  <a:pt x="243" y="6152"/>
                </a:lnTo>
                <a:lnTo>
                  <a:pt x="213" y="6157"/>
                </a:lnTo>
                <a:lnTo>
                  <a:pt x="184" y="6165"/>
                </a:lnTo>
                <a:lnTo>
                  <a:pt x="170" y="6170"/>
                </a:lnTo>
                <a:lnTo>
                  <a:pt x="156" y="6174"/>
                </a:lnTo>
                <a:lnTo>
                  <a:pt x="143" y="6181"/>
                </a:lnTo>
                <a:lnTo>
                  <a:pt x="130" y="6188"/>
                </a:lnTo>
                <a:lnTo>
                  <a:pt x="118" y="6196"/>
                </a:lnTo>
                <a:lnTo>
                  <a:pt x="106" y="6205"/>
                </a:lnTo>
                <a:lnTo>
                  <a:pt x="94" y="6215"/>
                </a:lnTo>
                <a:lnTo>
                  <a:pt x="84" y="6225"/>
                </a:lnTo>
                <a:lnTo>
                  <a:pt x="74" y="6237"/>
                </a:lnTo>
                <a:lnTo>
                  <a:pt x="64" y="6251"/>
                </a:lnTo>
                <a:lnTo>
                  <a:pt x="55" y="6264"/>
                </a:lnTo>
                <a:lnTo>
                  <a:pt x="47" y="6280"/>
                </a:lnTo>
                <a:lnTo>
                  <a:pt x="39" y="6298"/>
                </a:lnTo>
                <a:lnTo>
                  <a:pt x="31" y="6316"/>
                </a:lnTo>
                <a:lnTo>
                  <a:pt x="26" y="6337"/>
                </a:lnTo>
                <a:lnTo>
                  <a:pt x="20" y="6359"/>
                </a:lnTo>
                <a:lnTo>
                  <a:pt x="14" y="6382"/>
                </a:lnTo>
                <a:lnTo>
                  <a:pt x="10" y="6408"/>
                </a:lnTo>
                <a:lnTo>
                  <a:pt x="6" y="6434"/>
                </a:lnTo>
                <a:lnTo>
                  <a:pt x="3" y="6463"/>
                </a:lnTo>
                <a:lnTo>
                  <a:pt x="1" y="6493"/>
                </a:lnTo>
                <a:lnTo>
                  <a:pt x="0" y="6526"/>
                </a:lnTo>
                <a:lnTo>
                  <a:pt x="2852" y="6526"/>
                </a:lnTo>
                <a:lnTo>
                  <a:pt x="2849" y="6493"/>
                </a:lnTo>
                <a:lnTo>
                  <a:pt x="2847" y="6463"/>
                </a:lnTo>
                <a:lnTo>
                  <a:pt x="2845" y="6434"/>
                </a:lnTo>
                <a:lnTo>
                  <a:pt x="2842" y="6408"/>
                </a:lnTo>
                <a:lnTo>
                  <a:pt x="2837" y="6382"/>
                </a:lnTo>
                <a:lnTo>
                  <a:pt x="2831" y="6359"/>
                </a:lnTo>
                <a:lnTo>
                  <a:pt x="2826" y="6337"/>
                </a:lnTo>
                <a:lnTo>
                  <a:pt x="2819" y="6316"/>
                </a:lnTo>
                <a:lnTo>
                  <a:pt x="2812" y="6298"/>
                </a:lnTo>
                <a:lnTo>
                  <a:pt x="2804" y="6280"/>
                </a:lnTo>
                <a:lnTo>
                  <a:pt x="2796" y="6264"/>
                </a:lnTo>
                <a:lnTo>
                  <a:pt x="2787" y="6251"/>
                </a:lnTo>
                <a:lnTo>
                  <a:pt x="2777" y="6237"/>
                </a:lnTo>
                <a:lnTo>
                  <a:pt x="2767" y="6225"/>
                </a:lnTo>
                <a:lnTo>
                  <a:pt x="2756" y="6215"/>
                </a:lnTo>
                <a:lnTo>
                  <a:pt x="2745" y="6205"/>
                </a:lnTo>
                <a:lnTo>
                  <a:pt x="2733" y="6196"/>
                </a:lnTo>
                <a:lnTo>
                  <a:pt x="2721" y="6188"/>
                </a:lnTo>
                <a:lnTo>
                  <a:pt x="2708" y="6181"/>
                </a:lnTo>
                <a:lnTo>
                  <a:pt x="2695" y="6174"/>
                </a:lnTo>
                <a:lnTo>
                  <a:pt x="2681" y="6170"/>
                </a:lnTo>
                <a:lnTo>
                  <a:pt x="2668" y="6165"/>
                </a:lnTo>
                <a:lnTo>
                  <a:pt x="2638" y="6157"/>
                </a:lnTo>
                <a:lnTo>
                  <a:pt x="2607" y="6152"/>
                </a:lnTo>
                <a:lnTo>
                  <a:pt x="2575" y="6148"/>
                </a:lnTo>
                <a:lnTo>
                  <a:pt x="2541" y="6145"/>
                </a:lnTo>
                <a:lnTo>
                  <a:pt x="2508" y="6143"/>
                </a:lnTo>
                <a:lnTo>
                  <a:pt x="2437" y="6138"/>
                </a:lnTo>
                <a:lnTo>
                  <a:pt x="2400" y="6133"/>
                </a:lnTo>
                <a:lnTo>
                  <a:pt x="2363" y="6129"/>
                </a:lnTo>
                <a:lnTo>
                  <a:pt x="2326" y="6122"/>
                </a:lnTo>
                <a:lnTo>
                  <a:pt x="2308" y="6118"/>
                </a:lnTo>
                <a:lnTo>
                  <a:pt x="2289" y="6112"/>
                </a:lnTo>
                <a:lnTo>
                  <a:pt x="2271" y="6106"/>
                </a:lnTo>
                <a:lnTo>
                  <a:pt x="2252" y="6100"/>
                </a:lnTo>
                <a:lnTo>
                  <a:pt x="2233" y="6092"/>
                </a:lnTo>
                <a:lnTo>
                  <a:pt x="2214" y="6084"/>
                </a:lnTo>
                <a:lnTo>
                  <a:pt x="2196" y="6074"/>
                </a:lnTo>
                <a:lnTo>
                  <a:pt x="2178" y="6064"/>
                </a:lnTo>
                <a:lnTo>
                  <a:pt x="2160" y="6051"/>
                </a:lnTo>
                <a:lnTo>
                  <a:pt x="2142" y="6039"/>
                </a:lnTo>
                <a:lnTo>
                  <a:pt x="2124" y="6024"/>
                </a:lnTo>
                <a:lnTo>
                  <a:pt x="2106" y="6009"/>
                </a:lnTo>
                <a:lnTo>
                  <a:pt x="2089" y="5992"/>
                </a:lnTo>
                <a:lnTo>
                  <a:pt x="2071" y="5974"/>
                </a:lnTo>
                <a:lnTo>
                  <a:pt x="2054" y="5954"/>
                </a:lnTo>
                <a:lnTo>
                  <a:pt x="2037" y="5933"/>
                </a:lnTo>
                <a:lnTo>
                  <a:pt x="2021" y="5910"/>
                </a:lnTo>
                <a:lnTo>
                  <a:pt x="2004" y="5885"/>
                </a:lnTo>
                <a:lnTo>
                  <a:pt x="1989" y="5859"/>
                </a:lnTo>
                <a:lnTo>
                  <a:pt x="1973" y="5831"/>
                </a:lnTo>
                <a:lnTo>
                  <a:pt x="1958" y="5801"/>
                </a:lnTo>
                <a:lnTo>
                  <a:pt x="1942" y="5769"/>
                </a:lnTo>
                <a:close/>
                <a:moveTo>
                  <a:pt x="1025" y="5744"/>
                </a:moveTo>
                <a:lnTo>
                  <a:pt x="1025" y="5744"/>
                </a:lnTo>
                <a:lnTo>
                  <a:pt x="1021" y="5707"/>
                </a:lnTo>
                <a:lnTo>
                  <a:pt x="1018" y="5671"/>
                </a:lnTo>
                <a:lnTo>
                  <a:pt x="1016" y="5636"/>
                </a:lnTo>
                <a:lnTo>
                  <a:pt x="1015" y="5602"/>
                </a:lnTo>
                <a:lnTo>
                  <a:pt x="1015" y="5570"/>
                </a:lnTo>
                <a:lnTo>
                  <a:pt x="1015" y="5539"/>
                </a:lnTo>
                <a:lnTo>
                  <a:pt x="1016" y="5508"/>
                </a:lnTo>
                <a:lnTo>
                  <a:pt x="1018" y="5480"/>
                </a:lnTo>
                <a:lnTo>
                  <a:pt x="1022" y="5452"/>
                </a:lnTo>
                <a:lnTo>
                  <a:pt x="1025" y="5425"/>
                </a:lnTo>
                <a:lnTo>
                  <a:pt x="1030" y="5400"/>
                </a:lnTo>
                <a:lnTo>
                  <a:pt x="1034" y="5375"/>
                </a:lnTo>
                <a:lnTo>
                  <a:pt x="1040" y="5351"/>
                </a:lnTo>
                <a:lnTo>
                  <a:pt x="1045" y="5329"/>
                </a:lnTo>
                <a:lnTo>
                  <a:pt x="1052" y="5307"/>
                </a:lnTo>
                <a:lnTo>
                  <a:pt x="1059" y="5286"/>
                </a:lnTo>
                <a:lnTo>
                  <a:pt x="1067" y="5267"/>
                </a:lnTo>
                <a:lnTo>
                  <a:pt x="1075" y="5248"/>
                </a:lnTo>
                <a:lnTo>
                  <a:pt x="1084" y="5230"/>
                </a:lnTo>
                <a:lnTo>
                  <a:pt x="1092" y="5213"/>
                </a:lnTo>
                <a:lnTo>
                  <a:pt x="1102" y="5196"/>
                </a:lnTo>
                <a:lnTo>
                  <a:pt x="1111" y="5181"/>
                </a:lnTo>
                <a:lnTo>
                  <a:pt x="1121" y="5166"/>
                </a:lnTo>
                <a:lnTo>
                  <a:pt x="1131" y="5153"/>
                </a:lnTo>
                <a:lnTo>
                  <a:pt x="1142" y="5139"/>
                </a:lnTo>
                <a:lnTo>
                  <a:pt x="1154" y="5127"/>
                </a:lnTo>
                <a:lnTo>
                  <a:pt x="1175" y="5104"/>
                </a:lnTo>
                <a:lnTo>
                  <a:pt x="1199" y="5084"/>
                </a:lnTo>
                <a:lnTo>
                  <a:pt x="1223" y="5067"/>
                </a:lnTo>
                <a:lnTo>
                  <a:pt x="1246" y="5052"/>
                </a:lnTo>
                <a:lnTo>
                  <a:pt x="1270" y="5039"/>
                </a:lnTo>
                <a:lnTo>
                  <a:pt x="1295" y="5029"/>
                </a:lnTo>
                <a:lnTo>
                  <a:pt x="1317" y="5020"/>
                </a:lnTo>
                <a:lnTo>
                  <a:pt x="1341" y="5013"/>
                </a:lnTo>
                <a:lnTo>
                  <a:pt x="1362" y="5007"/>
                </a:lnTo>
                <a:lnTo>
                  <a:pt x="1384" y="5003"/>
                </a:lnTo>
                <a:lnTo>
                  <a:pt x="1403" y="4999"/>
                </a:lnTo>
                <a:lnTo>
                  <a:pt x="1421" y="4997"/>
                </a:lnTo>
                <a:lnTo>
                  <a:pt x="1438" y="4996"/>
                </a:lnTo>
                <a:lnTo>
                  <a:pt x="1464" y="4995"/>
                </a:lnTo>
                <a:lnTo>
                  <a:pt x="1482" y="4996"/>
                </a:lnTo>
                <a:lnTo>
                  <a:pt x="1488" y="4996"/>
                </a:lnTo>
                <a:lnTo>
                  <a:pt x="1476" y="5005"/>
                </a:lnTo>
                <a:lnTo>
                  <a:pt x="1462" y="5016"/>
                </a:lnTo>
                <a:lnTo>
                  <a:pt x="1443" y="5033"/>
                </a:lnTo>
                <a:lnTo>
                  <a:pt x="1420" y="5055"/>
                </a:lnTo>
                <a:lnTo>
                  <a:pt x="1393" y="5083"/>
                </a:lnTo>
                <a:lnTo>
                  <a:pt x="1362" y="5117"/>
                </a:lnTo>
                <a:lnTo>
                  <a:pt x="1330" y="5157"/>
                </a:lnTo>
                <a:lnTo>
                  <a:pt x="1294" y="5204"/>
                </a:lnTo>
                <a:lnTo>
                  <a:pt x="1276" y="5230"/>
                </a:lnTo>
                <a:lnTo>
                  <a:pt x="1256" y="5258"/>
                </a:lnTo>
                <a:lnTo>
                  <a:pt x="1237" y="5287"/>
                </a:lnTo>
                <a:lnTo>
                  <a:pt x="1218" y="5319"/>
                </a:lnTo>
                <a:lnTo>
                  <a:pt x="1199" y="5351"/>
                </a:lnTo>
                <a:lnTo>
                  <a:pt x="1179" y="5388"/>
                </a:lnTo>
                <a:lnTo>
                  <a:pt x="1159" y="5425"/>
                </a:lnTo>
                <a:lnTo>
                  <a:pt x="1139" y="5464"/>
                </a:lnTo>
                <a:lnTo>
                  <a:pt x="1120" y="5505"/>
                </a:lnTo>
                <a:lnTo>
                  <a:pt x="1101" y="5549"/>
                </a:lnTo>
                <a:lnTo>
                  <a:pt x="1080" y="5594"/>
                </a:lnTo>
                <a:lnTo>
                  <a:pt x="1062" y="5641"/>
                </a:lnTo>
                <a:lnTo>
                  <a:pt x="1043" y="5691"/>
                </a:lnTo>
                <a:lnTo>
                  <a:pt x="1025" y="5744"/>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00" noProof="1">
              <a:solidFill>
                <a:srgbClr val="3F3F3F"/>
              </a:solidFill>
              <a:latin typeface="微软雅黑" panose="020B0503020204020204" charset="-122"/>
              <a:ea typeface="微软雅黑" panose="020B0503020204020204" charset="-122"/>
              <a:sym typeface="微软雅黑" panose="020B0503020204020204" charset="-122"/>
            </a:endParaRPr>
          </a:p>
        </p:txBody>
      </p:sp>
      <p:grpSp>
        <p:nvGrpSpPr>
          <p:cNvPr id="47" name="组合 46">
            <a:extLst>
              <a:ext uri="{FF2B5EF4-FFF2-40B4-BE49-F238E27FC236}">
                <a16:creationId xmlns:a16="http://schemas.microsoft.com/office/drawing/2014/main" id="{16E14DA2-9329-4431-B2AE-5AEE9890DB12}"/>
              </a:ext>
            </a:extLst>
          </p:cNvPr>
          <p:cNvGrpSpPr/>
          <p:nvPr/>
        </p:nvGrpSpPr>
        <p:grpSpPr>
          <a:xfrm>
            <a:off x="3582394" y="3476525"/>
            <a:ext cx="185472" cy="213999"/>
            <a:chOff x="10123488" y="1535113"/>
            <a:chExt cx="619125" cy="714376"/>
          </a:xfrm>
          <a:solidFill>
            <a:schemeClr val="bg1"/>
          </a:solidFill>
        </p:grpSpPr>
        <p:sp>
          <p:nvSpPr>
            <p:cNvPr id="48" name="Freeform 70">
              <a:extLst>
                <a:ext uri="{FF2B5EF4-FFF2-40B4-BE49-F238E27FC236}">
                  <a16:creationId xmlns:a16="http://schemas.microsoft.com/office/drawing/2014/main" id="{5A28DED8-E630-4C8B-B699-9B583F2C87A3}"/>
                </a:ext>
              </a:extLst>
            </p:cNvPr>
            <p:cNvSpPr/>
            <p:nvPr/>
          </p:nvSpPr>
          <p:spPr bwMode="auto">
            <a:xfrm>
              <a:off x="10329863" y="1535113"/>
              <a:ext cx="412750" cy="320675"/>
            </a:xfrm>
            <a:custGeom>
              <a:avLst/>
              <a:gdLst>
                <a:gd name="T0" fmla="*/ 260 w 260"/>
                <a:gd name="T1" fmla="*/ 0 h 202"/>
                <a:gd name="T2" fmla="*/ 111 w 260"/>
                <a:gd name="T3" fmla="*/ 202 h 202"/>
                <a:gd name="T4" fmla="*/ 0 w 260"/>
                <a:gd name="T5" fmla="*/ 161 h 202"/>
                <a:gd name="T6" fmla="*/ 125 w 260"/>
                <a:gd name="T7" fmla="*/ 0 h 202"/>
                <a:gd name="T8" fmla="*/ 260 w 260"/>
                <a:gd name="T9" fmla="*/ 0 h 202"/>
              </a:gdLst>
              <a:ahLst/>
              <a:cxnLst>
                <a:cxn ang="0">
                  <a:pos x="T0" y="T1"/>
                </a:cxn>
                <a:cxn ang="0">
                  <a:pos x="T2" y="T3"/>
                </a:cxn>
                <a:cxn ang="0">
                  <a:pos x="T4" y="T5"/>
                </a:cxn>
                <a:cxn ang="0">
                  <a:pos x="T6" y="T7"/>
                </a:cxn>
                <a:cxn ang="0">
                  <a:pos x="T8" y="T9"/>
                </a:cxn>
              </a:cxnLst>
              <a:rect l="0" t="0" r="r" b="b"/>
              <a:pathLst>
                <a:path w="260" h="202">
                  <a:moveTo>
                    <a:pt x="260" y="0"/>
                  </a:moveTo>
                  <a:lnTo>
                    <a:pt x="111" y="202"/>
                  </a:lnTo>
                  <a:lnTo>
                    <a:pt x="0" y="161"/>
                  </a:lnTo>
                  <a:lnTo>
                    <a:pt x="125" y="0"/>
                  </a:lnTo>
                  <a:lnTo>
                    <a:pt x="2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49" name="Freeform 71">
              <a:extLst>
                <a:ext uri="{FF2B5EF4-FFF2-40B4-BE49-F238E27FC236}">
                  <a16:creationId xmlns:a16="http://schemas.microsoft.com/office/drawing/2014/main" id="{EBC4886D-AADB-411C-B773-DB3E4EC7AE34}"/>
                </a:ext>
              </a:extLst>
            </p:cNvPr>
            <p:cNvSpPr/>
            <p:nvPr/>
          </p:nvSpPr>
          <p:spPr bwMode="auto">
            <a:xfrm>
              <a:off x="10123488" y="1535113"/>
              <a:ext cx="412750" cy="320675"/>
            </a:xfrm>
            <a:custGeom>
              <a:avLst/>
              <a:gdLst>
                <a:gd name="T0" fmla="*/ 0 w 260"/>
                <a:gd name="T1" fmla="*/ 0 h 202"/>
                <a:gd name="T2" fmla="*/ 149 w 260"/>
                <a:gd name="T3" fmla="*/ 202 h 202"/>
                <a:gd name="T4" fmla="*/ 260 w 260"/>
                <a:gd name="T5" fmla="*/ 161 h 202"/>
                <a:gd name="T6" fmla="*/ 135 w 260"/>
                <a:gd name="T7" fmla="*/ 0 h 202"/>
                <a:gd name="T8" fmla="*/ 0 w 260"/>
                <a:gd name="T9" fmla="*/ 0 h 202"/>
              </a:gdLst>
              <a:ahLst/>
              <a:cxnLst>
                <a:cxn ang="0">
                  <a:pos x="T0" y="T1"/>
                </a:cxn>
                <a:cxn ang="0">
                  <a:pos x="T2" y="T3"/>
                </a:cxn>
                <a:cxn ang="0">
                  <a:pos x="T4" y="T5"/>
                </a:cxn>
                <a:cxn ang="0">
                  <a:pos x="T6" y="T7"/>
                </a:cxn>
                <a:cxn ang="0">
                  <a:pos x="T8" y="T9"/>
                </a:cxn>
              </a:cxnLst>
              <a:rect l="0" t="0" r="r" b="b"/>
              <a:pathLst>
                <a:path w="260" h="202">
                  <a:moveTo>
                    <a:pt x="0" y="0"/>
                  </a:moveTo>
                  <a:lnTo>
                    <a:pt x="149" y="202"/>
                  </a:lnTo>
                  <a:lnTo>
                    <a:pt x="260" y="161"/>
                  </a:lnTo>
                  <a:lnTo>
                    <a:pt x="13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50" name="Freeform 72">
              <a:extLst>
                <a:ext uri="{FF2B5EF4-FFF2-40B4-BE49-F238E27FC236}">
                  <a16:creationId xmlns:a16="http://schemas.microsoft.com/office/drawing/2014/main" id="{CBEFD139-842E-491A-A6B1-AAE06F0CD42C}"/>
                </a:ext>
              </a:extLst>
            </p:cNvPr>
            <p:cNvSpPr>
              <a:spLocks noEditPoints="1"/>
            </p:cNvSpPr>
            <p:nvPr/>
          </p:nvSpPr>
          <p:spPr bwMode="auto">
            <a:xfrm>
              <a:off x="10190163" y="1765301"/>
              <a:ext cx="485775" cy="484188"/>
            </a:xfrm>
            <a:custGeom>
              <a:avLst/>
              <a:gdLst>
                <a:gd name="T0" fmla="*/ 65 w 129"/>
                <a:gd name="T1" fmla="*/ 0 h 129"/>
                <a:gd name="T2" fmla="*/ 0 w 129"/>
                <a:gd name="T3" fmla="*/ 65 h 129"/>
                <a:gd name="T4" fmla="*/ 65 w 129"/>
                <a:gd name="T5" fmla="*/ 129 h 129"/>
                <a:gd name="T6" fmla="*/ 129 w 129"/>
                <a:gd name="T7" fmla="*/ 65 h 129"/>
                <a:gd name="T8" fmla="*/ 65 w 129"/>
                <a:gd name="T9" fmla="*/ 0 h 129"/>
                <a:gd name="T10" fmla="*/ 65 w 129"/>
                <a:gd name="T11" fmla="*/ 107 h 129"/>
                <a:gd name="T12" fmla="*/ 23 w 129"/>
                <a:gd name="T13" fmla="*/ 65 h 129"/>
                <a:gd name="T14" fmla="*/ 65 w 129"/>
                <a:gd name="T15" fmla="*/ 23 h 129"/>
                <a:gd name="T16" fmla="*/ 106 w 129"/>
                <a:gd name="T17" fmla="*/ 65 h 129"/>
                <a:gd name="T18" fmla="*/ 65 w 129"/>
                <a:gd name="T19" fmla="*/ 10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5" y="0"/>
                  </a:moveTo>
                  <a:cubicBezTo>
                    <a:pt x="29" y="0"/>
                    <a:pt x="0" y="29"/>
                    <a:pt x="0" y="65"/>
                  </a:cubicBezTo>
                  <a:cubicBezTo>
                    <a:pt x="0" y="100"/>
                    <a:pt x="29" y="129"/>
                    <a:pt x="65" y="129"/>
                  </a:cubicBezTo>
                  <a:cubicBezTo>
                    <a:pt x="100" y="129"/>
                    <a:pt x="129" y="100"/>
                    <a:pt x="129" y="65"/>
                  </a:cubicBezTo>
                  <a:cubicBezTo>
                    <a:pt x="129" y="29"/>
                    <a:pt x="100" y="0"/>
                    <a:pt x="65" y="0"/>
                  </a:cubicBezTo>
                  <a:close/>
                  <a:moveTo>
                    <a:pt x="65" y="107"/>
                  </a:moveTo>
                  <a:cubicBezTo>
                    <a:pt x="41" y="107"/>
                    <a:pt x="23" y="88"/>
                    <a:pt x="23" y="65"/>
                  </a:cubicBezTo>
                  <a:cubicBezTo>
                    <a:pt x="23" y="42"/>
                    <a:pt x="41" y="23"/>
                    <a:pt x="65" y="23"/>
                  </a:cubicBezTo>
                  <a:cubicBezTo>
                    <a:pt x="88" y="23"/>
                    <a:pt x="106" y="42"/>
                    <a:pt x="106" y="65"/>
                  </a:cubicBezTo>
                  <a:cubicBezTo>
                    <a:pt x="106" y="88"/>
                    <a:pt x="88" y="107"/>
                    <a:pt x="65"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51" name="Oval 73">
              <a:extLst>
                <a:ext uri="{FF2B5EF4-FFF2-40B4-BE49-F238E27FC236}">
                  <a16:creationId xmlns:a16="http://schemas.microsoft.com/office/drawing/2014/main" id="{2C0D91A4-0354-4EDB-A2EB-F0A2078988ED}"/>
                </a:ext>
              </a:extLst>
            </p:cNvPr>
            <p:cNvSpPr>
              <a:spLocks noChangeArrowheads="1"/>
            </p:cNvSpPr>
            <p:nvPr/>
          </p:nvSpPr>
          <p:spPr bwMode="auto">
            <a:xfrm>
              <a:off x="10307638" y="1881188"/>
              <a:ext cx="250825" cy="2524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solidFill>
                  <a:srgbClr val="3F3F3F"/>
                </a:solidFill>
                <a:latin typeface="微软雅黑" panose="020B0503020204020204" charset="-122"/>
                <a:ea typeface="微软雅黑" panose="020B0503020204020204" charset="-122"/>
                <a:sym typeface="微软雅黑" panose="020B0503020204020204" charset="-122"/>
              </a:endParaRPr>
            </a:p>
          </p:txBody>
        </p:sp>
      </p:grpSp>
      <p:sp>
        <p:nvSpPr>
          <p:cNvPr id="52" name="KSO_Shape">
            <a:extLst>
              <a:ext uri="{FF2B5EF4-FFF2-40B4-BE49-F238E27FC236}">
                <a16:creationId xmlns:a16="http://schemas.microsoft.com/office/drawing/2014/main" id="{12D7D42C-4915-4915-918D-5644C1F27B7E}"/>
              </a:ext>
            </a:extLst>
          </p:cNvPr>
          <p:cNvSpPr>
            <a:spLocks noChangeArrowheads="1"/>
          </p:cNvSpPr>
          <p:nvPr/>
        </p:nvSpPr>
        <p:spPr bwMode="auto">
          <a:xfrm>
            <a:off x="3533055" y="1678732"/>
            <a:ext cx="300038" cy="182563"/>
          </a:xfrm>
          <a:custGeom>
            <a:avLst/>
            <a:gdLst>
              <a:gd name="T0" fmla="*/ 3046 w 3931"/>
              <a:gd name="T1" fmla="*/ 1287 h 2392"/>
              <a:gd name="T2" fmla="*/ 2027 w 3931"/>
              <a:gd name="T3" fmla="*/ 850 h 2392"/>
              <a:gd name="T4" fmla="*/ 880 w 3931"/>
              <a:gd name="T5" fmla="*/ 1287 h 2392"/>
              <a:gd name="T6" fmla="*/ 560 w 3931"/>
              <a:gd name="T7" fmla="*/ 1154 h 2392"/>
              <a:gd name="T8" fmla="*/ 560 w 3931"/>
              <a:gd name="T9" fmla="*/ 1546 h 2392"/>
              <a:gd name="T10" fmla="*/ 647 w 3931"/>
              <a:gd name="T11" fmla="*/ 1666 h 2392"/>
              <a:gd name="T12" fmla="*/ 558 w 3931"/>
              <a:gd name="T13" fmla="*/ 1786 h 2392"/>
              <a:gd name="T14" fmla="*/ 653 w 3931"/>
              <a:gd name="T15" fmla="*/ 2208 h 2392"/>
              <a:gd name="T16" fmla="*/ 373 w 3931"/>
              <a:gd name="T17" fmla="*/ 2208 h 2392"/>
              <a:gd name="T18" fmla="*/ 469 w 3931"/>
              <a:gd name="T19" fmla="*/ 1784 h 2392"/>
              <a:gd name="T20" fmla="*/ 391 w 3931"/>
              <a:gd name="T21" fmla="*/ 1666 h 2392"/>
              <a:gd name="T22" fmla="*/ 466 w 3931"/>
              <a:gd name="T23" fmla="*/ 1549 h 2392"/>
              <a:gd name="T24" fmla="*/ 466 w 3931"/>
              <a:gd name="T25" fmla="*/ 1115 h 2392"/>
              <a:gd name="T26" fmla="*/ 0 w 3931"/>
              <a:gd name="T27" fmla="*/ 920 h 2392"/>
              <a:gd name="T28" fmla="*/ 2050 w 3931"/>
              <a:gd name="T29" fmla="*/ 0 h 2392"/>
              <a:gd name="T30" fmla="*/ 3931 w 3931"/>
              <a:gd name="T31" fmla="*/ 932 h 2392"/>
              <a:gd name="T32" fmla="*/ 3046 w 3931"/>
              <a:gd name="T33" fmla="*/ 1287 h 2392"/>
              <a:gd name="T34" fmla="*/ 2004 w 3931"/>
              <a:gd name="T35" fmla="*/ 1072 h 2392"/>
              <a:gd name="T36" fmla="*/ 2929 w 3931"/>
              <a:gd name="T37" fmla="*/ 1386 h 2392"/>
              <a:gd name="T38" fmla="*/ 2929 w 3931"/>
              <a:gd name="T39" fmla="*/ 2147 h 2392"/>
              <a:gd name="T40" fmla="*/ 1957 w 3931"/>
              <a:gd name="T41" fmla="*/ 2392 h 2392"/>
              <a:gd name="T42" fmla="*/ 1099 w 3931"/>
              <a:gd name="T43" fmla="*/ 2147 h 2392"/>
              <a:gd name="T44" fmla="*/ 1099 w 3931"/>
              <a:gd name="T45" fmla="*/ 1386 h 2392"/>
              <a:gd name="T46" fmla="*/ 2004 w 3931"/>
              <a:gd name="T47" fmla="*/ 1072 h 2392"/>
              <a:gd name="T48" fmla="*/ 1992 w 3931"/>
              <a:gd name="T49" fmla="*/ 2252 h 2392"/>
              <a:gd name="T50" fmla="*/ 2738 w 3931"/>
              <a:gd name="T51" fmla="*/ 2066 h 2392"/>
              <a:gd name="T52" fmla="*/ 1992 w 3931"/>
              <a:gd name="T53" fmla="*/ 1879 h 2392"/>
              <a:gd name="T54" fmla="*/ 1247 w 3931"/>
              <a:gd name="T55" fmla="*/ 2066 h 2392"/>
              <a:gd name="T56" fmla="*/ 1992 w 3931"/>
              <a:gd name="T57" fmla="*/ 2252 h 2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3" name="组合 52">
            <a:extLst>
              <a:ext uri="{FF2B5EF4-FFF2-40B4-BE49-F238E27FC236}">
                <a16:creationId xmlns:a16="http://schemas.microsoft.com/office/drawing/2014/main" id="{CC267B8A-A860-40DF-B83A-C47D6C93C93D}"/>
              </a:ext>
            </a:extLst>
          </p:cNvPr>
          <p:cNvGrpSpPr/>
          <p:nvPr/>
        </p:nvGrpSpPr>
        <p:grpSpPr>
          <a:xfrm>
            <a:off x="5399900" y="1678969"/>
            <a:ext cx="191816" cy="182029"/>
            <a:chOff x="9690100" y="1476375"/>
            <a:chExt cx="622301" cy="590551"/>
          </a:xfrm>
          <a:solidFill>
            <a:schemeClr val="bg1"/>
          </a:solidFill>
        </p:grpSpPr>
        <p:sp>
          <p:nvSpPr>
            <p:cNvPr id="54" name="Freeform 5">
              <a:extLst>
                <a:ext uri="{FF2B5EF4-FFF2-40B4-BE49-F238E27FC236}">
                  <a16:creationId xmlns:a16="http://schemas.microsoft.com/office/drawing/2014/main" id="{1361A974-83CF-451C-BE33-1F5C26A27AE2}"/>
                </a:ext>
              </a:extLst>
            </p:cNvPr>
            <p:cNvSpPr>
              <a:spLocks noEditPoints="1"/>
            </p:cNvSpPr>
            <p:nvPr/>
          </p:nvSpPr>
          <p:spPr bwMode="auto">
            <a:xfrm>
              <a:off x="9690100" y="1712913"/>
              <a:ext cx="176213" cy="354013"/>
            </a:xfrm>
            <a:custGeom>
              <a:avLst/>
              <a:gdLst>
                <a:gd name="T0" fmla="*/ 36 w 47"/>
                <a:gd name="T1" fmla="*/ 11 h 94"/>
                <a:gd name="T2" fmla="*/ 36 w 47"/>
                <a:gd name="T3" fmla="*/ 40 h 94"/>
                <a:gd name="T4" fmla="*/ 11 w 47"/>
                <a:gd name="T5" fmla="*/ 40 h 94"/>
                <a:gd name="T6" fmla="*/ 11 w 47"/>
                <a:gd name="T7" fmla="*/ 11 h 94"/>
                <a:gd name="T8" fmla="*/ 36 w 47"/>
                <a:gd name="T9" fmla="*/ 11 h 94"/>
                <a:gd name="T10" fmla="*/ 44 w 47"/>
                <a:gd name="T11" fmla="*/ 0 h 94"/>
                <a:gd name="T12" fmla="*/ 4 w 47"/>
                <a:gd name="T13" fmla="*/ 0 h 94"/>
                <a:gd name="T14" fmla="*/ 0 w 47"/>
                <a:gd name="T15" fmla="*/ 3 h 94"/>
                <a:gd name="T16" fmla="*/ 0 w 47"/>
                <a:gd name="T17" fmla="*/ 91 h 94"/>
                <a:gd name="T18" fmla="*/ 4 w 47"/>
                <a:gd name="T19" fmla="*/ 94 h 94"/>
                <a:gd name="T20" fmla="*/ 44 w 47"/>
                <a:gd name="T21" fmla="*/ 94 h 94"/>
                <a:gd name="T22" fmla="*/ 47 w 47"/>
                <a:gd name="T23" fmla="*/ 91 h 94"/>
                <a:gd name="T24" fmla="*/ 47 w 47"/>
                <a:gd name="T25" fmla="*/ 3 h 94"/>
                <a:gd name="T26" fmla="*/ 44 w 47"/>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94">
                  <a:moveTo>
                    <a:pt x="36" y="11"/>
                  </a:moveTo>
                  <a:cubicBezTo>
                    <a:pt x="36" y="40"/>
                    <a:pt x="36" y="40"/>
                    <a:pt x="36" y="40"/>
                  </a:cubicBezTo>
                  <a:cubicBezTo>
                    <a:pt x="11" y="40"/>
                    <a:pt x="11" y="40"/>
                    <a:pt x="11" y="40"/>
                  </a:cubicBezTo>
                  <a:cubicBezTo>
                    <a:pt x="11" y="11"/>
                    <a:pt x="11" y="11"/>
                    <a:pt x="11" y="11"/>
                  </a:cubicBezTo>
                  <a:cubicBezTo>
                    <a:pt x="36" y="11"/>
                    <a:pt x="36" y="11"/>
                    <a:pt x="36" y="11"/>
                  </a:cubicBezTo>
                  <a:moveTo>
                    <a:pt x="44" y="0"/>
                  </a:moveTo>
                  <a:cubicBezTo>
                    <a:pt x="4" y="0"/>
                    <a:pt x="4" y="0"/>
                    <a:pt x="4" y="0"/>
                  </a:cubicBezTo>
                  <a:cubicBezTo>
                    <a:pt x="1" y="0"/>
                    <a:pt x="0" y="1"/>
                    <a:pt x="0" y="3"/>
                  </a:cubicBezTo>
                  <a:cubicBezTo>
                    <a:pt x="0" y="91"/>
                    <a:pt x="0" y="91"/>
                    <a:pt x="0" y="91"/>
                  </a:cubicBezTo>
                  <a:cubicBezTo>
                    <a:pt x="0" y="93"/>
                    <a:pt x="1" y="94"/>
                    <a:pt x="4" y="94"/>
                  </a:cubicBezTo>
                  <a:cubicBezTo>
                    <a:pt x="44" y="94"/>
                    <a:pt x="44" y="94"/>
                    <a:pt x="44" y="94"/>
                  </a:cubicBezTo>
                  <a:cubicBezTo>
                    <a:pt x="46" y="94"/>
                    <a:pt x="47" y="93"/>
                    <a:pt x="47" y="91"/>
                  </a:cubicBezTo>
                  <a:cubicBezTo>
                    <a:pt x="47" y="3"/>
                    <a:pt x="47" y="3"/>
                    <a:pt x="47" y="3"/>
                  </a:cubicBezTo>
                  <a:cubicBezTo>
                    <a:pt x="47" y="1"/>
                    <a:pt x="46" y="0"/>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55" name="Freeform 6">
              <a:extLst>
                <a:ext uri="{FF2B5EF4-FFF2-40B4-BE49-F238E27FC236}">
                  <a16:creationId xmlns:a16="http://schemas.microsoft.com/office/drawing/2014/main" id="{40B41C42-E83D-41A9-8119-1C4444D942A1}"/>
                </a:ext>
              </a:extLst>
            </p:cNvPr>
            <p:cNvSpPr>
              <a:spLocks noEditPoints="1"/>
            </p:cNvSpPr>
            <p:nvPr/>
          </p:nvSpPr>
          <p:spPr bwMode="auto">
            <a:xfrm>
              <a:off x="9910763" y="1627188"/>
              <a:ext cx="176213" cy="439738"/>
            </a:xfrm>
            <a:custGeom>
              <a:avLst/>
              <a:gdLst>
                <a:gd name="T0" fmla="*/ 36 w 47"/>
                <a:gd name="T1" fmla="*/ 11 h 117"/>
                <a:gd name="T2" fmla="*/ 36 w 47"/>
                <a:gd name="T3" fmla="*/ 70 h 117"/>
                <a:gd name="T4" fmla="*/ 11 w 47"/>
                <a:gd name="T5" fmla="*/ 70 h 117"/>
                <a:gd name="T6" fmla="*/ 11 w 47"/>
                <a:gd name="T7" fmla="*/ 11 h 117"/>
                <a:gd name="T8" fmla="*/ 36 w 47"/>
                <a:gd name="T9" fmla="*/ 11 h 117"/>
                <a:gd name="T10" fmla="*/ 44 w 47"/>
                <a:gd name="T11" fmla="*/ 0 h 117"/>
                <a:gd name="T12" fmla="*/ 3 w 47"/>
                <a:gd name="T13" fmla="*/ 0 h 117"/>
                <a:gd name="T14" fmla="*/ 0 w 47"/>
                <a:gd name="T15" fmla="*/ 4 h 117"/>
                <a:gd name="T16" fmla="*/ 0 w 47"/>
                <a:gd name="T17" fmla="*/ 114 h 117"/>
                <a:gd name="T18" fmla="*/ 3 w 47"/>
                <a:gd name="T19" fmla="*/ 117 h 117"/>
                <a:gd name="T20" fmla="*/ 44 w 47"/>
                <a:gd name="T21" fmla="*/ 117 h 117"/>
                <a:gd name="T22" fmla="*/ 47 w 47"/>
                <a:gd name="T23" fmla="*/ 114 h 117"/>
                <a:gd name="T24" fmla="*/ 47 w 47"/>
                <a:gd name="T25" fmla="*/ 4 h 117"/>
                <a:gd name="T26" fmla="*/ 44 w 47"/>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17">
                  <a:moveTo>
                    <a:pt x="36" y="11"/>
                  </a:moveTo>
                  <a:cubicBezTo>
                    <a:pt x="36" y="70"/>
                    <a:pt x="36" y="70"/>
                    <a:pt x="36" y="70"/>
                  </a:cubicBezTo>
                  <a:cubicBezTo>
                    <a:pt x="11" y="70"/>
                    <a:pt x="11" y="70"/>
                    <a:pt x="11" y="70"/>
                  </a:cubicBezTo>
                  <a:cubicBezTo>
                    <a:pt x="11" y="11"/>
                    <a:pt x="11" y="11"/>
                    <a:pt x="11" y="11"/>
                  </a:cubicBezTo>
                  <a:cubicBezTo>
                    <a:pt x="36" y="11"/>
                    <a:pt x="36" y="11"/>
                    <a:pt x="36" y="11"/>
                  </a:cubicBezTo>
                  <a:moveTo>
                    <a:pt x="44" y="0"/>
                  </a:moveTo>
                  <a:cubicBezTo>
                    <a:pt x="3" y="0"/>
                    <a:pt x="3" y="0"/>
                    <a:pt x="3" y="0"/>
                  </a:cubicBezTo>
                  <a:cubicBezTo>
                    <a:pt x="1" y="0"/>
                    <a:pt x="0" y="2"/>
                    <a:pt x="0" y="4"/>
                  </a:cubicBezTo>
                  <a:cubicBezTo>
                    <a:pt x="0" y="114"/>
                    <a:pt x="0" y="114"/>
                    <a:pt x="0" y="114"/>
                  </a:cubicBezTo>
                  <a:cubicBezTo>
                    <a:pt x="0" y="116"/>
                    <a:pt x="1" y="117"/>
                    <a:pt x="3" y="117"/>
                  </a:cubicBezTo>
                  <a:cubicBezTo>
                    <a:pt x="44" y="117"/>
                    <a:pt x="44" y="117"/>
                    <a:pt x="44" y="117"/>
                  </a:cubicBezTo>
                  <a:cubicBezTo>
                    <a:pt x="46" y="117"/>
                    <a:pt x="47" y="116"/>
                    <a:pt x="47" y="114"/>
                  </a:cubicBezTo>
                  <a:cubicBezTo>
                    <a:pt x="47" y="4"/>
                    <a:pt x="47" y="4"/>
                    <a:pt x="47" y="4"/>
                  </a:cubicBezTo>
                  <a:cubicBezTo>
                    <a:pt x="47" y="2"/>
                    <a:pt x="46" y="0"/>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56" name="Freeform 7">
              <a:extLst>
                <a:ext uri="{FF2B5EF4-FFF2-40B4-BE49-F238E27FC236}">
                  <a16:creationId xmlns:a16="http://schemas.microsoft.com/office/drawing/2014/main" id="{3451B9CF-6828-489D-875E-485677800720}"/>
                </a:ext>
              </a:extLst>
            </p:cNvPr>
            <p:cNvSpPr>
              <a:spLocks noEditPoints="1"/>
            </p:cNvSpPr>
            <p:nvPr/>
          </p:nvSpPr>
          <p:spPr bwMode="auto">
            <a:xfrm>
              <a:off x="10133013" y="1476375"/>
              <a:ext cx="179388" cy="590550"/>
            </a:xfrm>
            <a:custGeom>
              <a:avLst/>
              <a:gdLst>
                <a:gd name="T0" fmla="*/ 37 w 48"/>
                <a:gd name="T1" fmla="*/ 12 h 157"/>
                <a:gd name="T2" fmla="*/ 37 w 48"/>
                <a:gd name="T3" fmla="*/ 84 h 157"/>
                <a:gd name="T4" fmla="*/ 12 w 48"/>
                <a:gd name="T5" fmla="*/ 84 h 157"/>
                <a:gd name="T6" fmla="*/ 12 w 48"/>
                <a:gd name="T7" fmla="*/ 12 h 157"/>
                <a:gd name="T8" fmla="*/ 37 w 48"/>
                <a:gd name="T9" fmla="*/ 12 h 157"/>
                <a:gd name="T10" fmla="*/ 44 w 48"/>
                <a:gd name="T11" fmla="*/ 0 h 157"/>
                <a:gd name="T12" fmla="*/ 4 w 48"/>
                <a:gd name="T13" fmla="*/ 0 h 157"/>
                <a:gd name="T14" fmla="*/ 0 w 48"/>
                <a:gd name="T15" fmla="*/ 4 h 157"/>
                <a:gd name="T16" fmla="*/ 0 w 48"/>
                <a:gd name="T17" fmla="*/ 154 h 157"/>
                <a:gd name="T18" fmla="*/ 4 w 48"/>
                <a:gd name="T19" fmla="*/ 157 h 157"/>
                <a:gd name="T20" fmla="*/ 44 w 48"/>
                <a:gd name="T21" fmla="*/ 157 h 157"/>
                <a:gd name="T22" fmla="*/ 48 w 48"/>
                <a:gd name="T23" fmla="*/ 154 h 157"/>
                <a:gd name="T24" fmla="*/ 48 w 48"/>
                <a:gd name="T25" fmla="*/ 4 h 157"/>
                <a:gd name="T26" fmla="*/ 44 w 48"/>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57">
                  <a:moveTo>
                    <a:pt x="37" y="12"/>
                  </a:moveTo>
                  <a:cubicBezTo>
                    <a:pt x="37" y="84"/>
                    <a:pt x="37" y="84"/>
                    <a:pt x="37" y="84"/>
                  </a:cubicBezTo>
                  <a:cubicBezTo>
                    <a:pt x="12" y="84"/>
                    <a:pt x="12" y="84"/>
                    <a:pt x="12" y="84"/>
                  </a:cubicBezTo>
                  <a:cubicBezTo>
                    <a:pt x="12" y="12"/>
                    <a:pt x="12" y="12"/>
                    <a:pt x="12" y="12"/>
                  </a:cubicBezTo>
                  <a:cubicBezTo>
                    <a:pt x="37" y="12"/>
                    <a:pt x="37" y="12"/>
                    <a:pt x="37" y="12"/>
                  </a:cubicBezTo>
                  <a:moveTo>
                    <a:pt x="44" y="0"/>
                  </a:moveTo>
                  <a:cubicBezTo>
                    <a:pt x="4" y="0"/>
                    <a:pt x="4" y="0"/>
                    <a:pt x="4" y="0"/>
                  </a:cubicBezTo>
                  <a:cubicBezTo>
                    <a:pt x="2" y="0"/>
                    <a:pt x="0" y="2"/>
                    <a:pt x="0" y="4"/>
                  </a:cubicBezTo>
                  <a:cubicBezTo>
                    <a:pt x="0" y="154"/>
                    <a:pt x="0" y="154"/>
                    <a:pt x="0" y="154"/>
                  </a:cubicBezTo>
                  <a:cubicBezTo>
                    <a:pt x="0" y="156"/>
                    <a:pt x="2" y="157"/>
                    <a:pt x="4" y="157"/>
                  </a:cubicBezTo>
                  <a:cubicBezTo>
                    <a:pt x="44" y="157"/>
                    <a:pt x="44" y="157"/>
                    <a:pt x="44" y="157"/>
                  </a:cubicBezTo>
                  <a:cubicBezTo>
                    <a:pt x="46" y="157"/>
                    <a:pt x="48" y="156"/>
                    <a:pt x="48" y="154"/>
                  </a:cubicBezTo>
                  <a:cubicBezTo>
                    <a:pt x="48" y="4"/>
                    <a:pt x="48" y="4"/>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solidFill>
                  <a:srgbClr val="3F3F3F"/>
                </a:solidFill>
                <a:latin typeface="微软雅黑" panose="020B0503020204020204" charset="-122"/>
                <a:ea typeface="微软雅黑" panose="020B0503020204020204" charset="-122"/>
                <a:sym typeface="微软雅黑" panose="020B0503020204020204" charset="-122"/>
              </a:endParaRPr>
            </a:p>
          </p:txBody>
        </p:sp>
      </p:grpSp>
      <p:sp>
        <p:nvSpPr>
          <p:cNvPr id="57" name="任意形状 37">
            <a:extLst>
              <a:ext uri="{FF2B5EF4-FFF2-40B4-BE49-F238E27FC236}">
                <a16:creationId xmlns:a16="http://schemas.microsoft.com/office/drawing/2014/main" id="{AEC0AF68-D444-4109-8552-B8CD04EF608D}"/>
              </a:ext>
            </a:extLst>
          </p:cNvPr>
          <p:cNvSpPr>
            <a:spLocks noChangeAspect="1"/>
          </p:cNvSpPr>
          <p:nvPr>
            <p:custDataLst>
              <p:tags r:id="rId1"/>
            </p:custDataLst>
          </p:nvPr>
        </p:nvSpPr>
        <p:spPr>
          <a:xfrm>
            <a:off x="4187105" y="2301032"/>
            <a:ext cx="787400" cy="792163"/>
          </a:xfrm>
          <a:custGeom>
            <a:avLst/>
            <a:gdLst>
              <a:gd name="connsiteX0" fmla="*/ 165374 w 500850"/>
              <a:gd name="connsiteY0" fmla="*/ 396112 h 504001"/>
              <a:gd name="connsiteX1" fmla="*/ 250425 w 500850"/>
              <a:gd name="connsiteY1" fmla="*/ 481163 h 504001"/>
              <a:gd name="connsiteX2" fmla="*/ 335475 w 500850"/>
              <a:gd name="connsiteY2" fmla="*/ 396112 h 504001"/>
              <a:gd name="connsiteX3" fmla="*/ 81113 w 500850"/>
              <a:gd name="connsiteY3" fmla="*/ 331654 h 504001"/>
              <a:gd name="connsiteX4" fmla="*/ 40163 w 500850"/>
              <a:gd name="connsiteY4" fmla="*/ 355162 h 504001"/>
              <a:gd name="connsiteX5" fmla="*/ 81113 w 500850"/>
              <a:gd name="connsiteY5" fmla="*/ 378671 h 504001"/>
              <a:gd name="connsiteX6" fmla="*/ 435488 w 500850"/>
              <a:gd name="connsiteY6" fmla="*/ 330750 h 504001"/>
              <a:gd name="connsiteX7" fmla="*/ 435488 w 500850"/>
              <a:gd name="connsiteY7" fmla="*/ 379575 h 504001"/>
              <a:gd name="connsiteX8" fmla="*/ 459900 w 500850"/>
              <a:gd name="connsiteY8" fmla="*/ 379575 h 504001"/>
              <a:gd name="connsiteX9" fmla="*/ 482738 w 500850"/>
              <a:gd name="connsiteY9" fmla="*/ 353587 h 504001"/>
              <a:gd name="connsiteX10" fmla="*/ 459900 w 500850"/>
              <a:gd name="connsiteY10" fmla="*/ 330750 h 504001"/>
              <a:gd name="connsiteX11" fmla="*/ 403200 w 500850"/>
              <a:gd name="connsiteY11" fmla="*/ 330750 h 504001"/>
              <a:gd name="connsiteX12" fmla="*/ 403200 w 500850"/>
              <a:gd name="connsiteY12" fmla="*/ 379575 h 504001"/>
              <a:gd name="connsiteX13" fmla="*/ 419738 w 500850"/>
              <a:gd name="connsiteY13" fmla="*/ 379575 h 504001"/>
              <a:gd name="connsiteX14" fmla="*/ 419738 w 500850"/>
              <a:gd name="connsiteY14" fmla="*/ 330750 h 504001"/>
              <a:gd name="connsiteX15" fmla="*/ 97651 w 500850"/>
              <a:gd name="connsiteY15" fmla="*/ 330750 h 504001"/>
              <a:gd name="connsiteX16" fmla="*/ 97651 w 500850"/>
              <a:gd name="connsiteY16" fmla="*/ 379575 h 504001"/>
              <a:gd name="connsiteX17" fmla="*/ 387450 w 500850"/>
              <a:gd name="connsiteY17" fmla="*/ 379575 h 504001"/>
              <a:gd name="connsiteX18" fmla="*/ 387450 w 500850"/>
              <a:gd name="connsiteY18" fmla="*/ 330750 h 504001"/>
              <a:gd name="connsiteX19" fmla="*/ 96863 w 500850"/>
              <a:gd name="connsiteY19" fmla="*/ 266963 h 504001"/>
              <a:gd name="connsiteX20" fmla="*/ 96863 w 500850"/>
              <a:gd name="connsiteY20" fmla="*/ 282713 h 504001"/>
              <a:gd name="connsiteX21" fmla="*/ 113400 w 500850"/>
              <a:gd name="connsiteY21" fmla="*/ 282713 h 504001"/>
              <a:gd name="connsiteX22" fmla="*/ 113400 w 500850"/>
              <a:gd name="connsiteY22" fmla="*/ 266963 h 504001"/>
              <a:gd name="connsiteX23" fmla="*/ 355163 w 500850"/>
              <a:gd name="connsiteY23" fmla="*/ 218138 h 504001"/>
              <a:gd name="connsiteX24" fmla="*/ 370913 w 500850"/>
              <a:gd name="connsiteY24" fmla="*/ 218138 h 504001"/>
              <a:gd name="connsiteX25" fmla="*/ 370913 w 500850"/>
              <a:gd name="connsiteY25" fmla="*/ 233888 h 504001"/>
              <a:gd name="connsiteX26" fmla="*/ 355163 w 500850"/>
              <a:gd name="connsiteY26" fmla="*/ 233888 h 504001"/>
              <a:gd name="connsiteX27" fmla="*/ 322875 w 500850"/>
              <a:gd name="connsiteY27" fmla="*/ 218138 h 504001"/>
              <a:gd name="connsiteX28" fmla="*/ 338625 w 500850"/>
              <a:gd name="connsiteY28" fmla="*/ 218138 h 504001"/>
              <a:gd name="connsiteX29" fmla="*/ 338625 w 500850"/>
              <a:gd name="connsiteY29" fmla="*/ 233888 h 504001"/>
              <a:gd name="connsiteX30" fmla="*/ 322875 w 500850"/>
              <a:gd name="connsiteY30" fmla="*/ 233888 h 504001"/>
              <a:gd name="connsiteX31" fmla="*/ 290588 w 500850"/>
              <a:gd name="connsiteY31" fmla="*/ 218138 h 504001"/>
              <a:gd name="connsiteX32" fmla="*/ 306338 w 500850"/>
              <a:gd name="connsiteY32" fmla="*/ 218138 h 504001"/>
              <a:gd name="connsiteX33" fmla="*/ 306338 w 500850"/>
              <a:gd name="connsiteY33" fmla="*/ 233888 h 504001"/>
              <a:gd name="connsiteX34" fmla="*/ 290588 w 500850"/>
              <a:gd name="connsiteY34" fmla="*/ 233888 h 504001"/>
              <a:gd name="connsiteX35" fmla="*/ 250425 w 500850"/>
              <a:gd name="connsiteY35" fmla="*/ 218138 h 504001"/>
              <a:gd name="connsiteX36" fmla="*/ 242550 w 500850"/>
              <a:gd name="connsiteY36" fmla="*/ 226013 h 504001"/>
              <a:gd name="connsiteX37" fmla="*/ 250425 w 500850"/>
              <a:gd name="connsiteY37" fmla="*/ 233888 h 504001"/>
              <a:gd name="connsiteX38" fmla="*/ 258300 w 500850"/>
              <a:gd name="connsiteY38" fmla="*/ 226013 h 504001"/>
              <a:gd name="connsiteX39" fmla="*/ 250425 w 500850"/>
              <a:gd name="connsiteY39" fmla="*/ 218138 h 504001"/>
              <a:gd name="connsiteX40" fmla="*/ 193725 w 500850"/>
              <a:gd name="connsiteY40" fmla="*/ 218138 h 504001"/>
              <a:gd name="connsiteX41" fmla="*/ 209475 w 500850"/>
              <a:gd name="connsiteY41" fmla="*/ 218138 h 504001"/>
              <a:gd name="connsiteX42" fmla="*/ 209475 w 500850"/>
              <a:gd name="connsiteY42" fmla="*/ 233888 h 504001"/>
              <a:gd name="connsiteX43" fmla="*/ 193725 w 500850"/>
              <a:gd name="connsiteY43" fmla="*/ 233888 h 504001"/>
              <a:gd name="connsiteX44" fmla="*/ 161438 w 500850"/>
              <a:gd name="connsiteY44" fmla="*/ 218138 h 504001"/>
              <a:gd name="connsiteX45" fmla="*/ 177188 w 500850"/>
              <a:gd name="connsiteY45" fmla="*/ 218138 h 504001"/>
              <a:gd name="connsiteX46" fmla="*/ 177188 w 500850"/>
              <a:gd name="connsiteY46" fmla="*/ 233888 h 504001"/>
              <a:gd name="connsiteX47" fmla="*/ 161438 w 500850"/>
              <a:gd name="connsiteY47" fmla="*/ 233888 h 504001"/>
              <a:gd name="connsiteX48" fmla="*/ 129150 w 500850"/>
              <a:gd name="connsiteY48" fmla="*/ 218138 h 504001"/>
              <a:gd name="connsiteX49" fmla="*/ 144900 w 500850"/>
              <a:gd name="connsiteY49" fmla="*/ 218138 h 504001"/>
              <a:gd name="connsiteX50" fmla="*/ 144900 w 500850"/>
              <a:gd name="connsiteY50" fmla="*/ 233888 h 504001"/>
              <a:gd name="connsiteX51" fmla="*/ 129150 w 500850"/>
              <a:gd name="connsiteY51" fmla="*/ 233888 h 504001"/>
              <a:gd name="connsiteX52" fmla="*/ 373177 w 500850"/>
              <a:gd name="connsiteY52" fmla="*/ 87708 h 504001"/>
              <a:gd name="connsiteX53" fmla="*/ 293738 w 500850"/>
              <a:gd name="connsiteY53" fmla="*/ 120488 h 504001"/>
              <a:gd name="connsiteX54" fmla="*/ 250425 w 500850"/>
              <a:gd name="connsiteY54" fmla="*/ 164588 h 504001"/>
              <a:gd name="connsiteX55" fmla="*/ 207113 w 500850"/>
              <a:gd name="connsiteY55" fmla="*/ 121275 h 504001"/>
              <a:gd name="connsiteX56" fmla="*/ 48825 w 500850"/>
              <a:gd name="connsiteY56" fmla="*/ 121275 h 504001"/>
              <a:gd name="connsiteX57" fmla="*/ 48825 w 500850"/>
              <a:gd name="connsiteY57" fmla="*/ 279563 h 504001"/>
              <a:gd name="connsiteX58" fmla="*/ 85049 w 500850"/>
              <a:gd name="connsiteY58" fmla="*/ 315787 h 504001"/>
              <a:gd name="connsiteX59" fmla="*/ 415013 w 500850"/>
              <a:gd name="connsiteY59" fmla="*/ 315787 h 504001"/>
              <a:gd name="connsiteX60" fmla="*/ 452025 w 500850"/>
              <a:gd name="connsiteY60" fmla="*/ 278775 h 504001"/>
              <a:gd name="connsiteX61" fmla="*/ 452025 w 500850"/>
              <a:gd name="connsiteY61" fmla="*/ 120488 h 504001"/>
              <a:gd name="connsiteX62" fmla="*/ 415222 w 500850"/>
              <a:gd name="connsiteY62" fmla="*/ 95792 h 504001"/>
              <a:gd name="connsiteX63" fmla="*/ 403200 w 500850"/>
              <a:gd name="connsiteY63" fmla="*/ 93480 h 504001"/>
              <a:gd name="connsiteX64" fmla="*/ 403200 w 500850"/>
              <a:gd name="connsiteY64" fmla="*/ 226012 h 504001"/>
              <a:gd name="connsiteX65" fmla="*/ 322875 w 500850"/>
              <a:gd name="connsiteY65" fmla="*/ 307125 h 504001"/>
              <a:gd name="connsiteX66" fmla="*/ 254437 w 500850"/>
              <a:gd name="connsiteY66" fmla="*/ 269583 h 504001"/>
              <a:gd name="connsiteX67" fmla="*/ 245915 w 500850"/>
              <a:gd name="connsiteY67" fmla="*/ 248544 h 504001"/>
              <a:gd name="connsiteX68" fmla="*/ 233198 w 500850"/>
              <a:gd name="connsiteY68" fmla="*/ 243239 h 504001"/>
              <a:gd name="connsiteX69" fmla="*/ 226012 w 500850"/>
              <a:gd name="connsiteY69" fmla="*/ 226013 h 504001"/>
              <a:gd name="connsiteX70" fmla="*/ 233198 w 500850"/>
              <a:gd name="connsiteY70" fmla="*/ 208786 h 504001"/>
              <a:gd name="connsiteX71" fmla="*/ 238292 w 500850"/>
              <a:gd name="connsiteY71" fmla="*/ 206661 h 504001"/>
              <a:gd name="connsiteX72" fmla="*/ 230468 w 500850"/>
              <a:gd name="connsiteY72" fmla="*/ 189271 h 504001"/>
              <a:gd name="connsiteX73" fmla="*/ 163801 w 500850"/>
              <a:gd name="connsiteY73" fmla="*/ 163800 h 504001"/>
              <a:gd name="connsiteX74" fmla="*/ 113401 w 500850"/>
              <a:gd name="connsiteY74" fmla="*/ 226800 h 504001"/>
              <a:gd name="connsiteX75" fmla="*/ 113401 w 500850"/>
              <a:gd name="connsiteY75" fmla="*/ 250425 h 504001"/>
              <a:gd name="connsiteX76" fmla="*/ 128363 w 500850"/>
              <a:gd name="connsiteY76" fmla="*/ 250425 h 504001"/>
              <a:gd name="connsiteX77" fmla="*/ 129150 w 500850"/>
              <a:gd name="connsiteY77" fmla="*/ 298463 h 504001"/>
              <a:gd name="connsiteX78" fmla="*/ 80325 w 500850"/>
              <a:gd name="connsiteY78" fmla="*/ 298463 h 504001"/>
              <a:gd name="connsiteX79" fmla="*/ 80325 w 500850"/>
              <a:gd name="connsiteY79" fmla="*/ 250425 h 504001"/>
              <a:gd name="connsiteX80" fmla="*/ 96863 w 500850"/>
              <a:gd name="connsiteY80" fmla="*/ 250425 h 504001"/>
              <a:gd name="connsiteX81" fmla="*/ 96863 w 500850"/>
              <a:gd name="connsiteY81" fmla="*/ 226013 h 504001"/>
              <a:gd name="connsiteX82" fmla="*/ 177975 w 500850"/>
              <a:gd name="connsiteY82" fmla="*/ 145688 h 504001"/>
              <a:gd name="connsiteX83" fmla="*/ 246082 w 500850"/>
              <a:gd name="connsiteY83" fmla="*/ 183229 h 504001"/>
              <a:gd name="connsiteX84" fmla="*/ 254468 w 500850"/>
              <a:gd name="connsiteY84" fmla="*/ 203286 h 504001"/>
              <a:gd name="connsiteX85" fmla="*/ 267651 w 500850"/>
              <a:gd name="connsiteY85" fmla="*/ 208786 h 504001"/>
              <a:gd name="connsiteX86" fmla="*/ 274837 w 500850"/>
              <a:gd name="connsiteY86" fmla="*/ 226013 h 504001"/>
              <a:gd name="connsiteX87" fmla="*/ 267651 w 500850"/>
              <a:gd name="connsiteY87" fmla="*/ 243239 h 504001"/>
              <a:gd name="connsiteX88" fmla="*/ 262260 w 500850"/>
              <a:gd name="connsiteY88" fmla="*/ 245488 h 504001"/>
              <a:gd name="connsiteX89" fmla="*/ 270383 w 500850"/>
              <a:gd name="connsiteY89" fmla="*/ 263541 h 504001"/>
              <a:gd name="connsiteX90" fmla="*/ 337050 w 500850"/>
              <a:gd name="connsiteY90" fmla="*/ 289012 h 504001"/>
              <a:gd name="connsiteX91" fmla="*/ 387450 w 500850"/>
              <a:gd name="connsiteY91" fmla="*/ 226012 h 504001"/>
              <a:gd name="connsiteX92" fmla="*/ 387450 w 500850"/>
              <a:gd name="connsiteY92" fmla="*/ 90452 h 504001"/>
              <a:gd name="connsiteX93" fmla="*/ 387450 w 500850"/>
              <a:gd name="connsiteY93" fmla="*/ 15750 h 504001"/>
              <a:gd name="connsiteX94" fmla="*/ 387450 w 500850"/>
              <a:gd name="connsiteY94" fmla="*/ 32287 h 504001"/>
              <a:gd name="connsiteX95" fmla="*/ 403200 w 500850"/>
              <a:gd name="connsiteY95" fmla="*/ 32287 h 504001"/>
              <a:gd name="connsiteX96" fmla="*/ 403200 w 500850"/>
              <a:gd name="connsiteY96" fmla="*/ 15750 h 504001"/>
              <a:gd name="connsiteX97" fmla="*/ 370912 w 500850"/>
              <a:gd name="connsiteY97" fmla="*/ 0 h 504001"/>
              <a:gd name="connsiteX98" fmla="*/ 419737 w 500850"/>
              <a:gd name="connsiteY98" fmla="*/ 0 h 504001"/>
              <a:gd name="connsiteX99" fmla="*/ 419737 w 500850"/>
              <a:gd name="connsiteY99" fmla="*/ 48825 h 504001"/>
              <a:gd name="connsiteX100" fmla="*/ 403200 w 500850"/>
              <a:gd name="connsiteY100" fmla="*/ 48825 h 504001"/>
              <a:gd name="connsiteX101" fmla="*/ 403200 w 500850"/>
              <a:gd name="connsiteY101" fmla="*/ 78486 h 504001"/>
              <a:gd name="connsiteX102" fmla="*/ 420574 w 500850"/>
              <a:gd name="connsiteY102" fmla="*/ 81900 h 504001"/>
              <a:gd name="connsiteX103" fmla="*/ 463050 w 500850"/>
              <a:gd name="connsiteY103" fmla="*/ 110250 h 504001"/>
              <a:gd name="connsiteX104" fmla="*/ 463050 w 500850"/>
              <a:gd name="connsiteY104" fmla="*/ 291375 h 504001"/>
              <a:gd name="connsiteX105" fmla="*/ 438119 w 500850"/>
              <a:gd name="connsiteY105" fmla="*/ 315787 h 504001"/>
              <a:gd name="connsiteX106" fmla="*/ 460688 w 500850"/>
              <a:gd name="connsiteY106" fmla="*/ 315787 h 504001"/>
              <a:gd name="connsiteX107" fmla="*/ 499275 w 500850"/>
              <a:gd name="connsiteY107" fmla="*/ 358312 h 504001"/>
              <a:gd name="connsiteX108" fmla="*/ 460688 w 500850"/>
              <a:gd name="connsiteY108" fmla="*/ 396112 h 504001"/>
              <a:gd name="connsiteX109" fmla="*/ 358314 w 500850"/>
              <a:gd name="connsiteY109" fmla="*/ 396112 h 504001"/>
              <a:gd name="connsiteX110" fmla="*/ 250425 w 500850"/>
              <a:gd name="connsiteY110" fmla="*/ 504001 h 504001"/>
              <a:gd name="connsiteX111" fmla="*/ 141765 w 500850"/>
              <a:gd name="connsiteY111" fmla="*/ 396112 h 504001"/>
              <a:gd name="connsiteX112" fmla="*/ 78750 w 500850"/>
              <a:gd name="connsiteY112" fmla="*/ 396112 h 504001"/>
              <a:gd name="connsiteX113" fmla="*/ 7875 w 500850"/>
              <a:gd name="connsiteY113" fmla="*/ 355950 h 504001"/>
              <a:gd name="connsiteX114" fmla="*/ 67787 w 500850"/>
              <a:gd name="connsiteY114" fmla="*/ 322000 h 504001"/>
              <a:gd name="connsiteX115" fmla="*/ 37800 w 500850"/>
              <a:gd name="connsiteY115" fmla="*/ 291375 h 504001"/>
              <a:gd name="connsiteX116" fmla="*/ 37800 w 500850"/>
              <a:gd name="connsiteY116" fmla="*/ 110250 h 504001"/>
              <a:gd name="connsiteX117" fmla="*/ 128362 w 500850"/>
              <a:gd name="connsiteY117" fmla="*/ 72450 h 504001"/>
              <a:gd name="connsiteX118" fmla="*/ 218925 w 500850"/>
              <a:gd name="connsiteY118" fmla="*/ 110250 h 504001"/>
              <a:gd name="connsiteX119" fmla="*/ 250425 w 500850"/>
              <a:gd name="connsiteY119" fmla="*/ 141750 h 504001"/>
              <a:gd name="connsiteX120" fmla="*/ 281925 w 500850"/>
              <a:gd name="connsiteY120" fmla="*/ 110250 h 504001"/>
              <a:gd name="connsiteX121" fmla="*/ 372488 w 500850"/>
              <a:gd name="connsiteY121" fmla="*/ 72450 h 504001"/>
              <a:gd name="connsiteX122" fmla="*/ 387450 w 500850"/>
              <a:gd name="connsiteY122" fmla="*/ 75390 h 504001"/>
              <a:gd name="connsiteX123" fmla="*/ 387450 w 500850"/>
              <a:gd name="connsiteY123" fmla="*/ 48825 h 504001"/>
              <a:gd name="connsiteX124" fmla="*/ 370912 w 500850"/>
              <a:gd name="connsiteY124" fmla="*/ 48825 h 5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00850" h="504001">
                <a:moveTo>
                  <a:pt x="165374" y="396112"/>
                </a:moveTo>
                <a:lnTo>
                  <a:pt x="250425" y="481163"/>
                </a:lnTo>
                <a:lnTo>
                  <a:pt x="335475" y="396112"/>
                </a:lnTo>
                <a:close/>
                <a:moveTo>
                  <a:pt x="81113" y="331654"/>
                </a:moveTo>
                <a:lnTo>
                  <a:pt x="40163" y="355162"/>
                </a:lnTo>
                <a:lnTo>
                  <a:pt x="81113" y="378671"/>
                </a:lnTo>
                <a:close/>
                <a:moveTo>
                  <a:pt x="435488" y="330750"/>
                </a:moveTo>
                <a:lnTo>
                  <a:pt x="435488" y="379575"/>
                </a:lnTo>
                <a:lnTo>
                  <a:pt x="459900" y="379575"/>
                </a:lnTo>
                <a:cubicBezTo>
                  <a:pt x="473288" y="378787"/>
                  <a:pt x="483525" y="366975"/>
                  <a:pt x="482738" y="353587"/>
                </a:cubicBezTo>
                <a:cubicBezTo>
                  <a:pt x="481950" y="340987"/>
                  <a:pt x="472500" y="331537"/>
                  <a:pt x="459900" y="330750"/>
                </a:cubicBezTo>
                <a:close/>
                <a:moveTo>
                  <a:pt x="403200" y="330750"/>
                </a:moveTo>
                <a:lnTo>
                  <a:pt x="403200" y="379575"/>
                </a:lnTo>
                <a:lnTo>
                  <a:pt x="419738" y="379575"/>
                </a:lnTo>
                <a:lnTo>
                  <a:pt x="419738" y="330750"/>
                </a:lnTo>
                <a:close/>
                <a:moveTo>
                  <a:pt x="97651" y="330750"/>
                </a:moveTo>
                <a:lnTo>
                  <a:pt x="97651" y="379575"/>
                </a:lnTo>
                <a:lnTo>
                  <a:pt x="387450" y="379575"/>
                </a:lnTo>
                <a:lnTo>
                  <a:pt x="387450" y="330750"/>
                </a:lnTo>
                <a:close/>
                <a:moveTo>
                  <a:pt x="96863" y="266963"/>
                </a:moveTo>
                <a:lnTo>
                  <a:pt x="96863" y="282713"/>
                </a:lnTo>
                <a:lnTo>
                  <a:pt x="113400" y="282713"/>
                </a:lnTo>
                <a:lnTo>
                  <a:pt x="113400" y="266963"/>
                </a:lnTo>
                <a:close/>
                <a:moveTo>
                  <a:pt x="355163" y="218138"/>
                </a:moveTo>
                <a:lnTo>
                  <a:pt x="370913" y="218138"/>
                </a:lnTo>
                <a:lnTo>
                  <a:pt x="370913" y="233888"/>
                </a:lnTo>
                <a:lnTo>
                  <a:pt x="355163" y="233888"/>
                </a:lnTo>
                <a:close/>
                <a:moveTo>
                  <a:pt x="322875" y="218138"/>
                </a:moveTo>
                <a:lnTo>
                  <a:pt x="338625" y="218138"/>
                </a:lnTo>
                <a:lnTo>
                  <a:pt x="338625" y="233888"/>
                </a:lnTo>
                <a:lnTo>
                  <a:pt x="322875" y="233888"/>
                </a:lnTo>
                <a:close/>
                <a:moveTo>
                  <a:pt x="290588" y="218138"/>
                </a:moveTo>
                <a:lnTo>
                  <a:pt x="306338" y="218138"/>
                </a:lnTo>
                <a:lnTo>
                  <a:pt x="306338" y="233888"/>
                </a:lnTo>
                <a:lnTo>
                  <a:pt x="290588" y="233888"/>
                </a:lnTo>
                <a:close/>
                <a:moveTo>
                  <a:pt x="250425" y="218138"/>
                </a:moveTo>
                <a:cubicBezTo>
                  <a:pt x="245700" y="218138"/>
                  <a:pt x="242550" y="221288"/>
                  <a:pt x="242550" y="226013"/>
                </a:cubicBezTo>
                <a:cubicBezTo>
                  <a:pt x="242550" y="230737"/>
                  <a:pt x="245700" y="233888"/>
                  <a:pt x="250425" y="233888"/>
                </a:cubicBezTo>
                <a:cubicBezTo>
                  <a:pt x="255149" y="233888"/>
                  <a:pt x="258300" y="230737"/>
                  <a:pt x="258300" y="226013"/>
                </a:cubicBezTo>
                <a:cubicBezTo>
                  <a:pt x="258300" y="221288"/>
                  <a:pt x="255149" y="218138"/>
                  <a:pt x="250425" y="218138"/>
                </a:cubicBezTo>
                <a:close/>
                <a:moveTo>
                  <a:pt x="193725" y="218138"/>
                </a:moveTo>
                <a:lnTo>
                  <a:pt x="209475" y="218138"/>
                </a:lnTo>
                <a:lnTo>
                  <a:pt x="209475" y="233888"/>
                </a:lnTo>
                <a:lnTo>
                  <a:pt x="193725" y="233888"/>
                </a:lnTo>
                <a:close/>
                <a:moveTo>
                  <a:pt x="161438" y="218138"/>
                </a:moveTo>
                <a:lnTo>
                  <a:pt x="177188" y="218138"/>
                </a:lnTo>
                <a:lnTo>
                  <a:pt x="177188" y="233888"/>
                </a:lnTo>
                <a:lnTo>
                  <a:pt x="161438" y="233888"/>
                </a:lnTo>
                <a:close/>
                <a:moveTo>
                  <a:pt x="129150" y="218138"/>
                </a:moveTo>
                <a:lnTo>
                  <a:pt x="144900" y="218138"/>
                </a:lnTo>
                <a:lnTo>
                  <a:pt x="144900" y="233888"/>
                </a:lnTo>
                <a:lnTo>
                  <a:pt x="129150" y="233888"/>
                </a:lnTo>
                <a:close/>
                <a:moveTo>
                  <a:pt x="373177" y="87708"/>
                </a:moveTo>
                <a:cubicBezTo>
                  <a:pt x="344532" y="87806"/>
                  <a:pt x="315788" y="98831"/>
                  <a:pt x="293738" y="120488"/>
                </a:cubicBezTo>
                <a:lnTo>
                  <a:pt x="250425" y="164588"/>
                </a:lnTo>
                <a:lnTo>
                  <a:pt x="207113" y="121275"/>
                </a:lnTo>
                <a:cubicBezTo>
                  <a:pt x="163800" y="77962"/>
                  <a:pt x="92925" y="77962"/>
                  <a:pt x="48825" y="121275"/>
                </a:cubicBezTo>
                <a:cubicBezTo>
                  <a:pt x="4725" y="164588"/>
                  <a:pt x="5512" y="236250"/>
                  <a:pt x="48825" y="279563"/>
                </a:cubicBezTo>
                <a:lnTo>
                  <a:pt x="85049" y="315787"/>
                </a:lnTo>
                <a:lnTo>
                  <a:pt x="415013" y="315787"/>
                </a:lnTo>
                <a:lnTo>
                  <a:pt x="452025" y="278775"/>
                </a:lnTo>
                <a:cubicBezTo>
                  <a:pt x="495338" y="235463"/>
                  <a:pt x="495338" y="164588"/>
                  <a:pt x="452025" y="120488"/>
                </a:cubicBezTo>
                <a:cubicBezTo>
                  <a:pt x="441197" y="109463"/>
                  <a:pt x="428647" y="101243"/>
                  <a:pt x="415222" y="95792"/>
                </a:cubicBezTo>
                <a:lnTo>
                  <a:pt x="403200" y="93480"/>
                </a:lnTo>
                <a:lnTo>
                  <a:pt x="403200" y="226012"/>
                </a:lnTo>
                <a:cubicBezTo>
                  <a:pt x="403988" y="270900"/>
                  <a:pt x="367763" y="307125"/>
                  <a:pt x="322875" y="307125"/>
                </a:cubicBezTo>
                <a:cubicBezTo>
                  <a:pt x="294525" y="307125"/>
                  <a:pt x="268833" y="292507"/>
                  <a:pt x="254437" y="269583"/>
                </a:cubicBezTo>
                <a:lnTo>
                  <a:pt x="245915" y="248544"/>
                </a:lnTo>
                <a:lnTo>
                  <a:pt x="233198" y="243239"/>
                </a:lnTo>
                <a:cubicBezTo>
                  <a:pt x="228769" y="238810"/>
                  <a:pt x="226012" y="232707"/>
                  <a:pt x="226012" y="226013"/>
                </a:cubicBezTo>
                <a:cubicBezTo>
                  <a:pt x="226012" y="219319"/>
                  <a:pt x="228769" y="213216"/>
                  <a:pt x="233198" y="208786"/>
                </a:cubicBezTo>
                <a:lnTo>
                  <a:pt x="238292" y="206661"/>
                </a:lnTo>
                <a:lnTo>
                  <a:pt x="230468" y="189271"/>
                </a:lnTo>
                <a:cubicBezTo>
                  <a:pt x="215776" y="168821"/>
                  <a:pt x="189789" y="157894"/>
                  <a:pt x="163801" y="163800"/>
                </a:cubicBezTo>
                <a:cubicBezTo>
                  <a:pt x="134663" y="170101"/>
                  <a:pt x="113401" y="196876"/>
                  <a:pt x="113401" y="226800"/>
                </a:cubicBezTo>
                <a:lnTo>
                  <a:pt x="113401" y="250425"/>
                </a:lnTo>
                <a:lnTo>
                  <a:pt x="128363" y="250425"/>
                </a:lnTo>
                <a:lnTo>
                  <a:pt x="129150" y="298463"/>
                </a:lnTo>
                <a:lnTo>
                  <a:pt x="80325" y="298463"/>
                </a:lnTo>
                <a:lnTo>
                  <a:pt x="80325" y="250425"/>
                </a:lnTo>
                <a:lnTo>
                  <a:pt x="96863" y="250425"/>
                </a:lnTo>
                <a:lnTo>
                  <a:pt x="96863" y="226013"/>
                </a:lnTo>
                <a:cubicBezTo>
                  <a:pt x="96863" y="181126"/>
                  <a:pt x="133088" y="145688"/>
                  <a:pt x="177975" y="145688"/>
                </a:cubicBezTo>
                <a:cubicBezTo>
                  <a:pt x="206326" y="145688"/>
                  <a:pt x="231575" y="160306"/>
                  <a:pt x="246082" y="183229"/>
                </a:cubicBezTo>
                <a:lnTo>
                  <a:pt x="254468" y="203286"/>
                </a:lnTo>
                <a:lnTo>
                  <a:pt x="267651" y="208786"/>
                </a:lnTo>
                <a:cubicBezTo>
                  <a:pt x="272081" y="213216"/>
                  <a:pt x="274837" y="219319"/>
                  <a:pt x="274837" y="226013"/>
                </a:cubicBezTo>
                <a:cubicBezTo>
                  <a:pt x="274837" y="232707"/>
                  <a:pt x="272081" y="238810"/>
                  <a:pt x="267651" y="243239"/>
                </a:cubicBezTo>
                <a:lnTo>
                  <a:pt x="262260" y="245488"/>
                </a:lnTo>
                <a:lnTo>
                  <a:pt x="270383" y="263541"/>
                </a:lnTo>
                <a:cubicBezTo>
                  <a:pt x="285075" y="283992"/>
                  <a:pt x="311063" y="294918"/>
                  <a:pt x="337050" y="289012"/>
                </a:cubicBezTo>
                <a:cubicBezTo>
                  <a:pt x="366188" y="282712"/>
                  <a:pt x="387450" y="255937"/>
                  <a:pt x="387450" y="226012"/>
                </a:cubicBezTo>
                <a:lnTo>
                  <a:pt x="387450" y="90452"/>
                </a:lnTo>
                <a:close/>
                <a:moveTo>
                  <a:pt x="387450" y="15750"/>
                </a:moveTo>
                <a:lnTo>
                  <a:pt x="387450" y="32287"/>
                </a:lnTo>
                <a:lnTo>
                  <a:pt x="403200" y="32287"/>
                </a:lnTo>
                <a:lnTo>
                  <a:pt x="403200" y="15750"/>
                </a:lnTo>
                <a:close/>
                <a:moveTo>
                  <a:pt x="370912" y="0"/>
                </a:moveTo>
                <a:lnTo>
                  <a:pt x="419737" y="0"/>
                </a:lnTo>
                <a:lnTo>
                  <a:pt x="419737" y="48825"/>
                </a:lnTo>
                <a:lnTo>
                  <a:pt x="403200" y="48825"/>
                </a:lnTo>
                <a:lnTo>
                  <a:pt x="403200" y="78486"/>
                </a:lnTo>
                <a:lnTo>
                  <a:pt x="420574" y="81900"/>
                </a:lnTo>
                <a:cubicBezTo>
                  <a:pt x="435980" y="88200"/>
                  <a:pt x="450450" y="97650"/>
                  <a:pt x="463050" y="110250"/>
                </a:cubicBezTo>
                <a:cubicBezTo>
                  <a:pt x="513450" y="160650"/>
                  <a:pt x="513450" y="240975"/>
                  <a:pt x="463050" y="291375"/>
                </a:cubicBezTo>
                <a:lnTo>
                  <a:pt x="438119" y="315787"/>
                </a:lnTo>
                <a:lnTo>
                  <a:pt x="460688" y="315787"/>
                </a:lnTo>
                <a:cubicBezTo>
                  <a:pt x="482738" y="316575"/>
                  <a:pt x="500063" y="335475"/>
                  <a:pt x="499275" y="358312"/>
                </a:cubicBezTo>
                <a:cubicBezTo>
                  <a:pt x="497700" y="378000"/>
                  <a:pt x="481163" y="394537"/>
                  <a:pt x="460688" y="396112"/>
                </a:cubicBezTo>
                <a:lnTo>
                  <a:pt x="358314" y="396112"/>
                </a:lnTo>
                <a:lnTo>
                  <a:pt x="250425" y="504001"/>
                </a:lnTo>
                <a:lnTo>
                  <a:pt x="141765" y="396112"/>
                </a:lnTo>
                <a:lnTo>
                  <a:pt x="78750" y="396112"/>
                </a:lnTo>
                <a:lnTo>
                  <a:pt x="7875" y="355950"/>
                </a:lnTo>
                <a:lnTo>
                  <a:pt x="67787" y="322000"/>
                </a:lnTo>
                <a:lnTo>
                  <a:pt x="37800" y="291375"/>
                </a:lnTo>
                <a:cubicBezTo>
                  <a:pt x="-12600" y="240975"/>
                  <a:pt x="-12600" y="160650"/>
                  <a:pt x="37800" y="110250"/>
                </a:cubicBezTo>
                <a:cubicBezTo>
                  <a:pt x="63000" y="85050"/>
                  <a:pt x="95681" y="72450"/>
                  <a:pt x="128362" y="72450"/>
                </a:cubicBezTo>
                <a:cubicBezTo>
                  <a:pt x="161044" y="72450"/>
                  <a:pt x="193725" y="85050"/>
                  <a:pt x="218925" y="110250"/>
                </a:cubicBezTo>
                <a:lnTo>
                  <a:pt x="250425" y="141750"/>
                </a:lnTo>
                <a:lnTo>
                  <a:pt x="281925" y="110250"/>
                </a:lnTo>
                <a:cubicBezTo>
                  <a:pt x="307125" y="85050"/>
                  <a:pt x="339806" y="72450"/>
                  <a:pt x="372488" y="72450"/>
                </a:cubicBezTo>
                <a:lnTo>
                  <a:pt x="387450" y="75390"/>
                </a:lnTo>
                <a:lnTo>
                  <a:pt x="387450" y="48825"/>
                </a:lnTo>
                <a:lnTo>
                  <a:pt x="370912" y="48825"/>
                </a:lnTo>
                <a:close/>
              </a:path>
            </a:pathLst>
          </a:custGeom>
          <a:solidFill>
            <a:srgbClr val="1F74AD"/>
          </a:solidFill>
          <a:ln w="7739" cap="flat">
            <a:noFill/>
            <a:prstDash val="solid"/>
            <a:miter/>
          </a:ln>
        </p:spPr>
        <p:txBody>
          <a:bodyPr anchor="ctr"/>
          <a:lstStyle/>
          <a:p>
            <a:endParaRPr lang="zh-CN" altLang="en-US" sz="1350" noProof="1">
              <a:cs typeface="微软雅黑" panose="020B0503020204020204" charset="-122"/>
              <a:sym typeface="Arial" panose="020B0604020202020204" pitchFamily="34" charset="0"/>
            </a:endParaRPr>
          </a:p>
        </p:txBody>
      </p:sp>
      <p:sp>
        <p:nvSpPr>
          <p:cNvPr id="58" name="Rectangle 3">
            <a:extLst>
              <a:ext uri="{FF2B5EF4-FFF2-40B4-BE49-F238E27FC236}">
                <a16:creationId xmlns:a16="http://schemas.microsoft.com/office/drawing/2014/main" id="{EDBED448-C08F-46DC-B1A5-DA938EB1CF08}"/>
              </a:ext>
            </a:extLst>
          </p:cNvPr>
          <p:cNvSpPr txBox="1">
            <a:spLocks noChangeArrowheads="1"/>
          </p:cNvSpPr>
          <p:nvPr/>
        </p:nvSpPr>
        <p:spPr>
          <a:xfrm>
            <a:off x="715970" y="1539266"/>
            <a:ext cx="2247691" cy="1037197"/>
          </a:xfrm>
          <a:prstGeom prst="rect">
            <a:avLst/>
          </a:prstGeom>
        </p:spPr>
        <p:txBody>
          <a:bodyPr vert="horz" lIns="0" tIns="34290" rIns="0" bIns="34290" rtlCol="0">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lvl="1">
              <a:lnSpc>
                <a:spcPct val="150000"/>
              </a:lnSpc>
              <a:buClr>
                <a:schemeClr val="accent4"/>
              </a:buClr>
              <a:buFont typeface="Wingdings" pitchFamily="2" charset="2"/>
              <a:buChar char="Ø"/>
            </a:pPr>
            <a:r>
              <a:rPr lang="zh-CN" altLang="en-US" sz="1600" b="1" dirty="0">
                <a:latin typeface="+mj-ea"/>
                <a:ea typeface="+mj-ea"/>
                <a:cs typeface="+mj-cs"/>
              </a:rPr>
              <a:t>整理功能：</a:t>
            </a:r>
            <a:r>
              <a:rPr lang="zh-CN" altLang="en-US" sz="1600" dirty="0">
                <a:latin typeface="+mj-ea"/>
                <a:ea typeface="+mj-ea"/>
                <a:cs typeface="+mj-cs"/>
              </a:rPr>
              <a:t>对信息进行收集、组织，使之由无序变为有序。</a:t>
            </a:r>
          </a:p>
        </p:txBody>
      </p:sp>
      <p:sp>
        <p:nvSpPr>
          <p:cNvPr id="59" name="Rectangle 3">
            <a:extLst>
              <a:ext uri="{FF2B5EF4-FFF2-40B4-BE49-F238E27FC236}">
                <a16:creationId xmlns:a16="http://schemas.microsoft.com/office/drawing/2014/main" id="{94D6E65B-64CC-4125-B90A-3621CE6436DC}"/>
              </a:ext>
            </a:extLst>
          </p:cNvPr>
          <p:cNvSpPr txBox="1">
            <a:spLocks noChangeArrowheads="1"/>
          </p:cNvSpPr>
          <p:nvPr/>
        </p:nvSpPr>
        <p:spPr>
          <a:xfrm>
            <a:off x="6104507" y="1402396"/>
            <a:ext cx="2501823" cy="1247997"/>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lvl="1">
              <a:lnSpc>
                <a:spcPct val="120000"/>
              </a:lnSpc>
              <a:buClr>
                <a:schemeClr val="accent4"/>
              </a:buClr>
              <a:buFont typeface="Wingdings" pitchFamily="2" charset="2"/>
              <a:buChar char="Ø"/>
            </a:pPr>
            <a:r>
              <a:rPr lang="zh-CN" altLang="en-US" b="1" dirty="0">
                <a:latin typeface="+mj-ea"/>
                <a:ea typeface="+mj-ea"/>
                <a:cs typeface="+mj-cs"/>
              </a:rPr>
              <a:t>评价功能：</a:t>
            </a:r>
            <a:r>
              <a:rPr lang="zh-CN" altLang="en-US" dirty="0">
                <a:latin typeface="+mj-ea"/>
                <a:ea typeface="+mj-ea"/>
                <a:cs typeface="+mj-cs"/>
              </a:rPr>
              <a:t>对信息价值进行评定，从而去粗取精、去伪存真、辨新、权重、评价、荐优。</a:t>
            </a:r>
          </a:p>
        </p:txBody>
      </p:sp>
      <p:sp>
        <p:nvSpPr>
          <p:cNvPr id="60" name="Rectangle 3">
            <a:extLst>
              <a:ext uri="{FF2B5EF4-FFF2-40B4-BE49-F238E27FC236}">
                <a16:creationId xmlns:a16="http://schemas.microsoft.com/office/drawing/2014/main" id="{0DD7A802-9111-4C06-9776-3A00F3474F49}"/>
              </a:ext>
            </a:extLst>
          </p:cNvPr>
          <p:cNvSpPr txBox="1">
            <a:spLocks noChangeArrowheads="1"/>
          </p:cNvSpPr>
          <p:nvPr/>
        </p:nvSpPr>
        <p:spPr>
          <a:xfrm>
            <a:off x="6080198" y="3396407"/>
            <a:ext cx="2501824" cy="1169243"/>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lvl="1">
              <a:lnSpc>
                <a:spcPct val="120000"/>
              </a:lnSpc>
              <a:buClr>
                <a:schemeClr val="accent4"/>
              </a:buClr>
              <a:buFont typeface="Wingdings" pitchFamily="2" charset="2"/>
              <a:buChar char="Ø"/>
            </a:pPr>
            <a:r>
              <a:rPr lang="zh-CN" altLang="en-US" sz="1500" b="1" dirty="0">
                <a:latin typeface="宋体" panose="02010600030101010101" pitchFamily="2" charset="-122"/>
                <a:ea typeface="宋体" panose="02010600030101010101" pitchFamily="2" charset="-122"/>
                <a:cs typeface="+mj-cs"/>
              </a:rPr>
              <a:t>反馈功能：</a:t>
            </a:r>
            <a:r>
              <a:rPr lang="zh-CN" altLang="en-US" sz="1500" dirty="0">
                <a:latin typeface="宋体" panose="02010600030101010101" pitchFamily="2" charset="-122"/>
                <a:ea typeface="宋体" panose="02010600030101010101" pitchFamily="2" charset="-122"/>
                <a:cs typeface="+mj-cs"/>
              </a:rPr>
              <a:t>根据实际效果对评价和预测结论进行审议、修改和补充。</a:t>
            </a:r>
          </a:p>
        </p:txBody>
      </p:sp>
      <p:sp>
        <p:nvSpPr>
          <p:cNvPr id="61" name="Rectangle 3">
            <a:extLst>
              <a:ext uri="{FF2B5EF4-FFF2-40B4-BE49-F238E27FC236}">
                <a16:creationId xmlns:a16="http://schemas.microsoft.com/office/drawing/2014/main" id="{58B39564-9208-444A-8F99-A1A60E3C0E3C}"/>
              </a:ext>
            </a:extLst>
          </p:cNvPr>
          <p:cNvSpPr txBox="1">
            <a:spLocks noChangeArrowheads="1"/>
          </p:cNvSpPr>
          <p:nvPr/>
        </p:nvSpPr>
        <p:spPr>
          <a:xfrm>
            <a:off x="712617" y="3291350"/>
            <a:ext cx="2264308" cy="1037197"/>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lvl="1">
              <a:lnSpc>
                <a:spcPct val="140000"/>
              </a:lnSpc>
              <a:buClr>
                <a:schemeClr val="accent4"/>
              </a:buClr>
              <a:buFont typeface="Wingdings" pitchFamily="2" charset="2"/>
              <a:buChar char="Ø"/>
            </a:pPr>
            <a:r>
              <a:rPr lang="zh-CN" altLang="en-US" sz="1500" b="1" dirty="0">
                <a:latin typeface="+mj-ea"/>
                <a:ea typeface="+mj-ea"/>
                <a:cs typeface="+mj-cs"/>
              </a:rPr>
              <a:t>预测功能：</a:t>
            </a:r>
            <a:r>
              <a:rPr lang="zh-CN" altLang="en-US" sz="1500" dirty="0">
                <a:latin typeface="+mj-ea"/>
                <a:ea typeface="+mj-ea"/>
                <a:cs typeface="+mj-cs"/>
              </a:rPr>
              <a:t>通过对已知信息内容的分析获取未知或未来信息。</a:t>
            </a:r>
          </a:p>
        </p:txBody>
      </p:sp>
    </p:spTree>
    <p:extLst>
      <p:ext uri="{BB962C8B-B14F-4D97-AF65-F5344CB8AC3E}">
        <p14:creationId xmlns:p14="http://schemas.microsoft.com/office/powerpoint/2010/main" val="3802356877"/>
      </p:ext>
    </p:extLst>
  </p:cSld>
  <p:clrMapOvr>
    <a:masterClrMapping/>
  </p:clrMapOvr>
  <p:transition>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90</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回归分析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9A2DCC7-FF70-4DE2-9C50-76E1D5C82CB2}"/>
                  </a:ext>
                </a:extLst>
              </p:cNvPr>
              <p:cNvSpPr/>
              <p:nvPr/>
            </p:nvSpPr>
            <p:spPr>
              <a:xfrm>
                <a:off x="755576" y="1349852"/>
                <a:ext cx="7739780" cy="3742178"/>
              </a:xfrm>
              <a:prstGeom prst="rect">
                <a:avLst/>
              </a:prstGeom>
            </p:spPr>
            <p:txBody>
              <a:bodyPr wrap="square">
                <a:spAutoFit/>
              </a:bodyPr>
              <a:lstStyle/>
              <a:p>
                <a:pPr algn="just">
                  <a:lnSpc>
                    <a:spcPct val="150000"/>
                  </a:lnSpc>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弗朗西斯</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高尔顿在研究人类身高的亲子关系时</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将搜集到的</a:t>
                </a:r>
                <a:r>
                  <a:rPr lang="en-US" altLang="zh-CN" sz="1600" dirty="0">
                    <a:latin typeface="微软雅黑" panose="020B0503020204020204" pitchFamily="34" charset="-122"/>
                    <a:ea typeface="微软雅黑" panose="020B0503020204020204" pitchFamily="34" charset="-122"/>
                  </a:rPr>
                  <a:t>1078</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对夫妇及其子女的身高、体重等数据以散点形式呈现，发现这些散点大致呈直线分布。当高尔顿将实验数据进行深入的分析和检验后</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发现了一个十分有趣的“</a:t>
                </a:r>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向平均值回归</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”的现象。</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即</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父代和子代身高的关系可大致归结为以下关系：</a:t>
                </a:r>
              </a:p>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sz="1600" kern="100">
                          <a:latin typeface="Cambria Math" panose="02040503050406030204" pitchFamily="18" charset="0"/>
                          <a:ea typeface="楷体" panose="02010609060101010101" pitchFamily="49" charset="-122"/>
                          <a:cs typeface="Times New Roman" panose="02020603050405020304" pitchFamily="18" charset="0"/>
                        </a:rPr>
                        <m:t>y</m:t>
                      </m:r>
                      <m:r>
                        <a:rPr lang="en-US" altLang="zh-CN" sz="1600" kern="100">
                          <a:latin typeface="Cambria Math" panose="02040503050406030204" pitchFamily="18" charset="0"/>
                          <a:ea typeface="楷体" panose="02010609060101010101" pitchFamily="49" charset="-122"/>
                          <a:cs typeface="Times New Roman" panose="02020603050405020304" pitchFamily="18" charset="0"/>
                        </a:rPr>
                        <m:t>=33.73+0.516</m:t>
                      </m:r>
                      <m:r>
                        <m:rPr>
                          <m:sty m:val="p"/>
                        </m:rPr>
                        <a:rPr lang="en-US" altLang="zh-CN" sz="1600" kern="100">
                          <a:latin typeface="Cambria Math" panose="02040503050406030204" pitchFamily="18" charset="0"/>
                          <a:ea typeface="楷体" panose="02010609060101010101" pitchFamily="49" charset="-122"/>
                          <a:cs typeface="Times New Roman" panose="02020603050405020304" pitchFamily="18" charset="0"/>
                        </a:rPr>
                        <m:t>x</m:t>
                      </m:r>
                      <m:r>
                        <a:rPr lang="zh-CN" altLang="zh-CN" sz="1600" kern="100">
                          <a:latin typeface="Cambria Math" panose="02040503050406030204" pitchFamily="18" charset="0"/>
                          <a:ea typeface="楷体" panose="02010609060101010101" pitchFamily="49" charset="-122"/>
                          <a:cs typeface="Times New Roman" panose="02020603050405020304" pitchFamily="18" charset="0"/>
                        </a:rPr>
                        <m:t>（英寸）</m:t>
                      </m:r>
                    </m:oMath>
                  </m:oMathPara>
                </a14:m>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根据换算公式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英寸</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=0.0254</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米进行单位换算后，其关系表示为：</a:t>
                </a:r>
              </a:p>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sz="1600" kern="100">
                          <a:latin typeface="Cambria Math" panose="02040503050406030204" pitchFamily="18" charset="0"/>
                          <a:ea typeface="楷体" panose="02010609060101010101" pitchFamily="49" charset="-122"/>
                          <a:cs typeface="Times New Roman" panose="02020603050405020304" pitchFamily="18" charset="0"/>
                        </a:rPr>
                        <m:t>y</m:t>
                      </m:r>
                      <m:r>
                        <a:rPr lang="en-US" altLang="zh-CN" sz="1600" kern="100">
                          <a:latin typeface="Cambria Math" panose="02040503050406030204" pitchFamily="18" charset="0"/>
                          <a:ea typeface="楷体" panose="02010609060101010101" pitchFamily="49" charset="-122"/>
                          <a:cs typeface="Times New Roman" panose="02020603050405020304" pitchFamily="18" charset="0"/>
                        </a:rPr>
                        <m:t>=0.8567+0.516</m:t>
                      </m:r>
                      <m:r>
                        <m:rPr>
                          <m:sty m:val="p"/>
                        </m:rPr>
                        <a:rPr lang="en-US" altLang="zh-CN" sz="1600" kern="100">
                          <a:latin typeface="Cambria Math" panose="02040503050406030204" pitchFamily="18" charset="0"/>
                          <a:ea typeface="楷体" panose="02010609060101010101" pitchFamily="49" charset="-122"/>
                          <a:cs typeface="Times New Roman" panose="02020603050405020304" pitchFamily="18" charset="0"/>
                        </a:rPr>
                        <m:t>x</m:t>
                      </m:r>
                      <m:r>
                        <a:rPr lang="zh-CN" altLang="zh-CN" sz="1600" kern="100">
                          <a:latin typeface="Cambria Math" panose="02040503050406030204" pitchFamily="18" charset="0"/>
                          <a:ea typeface="楷体" panose="02010609060101010101" pitchFamily="49" charset="-122"/>
                          <a:cs typeface="Times New Roman" panose="02020603050405020304" pitchFamily="18" charset="0"/>
                        </a:rPr>
                        <m:t>（米）</m:t>
                      </m:r>
                    </m:oMath>
                  </m:oMathPara>
                </a14:m>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上述线性拟合关系</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表明</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，子代身高可通过父代身高进行预测，即假如父母辈平均身高为</a:t>
                </a:r>
                <a:r>
                  <a:rPr lang="en-US" altLang="zh-CN" sz="1600" dirty="0">
                    <a:latin typeface="微软雅黑" panose="020B0503020204020204" pitchFamily="34" charset="-122"/>
                    <a:ea typeface="微软雅黑" panose="020B0503020204020204" pitchFamily="34" charset="-122"/>
                  </a:rPr>
                  <a:t>1.70</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米，则子女身高的预测值约为</a:t>
                </a:r>
                <a:r>
                  <a:rPr lang="en-US" altLang="zh-CN" sz="1600" dirty="0">
                    <a:latin typeface="微软雅黑" panose="020B0503020204020204" pitchFamily="34" charset="-122"/>
                    <a:ea typeface="微软雅黑" panose="020B0503020204020204" pitchFamily="34" charset="-122"/>
                  </a:rPr>
                  <a:t>1.73</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米。</a:t>
                </a:r>
                <a:endParaRPr lang="zh-CN" altLang="en-US"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6" name="矩形 5">
                <a:extLst>
                  <a:ext uri="{FF2B5EF4-FFF2-40B4-BE49-F238E27FC236}">
                    <a16:creationId xmlns:a16="http://schemas.microsoft.com/office/drawing/2014/main" id="{79A2DCC7-FF70-4DE2-9C50-76E1D5C82CB2}"/>
                  </a:ext>
                </a:extLst>
              </p:cNvPr>
              <p:cNvSpPr>
                <a:spLocks noRot="1" noChangeAspect="1" noMove="1" noResize="1" noEditPoints="1" noAdjustHandles="1" noChangeArrowheads="1" noChangeShapeType="1" noTextEdit="1"/>
              </p:cNvSpPr>
              <p:nvPr/>
            </p:nvSpPr>
            <p:spPr>
              <a:xfrm>
                <a:off x="755576" y="1349852"/>
                <a:ext cx="7739780" cy="3742178"/>
              </a:xfrm>
              <a:prstGeom prst="rect">
                <a:avLst/>
              </a:prstGeom>
              <a:blipFill>
                <a:blip r:embed="rId4"/>
                <a:stretch>
                  <a:fillRect l="-472" r="-394"/>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7C8E4441-5A78-4B2F-AEAD-CCD96CBF3591}"/>
              </a:ext>
            </a:extLst>
          </p:cNvPr>
          <p:cNvSpPr/>
          <p:nvPr/>
        </p:nvSpPr>
        <p:spPr>
          <a:xfrm>
            <a:off x="792660" y="915566"/>
            <a:ext cx="3023585"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高尔顿与回归分析的起源</a:t>
            </a:r>
          </a:p>
        </p:txBody>
      </p:sp>
      <p:sp>
        <p:nvSpPr>
          <p:cNvPr id="15" name="矩形 14">
            <a:extLst>
              <a:ext uri="{FF2B5EF4-FFF2-40B4-BE49-F238E27FC236}">
                <a16:creationId xmlns:a16="http://schemas.microsoft.com/office/drawing/2014/main" id="{04C9A771-4C02-43E3-BB6F-FDC71BF1F456}"/>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D23810D9-C879-45C7-A540-34BE0D8F60DA}"/>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60650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91</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回归分析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9" name="文本框 8">
            <a:extLst>
              <a:ext uri="{FF2B5EF4-FFF2-40B4-BE49-F238E27FC236}">
                <a16:creationId xmlns:a16="http://schemas.microsoft.com/office/drawing/2014/main" id="{F1EF0538-8920-45CA-812D-E631C7ABEFC8}"/>
              </a:ext>
            </a:extLst>
          </p:cNvPr>
          <p:cNvSpPr txBox="1"/>
          <p:nvPr/>
        </p:nvSpPr>
        <p:spPr>
          <a:xfrm>
            <a:off x="1115616" y="2648528"/>
            <a:ext cx="1627652" cy="369332"/>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回归分析模型</a:t>
            </a:r>
          </a:p>
        </p:txBody>
      </p:sp>
      <p:sp>
        <p:nvSpPr>
          <p:cNvPr id="12" name="左大括号 11">
            <a:extLst>
              <a:ext uri="{FF2B5EF4-FFF2-40B4-BE49-F238E27FC236}">
                <a16:creationId xmlns:a16="http://schemas.microsoft.com/office/drawing/2014/main" id="{2206222E-98D5-4F59-8CA8-C14A524EAB67}"/>
              </a:ext>
            </a:extLst>
          </p:cNvPr>
          <p:cNvSpPr/>
          <p:nvPr/>
        </p:nvSpPr>
        <p:spPr>
          <a:xfrm>
            <a:off x="2743268" y="1961403"/>
            <a:ext cx="383040" cy="1728192"/>
          </a:xfrm>
          <a:prstGeom prst="leftBrace">
            <a:avLst>
              <a:gd name="adj1" fmla="val 8333"/>
              <a:gd name="adj2" fmla="val 49449"/>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5F4202F-22DE-4B9F-ABB6-DD70AEDF26B7}"/>
              </a:ext>
            </a:extLst>
          </p:cNvPr>
          <p:cNvSpPr txBox="1"/>
          <p:nvPr/>
        </p:nvSpPr>
        <p:spPr>
          <a:xfrm>
            <a:off x="3211704" y="1776737"/>
            <a:ext cx="2076884" cy="369332"/>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按自变量个数分类</a:t>
            </a:r>
          </a:p>
        </p:txBody>
      </p:sp>
      <p:sp>
        <p:nvSpPr>
          <p:cNvPr id="14" name="文本框 13">
            <a:extLst>
              <a:ext uri="{FF2B5EF4-FFF2-40B4-BE49-F238E27FC236}">
                <a16:creationId xmlns:a16="http://schemas.microsoft.com/office/drawing/2014/main" id="{48213C84-B04B-43D6-AD6F-B44E25001AD1}"/>
              </a:ext>
            </a:extLst>
          </p:cNvPr>
          <p:cNvSpPr txBox="1"/>
          <p:nvPr/>
        </p:nvSpPr>
        <p:spPr>
          <a:xfrm>
            <a:off x="3270324" y="3512624"/>
            <a:ext cx="2076884"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按变量的关系分类</a:t>
            </a:r>
          </a:p>
        </p:txBody>
      </p:sp>
      <p:sp>
        <p:nvSpPr>
          <p:cNvPr id="15" name="左大括号 14">
            <a:extLst>
              <a:ext uri="{FF2B5EF4-FFF2-40B4-BE49-F238E27FC236}">
                <a16:creationId xmlns:a16="http://schemas.microsoft.com/office/drawing/2014/main" id="{E9C19110-24BA-4821-A096-B71E0B0B7C9F}"/>
              </a:ext>
            </a:extLst>
          </p:cNvPr>
          <p:cNvSpPr/>
          <p:nvPr/>
        </p:nvSpPr>
        <p:spPr>
          <a:xfrm>
            <a:off x="5330440" y="3179527"/>
            <a:ext cx="304912" cy="1020135"/>
          </a:xfrm>
          <a:prstGeom prst="leftBrace">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E4185BC3-405A-4F4D-A177-781F6C15E285}"/>
              </a:ext>
            </a:extLst>
          </p:cNvPr>
          <p:cNvSpPr txBox="1"/>
          <p:nvPr/>
        </p:nvSpPr>
        <p:spPr>
          <a:xfrm>
            <a:off x="5713158" y="4014996"/>
            <a:ext cx="2054975"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非线性回归模型</a:t>
            </a:r>
          </a:p>
        </p:txBody>
      </p:sp>
      <p:sp>
        <p:nvSpPr>
          <p:cNvPr id="18" name="文本框 17">
            <a:extLst>
              <a:ext uri="{FF2B5EF4-FFF2-40B4-BE49-F238E27FC236}">
                <a16:creationId xmlns:a16="http://schemas.microsoft.com/office/drawing/2014/main" id="{AECF0C64-5BBD-4D25-BC16-B1862C2BCCEF}"/>
              </a:ext>
            </a:extLst>
          </p:cNvPr>
          <p:cNvSpPr txBox="1"/>
          <p:nvPr/>
        </p:nvSpPr>
        <p:spPr>
          <a:xfrm>
            <a:off x="5713158" y="2994861"/>
            <a:ext cx="1671941"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线性回归模型</a:t>
            </a:r>
          </a:p>
        </p:txBody>
      </p:sp>
      <p:sp>
        <p:nvSpPr>
          <p:cNvPr id="20" name="左大括号 19">
            <a:extLst>
              <a:ext uri="{FF2B5EF4-FFF2-40B4-BE49-F238E27FC236}">
                <a16:creationId xmlns:a16="http://schemas.microsoft.com/office/drawing/2014/main" id="{54F901D2-DDE1-43CB-88B6-0DC05EA2A789}"/>
              </a:ext>
            </a:extLst>
          </p:cNvPr>
          <p:cNvSpPr/>
          <p:nvPr/>
        </p:nvSpPr>
        <p:spPr>
          <a:xfrm>
            <a:off x="5338824" y="1465334"/>
            <a:ext cx="304912" cy="1020135"/>
          </a:xfrm>
          <a:prstGeom prst="leftBrace">
            <a:avLst/>
          </a:prstGeom>
          <a:ln w="28575">
            <a:solidFill>
              <a:srgbClr val="705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1910260-C1F7-4E89-A371-AEC4E5C14217}"/>
              </a:ext>
            </a:extLst>
          </p:cNvPr>
          <p:cNvSpPr txBox="1"/>
          <p:nvPr/>
        </p:nvSpPr>
        <p:spPr>
          <a:xfrm>
            <a:off x="5720748" y="1275606"/>
            <a:ext cx="1671941"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一元回归模型</a:t>
            </a:r>
          </a:p>
        </p:txBody>
      </p:sp>
      <p:sp>
        <p:nvSpPr>
          <p:cNvPr id="22" name="文本框 21">
            <a:extLst>
              <a:ext uri="{FF2B5EF4-FFF2-40B4-BE49-F238E27FC236}">
                <a16:creationId xmlns:a16="http://schemas.microsoft.com/office/drawing/2014/main" id="{182B136D-A808-458D-982D-9D498D9CDC3A}"/>
              </a:ext>
            </a:extLst>
          </p:cNvPr>
          <p:cNvSpPr txBox="1"/>
          <p:nvPr/>
        </p:nvSpPr>
        <p:spPr>
          <a:xfrm>
            <a:off x="5732530" y="2300128"/>
            <a:ext cx="1671941" cy="369332"/>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多元回归模型</a:t>
            </a:r>
          </a:p>
        </p:txBody>
      </p:sp>
      <p:sp>
        <p:nvSpPr>
          <p:cNvPr id="23" name="矩形 22">
            <a:extLst>
              <a:ext uri="{FF2B5EF4-FFF2-40B4-BE49-F238E27FC236}">
                <a16:creationId xmlns:a16="http://schemas.microsoft.com/office/drawing/2014/main" id="{08082212-FCC7-451F-9409-000DB5C82A4F}"/>
              </a:ext>
            </a:extLst>
          </p:cNvPr>
          <p:cNvSpPr/>
          <p:nvPr/>
        </p:nvSpPr>
        <p:spPr>
          <a:xfrm>
            <a:off x="792660" y="915566"/>
            <a:ext cx="2249334"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回归分析模型分类</a:t>
            </a:r>
          </a:p>
        </p:txBody>
      </p:sp>
      <p:sp>
        <p:nvSpPr>
          <p:cNvPr id="24" name="矩形 23">
            <a:extLst>
              <a:ext uri="{FF2B5EF4-FFF2-40B4-BE49-F238E27FC236}">
                <a16:creationId xmlns:a16="http://schemas.microsoft.com/office/drawing/2014/main" id="{840967BA-D360-4C9A-BDA2-C2C8E0A870D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76E090B9-8D19-4396-B902-C72953C292EA}"/>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172526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回归分析</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3" name="矩形 22">
            <a:extLst>
              <a:ext uri="{FF2B5EF4-FFF2-40B4-BE49-F238E27FC236}">
                <a16:creationId xmlns:a16="http://schemas.microsoft.com/office/drawing/2014/main" id="{77E5152E-84C8-4ACB-AD2C-42EE653197CF}"/>
              </a:ext>
            </a:extLst>
          </p:cNvPr>
          <p:cNvSpPr/>
          <p:nvPr/>
        </p:nvSpPr>
        <p:spPr>
          <a:xfrm>
            <a:off x="22448" y="3056386"/>
            <a:ext cx="9145588" cy="6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p>
        </p:txBody>
      </p:sp>
      <p:grpSp>
        <p:nvGrpSpPr>
          <p:cNvPr id="24" name="组合 23">
            <a:extLst>
              <a:ext uri="{FF2B5EF4-FFF2-40B4-BE49-F238E27FC236}">
                <a16:creationId xmlns:a16="http://schemas.microsoft.com/office/drawing/2014/main" id="{19CD3E7D-991D-43E4-AC4D-09EAB4D57098}"/>
              </a:ext>
            </a:extLst>
          </p:cNvPr>
          <p:cNvGrpSpPr/>
          <p:nvPr/>
        </p:nvGrpSpPr>
        <p:grpSpPr>
          <a:xfrm>
            <a:off x="562000" y="2633231"/>
            <a:ext cx="869960" cy="869821"/>
            <a:chOff x="980450" y="2839654"/>
            <a:chExt cx="869960" cy="869821"/>
          </a:xfrm>
        </p:grpSpPr>
        <p:grpSp>
          <p:nvGrpSpPr>
            <p:cNvPr id="25" name="组合 24">
              <a:extLst>
                <a:ext uri="{FF2B5EF4-FFF2-40B4-BE49-F238E27FC236}">
                  <a16:creationId xmlns:a16="http://schemas.microsoft.com/office/drawing/2014/main" id="{25035587-7F17-4654-B50B-0CEA16E79B7E}"/>
                </a:ext>
              </a:extLst>
            </p:cNvPr>
            <p:cNvGrpSpPr/>
            <p:nvPr/>
          </p:nvGrpSpPr>
          <p:grpSpPr>
            <a:xfrm>
              <a:off x="980450" y="2839654"/>
              <a:ext cx="869960" cy="869821"/>
              <a:chOff x="4345444" y="2542859"/>
              <a:chExt cx="1810550" cy="1811205"/>
            </a:xfrm>
          </p:grpSpPr>
          <p:grpSp>
            <p:nvGrpSpPr>
              <p:cNvPr id="27" name="组合 26">
                <a:extLst>
                  <a:ext uri="{FF2B5EF4-FFF2-40B4-BE49-F238E27FC236}">
                    <a16:creationId xmlns:a16="http://schemas.microsoft.com/office/drawing/2014/main" id="{08D01E48-DCF4-4355-BF30-6FF5BA865410}"/>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9" name="同心圆 81">
                  <a:extLst>
                    <a:ext uri="{FF2B5EF4-FFF2-40B4-BE49-F238E27FC236}">
                      <a16:creationId xmlns:a16="http://schemas.microsoft.com/office/drawing/2014/main" id="{18E86527-F890-4986-8B56-70C66F0BC2F6}"/>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 name="椭圆 29">
                  <a:extLst>
                    <a:ext uri="{FF2B5EF4-FFF2-40B4-BE49-F238E27FC236}">
                      <a16:creationId xmlns:a16="http://schemas.microsoft.com/office/drawing/2014/main" id="{05A2170D-8E15-42A8-B116-A9EC1974DC1E}"/>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8" name="椭圆 27">
                <a:extLst>
                  <a:ext uri="{FF2B5EF4-FFF2-40B4-BE49-F238E27FC236}">
                    <a16:creationId xmlns:a16="http://schemas.microsoft.com/office/drawing/2014/main" id="{02B80303-63BD-4CAE-A04A-E318691F0FD6}"/>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6" name="TextBox 97">
              <a:extLst>
                <a:ext uri="{FF2B5EF4-FFF2-40B4-BE49-F238E27FC236}">
                  <a16:creationId xmlns:a16="http://schemas.microsoft.com/office/drawing/2014/main" id="{31985A16-DA20-444C-9D58-C1630CE67135}"/>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8D6E86C7-C88F-4461-9A82-A432BB5B0016}"/>
              </a:ext>
            </a:extLst>
          </p:cNvPr>
          <p:cNvGrpSpPr/>
          <p:nvPr/>
        </p:nvGrpSpPr>
        <p:grpSpPr>
          <a:xfrm>
            <a:off x="473860" y="1856730"/>
            <a:ext cx="1130067" cy="651713"/>
            <a:chOff x="1095320" y="1606870"/>
            <a:chExt cx="836587" cy="549768"/>
          </a:xfrm>
        </p:grpSpPr>
        <p:sp>
          <p:nvSpPr>
            <p:cNvPr id="32" name="TextBox 150">
              <a:extLst>
                <a:ext uri="{FF2B5EF4-FFF2-40B4-BE49-F238E27FC236}">
                  <a16:creationId xmlns:a16="http://schemas.microsoft.com/office/drawing/2014/main" id="{0B86CCCF-0865-46CB-AB57-8E89405D1632}"/>
                </a:ext>
              </a:extLst>
            </p:cNvPr>
            <p:cNvSpPr txBox="1"/>
            <p:nvPr/>
          </p:nvSpPr>
          <p:spPr>
            <a:xfrm>
              <a:off x="1095320" y="1606870"/>
              <a:ext cx="836587" cy="306033"/>
            </a:xfrm>
            <a:prstGeom prst="rect">
              <a:avLst/>
            </a:prstGeom>
            <a:noFill/>
          </p:spPr>
          <p:txBody>
            <a:bodyPr wrap="square" lIns="91431" tIns="45715" rIns="91431" bIns="45715" rtlCol="0">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数据搜集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3" name="直接连接符 152">
              <a:extLst>
                <a:ext uri="{FF2B5EF4-FFF2-40B4-BE49-F238E27FC236}">
                  <a16:creationId xmlns:a16="http://schemas.microsoft.com/office/drawing/2014/main" id="{BD24602C-FF7C-4A51-839B-2100BD42B6E7}"/>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F2817F6F-77C7-4D53-8F6D-113C5A59D023}"/>
              </a:ext>
            </a:extLst>
          </p:cNvPr>
          <p:cNvGrpSpPr/>
          <p:nvPr/>
        </p:nvGrpSpPr>
        <p:grpSpPr>
          <a:xfrm>
            <a:off x="2448879" y="2634262"/>
            <a:ext cx="869960" cy="869821"/>
            <a:chOff x="980450" y="2839654"/>
            <a:chExt cx="869960" cy="869821"/>
          </a:xfrm>
        </p:grpSpPr>
        <p:grpSp>
          <p:nvGrpSpPr>
            <p:cNvPr id="35" name="组合 34">
              <a:extLst>
                <a:ext uri="{FF2B5EF4-FFF2-40B4-BE49-F238E27FC236}">
                  <a16:creationId xmlns:a16="http://schemas.microsoft.com/office/drawing/2014/main" id="{1D64E853-052A-4CF3-A723-893407E4F51A}"/>
                </a:ext>
              </a:extLst>
            </p:cNvPr>
            <p:cNvGrpSpPr/>
            <p:nvPr/>
          </p:nvGrpSpPr>
          <p:grpSpPr>
            <a:xfrm>
              <a:off x="980450" y="2839654"/>
              <a:ext cx="869960" cy="869821"/>
              <a:chOff x="4345444" y="2542859"/>
              <a:chExt cx="1810550" cy="1811205"/>
            </a:xfrm>
          </p:grpSpPr>
          <p:grpSp>
            <p:nvGrpSpPr>
              <p:cNvPr id="37" name="组合 36">
                <a:extLst>
                  <a:ext uri="{FF2B5EF4-FFF2-40B4-BE49-F238E27FC236}">
                    <a16:creationId xmlns:a16="http://schemas.microsoft.com/office/drawing/2014/main" id="{03A06A20-A190-4D03-9C93-D72525A57D71}"/>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9" name="同心圆 88">
                  <a:extLst>
                    <a:ext uri="{FF2B5EF4-FFF2-40B4-BE49-F238E27FC236}">
                      <a16:creationId xmlns:a16="http://schemas.microsoft.com/office/drawing/2014/main" id="{A0DCC67B-4AF2-4B4F-8889-3487C09B1F47}"/>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0" name="椭圆 39">
                  <a:extLst>
                    <a:ext uri="{FF2B5EF4-FFF2-40B4-BE49-F238E27FC236}">
                      <a16:creationId xmlns:a16="http://schemas.microsoft.com/office/drawing/2014/main" id="{55AC7F49-9FE7-4E55-9E9F-F18F06028004}"/>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8" name="椭圆 37">
                <a:extLst>
                  <a:ext uri="{FF2B5EF4-FFF2-40B4-BE49-F238E27FC236}">
                    <a16:creationId xmlns:a16="http://schemas.microsoft.com/office/drawing/2014/main" id="{2CFB4062-8F1B-4FC5-88FD-4CCB3A814B9C}"/>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6" name="TextBox 97">
              <a:extLst>
                <a:ext uri="{FF2B5EF4-FFF2-40B4-BE49-F238E27FC236}">
                  <a16:creationId xmlns:a16="http://schemas.microsoft.com/office/drawing/2014/main" id="{6720017D-3C5C-47C8-8873-26AEE7FA248F}"/>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15729422-0BCF-43B3-9D5F-9384F66A08E6}"/>
              </a:ext>
            </a:extLst>
          </p:cNvPr>
          <p:cNvGrpSpPr/>
          <p:nvPr/>
        </p:nvGrpSpPr>
        <p:grpSpPr>
          <a:xfrm>
            <a:off x="4303484" y="2654174"/>
            <a:ext cx="869960" cy="869821"/>
            <a:chOff x="980450" y="2839654"/>
            <a:chExt cx="869960" cy="869821"/>
          </a:xfrm>
        </p:grpSpPr>
        <p:grpSp>
          <p:nvGrpSpPr>
            <p:cNvPr id="42" name="组合 41">
              <a:extLst>
                <a:ext uri="{FF2B5EF4-FFF2-40B4-BE49-F238E27FC236}">
                  <a16:creationId xmlns:a16="http://schemas.microsoft.com/office/drawing/2014/main" id="{77685DB9-045A-4C6D-9D3F-6C5A9524FEE0}"/>
                </a:ext>
              </a:extLst>
            </p:cNvPr>
            <p:cNvGrpSpPr/>
            <p:nvPr/>
          </p:nvGrpSpPr>
          <p:grpSpPr>
            <a:xfrm>
              <a:off x="980450" y="2839654"/>
              <a:ext cx="869960" cy="869821"/>
              <a:chOff x="4345444" y="2542859"/>
              <a:chExt cx="1810550" cy="1811205"/>
            </a:xfrm>
          </p:grpSpPr>
          <p:grpSp>
            <p:nvGrpSpPr>
              <p:cNvPr id="44" name="组合 43">
                <a:extLst>
                  <a:ext uri="{FF2B5EF4-FFF2-40B4-BE49-F238E27FC236}">
                    <a16:creationId xmlns:a16="http://schemas.microsoft.com/office/drawing/2014/main" id="{1C155ED2-6BDF-4DFA-ACAF-671916340DD5}"/>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6" name="同心圆 95">
                  <a:extLst>
                    <a:ext uri="{FF2B5EF4-FFF2-40B4-BE49-F238E27FC236}">
                      <a16:creationId xmlns:a16="http://schemas.microsoft.com/office/drawing/2014/main" id="{59562AD9-D839-44AE-BA08-25C867BB74A2}"/>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7" name="椭圆 46">
                  <a:extLst>
                    <a:ext uri="{FF2B5EF4-FFF2-40B4-BE49-F238E27FC236}">
                      <a16:creationId xmlns:a16="http://schemas.microsoft.com/office/drawing/2014/main" id="{F611F15C-CE1E-455B-8346-6D3728FB8B42}"/>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5" name="椭圆 44">
                <a:extLst>
                  <a:ext uri="{FF2B5EF4-FFF2-40B4-BE49-F238E27FC236}">
                    <a16:creationId xmlns:a16="http://schemas.microsoft.com/office/drawing/2014/main" id="{A2D80E52-000D-4203-BE3D-E29D114B829A}"/>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3" name="TextBox 97">
              <a:extLst>
                <a:ext uri="{FF2B5EF4-FFF2-40B4-BE49-F238E27FC236}">
                  <a16:creationId xmlns:a16="http://schemas.microsoft.com/office/drawing/2014/main" id="{03D3EE9C-7FF2-4477-8BB3-81FBD7053455}"/>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B666540B-FD1D-4CC5-A49D-D512538110E0}"/>
              </a:ext>
            </a:extLst>
          </p:cNvPr>
          <p:cNvGrpSpPr/>
          <p:nvPr/>
        </p:nvGrpSpPr>
        <p:grpSpPr>
          <a:xfrm>
            <a:off x="6103684" y="2633229"/>
            <a:ext cx="869960" cy="869821"/>
            <a:chOff x="980450" y="2839654"/>
            <a:chExt cx="869960" cy="869821"/>
          </a:xfrm>
        </p:grpSpPr>
        <p:grpSp>
          <p:nvGrpSpPr>
            <p:cNvPr id="49" name="组合 48">
              <a:extLst>
                <a:ext uri="{FF2B5EF4-FFF2-40B4-BE49-F238E27FC236}">
                  <a16:creationId xmlns:a16="http://schemas.microsoft.com/office/drawing/2014/main" id="{1C935998-C539-4135-BE12-0EC16988B074}"/>
                </a:ext>
              </a:extLst>
            </p:cNvPr>
            <p:cNvGrpSpPr/>
            <p:nvPr/>
          </p:nvGrpSpPr>
          <p:grpSpPr>
            <a:xfrm>
              <a:off x="980450" y="2839654"/>
              <a:ext cx="869960" cy="869821"/>
              <a:chOff x="4345444" y="2542859"/>
              <a:chExt cx="1810550" cy="1811205"/>
            </a:xfrm>
          </p:grpSpPr>
          <p:grpSp>
            <p:nvGrpSpPr>
              <p:cNvPr id="51" name="组合 50">
                <a:extLst>
                  <a:ext uri="{FF2B5EF4-FFF2-40B4-BE49-F238E27FC236}">
                    <a16:creationId xmlns:a16="http://schemas.microsoft.com/office/drawing/2014/main" id="{7B23E5F4-56ED-435E-880F-A3E2593671F9}"/>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3" name="同心圆 104">
                  <a:extLst>
                    <a:ext uri="{FF2B5EF4-FFF2-40B4-BE49-F238E27FC236}">
                      <a16:creationId xmlns:a16="http://schemas.microsoft.com/office/drawing/2014/main" id="{46723ADA-E83E-4A5E-AB07-9428AEF161C0}"/>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 name="椭圆 53">
                  <a:extLst>
                    <a:ext uri="{FF2B5EF4-FFF2-40B4-BE49-F238E27FC236}">
                      <a16:creationId xmlns:a16="http://schemas.microsoft.com/office/drawing/2014/main" id="{3EEC0E98-4E27-4E85-8982-5CA95C71652F}"/>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2" name="椭圆 51">
                <a:extLst>
                  <a:ext uri="{FF2B5EF4-FFF2-40B4-BE49-F238E27FC236}">
                    <a16:creationId xmlns:a16="http://schemas.microsoft.com/office/drawing/2014/main" id="{E636A7CD-07BA-4733-8E18-3B04ACFF8DDE}"/>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0" name="TextBox 97">
              <a:extLst>
                <a:ext uri="{FF2B5EF4-FFF2-40B4-BE49-F238E27FC236}">
                  <a16:creationId xmlns:a16="http://schemas.microsoft.com/office/drawing/2014/main" id="{F425DCA6-406A-4DC6-B475-93F9E5CB212A}"/>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55" name="组合 54">
            <a:extLst>
              <a:ext uri="{FF2B5EF4-FFF2-40B4-BE49-F238E27FC236}">
                <a16:creationId xmlns:a16="http://schemas.microsoft.com/office/drawing/2014/main" id="{D67F6E33-AF16-4533-B0D8-6BF83E97083D}"/>
              </a:ext>
            </a:extLst>
          </p:cNvPr>
          <p:cNvGrpSpPr/>
          <p:nvPr/>
        </p:nvGrpSpPr>
        <p:grpSpPr>
          <a:xfrm>
            <a:off x="7846208" y="2646664"/>
            <a:ext cx="869960" cy="869821"/>
            <a:chOff x="980450" y="2839654"/>
            <a:chExt cx="869960" cy="869821"/>
          </a:xfrm>
        </p:grpSpPr>
        <p:grpSp>
          <p:nvGrpSpPr>
            <p:cNvPr id="56" name="组合 55">
              <a:extLst>
                <a:ext uri="{FF2B5EF4-FFF2-40B4-BE49-F238E27FC236}">
                  <a16:creationId xmlns:a16="http://schemas.microsoft.com/office/drawing/2014/main" id="{E73A92E7-2328-4517-9E6C-8B75B30CEF69}"/>
                </a:ext>
              </a:extLst>
            </p:cNvPr>
            <p:cNvGrpSpPr/>
            <p:nvPr/>
          </p:nvGrpSpPr>
          <p:grpSpPr>
            <a:xfrm>
              <a:off x="980450" y="2839654"/>
              <a:ext cx="869960" cy="869821"/>
              <a:chOff x="4345444" y="2542859"/>
              <a:chExt cx="1810550" cy="1811205"/>
            </a:xfrm>
          </p:grpSpPr>
          <p:grpSp>
            <p:nvGrpSpPr>
              <p:cNvPr id="58" name="组合 57">
                <a:extLst>
                  <a:ext uri="{FF2B5EF4-FFF2-40B4-BE49-F238E27FC236}">
                    <a16:creationId xmlns:a16="http://schemas.microsoft.com/office/drawing/2014/main" id="{C9B3B100-DF27-486E-B012-4D3730D6F05E}"/>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0" name="同心圆 111">
                  <a:extLst>
                    <a:ext uri="{FF2B5EF4-FFF2-40B4-BE49-F238E27FC236}">
                      <a16:creationId xmlns:a16="http://schemas.microsoft.com/office/drawing/2014/main" id="{7CACF7A1-BDB8-4B92-9D59-BB2E12E5386C}"/>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61" name="椭圆 60">
                  <a:extLst>
                    <a:ext uri="{FF2B5EF4-FFF2-40B4-BE49-F238E27FC236}">
                      <a16:creationId xmlns:a16="http://schemas.microsoft.com/office/drawing/2014/main" id="{A916A1D3-7C9D-4936-B343-8FEA6565FC4A}"/>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9" name="椭圆 58">
                <a:extLst>
                  <a:ext uri="{FF2B5EF4-FFF2-40B4-BE49-F238E27FC236}">
                    <a16:creationId xmlns:a16="http://schemas.microsoft.com/office/drawing/2014/main" id="{6765742F-45D4-4A3D-9785-47F7BDA081D2}"/>
                  </a:ext>
                </a:extLst>
              </p:cNvPr>
              <p:cNvSpPr/>
              <p:nvPr/>
            </p:nvSpPr>
            <p:spPr>
              <a:xfrm>
                <a:off x="4565570" y="2763062"/>
                <a:ext cx="1370298" cy="1370793"/>
              </a:xfrm>
              <a:prstGeom prst="ellipse">
                <a:avLst/>
              </a:prstGeom>
              <a:solidFill>
                <a:srgbClr val="70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7" name="TextBox 97">
              <a:extLst>
                <a:ext uri="{FF2B5EF4-FFF2-40B4-BE49-F238E27FC236}">
                  <a16:creationId xmlns:a16="http://schemas.microsoft.com/office/drawing/2014/main" id="{4FA21E3B-AB58-4655-A94D-AA25CD98CB24}"/>
                </a:ext>
              </a:extLst>
            </p:cNvPr>
            <p:cNvSpPr txBox="1"/>
            <p:nvPr/>
          </p:nvSpPr>
          <p:spPr>
            <a:xfrm>
              <a:off x="1131257" y="3104565"/>
              <a:ext cx="568348" cy="354985"/>
            </a:xfrm>
            <a:prstGeom prst="rect">
              <a:avLst/>
            </a:prstGeom>
            <a:noFill/>
          </p:spPr>
          <p:txBody>
            <a:bodyPr wrap="square" lIns="138192" tIns="69096" rIns="138192" bIns="69096"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a:extLst>
              <a:ext uri="{FF2B5EF4-FFF2-40B4-BE49-F238E27FC236}">
                <a16:creationId xmlns:a16="http://schemas.microsoft.com/office/drawing/2014/main" id="{9B4626D0-97F4-429C-BD52-85D2DA6234FD}"/>
              </a:ext>
            </a:extLst>
          </p:cNvPr>
          <p:cNvGrpSpPr/>
          <p:nvPr/>
        </p:nvGrpSpPr>
        <p:grpSpPr>
          <a:xfrm rot="10800000">
            <a:off x="2181196" y="3637137"/>
            <a:ext cx="1405323" cy="680562"/>
            <a:chOff x="962407" y="1582534"/>
            <a:chExt cx="1040359" cy="574104"/>
          </a:xfrm>
        </p:grpSpPr>
        <p:sp>
          <p:nvSpPr>
            <p:cNvPr id="63" name="TextBox 150">
              <a:extLst>
                <a:ext uri="{FF2B5EF4-FFF2-40B4-BE49-F238E27FC236}">
                  <a16:creationId xmlns:a16="http://schemas.microsoft.com/office/drawing/2014/main" id="{2BFDC40C-3ECF-4B17-9FB9-461B317B5333}"/>
                </a:ext>
              </a:extLst>
            </p:cNvPr>
            <p:cNvSpPr txBox="1"/>
            <p:nvPr/>
          </p:nvSpPr>
          <p:spPr>
            <a:xfrm rot="10800000">
              <a:off x="962407" y="1582534"/>
              <a:ext cx="1040359" cy="306033"/>
            </a:xfrm>
            <a:prstGeom prst="rect">
              <a:avLst/>
            </a:prstGeom>
            <a:noFill/>
          </p:spPr>
          <p:txBody>
            <a:bodyPr wrap="square" lIns="91431" tIns="45715" rIns="91431" bIns="45715" rtlCol="0">
              <a:spAutoFit/>
            </a:bodyPr>
            <a:lstStyle/>
            <a:p>
              <a:pPr>
                <a:lnSpc>
                  <a:spcPct val="120000"/>
                </a:lnSpc>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设定回归方程</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64" name="直接连接符 152">
              <a:extLst>
                <a:ext uri="{FF2B5EF4-FFF2-40B4-BE49-F238E27FC236}">
                  <a16:creationId xmlns:a16="http://schemas.microsoft.com/office/drawing/2014/main" id="{55E45C41-FF69-45F2-8F8F-1A527DBEE447}"/>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328A4BA3-54BC-4A5C-A992-1A04CB827058}"/>
              </a:ext>
            </a:extLst>
          </p:cNvPr>
          <p:cNvGrpSpPr/>
          <p:nvPr/>
        </p:nvGrpSpPr>
        <p:grpSpPr>
          <a:xfrm rot="10800000">
            <a:off x="6115441" y="3643218"/>
            <a:ext cx="1167753" cy="674481"/>
            <a:chOff x="972871" y="1587663"/>
            <a:chExt cx="864486" cy="568975"/>
          </a:xfrm>
        </p:grpSpPr>
        <p:sp>
          <p:nvSpPr>
            <p:cNvPr id="66" name="TextBox 150">
              <a:extLst>
                <a:ext uri="{FF2B5EF4-FFF2-40B4-BE49-F238E27FC236}">
                  <a16:creationId xmlns:a16="http://schemas.microsoft.com/office/drawing/2014/main" id="{E6B1F043-A701-4F2D-90EF-29F5D524D668}"/>
                </a:ext>
              </a:extLst>
            </p:cNvPr>
            <p:cNvSpPr txBox="1"/>
            <p:nvPr/>
          </p:nvSpPr>
          <p:spPr>
            <a:xfrm rot="10800000">
              <a:off x="972871" y="1587663"/>
              <a:ext cx="864486" cy="306034"/>
            </a:xfrm>
            <a:prstGeom prst="rect">
              <a:avLst/>
            </a:prstGeom>
            <a:noFill/>
          </p:spPr>
          <p:txBody>
            <a:bodyPr wrap="square" lIns="91431" tIns="45715" rIns="91431" bIns="45715" rtlCol="0">
              <a:spAutoFit/>
            </a:bodyPr>
            <a:lstStyle/>
            <a:p>
              <a:pPr>
                <a:lnSpc>
                  <a:spcPct val="120000"/>
                </a:lnSpc>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统计检验</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67" name="直接连接符 152">
              <a:extLst>
                <a:ext uri="{FF2B5EF4-FFF2-40B4-BE49-F238E27FC236}">
                  <a16:creationId xmlns:a16="http://schemas.microsoft.com/office/drawing/2014/main" id="{39B7D3E6-61D0-49CB-83F3-7390F9C19595}"/>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E71F067F-2661-4BA9-A6EE-6A5D0D44CC8E}"/>
              </a:ext>
            </a:extLst>
          </p:cNvPr>
          <p:cNvGrpSpPr/>
          <p:nvPr/>
        </p:nvGrpSpPr>
        <p:grpSpPr>
          <a:xfrm>
            <a:off x="4067944" y="1856732"/>
            <a:ext cx="1462901" cy="651308"/>
            <a:chOff x="980627" y="1607212"/>
            <a:chExt cx="1082983" cy="549426"/>
          </a:xfrm>
        </p:grpSpPr>
        <p:sp>
          <p:nvSpPr>
            <p:cNvPr id="69" name="TextBox 150">
              <a:extLst>
                <a:ext uri="{FF2B5EF4-FFF2-40B4-BE49-F238E27FC236}">
                  <a16:creationId xmlns:a16="http://schemas.microsoft.com/office/drawing/2014/main" id="{75E01356-442B-46CF-8C74-844E2098C87D}"/>
                </a:ext>
              </a:extLst>
            </p:cNvPr>
            <p:cNvSpPr txBox="1"/>
            <p:nvPr/>
          </p:nvSpPr>
          <p:spPr>
            <a:xfrm>
              <a:off x="980627" y="1607212"/>
              <a:ext cx="1082983" cy="306033"/>
            </a:xfrm>
            <a:prstGeom prst="rect">
              <a:avLst/>
            </a:prstGeom>
            <a:noFill/>
          </p:spPr>
          <p:txBody>
            <a:bodyPr wrap="square" lIns="91431" tIns="45715" rIns="91431" bIns="45715" rtlCol="0">
              <a:spAutoFit/>
            </a:bodyPr>
            <a:lstStyle/>
            <a:p>
              <a:pPr>
                <a:lnSpc>
                  <a:spcPct val="120000"/>
                </a:lnSpc>
              </a:pPr>
              <a:r>
                <a:rPr lang="zh-CN" altLang="en-US" sz="1600">
                  <a:latin typeface="微软雅黑" panose="020B0503020204020204" pitchFamily="34" charset="-122"/>
                  <a:ea typeface="微软雅黑" panose="020B0503020204020204" pitchFamily="34" charset="-122"/>
                </a:rPr>
                <a:t>确定回归系数</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70" name="直接连接符 152">
              <a:extLst>
                <a:ext uri="{FF2B5EF4-FFF2-40B4-BE49-F238E27FC236}">
                  <a16:creationId xmlns:a16="http://schemas.microsoft.com/office/drawing/2014/main" id="{4CA34141-75E3-46CF-BA84-83560DADA478}"/>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D41DF320-8264-4927-96AF-4901E5FC8A58}"/>
              </a:ext>
            </a:extLst>
          </p:cNvPr>
          <p:cNvGrpSpPr/>
          <p:nvPr/>
        </p:nvGrpSpPr>
        <p:grpSpPr>
          <a:xfrm>
            <a:off x="7109077" y="1851014"/>
            <a:ext cx="2062844" cy="665862"/>
            <a:chOff x="619911" y="1594934"/>
            <a:chExt cx="1527119" cy="561704"/>
          </a:xfrm>
        </p:grpSpPr>
        <p:sp>
          <p:nvSpPr>
            <p:cNvPr id="72" name="TextBox 150">
              <a:extLst>
                <a:ext uri="{FF2B5EF4-FFF2-40B4-BE49-F238E27FC236}">
                  <a16:creationId xmlns:a16="http://schemas.microsoft.com/office/drawing/2014/main" id="{8E33CDA0-BB19-431E-A6DB-8C442EF35553}"/>
                </a:ext>
              </a:extLst>
            </p:cNvPr>
            <p:cNvSpPr txBox="1"/>
            <p:nvPr/>
          </p:nvSpPr>
          <p:spPr>
            <a:xfrm>
              <a:off x="619911" y="1594934"/>
              <a:ext cx="1527119" cy="306034"/>
            </a:xfrm>
            <a:prstGeom prst="rect">
              <a:avLst/>
            </a:prstGeom>
            <a:noFill/>
          </p:spPr>
          <p:txBody>
            <a:bodyPr wrap="square" lIns="91431" tIns="45715" rIns="91431" bIns="45715" rtlCol="0">
              <a:spAutoFit/>
            </a:bodyPr>
            <a:lstStyle/>
            <a:p>
              <a:pPr>
                <a:lnSpc>
                  <a:spcPct val="120000"/>
                </a:lnSpc>
              </a:pPr>
              <a:r>
                <a:rPr lang="zh-CN" altLang="en-US" sz="1600">
                  <a:latin typeface="微软雅黑" panose="020B0503020204020204" pitchFamily="34" charset="-122"/>
                  <a:ea typeface="微软雅黑" panose="020B0503020204020204" pitchFamily="34" charset="-122"/>
                </a:rPr>
                <a:t>预测及置信区间确定</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73" name="直接连接符 152">
              <a:extLst>
                <a:ext uri="{FF2B5EF4-FFF2-40B4-BE49-F238E27FC236}">
                  <a16:creationId xmlns:a16="http://schemas.microsoft.com/office/drawing/2014/main" id="{6C37C70A-7B79-4A02-8199-41747E040551}"/>
                </a:ext>
              </a:extLst>
            </p:cNvPr>
            <p:cNvCxnSpPr/>
            <p:nvPr/>
          </p:nvCxnSpPr>
          <p:spPr>
            <a:xfrm flipV="1">
              <a:off x="1481601" y="1940614"/>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335AC120-ED29-4AEF-B36C-FEF163D468A1}"/>
              </a:ext>
            </a:extLst>
          </p:cNvPr>
          <p:cNvSpPr/>
          <p:nvPr/>
        </p:nvSpPr>
        <p:spPr>
          <a:xfrm>
            <a:off x="792660" y="915566"/>
            <a:ext cx="1991251"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回归分析的步骤</a:t>
            </a:r>
          </a:p>
        </p:txBody>
      </p:sp>
      <p:sp>
        <p:nvSpPr>
          <p:cNvPr id="75" name="矩形 74">
            <a:extLst>
              <a:ext uri="{FF2B5EF4-FFF2-40B4-BE49-F238E27FC236}">
                <a16:creationId xmlns:a16="http://schemas.microsoft.com/office/drawing/2014/main" id="{6B729F46-60C3-482D-9943-5F8D82F470C1}"/>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EAB65E4B-817B-4111-B6FA-FF8B876C3A36}"/>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263112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7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回归分析</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多元线性回归</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矩形 48">
            <a:extLst>
              <a:ext uri="{FF2B5EF4-FFF2-40B4-BE49-F238E27FC236}">
                <a16:creationId xmlns:a16="http://schemas.microsoft.com/office/drawing/2014/main" id="{E228054D-297A-4921-AA22-AF1231F28F65}"/>
              </a:ext>
            </a:extLst>
          </p:cNvPr>
          <p:cNvSpPr/>
          <p:nvPr/>
        </p:nvSpPr>
        <p:spPr>
          <a:xfrm>
            <a:off x="983593" y="1365219"/>
            <a:ext cx="966931" cy="438325"/>
          </a:xfrm>
          <a:prstGeom prst="rect">
            <a:avLst/>
          </a:prstGeom>
        </p:spPr>
        <p:txBody>
          <a:bodyPr wrap="none">
            <a:spAutoFit/>
          </a:bodyPr>
          <a:lstStyle/>
          <a:p>
            <a:pPr marL="342900" indent="-342900">
              <a:lnSpc>
                <a:spcPct val="150000"/>
              </a:lnSpc>
              <a:buFont typeface="+mj-lt"/>
              <a:buAutoNum type="arabicPeriod"/>
            </a:pPr>
            <a:r>
              <a:rPr lang="zh-CN" altLang="en-US" b="1">
                <a:latin typeface="Times New Roman" panose="02020603050405020304" pitchFamily="18" charset="0"/>
                <a:ea typeface="微软雅黑" panose="020B0503020204020204" pitchFamily="34" charset="-122"/>
              </a:rPr>
              <a:t>定义</a:t>
            </a:r>
            <a:endParaRPr lang="en-US" altLang="zh-CN" b="1">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1ED3BEE-2C42-4F38-80B3-6AB1F00468FA}"/>
                  </a:ext>
                </a:extLst>
              </p:cNvPr>
              <p:cNvSpPr/>
              <p:nvPr/>
            </p:nvSpPr>
            <p:spPr>
              <a:xfrm>
                <a:off x="983593" y="1811879"/>
                <a:ext cx="7059902" cy="1839991"/>
              </a:xfrm>
              <a:prstGeom prst="rect">
                <a:avLst/>
              </a:prstGeom>
            </p:spPr>
            <p:txBody>
              <a:bodyPr wrap="square">
                <a:spAutoFit/>
              </a:bodyPr>
              <a:lstStyle/>
              <a:p>
                <a:pPr algn="just">
                  <a:lnSpc>
                    <a:spcPct val="12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当把简单的一元回归模型推广到包含两个及两个以上自变量的模型，即表达一个因变量与多个自变量之间相互关系及其规律的数学模型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，即</a:t>
                </a:r>
                <a:r>
                  <a:rPr lang="zh-CN" altLang="zh-CN" sz="1600" dirty="0">
                    <a:latin typeface="Times New Roman" panose="02020603050405020304" pitchFamily="18" charset="0"/>
                    <a:ea typeface="微软雅黑" panose="020B0503020204020204" pitchFamily="34" charset="-122"/>
                  </a:rPr>
                  <a:t>为多元回归模型</a:t>
                </a:r>
                <a:r>
                  <a:rPr lang="zh-CN" altLang="en-US" sz="1600" dirty="0">
                    <a:latin typeface="Times New Roman" panose="02020603050405020304" pitchFamily="18" charset="0"/>
                    <a:ea typeface="微软雅黑" panose="020B0503020204020204" pitchFamily="34" charset="-122"/>
                  </a:rPr>
                  <a:t>。</a:t>
                </a:r>
                <a:endParaRPr lang="en-US" altLang="zh-CN" sz="1600" dirty="0">
                  <a:latin typeface="Times New Roman" panose="02020603050405020304" pitchFamily="18" charset="0"/>
                  <a:ea typeface="微软雅黑" panose="020B0503020204020204" pitchFamily="34" charset="-122"/>
                </a:endParaRPr>
              </a:p>
              <a:p>
                <a:pPr algn="just">
                  <a:lnSpc>
                    <a:spcPct val="120000"/>
                  </a:lnSpc>
                </a:pP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假设</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y</m:t>
                    </m:r>
                  </m:oMath>
                </a14:m>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为因变量，当因变量</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y</m:t>
                    </m:r>
                  </m:oMath>
                </a14:m>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值的变动受到</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𝑥</m:t>
                        </m:r>
                      </m:e>
                      <m:sub>
                        <m:r>
                          <a:rPr lang="en-US" altLang="zh-CN" sz="1600" i="1" kern="100">
                            <a:latin typeface="Cambria Math" panose="02040503050406030204" pitchFamily="18" charset="0"/>
                            <a:cs typeface="Times New Roman" panose="02020603050405020304" pitchFamily="18" charset="0"/>
                          </a:rPr>
                          <m:t>1</m:t>
                        </m:r>
                      </m:sub>
                    </m:sSub>
                    <m:r>
                      <a:rPr lang="en-US" altLang="zh-CN" sz="1600" i="1" kern="100">
                        <a:latin typeface="Cambria Math" panose="02040503050406030204" pitchFamily="18" charset="0"/>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𝑥</m:t>
                        </m:r>
                      </m:e>
                      <m:sub>
                        <m:r>
                          <a:rPr lang="en-US" altLang="zh-CN" sz="1600" i="1" kern="100">
                            <a:latin typeface="Cambria Math" panose="02040503050406030204" pitchFamily="18" charset="0"/>
                            <a:cs typeface="Times New Roman" panose="02020603050405020304" pitchFamily="18" charset="0"/>
                          </a:rPr>
                          <m:t>2</m:t>
                        </m:r>
                      </m:sub>
                    </m:sSub>
                    <m:r>
                      <a:rPr lang="en-US" altLang="zh-CN" sz="1600" i="1" kern="100">
                        <a:latin typeface="Cambria Math" panose="02040503050406030204" pitchFamily="18" charset="0"/>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𝑥</m:t>
                        </m:r>
                      </m:e>
                      <m:sub>
                        <m:r>
                          <a:rPr lang="en-US" altLang="zh-CN" sz="1600" i="1" kern="100">
                            <a:latin typeface="Cambria Math" panose="02040503050406030204" pitchFamily="18" charset="0"/>
                            <a:cs typeface="Times New Roman" panose="02020603050405020304" pitchFamily="18" charset="0"/>
                          </a:rPr>
                          <m:t>3</m:t>
                        </m:r>
                      </m:sub>
                    </m:sSub>
                    <m:r>
                      <a:rPr lang="en-US" altLang="zh-CN" sz="1600" i="1" kern="100">
                        <a:latin typeface="Cambria Math" panose="02040503050406030204" pitchFamily="18" charset="0"/>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𝑥</m:t>
                        </m:r>
                      </m:e>
                      <m:sub>
                        <m:r>
                          <a:rPr lang="en-US" altLang="zh-CN" sz="1600" i="1" kern="100">
                            <a:latin typeface="Cambria Math" panose="02040503050406030204" pitchFamily="18" charset="0"/>
                            <a:cs typeface="Times New Roman" panose="02020603050405020304" pitchFamily="18" charset="0"/>
                          </a:rPr>
                          <m:t>𝑘</m:t>
                        </m:r>
                      </m:sub>
                    </m:sSub>
                  </m:oMath>
                </a14:m>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等</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k</m:t>
                    </m:r>
                  </m:oMath>
                </a14:m>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个自变量影响时，描述因变量与自变量和误差项</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ε</m:t>
                    </m:r>
                  </m:oMath>
                </a14:m>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间线性相关关系的方程为所愿线性回归方程，其一般表达式为</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D1ED3BEE-2C42-4F38-80B3-6AB1F00468FA}"/>
                  </a:ext>
                </a:extLst>
              </p:cNvPr>
              <p:cNvSpPr>
                <a:spLocks noRot="1" noChangeAspect="1" noMove="1" noResize="1" noEditPoints="1" noAdjustHandles="1" noChangeArrowheads="1" noChangeShapeType="1" noTextEdit="1"/>
              </p:cNvSpPr>
              <p:nvPr/>
            </p:nvSpPr>
            <p:spPr>
              <a:xfrm>
                <a:off x="983593" y="1811879"/>
                <a:ext cx="7059902" cy="1839991"/>
              </a:xfrm>
              <a:prstGeom prst="rect">
                <a:avLst/>
              </a:prstGeom>
              <a:blipFill>
                <a:blip r:embed="rId4"/>
                <a:stretch>
                  <a:fillRect l="-432" r="-518" b="-3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DEFE3E8-D410-4696-A704-0E4FD873CF4F}"/>
                  </a:ext>
                </a:extLst>
              </p:cNvPr>
              <p:cNvSpPr/>
              <p:nvPr/>
            </p:nvSpPr>
            <p:spPr>
              <a:xfrm>
                <a:off x="2987824" y="3651621"/>
                <a:ext cx="34083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𝑦</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𝛽</m:t>
                          </m:r>
                        </m:e>
                        <m:sub>
                          <m:r>
                            <a:rPr lang="zh-CN" altLang="en-US" sz="1600" i="0">
                              <a:latin typeface="Cambria Math" panose="02040503050406030204" pitchFamily="18" charset="0"/>
                            </a:rPr>
                            <m:t>0</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𝛽</m:t>
                          </m:r>
                        </m:e>
                        <m:sub>
                          <m:r>
                            <a:rPr lang="zh-CN" altLang="en-US" sz="1600" i="0">
                              <a:latin typeface="Cambria Math" panose="02040503050406030204" pitchFamily="18" charset="0"/>
                            </a:rPr>
                            <m:t>1</m:t>
                          </m:r>
                        </m:sub>
                      </m:s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𝛽</m:t>
                          </m:r>
                        </m:e>
                        <m:sub>
                          <m:r>
                            <a:rPr lang="zh-CN" altLang="en-US" sz="1600" i="0">
                              <a:latin typeface="Cambria Math" panose="02040503050406030204" pitchFamily="18" charset="0"/>
                            </a:rPr>
                            <m:t>2</m:t>
                          </m:r>
                        </m:sub>
                      </m:s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𝛽</m:t>
                          </m:r>
                        </m:e>
                        <m:sub>
                          <m:r>
                            <a:rPr lang="zh-CN" altLang="en-US" sz="1600" i="1">
                              <a:latin typeface="Cambria Math" panose="02040503050406030204" pitchFamily="18" charset="0"/>
                            </a:rPr>
                            <m:t>𝑘</m:t>
                          </m:r>
                        </m:sub>
                      </m:s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𝜀</m:t>
                          </m:r>
                        </m:e>
                        <m:sub>
                          <m:r>
                            <a:rPr lang="zh-CN" altLang="en-US" sz="1600" i="1">
                              <a:latin typeface="Cambria Math" panose="02040503050406030204" pitchFamily="18" charset="0"/>
                            </a:rPr>
                            <m:t>𝑖</m:t>
                          </m:r>
                        </m:sub>
                      </m:sSub>
                    </m:oMath>
                  </m:oMathPara>
                </a14:m>
                <a:endParaRPr lang="zh-CN" altLang="en-US" sz="1600" dirty="0"/>
              </a:p>
            </p:txBody>
          </p:sp>
        </mc:Choice>
        <mc:Fallback xmlns="">
          <p:sp>
            <p:nvSpPr>
              <p:cNvPr id="4" name="矩形 3">
                <a:extLst>
                  <a:ext uri="{FF2B5EF4-FFF2-40B4-BE49-F238E27FC236}">
                    <a16:creationId xmlns:a16="http://schemas.microsoft.com/office/drawing/2014/main" id="{3DEFE3E8-D410-4696-A704-0E4FD873CF4F}"/>
                  </a:ext>
                </a:extLst>
              </p:cNvPr>
              <p:cNvSpPr>
                <a:spLocks noRot="1" noChangeAspect="1" noMove="1" noResize="1" noEditPoints="1" noAdjustHandles="1" noChangeArrowheads="1" noChangeShapeType="1" noTextEdit="1"/>
              </p:cNvSpPr>
              <p:nvPr/>
            </p:nvSpPr>
            <p:spPr>
              <a:xfrm>
                <a:off x="2987824" y="3651621"/>
                <a:ext cx="3408305" cy="338554"/>
              </a:xfrm>
              <a:prstGeom prst="rect">
                <a:avLst/>
              </a:prstGeom>
              <a:blipFill>
                <a:blip r:embed="rId5"/>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336164B-A13B-4FDF-855E-B52AB0F0574A}"/>
                  </a:ext>
                </a:extLst>
              </p:cNvPr>
              <p:cNvSpPr/>
              <p:nvPr/>
            </p:nvSpPr>
            <p:spPr>
              <a:xfrm>
                <a:off x="1879319" y="4082173"/>
                <a:ext cx="6512651" cy="338554"/>
              </a:xfrm>
              <a:prstGeom prst="rect">
                <a:avLst/>
              </a:prstGeom>
            </p:spPr>
            <p:txBody>
              <a:bodyPr wrap="square">
                <a:spAutoFit/>
              </a:bodyPr>
              <a:lstStyle/>
              <a:p>
                <a:pPr indent="457200"/>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pitchFamily="18" charset="0"/>
                          </a:rPr>
                          <m:t>𝛽</m:t>
                        </m:r>
                      </m:e>
                      <m:sub>
                        <m:r>
                          <a:rPr lang="en-US" altLang="zh-CN" sz="1600" i="1">
                            <a:latin typeface="Cambria Math" panose="02040503050406030204" pitchFamily="18" charset="0"/>
                            <a:cs typeface="Times New Roman" panose="02020603050405020304" pitchFamily="18" charset="0"/>
                          </a:rPr>
                          <m:t>0</m:t>
                        </m:r>
                      </m:sub>
                    </m:sSub>
                    <m:r>
                      <a:rPr lang="en-US" altLang="zh-CN" sz="1600" i="1">
                        <a:latin typeface="Cambria Math" panose="020405030504060302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pitchFamily="18" charset="0"/>
                          </a:rPr>
                          <m:t>𝛽</m:t>
                        </m:r>
                      </m:e>
                      <m:sub>
                        <m:r>
                          <a:rPr lang="en-US" altLang="zh-CN" sz="1600" i="1">
                            <a:latin typeface="Cambria Math" panose="02040503050406030204" pitchFamily="18" charset="0"/>
                            <a:cs typeface="Times New Roman" panose="02020603050405020304" pitchFamily="18" charset="0"/>
                          </a:rPr>
                          <m:t>1</m:t>
                        </m:r>
                      </m:sub>
                    </m:sSub>
                    <m:r>
                      <a:rPr lang="en-US" altLang="zh-CN" sz="1600" i="1">
                        <a:latin typeface="Cambria Math" panose="020405030504060302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pitchFamily="18" charset="0"/>
                          </a:rPr>
                          <m:t>𝛽</m:t>
                        </m:r>
                      </m:e>
                      <m:sub>
                        <m:r>
                          <a:rPr lang="en-US" altLang="zh-CN" sz="1600" i="1">
                            <a:latin typeface="Cambria Math" panose="02040503050406030204" pitchFamily="18" charset="0"/>
                            <a:cs typeface="Times New Roman" panose="02020603050405020304" pitchFamily="18" charset="0"/>
                          </a:rPr>
                          <m:t>𝑘</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为需要顾及的总体模型参数，</a:t>
                </a:r>
                <a14:m>
                  <m:oMath xmlns:m="http://schemas.openxmlformats.org/officeDocument/2006/math">
                    <m:r>
                      <m:rPr>
                        <m:sty m:val="p"/>
                      </m:rPr>
                      <a:rPr lang="en-US" altLang="zh-CN" sz="1600">
                        <a:latin typeface="Cambria Math" panose="02040503050406030204" pitchFamily="18" charset="0"/>
                        <a:cs typeface="Times New Roman" panose="02020603050405020304" pitchFamily="18" charset="0"/>
                      </a:rPr>
                      <m:t>ε</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为误差项</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latin typeface="Times New Roman" panose="02020603050405020304" pitchFamily="18" charset="0"/>
                  <a:ea typeface="微软雅黑" panose="020B0503020204020204" pitchFamily="34" charset="-122"/>
                </a:endParaRPr>
              </a:p>
            </p:txBody>
          </p:sp>
        </mc:Choice>
        <mc:Fallback xmlns="">
          <p:sp>
            <p:nvSpPr>
              <p:cNvPr id="5" name="矩形 4">
                <a:extLst>
                  <a:ext uri="{FF2B5EF4-FFF2-40B4-BE49-F238E27FC236}">
                    <a16:creationId xmlns:a16="http://schemas.microsoft.com/office/drawing/2014/main" id="{E336164B-A13B-4FDF-855E-B52AB0F0574A}"/>
                  </a:ext>
                </a:extLst>
              </p:cNvPr>
              <p:cNvSpPr>
                <a:spLocks noRot="1" noChangeAspect="1" noMove="1" noResize="1" noEditPoints="1" noAdjustHandles="1" noChangeArrowheads="1" noChangeShapeType="1" noTextEdit="1"/>
              </p:cNvSpPr>
              <p:nvPr/>
            </p:nvSpPr>
            <p:spPr>
              <a:xfrm>
                <a:off x="1879319" y="4082173"/>
                <a:ext cx="6512651" cy="338554"/>
              </a:xfrm>
              <a:prstGeom prst="rect">
                <a:avLst/>
              </a:prstGeom>
              <a:blipFill>
                <a:blip r:embed="rId6"/>
                <a:stretch>
                  <a:fillRect t="-5455"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98842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回归分析</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多元线性回归</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EE77354-6F12-4DBB-AA03-32BC09C2F9F0}"/>
                  </a:ext>
                </a:extLst>
              </p:cNvPr>
              <p:cNvSpPr/>
              <p:nvPr/>
            </p:nvSpPr>
            <p:spPr>
              <a:xfrm>
                <a:off x="1342379" y="1889977"/>
                <a:ext cx="6241503" cy="1936236"/>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解释变量是非随机的或固定的，且总体模型是线性的。</a:t>
                </a:r>
              </a:p>
              <a:p>
                <a:pPr marL="285750" indent="-285750" algn="just">
                  <a:lnSpc>
                    <a:spcPct val="150000"/>
                  </a:lnSpc>
                  <a:spcAft>
                    <a:spcPts val="0"/>
                  </a:spcAft>
                  <a:buFont typeface="Wingdings" panose="05000000000000000000" pitchFamily="2" charset="2"/>
                  <a:buChar char="Ø"/>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解释变量与随机扰动项不相关。</a:t>
                </a:r>
              </a:p>
              <a:p>
                <a:pPr marL="285750" indent="-285750" algn="just">
                  <a:lnSpc>
                    <a:spcPct val="150000"/>
                  </a:lnSpc>
                  <a:spcAft>
                    <a:spcPts val="0"/>
                  </a:spcAft>
                  <a:buFont typeface="Wingdings" panose="05000000000000000000" pitchFamily="2" charset="2"/>
                  <a:buChar char="Ø"/>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解释变量间不存在严格的线性相关性，即无多重共同线性。</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Ø"/>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随机扰动项均具有零均值、同方差且无序列相关性。</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Ø"/>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随机扰动项服从均值为</a:t>
                </a:r>
                <a:r>
                  <a:rPr lang="en-US" altLang="zh-CN" sz="1600" dirty="0">
                    <a:latin typeface="微软雅黑" panose="020B0503020204020204" pitchFamily="34" charset="-122"/>
                    <a:ea typeface="微软雅黑" panose="020B0503020204020204" pitchFamily="34" charset="-122"/>
                  </a:rPr>
                  <a:t>0</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，方差为</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cs typeface="Times New Roman" panose="02020603050405020304" pitchFamily="18" charset="0"/>
                          </a:rPr>
                          <m:t>𝜎</m:t>
                        </m:r>
                      </m:e>
                      <m:sup>
                        <m:r>
                          <a:rPr lang="en-US" altLang="zh-CN" sz="1600" i="1">
                            <a:latin typeface="Cambria Math" panose="02040503050406030204" pitchFamily="18" charset="0"/>
                            <a:cs typeface="Times New Roman" panose="02020603050405020304" pitchFamily="18" charset="0"/>
                          </a:rPr>
                          <m:t>2</m:t>
                        </m:r>
                      </m:sup>
                    </m:sSup>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的正太分布。</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3" name="矩形 2">
                <a:extLst>
                  <a:ext uri="{FF2B5EF4-FFF2-40B4-BE49-F238E27FC236}">
                    <a16:creationId xmlns:a16="http://schemas.microsoft.com/office/drawing/2014/main" id="{3EE77354-6F12-4DBB-AA03-32BC09C2F9F0}"/>
                  </a:ext>
                </a:extLst>
              </p:cNvPr>
              <p:cNvSpPr>
                <a:spLocks noRot="1" noChangeAspect="1" noMove="1" noResize="1" noEditPoints="1" noAdjustHandles="1" noChangeArrowheads="1" noChangeShapeType="1" noTextEdit="1"/>
              </p:cNvSpPr>
              <p:nvPr/>
            </p:nvSpPr>
            <p:spPr>
              <a:xfrm>
                <a:off x="1342379" y="1889977"/>
                <a:ext cx="6241503" cy="1936236"/>
              </a:xfrm>
              <a:prstGeom prst="rect">
                <a:avLst/>
              </a:prstGeom>
              <a:blipFill>
                <a:blip r:embed="rId4"/>
                <a:stretch>
                  <a:fillRect l="-391" b="-943"/>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E9EDBEFB-7E60-4C35-A46F-0F2E9563E124}"/>
              </a:ext>
            </a:extLst>
          </p:cNvPr>
          <p:cNvSpPr/>
          <p:nvPr/>
        </p:nvSpPr>
        <p:spPr>
          <a:xfrm>
            <a:off x="983593" y="1365219"/>
            <a:ext cx="1402948" cy="438325"/>
          </a:xfrm>
          <a:prstGeom prst="rect">
            <a:avLst/>
          </a:prstGeom>
        </p:spPr>
        <p:txBody>
          <a:bodyPr wrap="none">
            <a:spAutoFit/>
          </a:bodyPr>
          <a:lstStyle/>
          <a:p>
            <a:pPr marL="342900" indent="-342900">
              <a:lnSpc>
                <a:spcPct val="150000"/>
              </a:lnSpc>
              <a:buFont typeface="+mj-lt"/>
              <a:buAutoNum type="arabicPeriod" startAt="2"/>
            </a:pPr>
            <a:r>
              <a:rPr lang="zh-CN" altLang="en-US" b="1">
                <a:latin typeface="Times New Roman" panose="02020603050405020304" pitchFamily="18" charset="0"/>
                <a:ea typeface="微软雅黑" panose="020B0503020204020204" pitchFamily="34" charset="-122"/>
              </a:rPr>
              <a:t>基本假设</a:t>
            </a:r>
            <a:endParaRPr lang="en-US" altLang="zh-CN" b="1">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07297469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回归分析</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多元线性回归</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12C93D3-FA74-4658-A2CA-5EA78610964D}"/>
                  </a:ext>
                </a:extLst>
              </p:cNvPr>
              <p:cNvSpPr/>
              <p:nvPr/>
            </p:nvSpPr>
            <p:spPr>
              <a:xfrm>
                <a:off x="1320558" y="1765899"/>
                <a:ext cx="6961268" cy="3040961"/>
              </a:xfrm>
              <a:prstGeom prst="rect">
                <a:avLst/>
              </a:prstGeom>
            </p:spPr>
            <p:txBody>
              <a:bodyPr wrap="square">
                <a:spAutoFit/>
              </a:bodyPr>
              <a:lstStyle/>
              <a:p>
                <a:pPr>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随机抽取一组样本容量为</a:t>
                </a:r>
                <a:r>
                  <a:rPr lang="en-US" altLang="zh-CN" sz="1600" dirty="0">
                    <a:latin typeface="Times New Roman" panose="02020603050405020304" pitchFamily="18" charset="0"/>
                    <a:ea typeface="微软雅黑" panose="020B0503020204020204" pitchFamily="34" charset="-122"/>
                  </a:rPr>
                  <a:t>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的样本观测值对总体参数进行估计</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a:latin typeface="Cambria Math" panose="020405030504060302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pitchFamily="18" charset="0"/>
                            </a:rPr>
                            <m:t>𝑥</m:t>
                          </m:r>
                        </m:e>
                        <m:sub>
                          <m: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1</m:t>
                          </m:r>
                        </m:sub>
                      </m:sSub>
                      <m:r>
                        <a:rPr lang="en-US" altLang="zh-CN" sz="1600" i="1">
                          <a:latin typeface="Cambria Math" panose="020405030504060302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pitchFamily="18" charset="0"/>
                            </a:rPr>
                            <m:t>𝑥</m:t>
                          </m:r>
                        </m:e>
                        <m:sub>
                          <m: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2</m:t>
                          </m:r>
                        </m:sub>
                      </m:sSub>
                      <m:r>
                        <a:rPr lang="en-US" altLang="zh-CN" sz="1600" i="1">
                          <a:latin typeface="Cambria Math" panose="020405030504060302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pitchFamily="18" charset="0"/>
                            </a:rPr>
                            <m:t>𝑥</m:t>
                          </m:r>
                        </m:e>
                        <m:sub>
                          <m: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3</m:t>
                          </m:r>
                        </m:sub>
                      </m:sSub>
                      <m:r>
                        <a:rPr lang="en-US" altLang="zh-CN" sz="1600" i="1">
                          <a:latin typeface="Cambria Math" panose="020405030504060302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𝑥</m:t>
                          </m:r>
                        </m:e>
                        <m:sub>
                          <m:r>
                            <a:rPr lang="en-US" altLang="zh-CN" sz="1600" i="1">
                              <a:latin typeface="Cambria Math" panose="02040503050406030204" pitchFamily="18" charset="0"/>
                              <a:cs typeface="Times New Roman" panose="02020603050405020304" pitchFamily="18" charset="0"/>
                            </a:rPr>
                            <m:t>𝑖𝑘</m:t>
                          </m:r>
                        </m:sub>
                      </m:sSub>
                      <m:r>
                        <a:rPr lang="en-US" altLang="zh-CN" sz="1600" i="1">
                          <a:latin typeface="Cambria Math" panose="020405030504060302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pitchFamily="18" charset="0"/>
                            </a:rPr>
                            <m:t>𝑦</m:t>
                          </m:r>
                        </m:e>
                        <m:sub>
                          <m:r>
                            <a:rPr lang="en-US" altLang="zh-CN" sz="1600" i="1">
                              <a:latin typeface="Cambria Math" panose="02040503050406030204" pitchFamily="18" charset="0"/>
                              <a:cs typeface="Times New Roman" panose="02020603050405020304" pitchFamily="18" charset="0"/>
                            </a:rPr>
                            <m:t>𝑖</m:t>
                          </m:r>
                        </m:sub>
                      </m:sSub>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m:t>
                      </m:r>
                      <m:r>
                        <a:rPr lang="en-US" altLang="zh-CN" sz="1600">
                          <a:latin typeface="Cambria Math" panose="02040503050406030204" pitchFamily="18" charset="0"/>
                          <a:cs typeface="Times New Roman" panose="02020603050405020304" pitchFamily="18" charset="0"/>
                        </a:rPr>
                        <m:t>1,2,⋯,</m:t>
                      </m:r>
                      <m:r>
                        <a:rPr lang="en-US" altLang="zh-CN" sz="1600" i="1">
                          <a:latin typeface="Cambria Math" panose="02040503050406030204" pitchFamily="18" charset="0"/>
                          <a:cs typeface="Times New Roman" panose="02020603050405020304" pitchFamily="18" charset="0"/>
                        </a:rPr>
                        <m:t>𝑛</m:t>
                      </m:r>
                      <m:r>
                        <a:rPr lang="en-US" altLang="zh-CN" sz="1600" i="1">
                          <a:latin typeface="Cambria Math" panose="02040503050406030204" pitchFamily="18" charset="0"/>
                          <a:cs typeface="Times New Roman" panose="02020603050405020304" pitchFamily="18" charset="0"/>
                        </a:rPr>
                        <m:t>)</m:t>
                      </m:r>
                    </m:oMath>
                  </m:oMathPara>
                </a14:m>
                <a:endParaRPr lang="en-US" altLang="zh-CN" sz="1600" dirty="0">
                  <a:latin typeface="Times New Roman" panose="02020603050405020304" pitchFamily="18" charset="0"/>
                  <a:ea typeface="微软雅黑" panose="020B0503020204020204" pitchFamily="34" charset="-122"/>
                </a:endParaRPr>
              </a:p>
              <a:p>
                <a:pPr>
                  <a:lnSpc>
                    <a:spcPct val="150000"/>
                  </a:lnSpc>
                </a:pPr>
                <a:r>
                  <a:rPr lang="zh-CN" altLang="en-US" sz="1600" dirty="0">
                    <a:latin typeface="Times New Roman" panose="02020603050405020304" pitchFamily="18" charset="0"/>
                    <a:ea typeface="微软雅黑" panose="020B0503020204020204" pitchFamily="34" charset="-122"/>
                  </a:rPr>
                  <a:t>样本数据拟合的回归方程为</a:t>
                </a:r>
                <a:endParaRPr lang="en-US" altLang="zh-CN" sz="1600" dirty="0">
                  <a:latin typeface="Times New Roman" panose="020206030504050203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𝑦</m:t>
                          </m:r>
                        </m:e>
                      </m:acc>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0</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1</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2</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𝑘</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𝑘</m:t>
                          </m:r>
                        </m:sub>
                      </m:sSub>
                    </m:oMath>
                  </m:oMathPara>
                </a14:m>
                <a:endParaRPr lang="en-US" altLang="zh-CN" sz="1600" dirty="0">
                  <a:latin typeface="Times New Roman" panose="02020603050405020304" pitchFamily="18" charset="0"/>
                  <a:ea typeface="微软雅黑" panose="020B0503020204020204" pitchFamily="34" charset="-122"/>
                </a:endParaRPr>
              </a:p>
              <a:p>
                <a:pPr>
                  <a:lnSpc>
                    <a:spcPct val="150000"/>
                  </a:lnSpc>
                </a:pPr>
                <a:r>
                  <a:rPr lang="zh-CN" altLang="zh-CN" sz="1600" dirty="0">
                    <a:latin typeface="Times New Roman" panose="02020603050405020304" pitchFamily="18" charset="0"/>
                    <a:ea typeface="微软雅黑" panose="020B0503020204020204" pitchFamily="34" charset="-122"/>
                  </a:rPr>
                  <a:t>我们希望基于样本观测值来拟合出一条距所有样本点最近的直线，从而最小化残差平方和</a:t>
                </a:r>
                <a:r>
                  <a:rPr lang="zh-CN" altLang="en-US" sz="1600" dirty="0">
                    <a:latin typeface="Times New Roman" panose="02020603050405020304" pitchFamily="18" charset="0"/>
                    <a:ea typeface="微软雅黑" panose="020B0503020204020204" pitchFamily="34" charset="-122"/>
                  </a:rPr>
                  <a:t>，即通过求最小</a:t>
                </a:r>
                <a:r>
                  <a:rPr lang="en-US" altLang="zh-CN" sz="1600" dirty="0">
                    <a:latin typeface="Times New Roman" panose="02020603050405020304" pitchFamily="18" charset="0"/>
                    <a:ea typeface="微软雅黑" panose="020B0503020204020204" pitchFamily="34" charset="-122"/>
                  </a:rPr>
                  <a:t>Q</a:t>
                </a:r>
                <a:r>
                  <a:rPr lang="zh-CN" altLang="en-US" sz="1600" dirty="0">
                    <a:latin typeface="Times New Roman" panose="02020603050405020304" pitchFamily="18" charset="0"/>
                    <a:ea typeface="微软雅黑" panose="020B0503020204020204" pitchFamily="34" charset="-122"/>
                  </a:rPr>
                  <a:t>值来得出最佳的总体参数</a:t>
                </a:r>
                <a:r>
                  <a:rPr lang="zh-CN" altLang="zh-CN" sz="1600" dirty="0">
                    <a:latin typeface="Times New Roman" panose="02020603050405020304" pitchFamily="18" charset="0"/>
                    <a:ea typeface="微软雅黑" panose="020B0503020204020204" pitchFamily="34" charset="-122"/>
                  </a:rPr>
                  <a:t>。</a:t>
                </a:r>
                <a:r>
                  <a:rPr lang="zh-CN" altLang="en-US" sz="1600" dirty="0">
                    <a:latin typeface="Times New Roman" panose="02020603050405020304" pitchFamily="18" charset="0"/>
                    <a:ea typeface="微软雅黑" panose="020B0503020204020204" pitchFamily="34" charset="-122"/>
                  </a:rPr>
                  <a:t>这就是最小二乘法估计的基本思想。</a:t>
                </a:r>
                <a:endParaRPr lang="en-US" altLang="zh-CN" sz="1600" dirty="0">
                  <a:latin typeface="Times New Roman" panose="020206030504050203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1600">
                          <a:latin typeface="Cambria Math" panose="02040503050406030204" pitchFamily="18" charset="0"/>
                        </a:rPr>
                        <m:t>Q</m:t>
                      </m:r>
                      <m:r>
                        <a:rPr lang="en-US" altLang="zh-CN" sz="1600">
                          <a:latin typeface="Cambria Math" panose="02040503050406030204" pitchFamily="18" charset="0"/>
                        </a:rPr>
                        <m:t>=</m:t>
                      </m:r>
                      <m:nary>
                        <m:naryPr>
                          <m:chr m:val="∑"/>
                          <m:limLoc m:val="undOvr"/>
                          <m:subHide m:val="on"/>
                          <m:supHide m:val="on"/>
                          <m:ctrlPr>
                            <a:rPr lang="zh-CN" altLang="zh-CN" sz="1600" i="1">
                              <a:latin typeface="Cambria Math" panose="02040503050406030204" pitchFamily="18" charset="0"/>
                            </a:rPr>
                          </m:ctrlPr>
                        </m:naryPr>
                        <m:sub/>
                        <m:sup/>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𝑒</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2</m:t>
                              </m:r>
                            </m:sup>
                          </m:sSubSup>
                          <m:r>
                            <a:rPr lang="en-US" altLang="zh-CN" sz="1600" i="1">
                              <a:latin typeface="Cambria Math" panose="02040503050406030204" pitchFamily="18" charset="0"/>
                            </a:rPr>
                            <m:t>=</m:t>
                          </m:r>
                          <m:nary>
                            <m:naryPr>
                              <m:chr m:val="∑"/>
                              <m:limLoc m:val="undOvr"/>
                              <m:subHide m:val="on"/>
                              <m:supHide m:val="on"/>
                              <m:ctrlPr>
                                <a:rPr lang="zh-CN" altLang="zh-CN" sz="1600" i="1">
                                  <a:latin typeface="Cambria Math" panose="02040503050406030204" pitchFamily="18" charset="0"/>
                                </a:rPr>
                              </m:ctrlPr>
                            </m:naryPr>
                            <m:sub/>
                            <m:sup/>
                            <m:e>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𝑦</m:t>
                                          </m:r>
                                        </m:e>
                                      </m:acc>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nary>
                                <m:naryPr>
                                  <m:chr m:val="∑"/>
                                  <m:limLoc m:val="undOvr"/>
                                  <m:subHide m:val="on"/>
                                  <m:supHide m:val="on"/>
                                  <m:ctrlPr>
                                    <a:rPr lang="zh-CN" altLang="zh-CN" sz="1600" i="1">
                                      <a:latin typeface="Cambria Math" panose="02040503050406030204" pitchFamily="18" charset="0"/>
                                    </a:rPr>
                                  </m:ctrlPr>
                                </m:naryPr>
                                <m:sub/>
                                <m:sup/>
                                <m:e>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0</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1</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2</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𝑘</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𝑖𝑘</m:t>
                                          </m:r>
                                        </m:sub>
                                      </m:sSub>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e>
                              </m:nary>
                            </m:e>
                          </m:nary>
                        </m:e>
                      </m:nary>
                    </m:oMath>
                  </m:oMathPara>
                </a14:m>
                <a:endParaRPr lang="zh-CN" altLang="en-US" sz="1600" dirty="0">
                  <a:latin typeface="Times New Roman" panose="02020603050405020304" pitchFamily="18" charset="0"/>
                  <a:ea typeface="微软雅黑" panose="020B0503020204020204" pitchFamily="34" charset="-122"/>
                </a:endParaRPr>
              </a:p>
            </p:txBody>
          </p:sp>
        </mc:Choice>
        <mc:Fallback xmlns="">
          <p:sp>
            <p:nvSpPr>
              <p:cNvPr id="2" name="矩形 1">
                <a:extLst>
                  <a:ext uri="{FF2B5EF4-FFF2-40B4-BE49-F238E27FC236}">
                    <a16:creationId xmlns:a16="http://schemas.microsoft.com/office/drawing/2014/main" id="{012C93D3-FA74-4658-A2CA-5EA78610964D}"/>
                  </a:ext>
                </a:extLst>
              </p:cNvPr>
              <p:cNvSpPr>
                <a:spLocks noRot="1" noChangeAspect="1" noMove="1" noResize="1" noEditPoints="1" noAdjustHandles="1" noChangeArrowheads="1" noChangeShapeType="1" noTextEdit="1"/>
              </p:cNvSpPr>
              <p:nvPr/>
            </p:nvSpPr>
            <p:spPr>
              <a:xfrm>
                <a:off x="1320558" y="1765899"/>
                <a:ext cx="6961268" cy="3040961"/>
              </a:xfrm>
              <a:prstGeom prst="rect">
                <a:avLst/>
              </a:prstGeom>
              <a:blipFill>
                <a:blip r:embed="rId4"/>
                <a:stretch>
                  <a:fillRect l="-525"/>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E9EEC04B-779B-4275-BA17-A3DEEAE0E6D8}"/>
              </a:ext>
            </a:extLst>
          </p:cNvPr>
          <p:cNvSpPr/>
          <p:nvPr/>
        </p:nvSpPr>
        <p:spPr>
          <a:xfrm>
            <a:off x="983593" y="1365219"/>
            <a:ext cx="1402948" cy="438325"/>
          </a:xfrm>
          <a:prstGeom prst="rect">
            <a:avLst/>
          </a:prstGeom>
        </p:spPr>
        <p:txBody>
          <a:bodyPr wrap="none">
            <a:spAutoFit/>
          </a:bodyPr>
          <a:lstStyle/>
          <a:p>
            <a:pPr marL="342900" indent="-342900">
              <a:lnSpc>
                <a:spcPct val="150000"/>
              </a:lnSpc>
              <a:buFont typeface="+mj-lt"/>
              <a:buAutoNum type="arabicPeriod" startAt="3"/>
            </a:pPr>
            <a:r>
              <a:rPr lang="zh-CN" altLang="en-US" b="1">
                <a:latin typeface="Times New Roman" panose="02020603050405020304" pitchFamily="18" charset="0"/>
                <a:ea typeface="微软雅黑" panose="020B0503020204020204" pitchFamily="34" charset="-122"/>
              </a:rPr>
              <a:t>参数估计</a:t>
            </a:r>
            <a:endParaRPr lang="en-US" altLang="zh-CN" b="1">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09013543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回归分析</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733167"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多元线性回归</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文本框 2">
            <a:extLst>
              <a:ext uri="{FF2B5EF4-FFF2-40B4-BE49-F238E27FC236}">
                <a16:creationId xmlns:a16="http://schemas.microsoft.com/office/drawing/2014/main" id="{E244EB83-E0A2-4E1B-87B5-9BF956DBAFBB}"/>
              </a:ext>
            </a:extLst>
          </p:cNvPr>
          <p:cNvSpPr txBox="1"/>
          <p:nvPr/>
        </p:nvSpPr>
        <p:spPr>
          <a:xfrm>
            <a:off x="1357808" y="1919866"/>
            <a:ext cx="7285675" cy="230806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rPr>
              <a:t>t</a:t>
            </a:r>
            <a:r>
              <a:rPr lang="zh-CN" altLang="en-US" sz="1600" dirty="0">
                <a:latin typeface="Times New Roman" panose="02020603050405020304" pitchFamily="18" charset="0"/>
                <a:ea typeface="微软雅黑" panose="020B0503020204020204" pitchFamily="34" charset="-122"/>
              </a:rPr>
              <a:t>检验</a:t>
            </a:r>
            <a:endParaRPr lang="en-US" altLang="zh-CN" sz="1600" dirty="0">
              <a:latin typeface="Times New Roman" panose="02020603050405020304" pitchFamily="18" charset="0"/>
              <a:ea typeface="微软雅黑" panose="020B0503020204020204" pitchFamily="34" charset="-122"/>
            </a:endParaRPr>
          </a:p>
          <a:p>
            <a:pPr lvl="1">
              <a:lnSpc>
                <a:spcPct val="150000"/>
              </a:lnSpc>
            </a:pPr>
            <a:r>
              <a:rPr lang="zh-CN" altLang="zh-CN" sz="1600" dirty="0">
                <a:latin typeface="Times New Roman" panose="02020603050405020304" pitchFamily="18" charset="0"/>
                <a:ea typeface="微软雅黑" panose="020B0503020204020204" pitchFamily="34" charset="-122"/>
              </a:rPr>
              <a:t>以判断多元线性回归方程中系数的作用是否显著</a:t>
            </a:r>
            <a:r>
              <a:rPr lang="zh-CN" altLang="en-US" sz="1600" dirty="0">
                <a:latin typeface="Times New Roman" panose="02020603050405020304" pitchFamily="18" charset="0"/>
                <a:ea typeface="微软雅黑" panose="020B0503020204020204" pitchFamily="34" charset="-122"/>
              </a:rPr>
              <a:t>。</a:t>
            </a:r>
            <a:endParaRPr lang="en-US" altLang="zh-CN" sz="1600" dirty="0">
              <a:latin typeface="Times New Roman" panose="02020603050405020304" pitchFamily="18" charset="0"/>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rPr>
              <a:t>F</a:t>
            </a:r>
            <a:r>
              <a:rPr lang="zh-CN" altLang="en-US" sz="1600" dirty="0">
                <a:latin typeface="Times New Roman" panose="02020603050405020304" pitchFamily="18" charset="0"/>
                <a:ea typeface="微软雅黑" panose="020B0503020204020204" pitchFamily="34" charset="-122"/>
              </a:rPr>
              <a:t>检验</a:t>
            </a:r>
            <a:endParaRPr lang="en-US" altLang="zh-CN" sz="1600" dirty="0">
              <a:latin typeface="Times New Roman" panose="02020603050405020304" pitchFamily="18" charset="0"/>
              <a:ea typeface="微软雅黑" panose="020B0503020204020204" pitchFamily="34" charset="-122"/>
            </a:endParaRPr>
          </a:p>
          <a:p>
            <a:pPr lvl="1">
              <a:lnSpc>
                <a:spcPct val="150000"/>
              </a:lnSpc>
            </a:pPr>
            <a:r>
              <a:rPr lang="zh-CN" altLang="zh-CN" sz="1600" dirty="0">
                <a:latin typeface="Times New Roman" panose="02020603050405020304" pitchFamily="18" charset="0"/>
                <a:ea typeface="微软雅黑" panose="020B0503020204020204" pitchFamily="34" charset="-122"/>
              </a:rPr>
              <a:t>用于判断多元线性回归方程在整体上是否显著成立</a:t>
            </a:r>
            <a:r>
              <a:rPr lang="zh-CN" altLang="en-US" sz="1600" dirty="0">
                <a:latin typeface="Times New Roman" panose="02020603050405020304" pitchFamily="18" charset="0"/>
                <a:ea typeface="微软雅黑" panose="020B0503020204020204" pitchFamily="34" charset="-122"/>
              </a:rPr>
              <a:t>。</a:t>
            </a:r>
            <a:endParaRPr lang="en-US" altLang="zh-CN" sz="1600" dirty="0">
              <a:latin typeface="Times New Roman" panose="02020603050405020304" pitchFamily="18" charset="0"/>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rPr>
              <a:t>R</a:t>
            </a:r>
            <a:r>
              <a:rPr lang="zh-CN" altLang="en-US" sz="1600" dirty="0">
                <a:latin typeface="Times New Roman" panose="02020603050405020304" pitchFamily="18" charset="0"/>
                <a:ea typeface="微软雅黑" panose="020B0503020204020204" pitchFamily="34" charset="-122"/>
              </a:rPr>
              <a:t>检验</a:t>
            </a:r>
            <a:endParaRPr lang="en-US" altLang="zh-CN" sz="1600" dirty="0">
              <a:latin typeface="Times New Roman" panose="02020603050405020304" pitchFamily="18" charset="0"/>
              <a:ea typeface="微软雅黑" panose="020B0503020204020204" pitchFamily="34" charset="-122"/>
            </a:endParaRPr>
          </a:p>
          <a:p>
            <a:pPr lvl="1">
              <a:lnSpc>
                <a:spcPct val="150000"/>
              </a:lnSpc>
            </a:pPr>
            <a:r>
              <a:rPr lang="zh-CN" altLang="zh-CN" sz="1600" dirty="0">
                <a:latin typeface="Times New Roman" panose="02020603050405020304" pitchFamily="18" charset="0"/>
                <a:ea typeface="微软雅黑" panose="020B0503020204020204" pitchFamily="34" charset="-122"/>
              </a:rPr>
              <a:t>通过负相关系数</a:t>
            </a:r>
            <a:r>
              <a:rPr lang="en-US" altLang="zh-CN" sz="1600" dirty="0">
                <a:latin typeface="Times New Roman" panose="02020603050405020304" pitchFamily="18" charset="0"/>
                <a:ea typeface="微软雅黑" panose="020B0503020204020204" pitchFamily="34" charset="-122"/>
              </a:rPr>
              <a:t>R</a:t>
            </a:r>
            <a:r>
              <a:rPr lang="zh-CN" altLang="zh-CN" sz="1600" dirty="0">
                <a:latin typeface="Times New Roman" panose="02020603050405020304" pitchFamily="18" charset="0"/>
                <a:ea typeface="微软雅黑" panose="020B0503020204020204" pitchFamily="34" charset="-122"/>
              </a:rPr>
              <a:t>的大小来衡量回归方程拟合真实数据的总近似水平</a:t>
            </a:r>
            <a:r>
              <a:rPr lang="zh-CN" altLang="en-US" sz="1600" dirty="0">
                <a:latin typeface="Times New Roman" panose="02020603050405020304" pitchFamily="18" charset="0"/>
                <a:ea typeface="微软雅黑" panose="020B0503020204020204" pitchFamily="34" charset="-122"/>
              </a:rPr>
              <a:t>。</a:t>
            </a:r>
            <a:endParaRPr lang="en-US" altLang="zh-CN" sz="1600" dirty="0">
              <a:latin typeface="Times New Roman" panose="02020603050405020304" pitchFamily="18" charset="0"/>
              <a:ea typeface="微软雅黑" panose="020B0503020204020204" pitchFamily="34" charset="-122"/>
            </a:endParaRPr>
          </a:p>
        </p:txBody>
      </p:sp>
      <p:sp>
        <p:nvSpPr>
          <p:cNvPr id="16" name="矩形 15">
            <a:extLst>
              <a:ext uri="{FF2B5EF4-FFF2-40B4-BE49-F238E27FC236}">
                <a16:creationId xmlns:a16="http://schemas.microsoft.com/office/drawing/2014/main" id="{BECF27D4-5838-4DB3-BCEA-BB1A78977361}"/>
              </a:ext>
            </a:extLst>
          </p:cNvPr>
          <p:cNvSpPr/>
          <p:nvPr/>
        </p:nvSpPr>
        <p:spPr>
          <a:xfrm>
            <a:off x="983593" y="1365219"/>
            <a:ext cx="1402948" cy="438325"/>
          </a:xfrm>
          <a:prstGeom prst="rect">
            <a:avLst/>
          </a:prstGeom>
        </p:spPr>
        <p:txBody>
          <a:bodyPr wrap="none">
            <a:spAutoFit/>
          </a:bodyPr>
          <a:lstStyle/>
          <a:p>
            <a:pPr marL="342900" indent="-342900">
              <a:lnSpc>
                <a:spcPct val="150000"/>
              </a:lnSpc>
              <a:buFont typeface="+mj-lt"/>
              <a:buAutoNum type="arabicPeriod" startAt="4"/>
            </a:pPr>
            <a:r>
              <a:rPr lang="zh-CN" altLang="en-US" b="1">
                <a:latin typeface="Times New Roman" panose="02020603050405020304" pitchFamily="18" charset="0"/>
                <a:ea typeface="微软雅黑" panose="020B0503020204020204" pitchFamily="34" charset="-122"/>
              </a:rPr>
              <a:t>统计检验</a:t>
            </a:r>
            <a:endParaRPr lang="en-US" altLang="zh-CN" b="1">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513696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回归分析</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7" name="图片 9"/>
          <p:cNvPicPr>
            <a:picLocks noChangeAspect="1"/>
          </p:cNvPicPr>
          <p:nvPr/>
        </p:nvPicPr>
        <p:blipFill>
          <a:blip r:embed="rId4"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1991251"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多元非线性回归</a:t>
            </a:r>
            <a:endParaRPr lang="en-US" altLang="zh-CN" sz="18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itle 6">
            <a:extLst>
              <a:ext uri="{FF2B5EF4-FFF2-40B4-BE49-F238E27FC236}">
                <a16:creationId xmlns:a16="http://schemas.microsoft.com/office/drawing/2014/main" id="{32F751B5-DDC0-4CAE-B5F7-A5D02BE30D52}"/>
              </a:ext>
            </a:extLst>
          </p:cNvPr>
          <p:cNvSpPr txBox="1"/>
          <p:nvPr>
            <p:custDataLst>
              <p:tags r:id="rId1"/>
            </p:custDataLst>
          </p:nvPr>
        </p:nvSpPr>
        <p:spPr>
          <a:xfrm>
            <a:off x="797721" y="1484594"/>
            <a:ext cx="7596183" cy="904284"/>
          </a:xfrm>
          <a:prstGeom prst="rect">
            <a:avLst/>
          </a:prstGeom>
          <a:no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90204" pitchFamily="34" charset="0"/>
                <a:ea typeface="微软雅黑" panose="020B0503020204020204" pitchFamily="34" charset="-122"/>
                <a:cs typeface="Segoe UI" panose="020B0502040204020203" pitchFamily="34" charset="0"/>
              </a:defRPr>
            </a:lvl1pPr>
          </a:lstStyle>
          <a:p>
            <a:pPr marL="228600" lvl="0" indent="-228600" algn="just">
              <a:lnSpc>
                <a:spcPct val="125000"/>
              </a:lnSpc>
              <a:spcBef>
                <a:spcPts val="500"/>
              </a:spcBef>
              <a:spcAft>
                <a:spcPts val="0"/>
              </a:spcAft>
              <a:buFont typeface="Wingdings" panose="05000000000000000000" charset="0"/>
              <a:buChar char=""/>
            </a:pPr>
            <a:r>
              <a:rPr lang="zh-CN" sz="1600" dirty="0">
                <a:latin typeface="Cambria" panose="02040503050406030204" pitchFamily="18" charset="0"/>
                <a:ea typeface="微软雅黑" panose="020B0503020204020204" pitchFamily="34" charset="-122"/>
                <a:sym typeface="+mn-ea"/>
              </a:rPr>
              <a:t>许多非线性回归都可以化成线性回归，可以通过变量替换而转化成线性的曲线模型</a:t>
            </a:r>
            <a:r>
              <a:rPr lang="zh-CN" altLang="en-US" sz="1600" dirty="0">
                <a:latin typeface="Cambria" panose="02040503050406030204" pitchFamily="18" charset="0"/>
                <a:ea typeface="微软雅黑" panose="020B0503020204020204" pitchFamily="34" charset="-122"/>
                <a:sym typeface="+mn-ea"/>
              </a:rPr>
              <a:t>。</a:t>
            </a:r>
            <a:endParaRPr lang="zh-CN" altLang="en-US" sz="1600" b="1" spc="200" dirty="0">
              <a:solidFill>
                <a:schemeClr val="tx1">
                  <a:lumMod val="85000"/>
                  <a:lumOff val="15000"/>
                </a:schemeClr>
              </a:solidFill>
              <a:uFillTx/>
              <a:latin typeface="+mn-ea"/>
              <a:ea typeface="+mn-ea"/>
              <a:cs typeface="+mn-ea"/>
              <a:sym typeface="+mn-ea"/>
            </a:endParaRPr>
          </a:p>
        </p:txBody>
      </p:sp>
      <p:pic>
        <p:nvPicPr>
          <p:cNvPr id="22" name="图片 21">
            <a:extLst>
              <a:ext uri="{FF2B5EF4-FFF2-40B4-BE49-F238E27FC236}">
                <a16:creationId xmlns:a16="http://schemas.microsoft.com/office/drawing/2014/main" id="{D3BAA589-5E10-4494-86D7-863BA5E0DEC5}"/>
              </a:ext>
            </a:extLst>
          </p:cNvPr>
          <p:cNvPicPr>
            <a:picLocks noChangeAspect="1"/>
          </p:cNvPicPr>
          <p:nvPr/>
        </p:nvPicPr>
        <p:blipFill>
          <a:blip r:embed="rId5"/>
          <a:stretch>
            <a:fillRect/>
          </a:stretch>
        </p:blipFill>
        <p:spPr>
          <a:xfrm>
            <a:off x="956442" y="2240465"/>
            <a:ext cx="7231116" cy="1915765"/>
          </a:xfrm>
          <a:prstGeom prst="rect">
            <a:avLst/>
          </a:prstGeom>
        </p:spPr>
      </p:pic>
    </p:spTree>
    <p:extLst>
      <p:ext uri="{BB962C8B-B14F-4D97-AF65-F5344CB8AC3E}">
        <p14:creationId xmlns:p14="http://schemas.microsoft.com/office/powerpoint/2010/main" val="17632165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170831" cy="377024"/>
          </a:xfrm>
          <a:prstGeom prst="rect">
            <a:avLst/>
          </a:prstGeom>
        </p:spPr>
        <p:txBody>
          <a:bodyPr wrap="none" lIns="68579" tIns="34289" rIns="68579" bIns="34289">
            <a:spAutoFit/>
          </a:bodyPr>
          <a:lstStyle/>
          <a:p>
            <a:pPr defTabSz="685783">
              <a:defRPr/>
            </a:pPr>
            <a:r>
              <a:rPr lang="zh-CN" altLang="en-US" sz="2000" b="1" dirty="0">
                <a:solidFill>
                  <a:srgbClr val="2E2B25"/>
                </a:solidFill>
                <a:latin typeface="黑体" panose="02010609060101010101" pitchFamily="49" charset="-122"/>
                <a:ea typeface="黑体" panose="02010609060101010101" pitchFamily="49" charset="-122"/>
                <a:cs typeface="Segoe UI" panose="020B0502040204020203" pitchFamily="34" charset="0"/>
              </a:rPr>
              <a:t>回归分析</a:t>
            </a:r>
            <a:endParaRPr lang="en-US" altLang="zh-CN" sz="2000" b="1" dirty="0">
              <a:solidFill>
                <a:srgbClr val="2E2B25"/>
              </a:solidFill>
              <a:latin typeface="黑体" panose="02010609060101010101" pitchFamily="49" charset="-122"/>
              <a:ea typeface="黑体" panose="02010609060101010101" pitchFamily="49" charset="-122"/>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39" name="矩形 38">
            <a:extLst>
              <a:ext uri="{FF2B5EF4-FFF2-40B4-BE49-F238E27FC236}">
                <a16:creationId xmlns:a16="http://schemas.microsoft.com/office/drawing/2014/main" id="{129641E6-5318-43EA-98DB-7A283156B134}"/>
              </a:ext>
            </a:extLst>
          </p:cNvPr>
          <p:cNvSpPr/>
          <p:nvPr/>
        </p:nvSpPr>
        <p:spPr>
          <a:xfrm>
            <a:off x="792660" y="915566"/>
            <a:ext cx="5298245" cy="615553"/>
          </a:xfrm>
          <a:prstGeom prst="rect">
            <a:avLst/>
          </a:prstGeom>
        </p:spPr>
        <p:txBody>
          <a:bodyPr wrap="none">
            <a:spAutoFit/>
          </a:bodyPr>
          <a:lstStyle/>
          <a:p>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案例</a:t>
            </a:r>
            <a:r>
              <a:rPr lang="en-US" altLang="zh-CN"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a:t>
            </a:r>
            <a:r>
              <a:rPr lang="zh-CN" altLang="en-US" sz="1800" b="1" dirty="0">
                <a:solidFill>
                  <a:srgbClr val="6964A0"/>
                </a:solidFill>
                <a:latin typeface="黑体" panose="02010609060101010101" pitchFamily="49" charset="-122"/>
                <a:ea typeface="黑体" panose="02010609060101010101" pitchFamily="49" charset="-122"/>
                <a:cs typeface="Segoe UI" panose="020B0502040204020203" pitchFamily="34" charset="0"/>
              </a:rPr>
              <a:t>专利知识吸收和扩散演化规律及影响研究</a:t>
            </a:r>
          </a:p>
          <a:p>
            <a:endParaRPr lang="en-US" altLang="zh-CN" sz="1600" dirty="0">
              <a:solidFill>
                <a:srgbClr val="6964A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F4498B15-B4EE-40D9-AF19-60B3363A2BE7}"/>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32F3D508-B362-40BC-9858-95D3A71B15A1}"/>
              </a:ext>
            </a:extLst>
          </p:cNvPr>
          <p:cNvSpPr/>
          <p:nvPr/>
        </p:nvSpPr>
        <p:spPr>
          <a:xfrm>
            <a:off x="1342379" y="1296454"/>
            <a:ext cx="1183448"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3" name="Group 34">
            <a:extLst>
              <a:ext uri="{FF2B5EF4-FFF2-40B4-BE49-F238E27FC236}">
                <a16:creationId xmlns:a16="http://schemas.microsoft.com/office/drawing/2014/main" id="{826C962D-1272-4B50-8D3B-C421D739E69B}"/>
              </a:ext>
            </a:extLst>
          </p:cNvPr>
          <p:cNvGrpSpPr/>
          <p:nvPr/>
        </p:nvGrpSpPr>
        <p:grpSpPr>
          <a:xfrm>
            <a:off x="8393905" y="1233958"/>
            <a:ext cx="299494" cy="243706"/>
            <a:chOff x="1550139" y="1314466"/>
            <a:chExt cx="509139" cy="414300"/>
          </a:xfrm>
          <a:solidFill>
            <a:schemeClr val="bg1"/>
          </a:solidFill>
        </p:grpSpPr>
        <p:sp>
          <p:nvSpPr>
            <p:cNvPr id="84" name="Freeform 5">
              <a:extLst>
                <a:ext uri="{FF2B5EF4-FFF2-40B4-BE49-F238E27FC236}">
                  <a16:creationId xmlns:a16="http://schemas.microsoft.com/office/drawing/2014/main" id="{BE643801-681C-4492-BD89-D113FD3D0FDA}"/>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60D96087-A4A9-4A49-9E8F-D7FA7D27B395}"/>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
              <a:extLst>
                <a:ext uri="{FF2B5EF4-FFF2-40B4-BE49-F238E27FC236}">
                  <a16:creationId xmlns:a16="http://schemas.microsoft.com/office/drawing/2014/main" id="{2313D317-C9F8-4F72-9389-1E6E33C04463}"/>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矩形 1">
            <a:extLst>
              <a:ext uri="{FF2B5EF4-FFF2-40B4-BE49-F238E27FC236}">
                <a16:creationId xmlns:a16="http://schemas.microsoft.com/office/drawing/2014/main" id="{F6622ECC-F07D-4DA4-A7E5-57885BC8C455}"/>
              </a:ext>
            </a:extLst>
          </p:cNvPr>
          <p:cNvSpPr/>
          <p:nvPr/>
        </p:nvSpPr>
        <p:spPr>
          <a:xfrm>
            <a:off x="-16550" y="4841887"/>
            <a:ext cx="9140079" cy="238527"/>
          </a:xfrm>
          <a:prstGeom prst="rect">
            <a:avLst/>
          </a:prstGeom>
        </p:spPr>
        <p:txBody>
          <a:bodyPr wrap="square">
            <a:spAutoFit/>
          </a:bodyPr>
          <a:lstStyle/>
          <a:p>
            <a:pPr latinLnBrk="1"/>
            <a:r>
              <a:rPr lang="zh-CN" altLang="en-US" sz="950" dirty="0">
                <a:solidFill>
                  <a:schemeClr val="bg1"/>
                </a:solidFill>
                <a:latin typeface="微软雅黑" panose="020B0503020204020204" pitchFamily="34" charset="-122"/>
                <a:ea typeface="微软雅黑" panose="020B0503020204020204" pitchFamily="34" charset="-122"/>
              </a:rPr>
              <a:t>张雪</a:t>
            </a:r>
            <a:r>
              <a:rPr lang="en-US" altLang="zh-CN" sz="950" dirty="0">
                <a:solidFill>
                  <a:schemeClr val="bg1"/>
                </a:solidFill>
                <a:latin typeface="微软雅黑" panose="020B0503020204020204" pitchFamily="34" charset="-122"/>
                <a:ea typeface="微软雅黑" panose="020B0503020204020204" pitchFamily="34" charset="-122"/>
              </a:rPr>
              <a:t>,</a:t>
            </a:r>
            <a:r>
              <a:rPr lang="zh-CN" altLang="en-US" sz="950" dirty="0">
                <a:solidFill>
                  <a:schemeClr val="bg1"/>
                </a:solidFill>
                <a:latin typeface="微软雅黑" panose="020B0503020204020204" pitchFamily="34" charset="-122"/>
                <a:ea typeface="微软雅黑" panose="020B0503020204020204" pitchFamily="34" charset="-122"/>
              </a:rPr>
              <a:t>张志强</a:t>
            </a:r>
            <a:r>
              <a:rPr lang="en-US" altLang="zh-CN" sz="950" dirty="0">
                <a:solidFill>
                  <a:schemeClr val="bg1"/>
                </a:solidFill>
                <a:latin typeface="微软雅黑" panose="020B0503020204020204" pitchFamily="34" charset="-122"/>
                <a:ea typeface="微软雅黑" panose="020B0503020204020204" pitchFamily="34" charset="-122"/>
              </a:rPr>
              <a:t>.</a:t>
            </a:r>
            <a:r>
              <a:rPr lang="zh-CN" altLang="en-US" sz="950" dirty="0">
                <a:solidFill>
                  <a:schemeClr val="bg1"/>
                </a:solidFill>
                <a:latin typeface="微软雅黑" panose="020B0503020204020204" pitchFamily="34" charset="-122"/>
                <a:ea typeface="微软雅黑" panose="020B0503020204020204" pitchFamily="34" charset="-122"/>
              </a:rPr>
              <a:t>专利知识吸收和扩散演化规律及影响研究</a:t>
            </a:r>
            <a:r>
              <a:rPr lang="en-US" altLang="zh-CN" sz="950" dirty="0">
                <a:solidFill>
                  <a:schemeClr val="bg1"/>
                </a:solidFill>
                <a:latin typeface="微软雅黑" panose="020B0503020204020204" pitchFamily="34" charset="-122"/>
                <a:ea typeface="微软雅黑" panose="020B0503020204020204" pitchFamily="34" charset="-122"/>
              </a:rPr>
              <a:t>[J/OL].</a:t>
            </a:r>
            <a:r>
              <a:rPr lang="zh-CN" altLang="en-US" sz="950" dirty="0">
                <a:solidFill>
                  <a:schemeClr val="bg1"/>
                </a:solidFill>
                <a:latin typeface="微软雅黑" panose="020B0503020204020204" pitchFamily="34" charset="-122"/>
                <a:ea typeface="微软雅黑" panose="020B0503020204020204" pitchFamily="34" charset="-122"/>
              </a:rPr>
              <a:t>科研管理</a:t>
            </a:r>
            <a:r>
              <a:rPr lang="en-US" altLang="zh-CN" sz="950" dirty="0">
                <a:solidFill>
                  <a:schemeClr val="bg1"/>
                </a:solidFill>
                <a:latin typeface="微软雅黑" panose="020B0503020204020204" pitchFamily="34" charset="-122"/>
                <a:ea typeface="微软雅黑" panose="020B0503020204020204" pitchFamily="34" charset="-122"/>
              </a:rPr>
              <a:t>:1-18[2021-10-13].http://kns.cnki.net/</a:t>
            </a:r>
            <a:r>
              <a:rPr lang="en-US" altLang="zh-CN" sz="950" dirty="0" err="1">
                <a:solidFill>
                  <a:schemeClr val="bg1"/>
                </a:solidFill>
                <a:latin typeface="微软雅黑" panose="020B0503020204020204" pitchFamily="34" charset="-122"/>
                <a:ea typeface="微软雅黑" panose="020B0503020204020204" pitchFamily="34" charset="-122"/>
              </a:rPr>
              <a:t>kcms</a:t>
            </a:r>
            <a:r>
              <a:rPr lang="en-US" altLang="zh-CN" sz="950" dirty="0">
                <a:solidFill>
                  <a:schemeClr val="bg1"/>
                </a:solidFill>
                <a:latin typeface="微软雅黑" panose="020B0503020204020204" pitchFamily="34" charset="-122"/>
                <a:ea typeface="微软雅黑" panose="020B0503020204020204" pitchFamily="34" charset="-122"/>
              </a:rPr>
              <a:t>/detail/11.1567.G3.20211001.2012.028.html.</a:t>
            </a:r>
            <a:endParaRPr lang="zh-CN" altLang="en-US" sz="95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711F309-5978-43D2-9A6F-DCACD7022731}"/>
              </a:ext>
            </a:extLst>
          </p:cNvPr>
          <p:cNvPicPr>
            <a:picLocks noChangeAspect="1"/>
          </p:cNvPicPr>
          <p:nvPr/>
        </p:nvPicPr>
        <p:blipFill rotWithShape="1">
          <a:blip r:embed="rId4"/>
          <a:srcRect l="11572" t="1468" r="10975"/>
          <a:stretch/>
        </p:blipFill>
        <p:spPr>
          <a:xfrm>
            <a:off x="1453204" y="1367767"/>
            <a:ext cx="6071124" cy="3364223"/>
          </a:xfrm>
          <a:prstGeom prst="rect">
            <a:avLst/>
          </a:prstGeom>
        </p:spPr>
      </p:pic>
    </p:spTree>
    <p:extLst>
      <p:ext uri="{BB962C8B-B14F-4D97-AF65-F5344CB8AC3E}">
        <p14:creationId xmlns:p14="http://schemas.microsoft.com/office/powerpoint/2010/main" val="2044333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978201D-5E89-4769-B9CD-9BF3CA38B5BF}" type="slidenum">
              <a:rPr lang="zh-CN" altLang="en-US"/>
              <a:pPr>
                <a:defRPr/>
              </a:pPr>
              <a:t>99</a:t>
            </a:fld>
            <a:endParaRPr lang="zh-CN" altLang="en-US" dirty="0"/>
          </a:p>
        </p:txBody>
      </p:sp>
      <p:sp>
        <p:nvSpPr>
          <p:cNvPr id="10" name="Oval 7"/>
          <p:cNvSpPr/>
          <p:nvPr/>
        </p:nvSpPr>
        <p:spPr>
          <a:xfrm>
            <a:off x="166528" y="332583"/>
            <a:ext cx="656678" cy="6566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r>
              <a:rPr lang="en-US" sz="1800">
                <a:solidFill>
                  <a:prstClr val="black">
                    <a:lumMod val="50000"/>
                    <a:lumOff val="50000"/>
                  </a:prstClr>
                </a:solidFill>
                <a:latin typeface="Impact" panose="020B0806030902050204" pitchFamily="34" charset="0"/>
                <a:ea typeface="微软雅黑"/>
              </a:rPr>
              <a:t>0</a:t>
            </a:r>
            <a:r>
              <a:rPr lang="en-US" sz="1800" dirty="0">
                <a:solidFill>
                  <a:prstClr val="black">
                    <a:lumMod val="50000"/>
                    <a:lumOff val="50000"/>
                  </a:prstClr>
                </a:solidFill>
                <a:latin typeface="Impact" panose="020B0806030902050204" pitchFamily="34" charset="0"/>
                <a:ea typeface="微软雅黑"/>
              </a:rPr>
              <a:t>3</a:t>
            </a:r>
          </a:p>
        </p:txBody>
      </p:sp>
      <p:sp>
        <p:nvSpPr>
          <p:cNvPr id="11" name="矩形 10"/>
          <p:cNvSpPr/>
          <p:nvPr/>
        </p:nvSpPr>
        <p:spPr>
          <a:xfrm>
            <a:off x="858310" y="405737"/>
            <a:ext cx="1428915" cy="377024"/>
          </a:xfrm>
          <a:prstGeom prst="rect">
            <a:avLst/>
          </a:prstGeom>
        </p:spPr>
        <p:txBody>
          <a:bodyPr wrap="none" lIns="68579" tIns="34289" rIns="68579" bIns="34289">
            <a:spAutoFit/>
          </a:bodyPr>
          <a:lstStyle/>
          <a:p>
            <a:pPr defTabSz="685783">
              <a:defRPr/>
            </a:pPr>
            <a:r>
              <a:rPr lang="zh-CN" altLang="en-US" sz="2000" b="1" dirty="0">
                <a:solidFill>
                  <a:prstClr val="black"/>
                </a:solidFill>
                <a:latin typeface="黑体" panose="02010609060101010101" pitchFamily="49" charset="-122"/>
                <a:ea typeface="黑体" panose="02010609060101010101" pitchFamily="49" charset="-122"/>
                <a:cs typeface="Segoe UI" panose="020B0502040204020203" pitchFamily="34" charset="0"/>
              </a:rPr>
              <a:t>层次分析法</a:t>
            </a:r>
            <a:endParaRPr lang="en-US" altLang="zh-CN" sz="20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7" name="图片 9"/>
          <p:cNvPicPr>
            <a:picLocks noChangeAspect="1"/>
          </p:cNvPicPr>
          <p:nvPr/>
        </p:nvPicPr>
        <p:blipFill>
          <a:blip r:embed="rId3" cstate="print"/>
          <a:srcRect/>
          <a:stretch>
            <a:fillRect/>
          </a:stretch>
        </p:blipFill>
        <p:spPr bwMode="auto">
          <a:xfrm>
            <a:off x="8140499" y="195486"/>
            <a:ext cx="552450" cy="697706"/>
          </a:xfrm>
          <a:prstGeom prst="rect">
            <a:avLst/>
          </a:prstGeom>
          <a:noFill/>
          <a:ln w="9525">
            <a:noFill/>
            <a:miter lim="800000"/>
            <a:headEnd/>
            <a:tailEnd/>
          </a:ln>
        </p:spPr>
      </p:pic>
      <p:sp>
        <p:nvSpPr>
          <p:cNvPr id="19" name="矩形 18"/>
          <p:cNvSpPr/>
          <p:nvPr/>
        </p:nvSpPr>
        <p:spPr>
          <a:xfrm flipV="1">
            <a:off x="879133" y="809269"/>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defRPr/>
            </a:pPr>
            <a:endParaRPr lang="zh-CN" altLang="en-US" sz="1800">
              <a:solidFill>
                <a:prstClr val="white"/>
              </a:solidFill>
              <a:latin typeface="Arial"/>
              <a:ea typeface="微软雅黑"/>
            </a:endParaRPr>
          </a:p>
        </p:txBody>
      </p:sp>
      <p:sp>
        <p:nvSpPr>
          <p:cNvPr id="24" name="矩形 23">
            <a:extLst>
              <a:ext uri="{FF2B5EF4-FFF2-40B4-BE49-F238E27FC236}">
                <a16:creationId xmlns:a16="http://schemas.microsoft.com/office/drawing/2014/main" id="{4104E4CE-9745-4698-8F8D-0CA6870795F7}"/>
              </a:ext>
            </a:extLst>
          </p:cNvPr>
          <p:cNvSpPr/>
          <p:nvPr/>
        </p:nvSpPr>
        <p:spPr>
          <a:xfrm>
            <a:off x="523796" y="1532196"/>
            <a:ext cx="7616703" cy="2634183"/>
          </a:xfrm>
          <a:prstGeom prst="rect">
            <a:avLst/>
          </a:prstGeom>
        </p:spPr>
        <p:txBody>
          <a:bodyPr wrap="square">
            <a:spAutoFit/>
          </a:bodyPr>
          <a:lstStyle/>
          <a:p>
            <a:pPr marL="257175" algn="just">
              <a:lnSpc>
                <a:spcPct val="150000"/>
              </a:lnSpc>
              <a:buClr>
                <a:srgbClr val="58267E"/>
              </a:buClr>
              <a:buFont typeface="Wingdings" pitchFamily="2" charset="2"/>
              <a:buChar char="Ø"/>
            </a:pPr>
            <a:r>
              <a:rPr lang="zh-CN" altLang="en-US" sz="1600" dirty="0">
                <a:latin typeface="微软雅黑" panose="020B0503020204020204" pitchFamily="34" charset="-122"/>
                <a:ea typeface="微软雅黑" panose="020B0503020204020204" pitchFamily="34" charset="-122"/>
              </a:rPr>
              <a:t>层次分析法是美国匹兹堡大学教授</a:t>
            </a:r>
            <a:r>
              <a:rPr lang="en-US" altLang="zh-CN" sz="1600" dirty="0" err="1">
                <a:latin typeface="微软雅黑" panose="020B0503020204020204" pitchFamily="34" charset="-122"/>
                <a:ea typeface="微软雅黑" panose="020B0503020204020204" pitchFamily="34" charset="-122"/>
              </a:rPr>
              <a:t>A.L.Saaty</a:t>
            </a:r>
            <a:r>
              <a:rPr lang="zh-CN" altLang="en-US" sz="1600" dirty="0">
                <a:latin typeface="微软雅黑" panose="020B0503020204020204" pitchFamily="34" charset="-122"/>
                <a:ea typeface="微软雅黑" panose="020B0503020204020204" pitchFamily="34" charset="-122"/>
              </a:rPr>
              <a:t>等人20世纪70年代提出的一种</a:t>
            </a:r>
            <a:r>
              <a:rPr lang="zh-CN" altLang="en-US" sz="1600" dirty="0">
                <a:solidFill>
                  <a:srgbClr val="C00000"/>
                </a:solidFill>
                <a:latin typeface="微软雅黑" panose="020B0503020204020204" pitchFamily="34" charset="-122"/>
                <a:ea typeface="微软雅黑" panose="020B0503020204020204" pitchFamily="34" charset="-122"/>
              </a:rPr>
              <a:t>定性与定量</a:t>
            </a:r>
            <a:r>
              <a:rPr lang="zh-CN" altLang="en-US" sz="1600" dirty="0">
                <a:latin typeface="微软雅黑" panose="020B0503020204020204" pitchFamily="34" charset="-122"/>
                <a:ea typeface="微软雅黑" panose="020B0503020204020204" pitchFamily="34" charset="-122"/>
              </a:rPr>
              <a:t>分析相结合的决策分析方法。</a:t>
            </a:r>
            <a:endParaRPr lang="en-US" altLang="zh-CN" sz="1600" dirty="0">
              <a:latin typeface="微软雅黑" panose="020B0503020204020204" pitchFamily="34" charset="-122"/>
              <a:ea typeface="微软雅黑" panose="020B0503020204020204" pitchFamily="34" charset="-122"/>
            </a:endParaRPr>
          </a:p>
          <a:p>
            <a:pPr marL="257175" algn="just">
              <a:lnSpc>
                <a:spcPct val="150000"/>
              </a:lnSpc>
              <a:buClr>
                <a:srgbClr val="58267E"/>
              </a:buClr>
              <a:buFont typeface="Wingdings" pitchFamily="2" charset="2"/>
              <a:buChar char="Ø"/>
            </a:pPr>
            <a:r>
              <a:rPr lang="zh-CN" altLang="en-US" sz="1600" dirty="0">
                <a:latin typeface="微软雅黑" panose="020B0503020204020204" pitchFamily="34" charset="-122"/>
                <a:ea typeface="微软雅黑" panose="020B0503020204020204" pitchFamily="34" charset="-122"/>
              </a:rPr>
              <a:t>它将各种因素</a:t>
            </a:r>
            <a:r>
              <a:rPr lang="zh-CN" altLang="en-US" sz="1600" dirty="0">
                <a:solidFill>
                  <a:srgbClr val="C00000"/>
                </a:solidFill>
                <a:latin typeface="微软雅黑" panose="020B0503020204020204" pitchFamily="34" charset="-122"/>
                <a:ea typeface="微软雅黑" panose="020B0503020204020204" pitchFamily="34" charset="-122"/>
              </a:rPr>
              <a:t>层次化</a:t>
            </a:r>
            <a:r>
              <a:rPr lang="zh-CN" altLang="en-US" sz="1600" dirty="0">
                <a:latin typeface="微软雅黑" panose="020B0503020204020204" pitchFamily="34" charset="-122"/>
                <a:ea typeface="微软雅黑" panose="020B0503020204020204" pitchFamily="34" charset="-122"/>
              </a:rPr>
              <a:t>，并逐层比较多种关联因素，为分析和预测事物的发展提供可定量依据。</a:t>
            </a:r>
            <a:endParaRPr lang="en-US" altLang="zh-CN" sz="1600" dirty="0">
              <a:latin typeface="微软雅黑" panose="020B0503020204020204" pitchFamily="34" charset="-122"/>
              <a:ea typeface="微软雅黑" panose="020B0503020204020204" pitchFamily="34" charset="-122"/>
            </a:endParaRPr>
          </a:p>
          <a:p>
            <a:pPr marL="257175" algn="just">
              <a:lnSpc>
                <a:spcPct val="150000"/>
              </a:lnSpc>
              <a:buClr>
                <a:srgbClr val="58267E"/>
              </a:buClr>
              <a:buFont typeface="Wingdings" pitchFamily="2" charset="2"/>
              <a:buChar char="Ø"/>
            </a:pPr>
            <a:r>
              <a:rPr lang="zh-CN" altLang="en-US" sz="1600" dirty="0">
                <a:latin typeface="微软雅黑" panose="020B0503020204020204" pitchFamily="34" charset="-122"/>
                <a:ea typeface="微软雅黑" panose="020B0503020204020204" pitchFamily="34" charset="-122"/>
              </a:rPr>
              <a:t>由于它在处理复杂的决策问题上的实用性和有效性，已在经济、管理、能源、行为科学、军事指挥等领域广泛运用。</a:t>
            </a:r>
            <a:endParaRPr lang="en-US" altLang="zh-CN" sz="1600" dirty="0">
              <a:latin typeface="微软雅黑" panose="020B0503020204020204" pitchFamily="34" charset="-122"/>
              <a:ea typeface="微软雅黑" panose="020B0503020204020204" pitchFamily="34" charset="-122"/>
            </a:endParaRPr>
          </a:p>
          <a:p>
            <a:pPr marL="257175" algn="just">
              <a:lnSpc>
                <a:spcPct val="150000"/>
              </a:lnSpc>
              <a:buClr>
                <a:srgbClr val="58267E"/>
              </a:buClr>
              <a:buFont typeface="Wingdings" pitchFamily="2" charset="2"/>
              <a:buChar char="Ø"/>
            </a:pPr>
            <a:r>
              <a:rPr lang="zh-CN" altLang="en-US" sz="1600" dirty="0">
                <a:latin typeface="微软雅黑" panose="020B0503020204020204" pitchFamily="34" charset="-122"/>
                <a:ea typeface="微软雅黑" panose="020B0503020204020204" pitchFamily="34" charset="-122"/>
              </a:rPr>
              <a:t>主要用于处理决策、评价、分析和预测等问题。</a:t>
            </a:r>
          </a:p>
        </p:txBody>
      </p:sp>
      <p:sp>
        <p:nvSpPr>
          <p:cNvPr id="12" name="矩形 11">
            <a:extLst>
              <a:ext uri="{FF2B5EF4-FFF2-40B4-BE49-F238E27FC236}">
                <a16:creationId xmlns:a16="http://schemas.microsoft.com/office/drawing/2014/main" id="{0E0335EA-062C-40E3-BECF-3CA5F18B2727}"/>
              </a:ext>
            </a:extLst>
          </p:cNvPr>
          <p:cNvSpPr/>
          <p:nvPr/>
        </p:nvSpPr>
        <p:spPr>
          <a:xfrm>
            <a:off x="792660" y="915566"/>
            <a:ext cx="1991251" cy="400110"/>
          </a:xfrm>
          <a:prstGeom prst="rect">
            <a:avLst/>
          </a:prstGeom>
        </p:spPr>
        <p:txBody>
          <a:bodyPr wrap="none">
            <a:spAutoFit/>
          </a:bodyPr>
          <a:lstStyle/>
          <a:p>
            <a:r>
              <a:rPr lang="zh-CN" altLang="en-US" sz="2000" b="1" dirty="0">
                <a:solidFill>
                  <a:srgbClr val="6964A0"/>
                </a:solidFill>
                <a:latin typeface="黑体" panose="02010609060101010101" pitchFamily="49" charset="-122"/>
                <a:ea typeface="黑体" panose="02010609060101010101" pitchFamily="49" charset="-122"/>
                <a:cs typeface="Segoe UI" panose="020B0502040204020203" pitchFamily="34" charset="0"/>
              </a:rPr>
              <a:t>层次分析法概念</a:t>
            </a:r>
          </a:p>
        </p:txBody>
      </p:sp>
      <p:sp>
        <p:nvSpPr>
          <p:cNvPr id="13" name="矩形 12">
            <a:extLst>
              <a:ext uri="{FF2B5EF4-FFF2-40B4-BE49-F238E27FC236}">
                <a16:creationId xmlns:a16="http://schemas.microsoft.com/office/drawing/2014/main" id="{73E21B10-1A53-4EE1-9177-397FCA4CECA0}"/>
              </a:ext>
            </a:extLst>
          </p:cNvPr>
          <p:cNvSpPr/>
          <p:nvPr/>
        </p:nvSpPr>
        <p:spPr>
          <a:xfrm flipV="1">
            <a:off x="852434" y="1297217"/>
            <a:ext cx="598778" cy="457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82B251A2-4689-4A3B-B6EC-1EE3A4E01D76}"/>
              </a:ext>
            </a:extLst>
          </p:cNvPr>
          <p:cNvSpPr/>
          <p:nvPr/>
        </p:nvSpPr>
        <p:spPr>
          <a:xfrm>
            <a:off x="1342379" y="1296454"/>
            <a:ext cx="853357"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115704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485_1*i*3"/>
  <p:tag name="KSO_WM_TEMPLATE_CATEGORY" val="diagram"/>
  <p:tag name="KSO_WM_TEMPLATE_INDEX" val="2020148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
  <p:tag name="KSO_WM_UNIT_NOCLEAR" val="0"/>
  <p:tag name="KSO_WM_UNIT_VALUE" val="110"/>
  <p:tag name="KSO_WM_UNIT_HIGHLIGHT" val="0"/>
  <p:tag name="KSO_WM_UNIT_COMPATIBLE" val="0"/>
  <p:tag name="KSO_WM_UNIT_DIAGRAM_ISNUMVISUAL" val="0"/>
  <p:tag name="KSO_WM_UNIT_DIAGRAM_ISREFERUNIT" val="0"/>
  <p:tag name="KSO_WM_UNIT_TYPE" val="f"/>
  <p:tag name="KSO_WM_UNIT_INDEX" val="1"/>
  <p:tag name="KSO_WM_UNIT_ID" val="custom20202367_3*f*1"/>
  <p:tag name="KSO_WM_TEMPLATE_CATEGORY" val="custom"/>
  <p:tag name="KSO_WM_TEMPLATE_INDEX" val="20202367"/>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729"/>
  <p:tag name="KSO_WM_TAG_VERSION" val="1.0"/>
  <p:tag name="KSO_WM_UNIT_TYPE" val="f"/>
  <p:tag name="KSO_WM_UNIT_INDEX" val="1"/>
  <p:tag name="KSO_WM_UNIT_ID" val="custom20186729_4*f*1"/>
  <p:tag name="KSO_WM_UNIT_LAYERLEVEL" val="1"/>
  <p:tag name="KSO_WM_UNIT_VALUE" val="738"/>
  <p:tag name="KSO_WM_UNIT_HIGHLIGHT" val="0"/>
  <p:tag name="KSO_WM_UNIT_COMPATIBLE" val="0"/>
  <p:tag name="KSO_WM_BEAUTIFY_FLAG" val="#wm#"/>
  <p:tag name="KSO_WM_UNIT_PRESET_TEXT" val="单击此处添加文本具体内容，简明扼要的阐述您的观点。根据需要可酌情增减文字，以便观者准确的理解您传达的思想。"/>
  <p:tag name="KSO_WM_UNIT_NOCLEAR" val="0"/>
  <p:tag name="KSO_WM_UNIT_DIAGRAM_ISNUMVISUAL" val="0"/>
  <p:tag name="KSO_WM_UNIT_DIAGRAM_ISREFERUNI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1_回顾">
  <a:themeElements>
    <a:clrScheme name="南大紫">
      <a:dk1>
        <a:sysClr val="windowText" lastClr="000000"/>
      </a:dk1>
      <a:lt1>
        <a:sysClr val="window" lastClr="FFFFFF"/>
      </a:lt1>
      <a:dk2>
        <a:srgbClr val="344068"/>
      </a:dk2>
      <a:lt2>
        <a:srgbClr val="D9E0E6"/>
      </a:lt2>
      <a:accent1>
        <a:srgbClr val="6D69A3"/>
      </a:accent1>
      <a:accent2>
        <a:srgbClr val="7050A0"/>
      </a:accent2>
      <a:accent3>
        <a:srgbClr val="6D69A3"/>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4191</TotalTime>
  <Words>27332</Words>
  <Application>Microsoft Office PowerPoint</Application>
  <PresentationFormat>全屏显示(16:9)</PresentationFormat>
  <Paragraphs>2666</Paragraphs>
  <Slides>218</Slides>
  <Notes>208</Notes>
  <HiddenSlides>0</HiddenSlides>
  <MMClips>0</MMClips>
  <ScaleCrop>false</ScaleCrop>
  <HeadingPairs>
    <vt:vector size="8" baseType="variant">
      <vt:variant>
        <vt:lpstr>已用的字体</vt:lpstr>
      </vt:variant>
      <vt:variant>
        <vt:i4>34</vt:i4>
      </vt:variant>
      <vt:variant>
        <vt:lpstr>主题</vt:lpstr>
      </vt:variant>
      <vt:variant>
        <vt:i4>3</vt:i4>
      </vt:variant>
      <vt:variant>
        <vt:lpstr>嵌入 OLE 服务器</vt:lpstr>
      </vt:variant>
      <vt:variant>
        <vt:i4>2</vt:i4>
      </vt:variant>
      <vt:variant>
        <vt:lpstr>幻灯片标题</vt:lpstr>
      </vt:variant>
      <vt:variant>
        <vt:i4>218</vt:i4>
      </vt:variant>
    </vt:vector>
  </HeadingPairs>
  <TitlesOfParts>
    <vt:vector size="257" baseType="lpstr">
      <vt:lpstr>Bebas Neue</vt:lpstr>
      <vt:lpstr>Gill Sans</vt:lpstr>
      <vt:lpstr>Lato</vt:lpstr>
      <vt:lpstr>Lato Light</vt:lpstr>
      <vt:lpstr>Microsoft YaHei UI</vt:lpstr>
      <vt:lpstr>Roboto condensed</vt:lpstr>
      <vt:lpstr>Roboto Thin</vt:lpstr>
      <vt:lpstr>等线</vt:lpstr>
      <vt:lpstr>方正黑体_GBK</vt:lpstr>
      <vt:lpstr>方正书宋_GBK</vt:lpstr>
      <vt:lpstr>黑体</vt:lpstr>
      <vt:lpstr>STFangsong</vt:lpstr>
      <vt:lpstr>华文黑体</vt:lpstr>
      <vt:lpstr>华文新魏</vt:lpstr>
      <vt:lpstr>华文中宋</vt:lpstr>
      <vt:lpstr>楷体</vt:lpstr>
      <vt:lpstr>宋体</vt:lpstr>
      <vt:lpstr>Microsoft YaHei</vt:lpstr>
      <vt:lpstr>Microsoft YaHei</vt:lpstr>
      <vt:lpstr>字魂59号-创粗黑</vt:lpstr>
      <vt:lpstr>Arial</vt:lpstr>
      <vt:lpstr>Baskerville Old Face</vt:lpstr>
      <vt:lpstr>Calibri</vt:lpstr>
      <vt:lpstr>Calibri Light</vt:lpstr>
      <vt:lpstr>Cambria</vt:lpstr>
      <vt:lpstr>Cambria Math</vt:lpstr>
      <vt:lpstr>Franklin Gothic Book</vt:lpstr>
      <vt:lpstr>Impact</vt:lpstr>
      <vt:lpstr>Segoe UI</vt:lpstr>
      <vt:lpstr>Segoe UI Light</vt:lpstr>
      <vt:lpstr>Times</vt:lpstr>
      <vt:lpstr>Times New Roman</vt:lpstr>
      <vt:lpstr>Verdana</vt:lpstr>
      <vt:lpstr>Wingdings</vt:lpstr>
      <vt:lpstr>Office 主题</vt:lpstr>
      <vt:lpstr>回顾</vt:lpstr>
      <vt:lpstr>1_回顾</vt:lpstr>
      <vt:lpstr>Microsoft 公式 3.0</vt:lpstr>
      <vt:lpstr>Equation.KSEE3</vt:lpstr>
      <vt:lpstr>第六章 信息分析</vt:lpstr>
      <vt:lpstr>第六章 刻画与发现：信息分析</vt:lpstr>
      <vt:lpstr>一、信息分析概述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二、信息分析利器之典型方法（一） ——定性分析方法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三、信息分析利器之典型方法（二）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信息分析升级篇：大数据与情报元素的加入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信息分析的综合应用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崛起的现代信息社会            ——信息资源管理导论</dc:title>
  <dc:creator>张靖雯</dc:creator>
  <cp:lastModifiedBy>Dell</cp:lastModifiedBy>
  <cp:revision>205</cp:revision>
  <dcterms:created xsi:type="dcterms:W3CDTF">2019-04-16T01:25:43Z</dcterms:created>
  <dcterms:modified xsi:type="dcterms:W3CDTF">2021-11-30T06:20:27Z</dcterms:modified>
</cp:coreProperties>
</file>